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4" d="100"/>
          <a:sy n="104" d="100"/>
        </p:scale>
        <p:origin x="-11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A037FB-8219-4BBB-AD67-4B69452109B4}" type="datetimeFigureOut">
              <a:rPr lang="de-DE" smtClean="0"/>
              <a:t>25.02.2011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2415B8-37FE-47F5-93B9-C91A0A68AAAC}" type="slidenum">
              <a:rPr lang="de-DE" smtClean="0"/>
              <a:t>‹Nr.›</a:t>
            </a:fld>
            <a:endParaRPr lang="de-DE"/>
          </a:p>
        </p:txBody>
      </p:sp>
    </p:spTree>
    <p:extLst>
      <p:ext uri="{BB962C8B-B14F-4D97-AF65-F5344CB8AC3E}">
        <p14:creationId xmlns:p14="http://schemas.microsoft.com/office/powerpoint/2010/main" val="695718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046940DE-B286-46A9-A495-41E3AC8479DE}" type="datetime1">
              <a:rPr lang="de-DE" smtClean="0"/>
              <a:t>25.02.2011</a:t>
            </a:fld>
            <a:endParaRPr lang="de-DE"/>
          </a:p>
        </p:txBody>
      </p:sp>
      <p:sp>
        <p:nvSpPr>
          <p:cNvPr id="17" name="Fußzeilenplatzhalter 16"/>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70412FA-9B13-4B35-B8E0-03776A7BA8D0}"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E3772474-E57D-4AD2-B4A6-CEE9B6B3C124}" type="datetime1">
              <a:rPr lang="de-DE" smtClean="0"/>
              <a:t>25.02.2011</a:t>
            </a:fld>
            <a:endParaRPr lang="de-DE"/>
          </a:p>
        </p:txBody>
      </p:sp>
      <p:sp>
        <p:nvSpPr>
          <p:cNvPr id="5" name="Fußzeilenplatzhalter 4"/>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970412FA-9B13-4B35-B8E0-03776A7BA8D0}"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4" name="Datumsplatzhalter 3"/>
          <p:cNvSpPr>
            <a:spLocks noGrp="1"/>
          </p:cNvSpPr>
          <p:nvPr>
            <p:ph type="dt" sz="half" idx="10"/>
          </p:nvPr>
        </p:nvSpPr>
        <p:spPr/>
        <p:txBody>
          <a:bodyPr/>
          <a:lstStyle/>
          <a:p>
            <a:fld id="{CDCFA6CF-0E23-4346-8757-CF95531711BF}" type="datetime1">
              <a:rPr lang="de-DE" smtClean="0"/>
              <a:t>25.02.2011</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70412FA-9B13-4B35-B8E0-03776A7BA8D0}"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8851BDAD-8D40-421D-A3EF-079C8FC30846}" type="datetime1">
              <a:rPr lang="de-DE" smtClean="0"/>
              <a:t>25.02.2011</a:t>
            </a:fld>
            <a:endParaRPr lang="de-DE"/>
          </a:p>
        </p:txBody>
      </p:sp>
      <p:sp>
        <p:nvSpPr>
          <p:cNvPr id="6" name="Fußzeilenplatzhalter 5"/>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7" name="Foliennummernplatzhalter 6"/>
          <p:cNvSpPr>
            <a:spLocks noGrp="1"/>
          </p:cNvSpPr>
          <p:nvPr>
            <p:ph type="sldNum" sz="quarter" idx="12"/>
          </p:nvPr>
        </p:nvSpPr>
        <p:spPr/>
        <p:txBody>
          <a:bodyPr/>
          <a:lstStyle/>
          <a:p>
            <a:fld id="{970412FA-9B13-4B35-B8E0-03776A7BA8D0}"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DA98EC45-C322-45B6-9C79-A368BFEFC498}" type="datetime1">
              <a:rPr lang="de-DE" smtClean="0"/>
              <a:t>25.02.2011</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Z w i s c h e n r ä u m e . Vortrag zum Symposion "Rilke heute", Bratislava 18. März 2011</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970412FA-9B13-4B35-B8E0-03776A7BA8D0}"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D3526F85-4853-4447-B269-4BE267702429}" type="datetime1">
              <a:rPr lang="de-DE" smtClean="0"/>
              <a:t>25.02.2011</a:t>
            </a:fld>
            <a:endParaRPr lang="de-DE"/>
          </a:p>
        </p:txBody>
      </p:sp>
      <p:sp>
        <p:nvSpPr>
          <p:cNvPr id="4" name="Fußzeilenplatzhalter 3"/>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970412FA-9B13-4B35-B8E0-03776A7BA8D0}"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0B44D98C-3E57-4DE7-AA6B-5690F93FC0D6}" type="datetime1">
              <a:rPr lang="de-DE" smtClean="0"/>
              <a:t>25.02.2011</a:t>
            </a:fld>
            <a:endParaRPr lang="de-DE"/>
          </a:p>
        </p:txBody>
      </p:sp>
      <p:sp>
        <p:nvSpPr>
          <p:cNvPr id="3" name="Fußzeilenplatzhalter 2"/>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70412FA-9B13-4B35-B8E0-03776A7BA8D0}"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70412FA-9B13-4B35-B8E0-03776A7BA8D0}"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686C88AF-C523-49BD-B77A-B16054DF5754}" type="datetime1">
              <a:rPr lang="de-DE" smtClean="0"/>
              <a:t>25.02.2011</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Z w i s c h e n r ä u m e . Vortrag zum Symposion "Rilke heute", Bratislava 18. März 2011</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970412FA-9B13-4B35-B8E0-03776A7BA8D0}"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8579FA1F-41E0-4BA9-A6AC-0784C138DB50}" type="datetime1">
              <a:rPr lang="de-DE" smtClean="0"/>
              <a:t>25.02.2011</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Z w i s c h e n r ä u m e . Vortrag zum Symposion "Rilke heute", Bratislava 18. März 2011</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71BB30A8-3B53-47B7-BD3D-42C0497439B7}" type="datetime1">
              <a:rPr lang="de-DE" smtClean="0"/>
              <a:t>25.02.2011</a:t>
            </a:fld>
            <a:endParaRPr lang="de-DE"/>
          </a:p>
        </p:txBody>
      </p:sp>
      <p:sp>
        <p:nvSpPr>
          <p:cNvPr id="5" name="Fußzeilenplatzhalter 4"/>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6" name="Foliennummernplatzhalter 5"/>
          <p:cNvSpPr>
            <a:spLocks noGrp="1"/>
          </p:cNvSpPr>
          <p:nvPr>
            <p:ph type="sldNum" sz="quarter" idx="12"/>
          </p:nvPr>
        </p:nvSpPr>
        <p:spPr/>
        <p:txBody>
          <a:bodyPr/>
          <a:lstStyle/>
          <a:p>
            <a:fld id="{970412FA-9B13-4B35-B8E0-03776A7BA8D0}"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970412FA-9B13-4B35-B8E0-03776A7BA8D0}"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792E5C88-3349-4138-AF1C-ADA4A1229A0A}" type="datetime1">
              <a:rPr lang="de-DE" smtClean="0"/>
              <a:t>25.02.2011</a:t>
            </a:fld>
            <a:endParaRPr lang="de-DE"/>
          </a:p>
        </p:txBody>
      </p:sp>
      <p:sp>
        <p:nvSpPr>
          <p:cNvPr id="5" name="Fußzeilenplatzhalter 4"/>
          <p:cNvSpPr>
            <a:spLocks noGrp="1"/>
          </p:cNvSpPr>
          <p:nvPr>
            <p:ph type="ftr" sz="quarter" idx="11"/>
          </p:nvPr>
        </p:nvSpPr>
        <p:spPr/>
        <p:txBody>
          <a:bodyPr/>
          <a:lstStyle/>
          <a:p>
            <a:r>
              <a:rPr lang="de-DE" smtClean="0"/>
              <a:t>Z w i s c h e n r ä u m e . Vortrag zum Symposion "Rilke heute", Bratislava 18. März 2011</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A719034-D0FC-4C07-84D1-564973238F0B}" type="datetime1">
              <a:rPr lang="de-DE" smtClean="0"/>
              <a:t>25.02.2011</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Z w i s c h e n r ä u m e . Vortrag zum Symposion "Rilke heute", Bratislava 18. März 2011</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70412FA-9B13-4B35-B8E0-03776A7BA8D0}"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gi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g"/><Relationship Id="rId1" Type="http://schemas.openxmlformats.org/officeDocument/2006/relationships/slideLayout" Target="../slideLayouts/slideLayout5.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5"/>
          <p:cNvSpPr>
            <a:spLocks noGrp="1"/>
          </p:cNvSpPr>
          <p:nvPr>
            <p:ph type="subTitle" idx="1"/>
          </p:nvPr>
        </p:nvSpPr>
        <p:spPr>
          <a:xfrm>
            <a:off x="1371600" y="2708920"/>
            <a:ext cx="6400800" cy="1440160"/>
          </a:xfrm>
        </p:spPr>
        <p:txBody>
          <a:bodyPr>
            <a:normAutofit/>
          </a:bodyPr>
          <a:lstStyle/>
          <a:p>
            <a:pPr>
              <a:spcBef>
                <a:spcPts val="0"/>
              </a:spcBef>
            </a:pPr>
            <a:r>
              <a:rPr lang="de-DE" sz="1800" cap="none" dirty="0" smtClean="0"/>
              <a:t>Vortrag beim internationalen Symposion „Rilke heute“,</a:t>
            </a:r>
          </a:p>
          <a:p>
            <a:pPr>
              <a:spcBef>
                <a:spcPts val="0"/>
              </a:spcBef>
            </a:pPr>
            <a:r>
              <a:rPr lang="de-DE" sz="1800" cap="none" dirty="0" smtClean="0"/>
              <a:t>Bratislava, 28. März 2011</a:t>
            </a:r>
          </a:p>
          <a:p>
            <a:pPr>
              <a:spcBef>
                <a:spcPts val="0"/>
              </a:spcBef>
            </a:pPr>
            <a:r>
              <a:rPr lang="de-DE" sz="1800" cap="none" dirty="0" smtClean="0"/>
              <a:t>PD Dr. Jutta Heinz (Jena)</a:t>
            </a:r>
            <a:endParaRPr lang="de-DE" sz="1800" cap="none" dirty="0"/>
          </a:p>
        </p:txBody>
      </p:sp>
      <p:sp>
        <p:nvSpPr>
          <p:cNvPr id="4" name="Titel 3"/>
          <p:cNvSpPr>
            <a:spLocks noGrp="1"/>
          </p:cNvSpPr>
          <p:nvPr>
            <p:ph type="ctrTitle"/>
          </p:nvPr>
        </p:nvSpPr>
        <p:spPr>
          <a:xfrm>
            <a:off x="685800" y="548680"/>
            <a:ext cx="7772400" cy="1584176"/>
          </a:xfrm>
        </p:spPr>
        <p:txBody>
          <a:bodyPr>
            <a:normAutofit/>
          </a:bodyPr>
          <a:lstStyle/>
          <a:p>
            <a:pPr algn="ctr"/>
            <a:r>
              <a:rPr lang="de-DE" sz="3600" b="1" dirty="0" smtClean="0"/>
              <a:t>Z w i s c h e n r ä u m e</a:t>
            </a:r>
            <a:r>
              <a:rPr lang="de-DE" sz="2800" b="1" dirty="0" smtClean="0"/>
              <a:t>.</a:t>
            </a:r>
            <a:br>
              <a:rPr lang="de-DE" sz="2800" b="1" dirty="0" smtClean="0"/>
            </a:br>
            <a:r>
              <a:rPr lang="de-DE" sz="2800" b="1" dirty="0" smtClean="0"/>
              <a:t>Zu einem Motivkomplex in </a:t>
            </a:r>
            <a:br>
              <a:rPr lang="de-DE" sz="2800" b="1" dirty="0" smtClean="0"/>
            </a:br>
            <a:r>
              <a:rPr lang="de-DE" sz="2800" b="1" dirty="0" smtClean="0"/>
              <a:t>Rilkes 2. </a:t>
            </a:r>
            <a:r>
              <a:rPr lang="de-DE" sz="2800" b="1" i="1" dirty="0" smtClean="0"/>
              <a:t>Duineser Elegie</a:t>
            </a:r>
            <a:endParaRPr lang="de-DE" sz="2800" b="1"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350" y="4077072"/>
            <a:ext cx="2527300" cy="2082800"/>
          </a:xfrm>
          <a:prstGeom prst="rect">
            <a:avLst/>
          </a:prstGeom>
        </p:spPr>
      </p:pic>
      <p:sp>
        <p:nvSpPr>
          <p:cNvPr id="2" name="Foliennummernplatzhalter 1"/>
          <p:cNvSpPr>
            <a:spLocks noGrp="1"/>
          </p:cNvSpPr>
          <p:nvPr>
            <p:ph type="sldNum" sz="quarter" idx="12"/>
          </p:nvPr>
        </p:nvSpPr>
        <p:spPr/>
        <p:txBody>
          <a:bodyPr/>
          <a:lstStyle/>
          <a:p>
            <a:fld id="{970412FA-9B13-4B35-B8E0-03776A7BA8D0}" type="slidenum">
              <a:rPr lang="de-DE" smtClean="0"/>
              <a:t>1</a:t>
            </a:fld>
            <a:endParaRPr lang="de-DE"/>
          </a:p>
        </p:txBody>
      </p:sp>
    </p:spTree>
    <p:extLst>
      <p:ext uri="{BB962C8B-B14F-4D97-AF65-F5344CB8AC3E}">
        <p14:creationId xmlns:p14="http://schemas.microsoft.com/office/powerpoint/2010/main" val="1469708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dirty="0" smtClean="0"/>
              <a:t>Lukrez, De </a:t>
            </a:r>
            <a:r>
              <a:rPr lang="de-DE" sz="2000" dirty="0" err="1" smtClean="0"/>
              <a:t>rerum</a:t>
            </a:r>
            <a:r>
              <a:rPr lang="de-DE" sz="2000" dirty="0" smtClean="0"/>
              <a:t> natura</a:t>
            </a:r>
            <a:endParaRPr lang="de-DE" sz="2000" dirty="0"/>
          </a:p>
        </p:txBody>
      </p:sp>
      <p:sp>
        <p:nvSpPr>
          <p:cNvPr id="3" name="Textplatzhalter 2"/>
          <p:cNvSpPr>
            <a:spLocks noGrp="1"/>
          </p:cNvSpPr>
          <p:nvPr>
            <p:ph type="body" sz="half" idx="3"/>
          </p:nvPr>
        </p:nvSpPr>
        <p:spPr/>
        <p:txBody>
          <a:bodyPr/>
          <a:lstStyle/>
          <a:p>
            <a:r>
              <a:rPr lang="de-DE" sz="2000" dirty="0" smtClean="0"/>
              <a:t>Synaptischer Spalt</a:t>
            </a:r>
            <a:endParaRPr lang="de-DE" sz="2000" dirty="0"/>
          </a:p>
        </p:txBody>
      </p:sp>
      <p:sp>
        <p:nvSpPr>
          <p:cNvPr id="4" name="Inhaltsplatzhalter 3"/>
          <p:cNvSpPr>
            <a:spLocks noGrp="1"/>
          </p:cNvSpPr>
          <p:nvPr>
            <p:ph sz="quarter" idx="2"/>
          </p:nvPr>
        </p:nvSpPr>
        <p:spPr>
          <a:xfrm>
            <a:off x="301752" y="2348880"/>
            <a:ext cx="4918320" cy="3940907"/>
          </a:xfrm>
        </p:spPr>
        <p:txBody>
          <a:bodyPr>
            <a:normAutofit/>
          </a:bodyPr>
          <a:lstStyle/>
          <a:p>
            <a:pPr marL="0" indent="0" hangingPunct="0">
              <a:spcBef>
                <a:spcPts val="0"/>
              </a:spcBef>
              <a:buNone/>
            </a:pPr>
            <a:r>
              <a:rPr lang="de-DE" sz="1200" dirty="0"/>
              <a:t>Denn die Atome der Seele sind erstens geringer an Größe</a:t>
            </a:r>
          </a:p>
          <a:p>
            <a:pPr marL="0" indent="0" hangingPunct="0">
              <a:spcBef>
                <a:spcPts val="0"/>
              </a:spcBef>
              <a:buNone/>
            </a:pPr>
            <a:r>
              <a:rPr lang="de-DE" sz="1200" dirty="0"/>
              <a:t>Als die, welche den Körper und dessen Inneres bilden,</a:t>
            </a:r>
          </a:p>
          <a:p>
            <a:pPr marL="0" indent="0" hangingPunct="0">
              <a:spcBef>
                <a:spcPts val="0"/>
              </a:spcBef>
              <a:buNone/>
            </a:pPr>
            <a:r>
              <a:rPr lang="de-DE" sz="1200" dirty="0"/>
              <a:t>Dann auch geringer an Zahl. Auch sind sie nur sparsam verteilet</a:t>
            </a:r>
          </a:p>
          <a:p>
            <a:pPr marL="0" indent="0" hangingPunct="0">
              <a:spcBef>
                <a:spcPts val="0"/>
              </a:spcBef>
              <a:buNone/>
            </a:pPr>
            <a:r>
              <a:rPr lang="de-DE" sz="1200" dirty="0"/>
              <a:t>Hier und da durch die Glieder, so daß sich nur dieses behaupten</a:t>
            </a:r>
          </a:p>
          <a:p>
            <a:pPr marL="0" indent="0" hangingPunct="0">
              <a:spcBef>
                <a:spcPts val="0"/>
              </a:spcBef>
              <a:buNone/>
            </a:pPr>
            <a:r>
              <a:rPr lang="de-DE" sz="1200" dirty="0"/>
              <a:t>Läßt: wie klein nur eben ein einzelner Körper noch sein kann,</a:t>
            </a:r>
          </a:p>
          <a:p>
            <a:pPr marL="0" indent="0" hangingPunct="0">
              <a:spcBef>
                <a:spcPts val="0"/>
              </a:spcBef>
              <a:buNone/>
            </a:pPr>
            <a:r>
              <a:rPr lang="de-DE" sz="1200" dirty="0"/>
              <a:t>Um die Sinneserregung in unserem Körper zu wecken,</a:t>
            </a:r>
          </a:p>
          <a:p>
            <a:pPr marL="0" indent="0" hangingPunct="0">
              <a:spcBef>
                <a:spcPts val="0"/>
              </a:spcBef>
              <a:buNone/>
            </a:pPr>
            <a:r>
              <a:rPr lang="de-DE" sz="1200" dirty="0"/>
              <a:t>Soviel </a:t>
            </a:r>
            <a:r>
              <a:rPr lang="de-DE" sz="1200" b="1" dirty="0"/>
              <a:t>Zwischenraum</a:t>
            </a:r>
            <a:r>
              <a:rPr lang="de-DE" sz="1200" dirty="0"/>
              <a:t> bleibt auch für die Seelenatome.</a:t>
            </a:r>
          </a:p>
          <a:p>
            <a:pPr marL="0" indent="0" hangingPunct="0">
              <a:spcBef>
                <a:spcPts val="0"/>
              </a:spcBef>
              <a:buNone/>
            </a:pPr>
            <a:r>
              <a:rPr lang="de-DE" sz="1200" dirty="0"/>
              <a:t>    Denn wir </a:t>
            </a:r>
            <a:r>
              <a:rPr lang="de-DE" sz="1200" dirty="0" err="1"/>
              <a:t>fühlen's</a:t>
            </a:r>
            <a:r>
              <a:rPr lang="de-DE" sz="1200" dirty="0"/>
              <a:t> bisweilen auch nicht, wenn Staub an den Körper</a:t>
            </a:r>
          </a:p>
          <a:p>
            <a:pPr marL="0" indent="0" hangingPunct="0">
              <a:spcBef>
                <a:spcPts val="0"/>
              </a:spcBef>
              <a:buNone/>
            </a:pPr>
            <a:r>
              <a:rPr lang="de-DE" sz="1200" dirty="0"/>
              <a:t>Anfliegt, oder wenn Tünche auf unsere Glieder herabfällt,</a:t>
            </a:r>
          </a:p>
          <a:p>
            <a:pPr marL="0" indent="0" hangingPunct="0">
              <a:spcBef>
                <a:spcPts val="0"/>
              </a:spcBef>
              <a:buNone/>
            </a:pPr>
            <a:r>
              <a:rPr lang="de-DE" sz="1200" dirty="0"/>
              <a:t>[…] Fühlen auch Vogelfedern und fliegende Samen der Pflanzen,</a:t>
            </a:r>
          </a:p>
          <a:p>
            <a:pPr marL="0" indent="0" hangingPunct="0">
              <a:spcBef>
                <a:spcPts val="0"/>
              </a:spcBef>
              <a:buNone/>
            </a:pPr>
            <a:r>
              <a:rPr lang="de-DE" sz="1200" dirty="0"/>
              <a:t>Die nur langsam meist infolge der Leichtigkeit fallen,</a:t>
            </a:r>
          </a:p>
          <a:p>
            <a:pPr marL="0" indent="0" hangingPunct="0">
              <a:spcBef>
                <a:spcPts val="0"/>
              </a:spcBef>
              <a:buNone/>
            </a:pPr>
            <a:r>
              <a:rPr lang="de-DE" sz="1200" dirty="0"/>
              <a:t>Ebenso wenig wie irgendein Tier, das auf uns herumschleicht,</a:t>
            </a:r>
          </a:p>
          <a:p>
            <a:pPr marL="0" indent="0" hangingPunct="0">
              <a:spcBef>
                <a:spcPts val="0"/>
              </a:spcBef>
              <a:buNone/>
            </a:pPr>
            <a:r>
              <a:rPr lang="de-DE" sz="1200" dirty="0"/>
              <a:t>Oder die einzelnen Tritte der Mücken und andren </a:t>
            </a:r>
            <a:r>
              <a:rPr lang="de-DE" sz="1200" dirty="0" err="1"/>
              <a:t>Geschmeißes</a:t>
            </a:r>
            <a:r>
              <a:rPr lang="de-DE" sz="1200" dirty="0"/>
              <a:t>,</a:t>
            </a:r>
          </a:p>
          <a:p>
            <a:pPr marL="0" indent="0" hangingPunct="0">
              <a:spcBef>
                <a:spcPts val="0"/>
              </a:spcBef>
              <a:buNone/>
            </a:pPr>
            <a:r>
              <a:rPr lang="de-DE" sz="1200" dirty="0"/>
              <a:t>Das auf unseren Körper die kriechenden Füße gesetzt hat.</a:t>
            </a:r>
          </a:p>
          <a:p>
            <a:pPr marL="0" indent="0" hangingPunct="0">
              <a:spcBef>
                <a:spcPts val="0"/>
              </a:spcBef>
              <a:buNone/>
            </a:pPr>
            <a:r>
              <a:rPr lang="de-DE" sz="1200" dirty="0"/>
              <a:t>Also müssen zuerst gar viele der Körperatome</a:t>
            </a:r>
          </a:p>
          <a:p>
            <a:pPr marL="0" indent="0" hangingPunct="0">
              <a:spcBef>
                <a:spcPts val="0"/>
              </a:spcBef>
              <a:buNone/>
            </a:pPr>
            <a:r>
              <a:rPr lang="de-DE" sz="1200" dirty="0"/>
              <a:t>In die Bewegung geraten, bis dann die unserem Körper</a:t>
            </a:r>
          </a:p>
          <a:p>
            <a:pPr marL="0" indent="0" hangingPunct="0">
              <a:spcBef>
                <a:spcPts val="0"/>
              </a:spcBef>
              <a:buNone/>
            </a:pPr>
            <a:r>
              <a:rPr lang="de-DE" sz="1200" dirty="0"/>
              <a:t>Beigemischten Atome der Seele Erschütterung spüren</a:t>
            </a:r>
          </a:p>
          <a:p>
            <a:pPr marL="0" indent="0" hangingPunct="0">
              <a:spcBef>
                <a:spcPts val="0"/>
              </a:spcBef>
              <a:buNone/>
            </a:pPr>
            <a:r>
              <a:rPr lang="de-DE" sz="1200" dirty="0"/>
              <a:t>Und durch Stöße getrennt in </a:t>
            </a:r>
            <a:r>
              <a:rPr lang="de-DE" sz="1200" b="1" dirty="0"/>
              <a:t>bedeutenden Zwischenräumen</a:t>
            </a:r>
            <a:endParaRPr lang="de-DE" sz="1200" dirty="0"/>
          </a:p>
          <a:p>
            <a:pPr marL="0" indent="0" hangingPunct="0">
              <a:spcBef>
                <a:spcPts val="0"/>
              </a:spcBef>
              <a:buNone/>
            </a:pPr>
            <a:r>
              <a:rPr lang="de-DE" sz="1200" dirty="0"/>
              <a:t>Wechselseitig verkehren durch Anprall, Einigung, Abprall</a:t>
            </a:r>
            <a:r>
              <a:rPr lang="de-DE" sz="1200" dirty="0" smtClean="0"/>
              <a:t>.</a:t>
            </a:r>
            <a:endParaRPr lang="de-DE" sz="1200" dirty="0"/>
          </a:p>
          <a:p>
            <a:pPr marL="0" indent="0">
              <a:buNone/>
            </a:pPr>
            <a:endParaRPr lang="de-DE" sz="1200" dirty="0"/>
          </a:p>
        </p:txBody>
      </p:sp>
      <p:pic>
        <p:nvPicPr>
          <p:cNvPr id="10" name="Inhaltsplatzhalter 9"/>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567362" y="3015456"/>
            <a:ext cx="2505075" cy="2733675"/>
          </a:xfrm>
        </p:spPr>
      </p:pic>
      <p:sp>
        <p:nvSpPr>
          <p:cNvPr id="6" name="Titel 5"/>
          <p:cNvSpPr>
            <a:spLocks noGrp="1"/>
          </p:cNvSpPr>
          <p:nvPr>
            <p:ph type="title"/>
          </p:nvPr>
        </p:nvSpPr>
        <p:spPr/>
        <p:txBody>
          <a:bodyPr>
            <a:normAutofit/>
          </a:bodyPr>
          <a:lstStyle/>
          <a:p>
            <a:r>
              <a:rPr lang="de-DE" sz="2400" b="1" dirty="0" smtClean="0"/>
              <a:t>I. Naturphilosophische Tradition</a:t>
            </a:r>
            <a:endParaRPr lang="de-DE" sz="2400" b="1"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063760" y="404664"/>
            <a:ext cx="831602" cy="685340"/>
          </a:xfrm>
          <a:prstGeom prst="rect">
            <a:avLst/>
          </a:prstGeom>
        </p:spPr>
      </p:pic>
      <p:sp>
        <p:nvSpPr>
          <p:cNvPr id="9" name="Foliennummernplatzhalter 8"/>
          <p:cNvSpPr>
            <a:spLocks noGrp="1"/>
          </p:cNvSpPr>
          <p:nvPr>
            <p:ph type="sldNum" sz="quarter" idx="12"/>
          </p:nvPr>
        </p:nvSpPr>
        <p:spPr/>
        <p:txBody>
          <a:bodyPr/>
          <a:lstStyle/>
          <a:p>
            <a:fld id="{970412FA-9B13-4B35-B8E0-03776A7BA8D0}" type="slidenum">
              <a:rPr lang="de-DE" smtClean="0"/>
              <a:t>2</a:t>
            </a:fld>
            <a:endParaRPr lang="de-DE"/>
          </a:p>
        </p:txBody>
      </p:sp>
    </p:spTree>
    <p:extLst>
      <p:ext uri="{BB962C8B-B14F-4D97-AF65-F5344CB8AC3E}">
        <p14:creationId xmlns:p14="http://schemas.microsoft.com/office/powerpoint/2010/main" val="1864450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dirty="0" smtClean="0"/>
              <a:t>Johann Gottfried Herder</a:t>
            </a:r>
            <a:endParaRPr lang="de-DE" sz="2000" dirty="0"/>
          </a:p>
        </p:txBody>
      </p:sp>
      <p:sp>
        <p:nvSpPr>
          <p:cNvPr id="3" name="Textplatzhalter 2"/>
          <p:cNvSpPr>
            <a:spLocks noGrp="1"/>
          </p:cNvSpPr>
          <p:nvPr>
            <p:ph type="body" sz="half" idx="3"/>
          </p:nvPr>
        </p:nvSpPr>
        <p:spPr/>
        <p:txBody>
          <a:bodyPr/>
          <a:lstStyle/>
          <a:p>
            <a:r>
              <a:rPr lang="de-DE" sz="2000" dirty="0" smtClean="0"/>
              <a:t>Jean Paul</a:t>
            </a:r>
            <a:endParaRPr lang="de-DE" sz="2000" dirty="0"/>
          </a:p>
        </p:txBody>
      </p:sp>
      <p:sp>
        <p:nvSpPr>
          <p:cNvPr id="5" name="Inhaltsplatzhalter 4"/>
          <p:cNvSpPr>
            <a:spLocks noGrp="1"/>
          </p:cNvSpPr>
          <p:nvPr>
            <p:ph sz="quarter" idx="2"/>
          </p:nvPr>
        </p:nvSpPr>
        <p:spPr/>
        <p:txBody>
          <a:bodyPr anchor="ctr">
            <a:normAutofit/>
          </a:bodyPr>
          <a:lstStyle/>
          <a:p>
            <a:pPr marL="0" indent="0">
              <a:buNone/>
            </a:pPr>
            <a:r>
              <a:rPr lang="de-DE" sz="1400" dirty="0"/>
              <a:t>Siehe dies schöne </a:t>
            </a:r>
            <a:r>
              <a:rPr lang="de-DE" sz="1400" i="1" dirty="0"/>
              <a:t>griechische</a:t>
            </a:r>
            <a:r>
              <a:rPr lang="de-DE" sz="1400" dirty="0"/>
              <a:t> Klima und in ihm das wohlgebildete Menschengeschlecht mit freier Stirn und feinen Sinnen – ein rechtes </a:t>
            </a:r>
            <a:r>
              <a:rPr lang="de-DE" sz="1400" b="1" i="1" dirty="0"/>
              <a:t>Zwischenland der Kultur</a:t>
            </a:r>
            <a:r>
              <a:rPr lang="de-DE" sz="1400" dirty="0"/>
              <a:t>, wo aus </a:t>
            </a:r>
            <a:r>
              <a:rPr lang="de-DE" sz="1400" i="1" dirty="0"/>
              <a:t>zwei Enden</a:t>
            </a:r>
            <a:r>
              <a:rPr lang="de-DE" sz="1400" dirty="0"/>
              <a:t> alles zusammenfloß, was sie so leicht und edel verwandelten</a:t>
            </a:r>
            <a:r>
              <a:rPr lang="de-DE" sz="1400" dirty="0" smtClean="0"/>
              <a:t>!</a:t>
            </a:r>
          </a:p>
          <a:p>
            <a:pPr marL="0" indent="0">
              <a:buNone/>
            </a:pPr>
            <a:endParaRPr lang="de-DE" sz="1600" dirty="0" smtClean="0"/>
          </a:p>
          <a:p>
            <a:pPr marL="0" indent="0">
              <a:buNone/>
            </a:pPr>
            <a:r>
              <a:rPr lang="de-DE" sz="1400" i="1" dirty="0" smtClean="0"/>
              <a:t>Auch eine Philosophie der Geschichte zur Bildung der Menschheit</a:t>
            </a:r>
            <a:endParaRPr lang="de-DE" sz="1400" i="1" dirty="0"/>
          </a:p>
        </p:txBody>
      </p:sp>
      <p:sp>
        <p:nvSpPr>
          <p:cNvPr id="6" name="Inhaltsplatzhalter 5"/>
          <p:cNvSpPr>
            <a:spLocks noGrp="1"/>
          </p:cNvSpPr>
          <p:nvPr>
            <p:ph sz="quarter" idx="4"/>
          </p:nvPr>
        </p:nvSpPr>
        <p:spPr/>
        <p:txBody>
          <a:bodyPr anchor="ctr">
            <a:normAutofit/>
          </a:bodyPr>
          <a:lstStyle/>
          <a:p>
            <a:pPr marL="0" indent="0">
              <a:buNone/>
            </a:pPr>
            <a:r>
              <a:rPr lang="de-DE" sz="1400" dirty="0"/>
              <a:t>Er suchte die Wehmut sich mit philosophischen Bemerkungen aus der Brust zu schaffen; daher sagt' er: Die Menschen und die Uhren stocken, solange sie aufgezogen werden für einen neuen langen Tag, und er glaube, </a:t>
            </a:r>
            <a:r>
              <a:rPr lang="de-DE" sz="1400" b="1" dirty="0"/>
              <a:t>der dunkle </a:t>
            </a:r>
            <a:r>
              <a:rPr lang="de-DE" sz="1400" b="1" i="1" dirty="0"/>
              <a:t>Zwischenraum</a:t>
            </a:r>
            <a:r>
              <a:rPr lang="de-DE" sz="1400" b="1" dirty="0"/>
              <a:t>, </a:t>
            </a:r>
            <a:r>
              <a:rPr lang="de-DE" sz="1400" dirty="0"/>
              <a:t>womit der Schlaf und der Tod unsere Zustände abteile und absondere, wende das zu </a:t>
            </a:r>
            <a:r>
              <a:rPr lang="de-DE" sz="1400" i="1" dirty="0"/>
              <a:t>große wachsende Leuchten einer Idee</a:t>
            </a:r>
            <a:r>
              <a:rPr lang="de-DE" sz="1400" dirty="0"/>
              <a:t>, das Brennen nie gekühlter Wünsche und sogar das Zusammenfließen von Ideen ab, so wie die Planetensysteme durch düstere Wüsten, und die Sonnensysteme durch noch größere auseinander gehalten werden</a:t>
            </a:r>
            <a:r>
              <a:rPr lang="de-DE" sz="1400" dirty="0" smtClean="0"/>
              <a:t>.</a:t>
            </a:r>
          </a:p>
          <a:p>
            <a:pPr marL="0" indent="0">
              <a:buNone/>
            </a:pPr>
            <a:endParaRPr lang="de-DE" sz="1400" dirty="0"/>
          </a:p>
          <a:p>
            <a:pPr marL="0" indent="0">
              <a:buNone/>
            </a:pPr>
            <a:r>
              <a:rPr lang="de-DE" sz="1400" i="1" dirty="0" smtClean="0"/>
              <a:t>Siebenkäs</a:t>
            </a:r>
            <a:endParaRPr lang="de-DE" sz="1400" i="1" dirty="0"/>
          </a:p>
        </p:txBody>
      </p:sp>
      <p:sp>
        <p:nvSpPr>
          <p:cNvPr id="7" name="Foliennummernplatzhalter 6"/>
          <p:cNvSpPr>
            <a:spLocks noGrp="1"/>
          </p:cNvSpPr>
          <p:nvPr>
            <p:ph type="sldNum" sz="quarter" idx="12"/>
          </p:nvPr>
        </p:nvSpPr>
        <p:spPr/>
        <p:txBody>
          <a:bodyPr/>
          <a:lstStyle/>
          <a:p>
            <a:fld id="{970412FA-9B13-4B35-B8E0-03776A7BA8D0}" type="slidenum">
              <a:rPr lang="de-DE" smtClean="0"/>
              <a:t>3</a:t>
            </a:fld>
            <a:endParaRPr lang="de-DE"/>
          </a:p>
        </p:txBody>
      </p:sp>
      <p:sp>
        <p:nvSpPr>
          <p:cNvPr id="8" name="Titel 7"/>
          <p:cNvSpPr>
            <a:spLocks noGrp="1"/>
          </p:cNvSpPr>
          <p:nvPr>
            <p:ph type="title"/>
          </p:nvPr>
        </p:nvSpPr>
        <p:spPr/>
        <p:txBody>
          <a:bodyPr>
            <a:normAutofit fontScale="90000"/>
          </a:bodyPr>
          <a:lstStyle/>
          <a:p>
            <a:r>
              <a:rPr lang="de-DE" sz="2400" b="1" dirty="0"/>
              <a:t>II</a:t>
            </a:r>
            <a:r>
              <a:rPr lang="de-DE" sz="2400" b="1" dirty="0" smtClean="0"/>
              <a:t>. Kulturgeschichtliche und </a:t>
            </a:r>
            <a:br>
              <a:rPr lang="de-DE" sz="2400" b="1" dirty="0" smtClean="0"/>
            </a:br>
            <a:r>
              <a:rPr lang="de-DE" sz="2400" b="1" dirty="0" smtClean="0"/>
              <a:t>literarische Tradition</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63760" y="332656"/>
            <a:ext cx="831602" cy="685340"/>
          </a:xfrm>
          <a:prstGeom prst="rect">
            <a:avLst/>
          </a:prstGeom>
        </p:spPr>
      </p:pic>
    </p:spTree>
    <p:extLst>
      <p:ext uri="{BB962C8B-B14F-4D97-AF65-F5344CB8AC3E}">
        <p14:creationId xmlns:p14="http://schemas.microsoft.com/office/powerpoint/2010/main" val="1127108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dirty="0" smtClean="0"/>
              <a:t>Lev Tolstoi, </a:t>
            </a:r>
            <a:r>
              <a:rPr lang="de-DE" sz="2000" i="1" dirty="0" smtClean="0"/>
              <a:t>Anna Karenina</a:t>
            </a:r>
            <a:endParaRPr lang="de-DE" sz="2000" dirty="0"/>
          </a:p>
        </p:txBody>
      </p:sp>
      <p:sp>
        <p:nvSpPr>
          <p:cNvPr id="3" name="Textplatzhalter 2"/>
          <p:cNvSpPr>
            <a:spLocks noGrp="1"/>
          </p:cNvSpPr>
          <p:nvPr>
            <p:ph type="body" sz="half" idx="3"/>
          </p:nvPr>
        </p:nvSpPr>
        <p:spPr/>
        <p:txBody>
          <a:bodyPr/>
          <a:lstStyle/>
          <a:p>
            <a:endParaRPr lang="de-DE" dirty="0"/>
          </a:p>
        </p:txBody>
      </p:sp>
      <p:sp>
        <p:nvSpPr>
          <p:cNvPr id="5" name="Inhaltsplatzhalter 4"/>
          <p:cNvSpPr>
            <a:spLocks noGrp="1"/>
          </p:cNvSpPr>
          <p:nvPr>
            <p:ph sz="quarter" idx="2"/>
          </p:nvPr>
        </p:nvSpPr>
        <p:spPr/>
        <p:txBody>
          <a:bodyPr>
            <a:normAutofit fontScale="55000" lnSpcReduction="20000"/>
          </a:bodyPr>
          <a:lstStyle/>
          <a:p>
            <a:pPr marL="0" indent="0" hangingPunct="0">
              <a:lnSpc>
                <a:spcPct val="120000"/>
              </a:lnSpc>
              <a:spcBef>
                <a:spcPts val="0"/>
              </a:spcBef>
              <a:buNone/>
            </a:pPr>
            <a:r>
              <a:rPr lang="de-DE" sz="2500" dirty="0"/>
              <a:t>Auf einmal kam ihr der Mann ins Gedächtnis, der an dem Tag ihrer ersten Begegnung mit </a:t>
            </a:r>
            <a:r>
              <a:rPr lang="de-DE" sz="2500" dirty="0" err="1"/>
              <a:t>Wronski</a:t>
            </a:r>
            <a:r>
              <a:rPr lang="de-DE" sz="2500" dirty="0"/>
              <a:t> überfahren worden war, und nun wusste sie, was sie zu tun hatte. Mit schnellen, leichten Schritten stieg sie die Stufen hinab, die von der Wasserstelle zu den Schienen führten, und blieb neben dem dicht an ihr vorüberfahrenden Zuge stehen. Sie blickte nach dem unteren Teile der Wagen, nach den Schrauben, den Ketten und den hohen, </a:t>
            </a:r>
            <a:r>
              <a:rPr lang="de-DE" sz="2500" dirty="0" err="1"/>
              <a:t>gußeisernen</a:t>
            </a:r>
            <a:r>
              <a:rPr lang="de-DE" sz="2500" dirty="0"/>
              <a:t> Rädern des langsam dahinrollenden ersten Wagens und suchte nach dem Augenmaß die Sekunde abzupassen, wo der </a:t>
            </a:r>
            <a:r>
              <a:rPr lang="de-DE" sz="2500" b="1" dirty="0"/>
              <a:t>Zwischenraum</a:t>
            </a:r>
            <a:r>
              <a:rPr lang="de-DE" sz="2500" dirty="0"/>
              <a:t> zwischen den Vorder- und den Hinterrädern gerade vor ihr sein werde.</a:t>
            </a:r>
          </a:p>
          <a:p>
            <a:pPr hangingPunct="0"/>
            <a:r>
              <a:rPr lang="de-DE" dirty="0"/>
              <a:t>    </a:t>
            </a:r>
          </a:p>
        </p:txBody>
      </p:sp>
      <p:sp>
        <p:nvSpPr>
          <p:cNvPr id="6" name="Inhaltsplatzhalter 5"/>
          <p:cNvSpPr>
            <a:spLocks noGrp="1"/>
          </p:cNvSpPr>
          <p:nvPr>
            <p:ph sz="quarter" idx="4"/>
          </p:nvPr>
        </p:nvSpPr>
        <p:spPr/>
        <p:txBody>
          <a:bodyPr>
            <a:normAutofit/>
          </a:bodyPr>
          <a:lstStyle/>
          <a:p>
            <a:pPr marL="0" indent="0">
              <a:buNone/>
            </a:pPr>
            <a:r>
              <a:rPr lang="de-DE" sz="1400" dirty="0"/>
              <a:t>›Dorthin!‹ sagte sie zu sich selbst, indem sie in den Schatten blickte, den der Wagen warf, und ihre Augen auf den mit Kohlen vermischten Sand richtete, mit dem die Schwellen bedeckt waren. ›Dorthin, </a:t>
            </a:r>
            <a:r>
              <a:rPr lang="de-DE" sz="1400" b="1" dirty="0"/>
              <a:t>gerade in den Zwischenraum</a:t>
            </a:r>
            <a:r>
              <a:rPr lang="de-DE" sz="1400" dirty="0"/>
              <a:t>; so werde ich ihn bestrafen und mich von allen und von mir selbst befreien.‹</a:t>
            </a:r>
          </a:p>
          <a:p>
            <a:pPr marL="0" indent="0">
              <a:buNone/>
            </a:pPr>
            <a:endParaRPr lang="de-DE" dirty="0"/>
          </a:p>
        </p:txBody>
      </p:sp>
      <p:sp>
        <p:nvSpPr>
          <p:cNvPr id="7" name="Foliennummernplatzhalter 6"/>
          <p:cNvSpPr>
            <a:spLocks noGrp="1"/>
          </p:cNvSpPr>
          <p:nvPr>
            <p:ph type="sldNum" sz="quarter" idx="12"/>
          </p:nvPr>
        </p:nvSpPr>
        <p:spPr/>
        <p:txBody>
          <a:bodyPr/>
          <a:lstStyle/>
          <a:p>
            <a:fld id="{970412FA-9B13-4B35-B8E0-03776A7BA8D0}" type="slidenum">
              <a:rPr lang="de-DE" smtClean="0"/>
              <a:t>4</a:t>
            </a:fld>
            <a:endParaRPr lang="de-DE"/>
          </a:p>
        </p:txBody>
      </p:sp>
      <p:sp>
        <p:nvSpPr>
          <p:cNvPr id="8" name="Titel 7"/>
          <p:cNvSpPr>
            <a:spLocks noGrp="1"/>
          </p:cNvSpPr>
          <p:nvPr>
            <p:ph type="title"/>
          </p:nvPr>
        </p:nvSpPr>
        <p:spPr/>
        <p:txBody>
          <a:bodyPr>
            <a:normAutofit fontScale="90000"/>
          </a:bodyPr>
          <a:lstStyle/>
          <a:p>
            <a:r>
              <a:rPr lang="de-DE" sz="2400" b="1" dirty="0" smtClean="0"/>
              <a:t>II. Kulturgeschichtliche und</a:t>
            </a:r>
            <a:br>
              <a:rPr lang="de-DE" sz="2400" b="1" dirty="0" smtClean="0"/>
            </a:br>
            <a:r>
              <a:rPr lang="de-DE" sz="2400" b="1" dirty="0" smtClean="0"/>
              <a:t>literarische Tradition</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750" y="4149080"/>
            <a:ext cx="3158604" cy="2075654"/>
          </a:xfrm>
          <a:prstGeom prst="rect">
            <a:avLst/>
          </a:prstGeom>
        </p:spPr>
      </p:pic>
    </p:spTree>
    <p:extLst>
      <p:ext uri="{BB962C8B-B14F-4D97-AF65-F5344CB8AC3E}">
        <p14:creationId xmlns:p14="http://schemas.microsoft.com/office/powerpoint/2010/main" val="3169583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8582122" cy="732974"/>
          </a:xfrm>
        </p:spPr>
        <p:txBody>
          <a:bodyPr/>
          <a:lstStyle/>
          <a:p>
            <a:pPr algn="ctr"/>
            <a:r>
              <a:rPr lang="de-DE" sz="2000" dirty="0" smtClean="0"/>
              <a:t>Rainer Maria Rilke, </a:t>
            </a:r>
            <a:r>
              <a:rPr lang="de-DE" sz="2000" i="1" dirty="0" smtClean="0"/>
              <a:t>2. Duineser Elegie</a:t>
            </a:r>
            <a:endParaRPr lang="de-DE" sz="2000" dirty="0"/>
          </a:p>
        </p:txBody>
      </p:sp>
      <p:sp>
        <p:nvSpPr>
          <p:cNvPr id="3" name="Textplatzhalter 2"/>
          <p:cNvSpPr>
            <a:spLocks noGrp="1"/>
          </p:cNvSpPr>
          <p:nvPr>
            <p:ph type="body" sz="half" idx="3"/>
          </p:nvPr>
        </p:nvSpPr>
        <p:spPr>
          <a:xfrm flipH="1">
            <a:off x="10404648" y="1916832"/>
            <a:ext cx="995479" cy="338688"/>
          </a:xfrm>
        </p:spPr>
        <p:txBody>
          <a:bodyPr/>
          <a:lstStyle/>
          <a:p>
            <a:endParaRPr lang="de-DE" dirty="0"/>
          </a:p>
        </p:txBody>
      </p:sp>
      <p:sp>
        <p:nvSpPr>
          <p:cNvPr id="5" name="Inhaltsplatzhalter 4"/>
          <p:cNvSpPr>
            <a:spLocks noGrp="1"/>
          </p:cNvSpPr>
          <p:nvPr>
            <p:ph sz="quarter" idx="2"/>
          </p:nvPr>
        </p:nvSpPr>
        <p:spPr>
          <a:xfrm>
            <a:off x="301752" y="2471383"/>
            <a:ext cx="8582122" cy="3818404"/>
          </a:xfrm>
        </p:spPr>
        <p:txBody>
          <a:bodyPr>
            <a:normAutofit/>
          </a:bodyPr>
          <a:lstStyle/>
          <a:p>
            <a:pPr marL="0" indent="0" hangingPunct="0">
              <a:spcBef>
                <a:spcPts val="0"/>
              </a:spcBef>
              <a:buNone/>
            </a:pPr>
            <a:r>
              <a:rPr lang="de-DE" sz="1800" dirty="0"/>
              <a:t>Fänden auch wir ein reines, verhaltenes, schmales</a:t>
            </a:r>
          </a:p>
          <a:p>
            <a:pPr marL="0" indent="0" hangingPunct="0">
              <a:spcBef>
                <a:spcPts val="0"/>
              </a:spcBef>
              <a:buNone/>
            </a:pPr>
            <a:r>
              <a:rPr lang="de-DE" sz="1800" dirty="0"/>
              <a:t>Menschliches, einen unseren Streifen Fruchtlands</a:t>
            </a:r>
          </a:p>
          <a:p>
            <a:pPr marL="0" indent="0" hangingPunct="0">
              <a:spcBef>
                <a:spcPts val="0"/>
              </a:spcBef>
              <a:buNone/>
            </a:pPr>
            <a:r>
              <a:rPr lang="de-DE" sz="1800" dirty="0"/>
              <a:t>zwischen Strom und Gestein. Denn das eigene Herz übersteigt uns</a:t>
            </a:r>
          </a:p>
          <a:p>
            <a:pPr marL="0" indent="0" hangingPunct="0">
              <a:spcBef>
                <a:spcPts val="0"/>
              </a:spcBef>
              <a:buNone/>
            </a:pPr>
            <a:r>
              <a:rPr lang="de-DE" sz="1800" dirty="0"/>
              <a:t>noch immer wie jene. Und wir können ihm nicht mehr</a:t>
            </a:r>
          </a:p>
          <a:p>
            <a:pPr marL="0" indent="0" hangingPunct="0">
              <a:spcBef>
                <a:spcPts val="0"/>
              </a:spcBef>
              <a:buNone/>
            </a:pPr>
            <a:r>
              <a:rPr lang="de-DE" sz="1800" dirty="0" err="1"/>
              <a:t>nachschaun</a:t>
            </a:r>
            <a:r>
              <a:rPr lang="de-DE" sz="1800" dirty="0"/>
              <a:t> in Bildern, die es besänftigen, </a:t>
            </a:r>
          </a:p>
          <a:p>
            <a:pPr marL="0" indent="0" hangingPunct="0">
              <a:spcBef>
                <a:spcPts val="0"/>
              </a:spcBef>
              <a:buNone/>
            </a:pPr>
            <a:r>
              <a:rPr lang="de-DE" sz="1800" dirty="0"/>
              <a:t>noch in göttliche Körper, in </a:t>
            </a:r>
            <a:r>
              <a:rPr lang="de-DE" sz="1800" dirty="0" smtClean="0"/>
              <a:t>denen </a:t>
            </a:r>
            <a:r>
              <a:rPr lang="de-DE" sz="1800" dirty="0"/>
              <a:t>es größer sich mäßigt</a:t>
            </a:r>
            <a:r>
              <a:rPr lang="de-DE" sz="1800" dirty="0" smtClean="0"/>
              <a:t>.</a:t>
            </a:r>
          </a:p>
          <a:p>
            <a:pPr marL="0" indent="0" hangingPunct="0">
              <a:spcBef>
                <a:spcPts val="0"/>
              </a:spcBef>
              <a:buNone/>
            </a:pPr>
            <a:endParaRPr lang="de-DE" sz="1800" dirty="0"/>
          </a:p>
        </p:txBody>
      </p:sp>
      <p:sp>
        <p:nvSpPr>
          <p:cNvPr id="7" name="Foliennummernplatzhalter 6"/>
          <p:cNvSpPr>
            <a:spLocks noGrp="1"/>
          </p:cNvSpPr>
          <p:nvPr>
            <p:ph type="sldNum" sz="quarter" idx="12"/>
          </p:nvPr>
        </p:nvSpPr>
        <p:spPr/>
        <p:txBody>
          <a:bodyPr/>
          <a:lstStyle/>
          <a:p>
            <a:fld id="{970412FA-9B13-4B35-B8E0-03776A7BA8D0}" type="slidenum">
              <a:rPr lang="de-DE" smtClean="0"/>
              <a:t>5</a:t>
            </a:fld>
            <a:endParaRPr lang="de-DE"/>
          </a:p>
        </p:txBody>
      </p:sp>
      <p:sp>
        <p:nvSpPr>
          <p:cNvPr id="8" name="Titel 7"/>
          <p:cNvSpPr>
            <a:spLocks noGrp="1"/>
          </p:cNvSpPr>
          <p:nvPr>
            <p:ph type="title"/>
          </p:nvPr>
        </p:nvSpPr>
        <p:spPr/>
        <p:txBody>
          <a:bodyPr>
            <a:normAutofit/>
          </a:bodyPr>
          <a:lstStyle/>
          <a:p>
            <a:r>
              <a:rPr lang="de-DE" sz="2400" b="1" dirty="0" smtClean="0"/>
              <a:t>III. Der Zwischenraum bei Rilke</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2" name="Inhaltsplatzhalter 11"/>
          <p:cNvPicPr>
            <a:picLocks noGrp="1" noChangeAspect="1"/>
          </p:cNvPicPr>
          <p:nvPr>
            <p:ph sz="quarter" idx="4"/>
          </p:nvPr>
        </p:nvPicPr>
        <p:blipFill>
          <a:blip r:embed="rId3">
            <a:extLst>
              <a:ext uri="{BEBA8EAE-BF5A-486C-A8C5-ECC9F3942E4B}">
                <a14:imgProps xmlns:a14="http://schemas.microsoft.com/office/drawing/2010/main">
                  <a14:imgLayer r:embed="rId4">
                    <a14:imgEffect>
                      <a14:sharpenSoften amount="50000"/>
                    </a14:imgEffect>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856583" y="4365104"/>
            <a:ext cx="1430834" cy="1767501"/>
          </a:xfrm>
        </p:spPr>
      </p:pic>
    </p:spTree>
    <p:extLst>
      <p:ext uri="{BB962C8B-B14F-4D97-AF65-F5344CB8AC3E}">
        <p14:creationId xmlns:p14="http://schemas.microsoft.com/office/powerpoint/2010/main" val="4128983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dirty="0" smtClean="0"/>
              <a:t>Brief vom 27. Juni 1911</a:t>
            </a:r>
            <a:endParaRPr lang="de-DE" sz="2000" dirty="0"/>
          </a:p>
        </p:txBody>
      </p:sp>
      <p:sp>
        <p:nvSpPr>
          <p:cNvPr id="3" name="Textplatzhalter 2"/>
          <p:cNvSpPr>
            <a:spLocks noGrp="1"/>
          </p:cNvSpPr>
          <p:nvPr>
            <p:ph type="body" sz="half" idx="3"/>
          </p:nvPr>
        </p:nvSpPr>
        <p:spPr/>
        <p:txBody>
          <a:bodyPr/>
          <a:lstStyle/>
          <a:p>
            <a:endParaRPr lang="de-DE"/>
          </a:p>
        </p:txBody>
      </p:sp>
      <p:sp>
        <p:nvSpPr>
          <p:cNvPr id="5" name="Inhaltsplatzhalter 4"/>
          <p:cNvSpPr>
            <a:spLocks noGrp="1"/>
          </p:cNvSpPr>
          <p:nvPr>
            <p:ph sz="quarter" idx="2"/>
          </p:nvPr>
        </p:nvSpPr>
        <p:spPr/>
        <p:txBody>
          <a:bodyPr anchor="ctr">
            <a:normAutofit/>
          </a:bodyPr>
          <a:lstStyle/>
          <a:p>
            <a:pPr marL="0" indent="0">
              <a:buNone/>
            </a:pPr>
            <a:r>
              <a:rPr lang="de-DE" sz="1600" dirty="0" smtClean="0"/>
              <a:t>… das </a:t>
            </a:r>
            <a:r>
              <a:rPr lang="de-DE" sz="1600" dirty="0"/>
              <a:t>Wunder der unberührbar überlieferten Landschaft, in der neben dem Stromgott und dem fortwährenden Anheben der Wüste </a:t>
            </a:r>
            <a:r>
              <a:rPr lang="de-DE" sz="1600" b="1" dirty="0"/>
              <a:t>ein Streifen dichtesten, drängendsten, entschlossensten Lebens </a:t>
            </a:r>
            <a:r>
              <a:rPr lang="de-DE" sz="1600" dirty="0"/>
              <a:t>verläuft, auf dem Menschen und Tiere und rasch heranwachsende Pflanzen sich in gleichsam ewige, starke Bedingungen </a:t>
            </a:r>
            <a:r>
              <a:rPr lang="de-DE" sz="1600" dirty="0" smtClean="0"/>
              <a:t>teilen.</a:t>
            </a:r>
            <a:endParaRPr lang="de-DE" sz="1600" dirty="0"/>
          </a:p>
          <a:p>
            <a:pPr marL="0" indent="0">
              <a:buNone/>
            </a:pPr>
            <a:endParaRPr lang="de-DE" dirty="0"/>
          </a:p>
        </p:txBody>
      </p:sp>
      <p:sp>
        <p:nvSpPr>
          <p:cNvPr id="7" name="Foliennummernplatzhalter 6"/>
          <p:cNvSpPr>
            <a:spLocks noGrp="1"/>
          </p:cNvSpPr>
          <p:nvPr>
            <p:ph type="sldNum" sz="quarter" idx="12"/>
          </p:nvPr>
        </p:nvSpPr>
        <p:spPr/>
        <p:txBody>
          <a:bodyPr/>
          <a:lstStyle/>
          <a:p>
            <a:fld id="{970412FA-9B13-4B35-B8E0-03776A7BA8D0}" type="slidenum">
              <a:rPr lang="de-DE" smtClean="0"/>
              <a:t>6</a:t>
            </a:fld>
            <a:endParaRPr lang="de-DE"/>
          </a:p>
        </p:txBody>
      </p:sp>
      <p:sp>
        <p:nvSpPr>
          <p:cNvPr id="8" name="Titel 7"/>
          <p:cNvSpPr>
            <a:spLocks noGrp="1"/>
          </p:cNvSpPr>
          <p:nvPr>
            <p:ph type="title"/>
          </p:nvPr>
        </p:nvSpPr>
        <p:spPr/>
        <p:txBody>
          <a:bodyPr>
            <a:normAutofit fontScale="90000"/>
          </a:bodyPr>
          <a:lstStyle/>
          <a:p>
            <a:r>
              <a:rPr lang="de-DE" sz="2400" b="1" dirty="0" smtClean="0"/>
              <a:t>III. Der Zwischenraum bei Rilke</a:t>
            </a:r>
            <a:br>
              <a:rPr lang="de-DE" sz="2400" b="1" dirty="0" smtClean="0"/>
            </a:br>
            <a:r>
              <a:rPr lang="de-DE" sz="2000" b="1" dirty="0" smtClean="0"/>
              <a:t>a) Geographische Zwischenräume: Ägypten</a:t>
            </a:r>
            <a:endParaRPr lang="de-DE" sz="20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2" name="Inhaltsplatzhalter 11"/>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800600" y="3238699"/>
            <a:ext cx="4038600" cy="2287189"/>
          </a:xfrm>
        </p:spPr>
      </p:pic>
    </p:spTree>
    <p:extLst>
      <p:ext uri="{BB962C8B-B14F-4D97-AF65-F5344CB8AC3E}">
        <p14:creationId xmlns:p14="http://schemas.microsoft.com/office/powerpoint/2010/main" val="177725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dirty="0" smtClean="0"/>
              <a:t>Brief vom 25. Oktober 1911</a:t>
            </a:r>
            <a:endParaRPr lang="de-DE" sz="2000" dirty="0"/>
          </a:p>
        </p:txBody>
      </p:sp>
      <p:sp>
        <p:nvSpPr>
          <p:cNvPr id="3" name="Textplatzhalter 2"/>
          <p:cNvSpPr>
            <a:spLocks noGrp="1"/>
          </p:cNvSpPr>
          <p:nvPr>
            <p:ph type="body" sz="half" idx="3"/>
          </p:nvPr>
        </p:nvSpPr>
        <p:spPr/>
        <p:txBody>
          <a:bodyPr/>
          <a:lstStyle/>
          <a:p>
            <a:r>
              <a:rPr lang="de-DE" dirty="0" smtClean="0"/>
              <a:t>Brief vom 25. Juni 1920 </a:t>
            </a:r>
            <a:endParaRPr lang="de-DE" dirty="0"/>
          </a:p>
        </p:txBody>
      </p:sp>
      <p:sp>
        <p:nvSpPr>
          <p:cNvPr id="5" name="Inhaltsplatzhalter 4"/>
          <p:cNvSpPr>
            <a:spLocks noGrp="1"/>
          </p:cNvSpPr>
          <p:nvPr>
            <p:ph sz="quarter" idx="2"/>
          </p:nvPr>
        </p:nvSpPr>
        <p:spPr/>
        <p:txBody>
          <a:bodyPr>
            <a:normAutofit/>
          </a:bodyPr>
          <a:lstStyle/>
          <a:p>
            <a:pPr marL="0" indent="0">
              <a:buNone/>
            </a:pPr>
            <a:r>
              <a:rPr lang="de-DE" sz="1400" dirty="0"/>
              <a:t>Dahinter aber, wenn man aus all den sicheren Toren austritt, hebt sich, nicht weniger unwegsam denn das Meer, der leere Karst, und das so von allem Kleineren ausgeräumte Auge </a:t>
            </a:r>
            <a:r>
              <a:rPr lang="de-DE" sz="1400" dirty="0" err="1"/>
              <a:t>faßt</a:t>
            </a:r>
            <a:r>
              <a:rPr lang="de-DE" sz="1400" dirty="0"/>
              <a:t> eine </a:t>
            </a:r>
            <a:r>
              <a:rPr lang="de-DE" sz="1400" b="1" dirty="0"/>
              <a:t>besondere Rührung zu dem kleinen Burggarten</a:t>
            </a:r>
            <a:r>
              <a:rPr lang="de-DE" sz="1500" b="1" dirty="0"/>
              <a:t>.</a:t>
            </a:r>
          </a:p>
          <a:p>
            <a:pPr marL="0" indent="0">
              <a:buNone/>
            </a:pPr>
            <a:endParaRPr lang="de-DE" dirty="0"/>
          </a:p>
        </p:txBody>
      </p:sp>
      <p:sp>
        <p:nvSpPr>
          <p:cNvPr id="7" name="Foliennummernplatzhalter 6"/>
          <p:cNvSpPr>
            <a:spLocks noGrp="1"/>
          </p:cNvSpPr>
          <p:nvPr>
            <p:ph type="sldNum" sz="quarter" idx="12"/>
          </p:nvPr>
        </p:nvSpPr>
        <p:spPr/>
        <p:txBody>
          <a:bodyPr/>
          <a:lstStyle/>
          <a:p>
            <a:fld id="{970412FA-9B13-4B35-B8E0-03776A7BA8D0}" type="slidenum">
              <a:rPr lang="de-DE" smtClean="0"/>
              <a:t>7</a:t>
            </a:fld>
            <a:endParaRPr lang="de-DE"/>
          </a:p>
        </p:txBody>
      </p:sp>
      <p:sp>
        <p:nvSpPr>
          <p:cNvPr id="8" name="Titel 7"/>
          <p:cNvSpPr>
            <a:spLocks noGrp="1"/>
          </p:cNvSpPr>
          <p:nvPr>
            <p:ph type="title"/>
          </p:nvPr>
        </p:nvSpPr>
        <p:spPr/>
        <p:txBody>
          <a:bodyPr>
            <a:normAutofit fontScale="90000"/>
          </a:bodyPr>
          <a:lstStyle/>
          <a:p>
            <a:r>
              <a:rPr lang="de-DE" sz="2400" b="1" dirty="0" smtClean="0"/>
              <a:t>III. Der Zwischenraum bei Rilke</a:t>
            </a:r>
            <a:br>
              <a:rPr lang="de-DE" sz="2400" b="1" dirty="0" smtClean="0"/>
            </a:br>
            <a:r>
              <a:rPr lang="de-DE" sz="2000" b="1" dirty="0" smtClean="0"/>
              <a:t>a) Geographische Zwischenräume: Duino und </a:t>
            </a:r>
            <a:r>
              <a:rPr lang="de-DE" sz="2000" b="1" dirty="0" err="1" smtClean="0"/>
              <a:t>Giudecco</a:t>
            </a:r>
            <a:endParaRPr lang="de-DE" sz="2000" b="1" dirty="0"/>
          </a:p>
        </p:txBody>
      </p:sp>
      <p:sp>
        <p:nvSpPr>
          <p:cNvPr id="11" name="Rechteck 10"/>
          <p:cNvSpPr/>
          <p:nvPr/>
        </p:nvSpPr>
        <p:spPr>
          <a:xfrm>
            <a:off x="4716016" y="2564904"/>
            <a:ext cx="3923928" cy="954107"/>
          </a:xfrm>
          <a:prstGeom prst="rect">
            <a:avLst/>
          </a:prstGeom>
        </p:spPr>
        <p:txBody>
          <a:bodyPr wrap="square">
            <a:spAutoFit/>
          </a:bodyPr>
          <a:lstStyle/>
          <a:p>
            <a:pPr hangingPunct="0"/>
            <a:r>
              <a:rPr lang="de-DE" sz="1400" dirty="0" smtClean="0"/>
              <a:t>… ergreifender </a:t>
            </a:r>
            <a:r>
              <a:rPr lang="de-DE" sz="1400" dirty="0"/>
              <a:t>als dieser </a:t>
            </a:r>
            <a:r>
              <a:rPr lang="de-DE" sz="1400" b="1" dirty="0"/>
              <a:t>Streifen Zwischen-Welt</a:t>
            </a:r>
            <a:r>
              <a:rPr lang="de-DE" sz="1400" dirty="0"/>
              <a:t>, als sollte man sich in ihm der Vielfältigkeit entwöhnen und auf ein Ewiges vorbereiten, das einfach ist.</a:t>
            </a:r>
          </a:p>
        </p:txBody>
      </p:sp>
      <p:pic>
        <p:nvPicPr>
          <p:cNvPr id="12" name="Grafik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4120568"/>
            <a:ext cx="3203848" cy="1619473"/>
          </a:xfrm>
          <a:prstGeom prst="rect">
            <a:avLst/>
          </a:prstGeom>
        </p:spPr>
      </p:pic>
      <p:pic>
        <p:nvPicPr>
          <p:cNvPr id="16" name="Inhaltsplatzhalter 15"/>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691680" y="3861048"/>
            <a:ext cx="1584176" cy="2263109"/>
          </a:xfrm>
        </p:spPr>
      </p:pic>
      <p:pic>
        <p:nvPicPr>
          <p:cNvPr id="17" name="Grafik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spTree>
    <p:extLst>
      <p:ext uri="{BB962C8B-B14F-4D97-AF65-F5344CB8AC3E}">
        <p14:creationId xmlns:p14="http://schemas.microsoft.com/office/powerpoint/2010/main" val="3984154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2000" i="1" dirty="0" smtClean="0"/>
              <a:t>Über den jungen Dichter</a:t>
            </a:r>
            <a:endParaRPr lang="de-DE" sz="2000" i="1" dirty="0"/>
          </a:p>
        </p:txBody>
      </p:sp>
      <p:sp>
        <p:nvSpPr>
          <p:cNvPr id="3" name="Textplatzhalter 2"/>
          <p:cNvSpPr>
            <a:spLocks noGrp="1"/>
          </p:cNvSpPr>
          <p:nvPr>
            <p:ph type="body" sz="half" idx="3"/>
          </p:nvPr>
        </p:nvSpPr>
        <p:spPr/>
        <p:txBody>
          <a:bodyPr/>
          <a:lstStyle/>
          <a:p>
            <a:r>
              <a:rPr lang="de-DE" sz="1400" dirty="0" smtClean="0"/>
              <a:t>Gemälde </a:t>
            </a:r>
            <a:r>
              <a:rPr lang="de-DE" sz="1400" dirty="0"/>
              <a:t>von </a:t>
            </a:r>
            <a:r>
              <a:rPr lang="de-DE" sz="1400" dirty="0" smtClean="0"/>
              <a:t>Anton </a:t>
            </a:r>
            <a:r>
              <a:rPr lang="de-DE" sz="1400" dirty="0" err="1" smtClean="0"/>
              <a:t>Maulbertsch</a:t>
            </a:r>
            <a:r>
              <a:rPr lang="de-DE" sz="1400" dirty="0" smtClean="0"/>
              <a:t> </a:t>
            </a:r>
            <a:r>
              <a:rPr lang="de-DE" sz="1400" dirty="0" smtClean="0">
                <a:solidFill>
                  <a:schemeClr val="bg1"/>
                </a:solidFill>
              </a:rPr>
              <a:t>in </a:t>
            </a:r>
            <a:r>
              <a:rPr lang="de-DE" sz="1400" dirty="0"/>
              <a:t>der Pfarrkirche Langenargen, 1732–1733).</a:t>
            </a:r>
          </a:p>
        </p:txBody>
      </p:sp>
      <p:sp>
        <p:nvSpPr>
          <p:cNvPr id="5" name="Inhaltsplatzhalter 4"/>
          <p:cNvSpPr>
            <a:spLocks noGrp="1"/>
          </p:cNvSpPr>
          <p:nvPr>
            <p:ph sz="quarter" idx="2"/>
          </p:nvPr>
        </p:nvSpPr>
        <p:spPr/>
        <p:txBody>
          <a:bodyPr>
            <a:normAutofit fontScale="55000" lnSpcReduction="20000"/>
          </a:bodyPr>
          <a:lstStyle/>
          <a:p>
            <a:pPr marL="0" indent="0">
              <a:lnSpc>
                <a:spcPct val="120000"/>
              </a:lnSpc>
              <a:spcBef>
                <a:spcPts val="0"/>
              </a:spcBef>
              <a:buNone/>
            </a:pPr>
            <a:r>
              <a:rPr lang="de-DE" dirty="0"/>
              <a:t>Und wie, eigentlich, sollte es [das Große] ihm [dem jungen Dichter] zuerst kenntlich geworden sein, da es in seiner ursprünglichen Umwelt vielleicht nur vermummt, sich verstellend oder verachtet vorkam, gleich jenem Heiligen, im </a:t>
            </a:r>
            <a:r>
              <a:rPr lang="de-DE" b="1" dirty="0"/>
              <a:t>Zwischenraum unter der Treppe </a:t>
            </a:r>
            <a:r>
              <a:rPr lang="de-DE" dirty="0"/>
              <a:t>wohnend? [...]  Erschreckt im Innern durch das ferne Donnern des Gottes, von außen bestürzt durch ein unaufhaltsames Übermaß von Erscheinung, hat der gewaltig Behandelte eben nur Raum, auf dem </a:t>
            </a:r>
            <a:r>
              <a:rPr lang="de-DE" b="1" dirty="0"/>
              <a:t>Streifen zwischen beiden Welten </a:t>
            </a:r>
            <a:r>
              <a:rPr lang="de-DE" dirty="0"/>
              <a:t>dazustehen, bis ihm, auf einmal ein unbeteiligtes kleines Geschehen seinen ungeheuren Zustand mit Unschuld überflutet. </a:t>
            </a:r>
          </a:p>
        </p:txBody>
      </p:sp>
      <p:pic>
        <p:nvPicPr>
          <p:cNvPr id="10" name="Inhaltsplatzhalter 9"/>
          <p:cNvPicPr>
            <a:picLocks noGrp="1" noChangeAspect="1"/>
          </p:cNvPicPr>
          <p:nvPr>
            <p:ph sz="quarter" idx="4"/>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92079" y="2817464"/>
            <a:ext cx="3175994" cy="2771776"/>
          </a:xfrm>
        </p:spPr>
      </p:pic>
      <p:sp>
        <p:nvSpPr>
          <p:cNvPr id="7" name="Foliennummernplatzhalter 6"/>
          <p:cNvSpPr>
            <a:spLocks noGrp="1"/>
          </p:cNvSpPr>
          <p:nvPr>
            <p:ph type="sldNum" sz="quarter" idx="12"/>
          </p:nvPr>
        </p:nvSpPr>
        <p:spPr/>
        <p:txBody>
          <a:bodyPr/>
          <a:lstStyle/>
          <a:p>
            <a:fld id="{970412FA-9B13-4B35-B8E0-03776A7BA8D0}" type="slidenum">
              <a:rPr lang="de-DE" smtClean="0"/>
              <a:t>8</a:t>
            </a:fld>
            <a:endParaRPr lang="de-DE"/>
          </a:p>
        </p:txBody>
      </p:sp>
      <p:sp>
        <p:nvSpPr>
          <p:cNvPr id="8" name="Titel 7"/>
          <p:cNvSpPr>
            <a:spLocks noGrp="1"/>
          </p:cNvSpPr>
          <p:nvPr>
            <p:ph type="title"/>
          </p:nvPr>
        </p:nvSpPr>
        <p:spPr/>
        <p:txBody>
          <a:bodyPr>
            <a:normAutofit/>
          </a:bodyPr>
          <a:lstStyle/>
          <a:p>
            <a:r>
              <a:rPr lang="de-DE" sz="2400" b="1" dirty="0" smtClean="0"/>
              <a:t>III. Der Zwischenraum bei Rilke</a:t>
            </a:r>
            <a:br>
              <a:rPr lang="de-DE" sz="2400" b="1" dirty="0" smtClean="0"/>
            </a:br>
            <a:r>
              <a:rPr lang="de-DE" sz="1800" b="1" dirty="0" smtClean="0"/>
              <a:t>b) menschliche Zwischenräume</a:t>
            </a:r>
            <a:endParaRPr lang="de-DE" sz="2400" b="1" dirty="0"/>
          </a:p>
        </p:txBody>
      </p:sp>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sp>
        <p:nvSpPr>
          <p:cNvPr id="11" name="Rechteck 10"/>
          <p:cNvSpPr/>
          <p:nvPr/>
        </p:nvSpPr>
        <p:spPr>
          <a:xfrm>
            <a:off x="4572000" y="5661248"/>
            <a:ext cx="4572000" cy="523220"/>
          </a:xfrm>
          <a:prstGeom prst="rect">
            <a:avLst/>
          </a:prstGeom>
        </p:spPr>
        <p:txBody>
          <a:bodyPr>
            <a:spAutoFit/>
          </a:bodyPr>
          <a:lstStyle/>
          <a:p>
            <a:r>
              <a:rPr lang="de-DE" sz="1400" dirty="0" smtClean="0"/>
              <a:t>Der hl. </a:t>
            </a:r>
            <a:r>
              <a:rPr lang="de-DE" sz="1400" dirty="0" err="1" smtClean="0"/>
              <a:t>Alexius</a:t>
            </a:r>
            <a:r>
              <a:rPr lang="de-DE" sz="1400" dirty="0" smtClean="0"/>
              <a:t> unter der Treppe des Elternhauses, mit Spülwasser übergossen </a:t>
            </a:r>
            <a:endParaRPr lang="de-DE" sz="1400" dirty="0"/>
          </a:p>
        </p:txBody>
      </p:sp>
    </p:spTree>
    <p:extLst>
      <p:ext uri="{BB962C8B-B14F-4D97-AF65-F5344CB8AC3E}">
        <p14:creationId xmlns:p14="http://schemas.microsoft.com/office/powerpoint/2010/main" val="1954551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166321" cy="732974"/>
          </a:xfrm>
        </p:spPr>
        <p:txBody>
          <a:bodyPr/>
          <a:lstStyle/>
          <a:p>
            <a:pPr algn="ctr"/>
            <a:r>
              <a:rPr lang="de-DE" sz="1800" dirty="0" smtClean="0"/>
              <a:t>Die Legende vom heiligen </a:t>
            </a:r>
            <a:r>
              <a:rPr lang="de-DE" sz="1800" dirty="0" err="1" smtClean="0"/>
              <a:t>Alexius</a:t>
            </a:r>
            <a:endParaRPr lang="de-DE" sz="1800" dirty="0"/>
          </a:p>
        </p:txBody>
      </p:sp>
      <p:sp>
        <p:nvSpPr>
          <p:cNvPr id="3" name="Textplatzhalter 2"/>
          <p:cNvSpPr>
            <a:spLocks noGrp="1"/>
          </p:cNvSpPr>
          <p:nvPr>
            <p:ph type="body" sz="half" idx="3"/>
          </p:nvPr>
        </p:nvSpPr>
        <p:spPr>
          <a:xfrm flipH="1">
            <a:off x="9612560" y="1988840"/>
            <a:ext cx="491423" cy="266680"/>
          </a:xfrm>
        </p:spPr>
        <p:txBody>
          <a:bodyPr/>
          <a:lstStyle/>
          <a:p>
            <a:endParaRPr lang="de-DE" dirty="0"/>
          </a:p>
        </p:txBody>
      </p:sp>
      <p:sp>
        <p:nvSpPr>
          <p:cNvPr id="5" name="Inhaltsplatzhalter 4"/>
          <p:cNvSpPr>
            <a:spLocks noGrp="1"/>
          </p:cNvSpPr>
          <p:nvPr>
            <p:ph sz="quarter" idx="2"/>
          </p:nvPr>
        </p:nvSpPr>
        <p:spPr/>
        <p:txBody>
          <a:bodyPr>
            <a:normAutofit fontScale="92500" lnSpcReduction="10000"/>
          </a:bodyPr>
          <a:lstStyle/>
          <a:p>
            <a:pPr marL="0" indent="0">
              <a:lnSpc>
                <a:spcPct val="120000"/>
              </a:lnSpc>
              <a:spcBef>
                <a:spcPts val="0"/>
              </a:spcBef>
              <a:buNone/>
            </a:pPr>
            <a:r>
              <a:rPr lang="de-DE" sz="1400" dirty="0"/>
              <a:t>In der Legende vom heiligen »</a:t>
            </a:r>
            <a:r>
              <a:rPr lang="de-DE" sz="1400" dirty="0" err="1"/>
              <a:t>Alexius</a:t>
            </a:r>
            <a:r>
              <a:rPr lang="de-DE" sz="1400" dirty="0"/>
              <a:t>« des vorhin genannten Konrad von Würzburg entsagt </a:t>
            </a:r>
            <a:r>
              <a:rPr lang="de-DE" sz="1400" dirty="0" err="1"/>
              <a:t>Alexius</a:t>
            </a:r>
            <a:r>
              <a:rPr lang="de-DE" sz="1400" dirty="0"/>
              <a:t>, der Sohn eines reichen römischen Bürgers, am Abend seines Hochzeittages der Welt und ihren Freuden, gibt den goldenen Ring seiner Braut </a:t>
            </a:r>
            <a:r>
              <a:rPr lang="de-DE" sz="1400" dirty="0" err="1"/>
              <a:t>Adriatica</a:t>
            </a:r>
            <a:r>
              <a:rPr lang="de-DE" sz="1400" dirty="0"/>
              <a:t> zurück und zieht in ärmlicher Kleidung hinaus. Nach mancherlei strengen Bußübungen und Pilgerfahrten wird er zuletzt in einem Meersturm nach Rom verschlagen. Hier findet er in dem Palast seines Vaters </a:t>
            </a:r>
            <a:r>
              <a:rPr lang="de-DE" sz="1400" b="1" dirty="0"/>
              <a:t>unter der Treppe</a:t>
            </a:r>
            <a:r>
              <a:rPr lang="de-DE" sz="1400" dirty="0"/>
              <a:t> als Bettler eine Lagerstatt, von allen unerkannt, so bleich waren Antlitz und Locken durch die freiwillige Not geworden. Die Diener verhöhnen den vermeintlichen Bettler, der Vater fragt ihn nach seinem Sohne, die treue </a:t>
            </a:r>
            <a:r>
              <a:rPr lang="de-DE" sz="1400" dirty="0" err="1"/>
              <a:t>Adriatica</a:t>
            </a:r>
            <a:r>
              <a:rPr lang="de-DE" sz="1400" dirty="0"/>
              <a:t> nach ihrem Gemahl. </a:t>
            </a:r>
          </a:p>
        </p:txBody>
      </p:sp>
      <p:sp>
        <p:nvSpPr>
          <p:cNvPr id="6" name="Inhaltsplatzhalter 5"/>
          <p:cNvSpPr>
            <a:spLocks noGrp="1"/>
          </p:cNvSpPr>
          <p:nvPr>
            <p:ph sz="quarter" idx="4"/>
          </p:nvPr>
        </p:nvSpPr>
        <p:spPr/>
        <p:txBody>
          <a:bodyPr>
            <a:normAutofit/>
          </a:bodyPr>
          <a:lstStyle/>
          <a:p>
            <a:pPr marL="0" indent="0">
              <a:buNone/>
            </a:pPr>
            <a:r>
              <a:rPr lang="de-DE" sz="1400" dirty="0"/>
              <a:t>Dort stirbt er bald darauf, nachdem er seinen Lebenslauf auf ein Pergament niedergeschrieben und dieses fest in seine Hand geschlossen hatte; im Augenblick seines Todes aber fangen alle Glocken Roms von selbst zu läuten an, und es verbreitet sich die Kunde, daß unter der Treppe des Palastes der Heilige verschieden. Nun versuchen erst der Vater, dann die beiden Kaiser Arkadius und Honorius, und endlich selbst der Papst vergeblich, das Pergament aus der erstarrten Hand des Toten zu ziehen, sie öffnet sich </a:t>
            </a:r>
            <a:r>
              <a:rPr lang="de-DE" sz="1400" dirty="0" smtClean="0"/>
              <a:t>nur </a:t>
            </a:r>
            <a:r>
              <a:rPr lang="de-DE" sz="1400" dirty="0"/>
              <a:t>der stillweinenden </a:t>
            </a:r>
            <a:r>
              <a:rPr lang="de-DE" sz="1400" dirty="0" err="1"/>
              <a:t>Adriatica</a:t>
            </a:r>
            <a:r>
              <a:rPr lang="de-DE" sz="1400" dirty="0" smtClean="0"/>
              <a:t>.</a:t>
            </a:r>
          </a:p>
          <a:p>
            <a:pPr marL="0" indent="0">
              <a:buNone/>
            </a:pPr>
            <a:endParaRPr lang="de-DE" sz="1400" dirty="0"/>
          </a:p>
          <a:p>
            <a:pPr marL="0" indent="0">
              <a:buNone/>
            </a:pPr>
            <a:r>
              <a:rPr lang="de-DE" sz="1400" i="1" dirty="0" smtClean="0"/>
              <a:t>Joseph von Eichendorff: Geschichte der poetischen Literatur Deutschlands</a:t>
            </a:r>
            <a:endParaRPr lang="de-DE" sz="1400" i="1" dirty="0"/>
          </a:p>
        </p:txBody>
      </p:sp>
      <p:sp>
        <p:nvSpPr>
          <p:cNvPr id="7" name="Foliennummernplatzhalter 6"/>
          <p:cNvSpPr>
            <a:spLocks noGrp="1"/>
          </p:cNvSpPr>
          <p:nvPr>
            <p:ph type="sldNum" sz="quarter" idx="12"/>
          </p:nvPr>
        </p:nvSpPr>
        <p:spPr/>
        <p:txBody>
          <a:bodyPr/>
          <a:lstStyle/>
          <a:p>
            <a:fld id="{970412FA-9B13-4B35-B8E0-03776A7BA8D0}" type="slidenum">
              <a:rPr lang="de-DE" smtClean="0"/>
              <a:t>9</a:t>
            </a:fld>
            <a:endParaRPr lang="de-DE"/>
          </a:p>
        </p:txBody>
      </p:sp>
      <p:sp>
        <p:nvSpPr>
          <p:cNvPr id="8" name="Titel 7"/>
          <p:cNvSpPr>
            <a:spLocks noGrp="1"/>
          </p:cNvSpPr>
          <p:nvPr>
            <p:ph type="title"/>
          </p:nvPr>
        </p:nvSpPr>
        <p:spPr/>
        <p:txBody>
          <a:bodyPr>
            <a:normAutofit fontScale="90000"/>
          </a:bodyPr>
          <a:lstStyle/>
          <a:p>
            <a:r>
              <a:rPr lang="de-DE" sz="2400" b="1" dirty="0" smtClean="0"/>
              <a:t>III. Der Zwischenraum bei Rilke</a:t>
            </a:r>
            <a:r>
              <a:rPr lang="de-DE" sz="2400" dirty="0" smtClean="0"/>
              <a:t/>
            </a:r>
            <a:br>
              <a:rPr lang="de-DE" sz="2400" dirty="0" smtClean="0"/>
            </a:br>
            <a:r>
              <a:rPr lang="de-DE" sz="2000" b="1" dirty="0" smtClean="0"/>
              <a:t>b) Menschliche Zwischenräume</a:t>
            </a:r>
            <a:endParaRPr lang="de-DE" sz="20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spTree>
    <p:extLst>
      <p:ext uri="{BB962C8B-B14F-4D97-AF65-F5344CB8AC3E}">
        <p14:creationId xmlns:p14="http://schemas.microsoft.com/office/powerpoint/2010/main" val="1352842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Brüder Grimm: </a:t>
            </a:r>
            <a:br>
              <a:rPr lang="de-DE" sz="1800" dirty="0" smtClean="0"/>
            </a:br>
            <a:r>
              <a:rPr lang="de-DE" sz="1800" i="1" dirty="0" smtClean="0"/>
              <a:t>Armut und Demut</a:t>
            </a:r>
            <a:endParaRPr lang="de-DE" sz="1800" i="1" dirty="0"/>
          </a:p>
        </p:txBody>
      </p:sp>
      <p:sp>
        <p:nvSpPr>
          <p:cNvPr id="3" name="Textplatzhalter 2"/>
          <p:cNvSpPr>
            <a:spLocks noGrp="1"/>
          </p:cNvSpPr>
          <p:nvPr>
            <p:ph type="body" sz="half" idx="3"/>
          </p:nvPr>
        </p:nvSpPr>
        <p:spPr/>
        <p:txBody>
          <a:bodyPr/>
          <a:lstStyle/>
          <a:p>
            <a:endParaRPr lang="de-DE"/>
          </a:p>
        </p:txBody>
      </p:sp>
      <p:sp>
        <p:nvSpPr>
          <p:cNvPr id="5" name="Inhaltsplatzhalter 4"/>
          <p:cNvSpPr>
            <a:spLocks noGrp="1"/>
          </p:cNvSpPr>
          <p:nvPr>
            <p:ph sz="quarter" idx="2"/>
          </p:nvPr>
        </p:nvSpPr>
        <p:spPr/>
        <p:txBody>
          <a:bodyPr>
            <a:noAutofit/>
          </a:bodyPr>
          <a:lstStyle/>
          <a:p>
            <a:pPr marL="0" indent="0">
              <a:spcBef>
                <a:spcPts val="0"/>
              </a:spcBef>
              <a:buNone/>
            </a:pPr>
            <a:r>
              <a:rPr lang="de-DE" sz="1400" dirty="0"/>
              <a:t>Da ließ ihm die Königin aus Mitleid </a:t>
            </a:r>
            <a:r>
              <a:rPr lang="de-DE" sz="1400" b="1" dirty="0"/>
              <a:t>einen Platz unter der Treppe</a:t>
            </a:r>
            <a:r>
              <a:rPr lang="de-DE" sz="1400" dirty="0"/>
              <a:t> anweisen und ihm täglich durch zwei Diener Essen bringen. Aber der eine war bös und sprach »was soll dem Bettler das gute Essen!« </a:t>
            </a:r>
            <a:r>
              <a:rPr lang="de-DE" sz="1400" dirty="0" err="1"/>
              <a:t>behielts</a:t>
            </a:r>
            <a:r>
              <a:rPr lang="de-DE" sz="1400" dirty="0"/>
              <a:t> für sich oder </a:t>
            </a:r>
            <a:r>
              <a:rPr lang="de-DE" sz="1400" dirty="0" err="1"/>
              <a:t>gabs</a:t>
            </a:r>
            <a:r>
              <a:rPr lang="de-DE" sz="1400" dirty="0"/>
              <a:t> den Hunden und brachte dem Schwachen, Abgezehrten nur Wasser; doch der andere war ehrlich und brachte ihm, was er für ihn bekam. Es war wenig, doch konnte er davon eine Zeitlang leben; dabei war er ganz geduldig, bis er immer schwächer ward. Als aber seine Krankheit zunahm, da begehrte er das heilige Abendmahl zu empfangen. Wie es nun unter der halben Messe ist, fangen von selbst alle Glocken in der Stadt und in der Gegend an zu läuten. </a:t>
            </a:r>
          </a:p>
          <a:p>
            <a:pPr marL="0" indent="0">
              <a:buNone/>
            </a:pPr>
            <a:endParaRPr lang="de-DE" sz="1400" dirty="0"/>
          </a:p>
        </p:txBody>
      </p:sp>
      <p:sp>
        <p:nvSpPr>
          <p:cNvPr id="6" name="Inhaltsplatzhalter 5"/>
          <p:cNvSpPr>
            <a:spLocks noGrp="1"/>
          </p:cNvSpPr>
          <p:nvPr>
            <p:ph sz="quarter" idx="4"/>
          </p:nvPr>
        </p:nvSpPr>
        <p:spPr/>
        <p:txBody>
          <a:bodyPr>
            <a:normAutofit/>
          </a:bodyPr>
          <a:lstStyle/>
          <a:p>
            <a:pPr marL="0" indent="0">
              <a:buNone/>
            </a:pPr>
            <a:r>
              <a:rPr lang="de-DE" sz="1400" dirty="0"/>
              <a:t>Der Geistliche geht nach der Messe zu dem armen Mann unter der Treppe, so liegt er da tot, in der einen Hand eine Rose, in der andern eine Lilie, und neben ihm ein Papier, darauf steht seine Geschichte aufgeschrieben. Als er begraben war, wuchs auf der einen Seite des Grabes eine Rose, auf der andern eine Lilie heraus</a:t>
            </a:r>
            <a:r>
              <a:rPr lang="de-DE" sz="1400" dirty="0" smtClean="0"/>
              <a:t>.</a:t>
            </a:r>
          </a:p>
          <a:p>
            <a:pPr marL="0" indent="0">
              <a:buNone/>
            </a:pPr>
            <a:endParaRPr lang="de-DE" sz="1400" dirty="0"/>
          </a:p>
        </p:txBody>
      </p:sp>
      <p:sp>
        <p:nvSpPr>
          <p:cNvPr id="7" name="Foliennummernplatzhalter 6"/>
          <p:cNvSpPr>
            <a:spLocks noGrp="1"/>
          </p:cNvSpPr>
          <p:nvPr>
            <p:ph type="sldNum" sz="quarter" idx="12"/>
          </p:nvPr>
        </p:nvSpPr>
        <p:spPr/>
        <p:txBody>
          <a:bodyPr/>
          <a:lstStyle/>
          <a:p>
            <a:fld id="{970412FA-9B13-4B35-B8E0-03776A7BA8D0}" type="slidenum">
              <a:rPr lang="de-DE" smtClean="0"/>
              <a:t>10</a:t>
            </a:fld>
            <a:endParaRPr lang="de-DE"/>
          </a:p>
        </p:txBody>
      </p:sp>
      <p:sp>
        <p:nvSpPr>
          <p:cNvPr id="8" name="Titel 7"/>
          <p:cNvSpPr>
            <a:spLocks noGrp="1"/>
          </p:cNvSpPr>
          <p:nvPr>
            <p:ph type="title"/>
          </p:nvPr>
        </p:nvSpPr>
        <p:spPr/>
        <p:txBody>
          <a:bodyPr>
            <a:normAutofit/>
          </a:bodyPr>
          <a:lstStyle/>
          <a:p>
            <a:r>
              <a:rPr lang="de-DE" sz="2400" b="1" dirty="0" smtClean="0"/>
              <a:t>III. Der Zwischenraum bei Rilke</a:t>
            </a:r>
            <a:br>
              <a:rPr lang="de-DE" sz="2400" b="1" dirty="0" smtClean="0"/>
            </a:br>
            <a:r>
              <a:rPr lang="de-DE" sz="1800" b="1" dirty="0" smtClean="0"/>
              <a:t>b) Menschliche Zwischenräume</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4149080"/>
            <a:ext cx="1724025" cy="2000250"/>
          </a:xfrm>
          <a:prstGeom prst="rect">
            <a:avLst/>
          </a:prstGeom>
        </p:spPr>
      </p:pic>
    </p:spTree>
    <p:extLst>
      <p:ext uri="{BB962C8B-B14F-4D97-AF65-F5344CB8AC3E}">
        <p14:creationId xmlns:p14="http://schemas.microsoft.com/office/powerpoint/2010/main" val="249686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endParaRPr lang="de-DE" sz="1800" dirty="0" smtClean="0"/>
          </a:p>
          <a:p>
            <a:r>
              <a:rPr lang="de-DE" sz="1800" dirty="0" smtClean="0"/>
              <a:t>Hugo </a:t>
            </a:r>
            <a:r>
              <a:rPr lang="de-DE" sz="1800" dirty="0"/>
              <a:t>von Hofmannsthal:</a:t>
            </a:r>
          </a:p>
          <a:p>
            <a:r>
              <a:rPr lang="de-DE" sz="1800" i="1" dirty="0"/>
              <a:t>Der Dichter und diese Zeit</a:t>
            </a:r>
          </a:p>
          <a:p>
            <a:endParaRPr lang="de-DE" sz="1800" dirty="0"/>
          </a:p>
        </p:txBody>
      </p:sp>
      <p:sp>
        <p:nvSpPr>
          <p:cNvPr id="3" name="Textplatzhalter 2"/>
          <p:cNvSpPr>
            <a:spLocks noGrp="1"/>
          </p:cNvSpPr>
          <p:nvPr>
            <p:ph type="body" sz="half" idx="3"/>
          </p:nvPr>
        </p:nvSpPr>
        <p:spPr/>
        <p:txBody>
          <a:bodyPr/>
          <a:lstStyle/>
          <a:p>
            <a:r>
              <a:rPr lang="de-DE" sz="1800" dirty="0"/>
              <a:t>Peter Handke: </a:t>
            </a:r>
            <a:br>
              <a:rPr lang="de-DE" sz="1800" dirty="0"/>
            </a:br>
            <a:r>
              <a:rPr lang="de-DE" sz="1800" i="1" dirty="0"/>
              <a:t>Die Lehre der </a:t>
            </a:r>
            <a:r>
              <a:rPr lang="de-DE" sz="1800" i="1" dirty="0" err="1" smtClean="0"/>
              <a:t>Sainte</a:t>
            </a:r>
            <a:r>
              <a:rPr lang="de-DE" sz="1800" i="1" dirty="0" smtClean="0"/>
              <a:t>-Victoire</a:t>
            </a:r>
            <a:endParaRPr lang="de-DE" sz="1800" dirty="0"/>
          </a:p>
        </p:txBody>
      </p:sp>
      <p:sp>
        <p:nvSpPr>
          <p:cNvPr id="5" name="Inhaltsplatzhalter 4"/>
          <p:cNvSpPr>
            <a:spLocks noGrp="1"/>
          </p:cNvSpPr>
          <p:nvPr>
            <p:ph sz="quarter" idx="2"/>
          </p:nvPr>
        </p:nvSpPr>
        <p:spPr>
          <a:xfrm>
            <a:off x="611560" y="2420888"/>
            <a:ext cx="3960440" cy="3818404"/>
          </a:xfrm>
        </p:spPr>
        <p:txBody>
          <a:bodyPr>
            <a:normAutofit/>
          </a:bodyPr>
          <a:lstStyle/>
          <a:p>
            <a:pPr marL="0" indent="0">
              <a:buNone/>
            </a:pPr>
            <a:r>
              <a:rPr lang="de-DE" sz="1400" dirty="0"/>
              <a:t>So ist der Dichter da, wo er nicht da zu sein scheint, und ist immer an einer anderen Stelle als er vermeint wird. Seltsam wohnt er im Haus der Zeit, </a:t>
            </a:r>
            <a:r>
              <a:rPr lang="de-DE" sz="1400" b="1" dirty="0"/>
              <a:t>unter der Stiege,</a:t>
            </a:r>
            <a:r>
              <a:rPr lang="de-DE" sz="1400" dirty="0"/>
              <a:t> wo alle an ihm vorüber müssen und keiner ihn achtet. Gleicht er nicht dem fürstlichen Pilger aus der alten Legende.</a:t>
            </a:r>
          </a:p>
          <a:p>
            <a:pPr marL="0" indent="0">
              <a:buNone/>
            </a:pPr>
            <a:endParaRPr lang="de-DE" dirty="0"/>
          </a:p>
        </p:txBody>
      </p:sp>
      <p:sp>
        <p:nvSpPr>
          <p:cNvPr id="6" name="Inhaltsplatzhalter 5"/>
          <p:cNvSpPr>
            <a:spLocks noGrp="1"/>
          </p:cNvSpPr>
          <p:nvPr>
            <p:ph sz="quarter" idx="4"/>
          </p:nvPr>
        </p:nvSpPr>
        <p:spPr/>
        <p:txBody>
          <a:bodyPr>
            <a:normAutofit/>
          </a:bodyPr>
          <a:lstStyle/>
          <a:p>
            <a:pPr marL="0" indent="0">
              <a:spcBef>
                <a:spcPts val="0"/>
              </a:spcBef>
              <a:buNone/>
            </a:pPr>
            <a:r>
              <a:rPr lang="de-DE" sz="1400" dirty="0"/>
              <a:t>Im Großelternhaus gab es eine hölzerne Stiege, unter der sich eine fensterlose Kammer befand. In diesem Raum </a:t>
            </a:r>
            <a:r>
              <a:rPr lang="de-DE" sz="1400" b="1" dirty="0"/>
              <a:t>"unter der Stiege"</a:t>
            </a:r>
            <a:r>
              <a:rPr lang="de-DE" sz="1400" dirty="0"/>
              <a:t> lag damals für mich der heilige </a:t>
            </a:r>
            <a:r>
              <a:rPr lang="de-DE" sz="1400" dirty="0" err="1"/>
              <a:t>Alexius</a:t>
            </a:r>
            <a:r>
              <a:rPr lang="de-DE" sz="1400" dirty="0"/>
              <a:t>, unerkannt aus der Fremde zurückgekehrt, in triumphalen Schauern der Verborgenheit (die meine eigenen waren). </a:t>
            </a:r>
          </a:p>
        </p:txBody>
      </p:sp>
      <p:sp>
        <p:nvSpPr>
          <p:cNvPr id="7" name="Foliennummernplatzhalter 6"/>
          <p:cNvSpPr>
            <a:spLocks noGrp="1"/>
          </p:cNvSpPr>
          <p:nvPr>
            <p:ph type="sldNum" sz="quarter" idx="12"/>
          </p:nvPr>
        </p:nvSpPr>
        <p:spPr/>
        <p:txBody>
          <a:bodyPr/>
          <a:lstStyle/>
          <a:p>
            <a:fld id="{970412FA-9B13-4B35-B8E0-03776A7BA8D0}" type="slidenum">
              <a:rPr lang="de-DE" smtClean="0"/>
              <a:t>11</a:t>
            </a:fld>
            <a:endParaRPr lang="de-DE"/>
          </a:p>
        </p:txBody>
      </p:sp>
      <p:sp>
        <p:nvSpPr>
          <p:cNvPr id="8" name="Titel 7"/>
          <p:cNvSpPr>
            <a:spLocks noGrp="1"/>
          </p:cNvSpPr>
          <p:nvPr>
            <p:ph type="title"/>
          </p:nvPr>
        </p:nvSpPr>
        <p:spPr/>
        <p:txBody>
          <a:bodyPr>
            <a:normAutofit/>
          </a:bodyPr>
          <a:lstStyle/>
          <a:p>
            <a:r>
              <a:rPr lang="de-DE" sz="2400" b="1" dirty="0" smtClean="0"/>
              <a:t>III. Der Zwischenraum bei Rilke</a:t>
            </a:r>
            <a:br>
              <a:rPr lang="de-DE" sz="2400" b="1" dirty="0" smtClean="0"/>
            </a:br>
            <a:r>
              <a:rPr lang="de-DE" sz="1800" b="1" dirty="0" smtClean="0"/>
              <a:t>b) menschliche Zwischenräume</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1" name="Grafik 10"/>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3662648" y="4254632"/>
            <a:ext cx="1818704" cy="1992786"/>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33807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8446712" cy="732974"/>
          </a:xfrm>
        </p:spPr>
        <p:txBody>
          <a:bodyPr/>
          <a:lstStyle/>
          <a:p>
            <a:pPr algn="ctr"/>
            <a:r>
              <a:rPr lang="de-DE" sz="1800" dirty="0" smtClean="0"/>
              <a:t>Rainer Maria Rilke: </a:t>
            </a:r>
            <a:r>
              <a:rPr lang="de-DE" sz="1800" i="1" dirty="0" smtClean="0"/>
              <a:t>Über den jungen Dichter</a:t>
            </a:r>
            <a:endParaRPr lang="de-DE" sz="1800" dirty="0"/>
          </a:p>
        </p:txBody>
      </p:sp>
      <p:sp>
        <p:nvSpPr>
          <p:cNvPr id="3" name="Textplatzhalter 2"/>
          <p:cNvSpPr>
            <a:spLocks noGrp="1"/>
          </p:cNvSpPr>
          <p:nvPr>
            <p:ph type="body" sz="half" idx="3"/>
          </p:nvPr>
        </p:nvSpPr>
        <p:spPr>
          <a:xfrm flipH="1">
            <a:off x="9468544" y="2060848"/>
            <a:ext cx="635439" cy="194672"/>
          </a:xfrm>
        </p:spPr>
        <p:txBody>
          <a:bodyPr/>
          <a:lstStyle/>
          <a:p>
            <a:endParaRPr lang="de-DE" dirty="0"/>
          </a:p>
        </p:txBody>
      </p:sp>
      <p:sp>
        <p:nvSpPr>
          <p:cNvPr id="5" name="Inhaltsplatzhalter 4"/>
          <p:cNvSpPr>
            <a:spLocks noGrp="1"/>
          </p:cNvSpPr>
          <p:nvPr>
            <p:ph sz="quarter" idx="2"/>
          </p:nvPr>
        </p:nvSpPr>
        <p:spPr/>
        <p:txBody>
          <a:bodyPr>
            <a:normAutofit fontScale="55000" lnSpcReduction="20000"/>
          </a:bodyPr>
          <a:lstStyle/>
          <a:p>
            <a:pPr marL="0" indent="0">
              <a:lnSpc>
                <a:spcPct val="120000"/>
              </a:lnSpc>
              <a:spcBef>
                <a:spcPts val="0"/>
              </a:spcBef>
              <a:buNone/>
            </a:pPr>
            <a:r>
              <a:rPr lang="de-DE" dirty="0"/>
              <a:t>Und wie, eigentlich, sollte es [das Große] ihm [dem jungen Dichter] zuerst kenntlich geworden sein, da es in seiner ursprünglichen Umwelt vielleicht nur vermummt, sich verstellend oder verachtet vorkam, gleich jenem Heiligen, im </a:t>
            </a:r>
            <a:r>
              <a:rPr lang="de-DE" b="1" dirty="0"/>
              <a:t>Zwischenraum unter der Treppe </a:t>
            </a:r>
            <a:r>
              <a:rPr lang="de-DE" dirty="0"/>
              <a:t>wohnend? [...]  Erschreckt im Innern durch das ferne Donnern des Gottes, von außen bestürzt durch ein unaufhaltsames Übermaß von Erscheinung, hat der gewaltig Behandelte eben nur Raum, auf dem </a:t>
            </a:r>
            <a:r>
              <a:rPr lang="de-DE" b="1" dirty="0"/>
              <a:t>Streifen zwischen beiden Welten </a:t>
            </a:r>
            <a:r>
              <a:rPr lang="de-DE" dirty="0"/>
              <a:t>dazustehen, bis ihm, auf einmal ein unbeteiligtes kleines Geschehen seinen ungeheuren Zustand mit Unschuld überflutet</a:t>
            </a:r>
          </a:p>
        </p:txBody>
      </p:sp>
      <p:sp>
        <p:nvSpPr>
          <p:cNvPr id="6" name="Inhaltsplatzhalter 5"/>
          <p:cNvSpPr>
            <a:spLocks noGrp="1"/>
          </p:cNvSpPr>
          <p:nvPr>
            <p:ph sz="quarter" idx="4"/>
          </p:nvPr>
        </p:nvSpPr>
        <p:spPr/>
        <p:txBody>
          <a:bodyPr>
            <a:normAutofit/>
          </a:bodyPr>
          <a:lstStyle/>
          <a:p>
            <a:pPr marL="0" indent="0">
              <a:spcBef>
                <a:spcPts val="0"/>
              </a:spcBef>
              <a:buNone/>
            </a:pPr>
            <a:r>
              <a:rPr lang="de-DE" sz="1500" dirty="0"/>
              <a:t>Dieses ist der Augenblick, der in die Waage, auf deren einer Schale sein von unendlichen Verantwortungen überladenes Herz ruht, zu erhaben beruhigter Gleiche, das </a:t>
            </a:r>
            <a:r>
              <a:rPr lang="de-DE" sz="1500" b="1" i="1" dirty="0"/>
              <a:t>große Gedicht</a:t>
            </a:r>
            <a:r>
              <a:rPr lang="de-DE" sz="1500" dirty="0"/>
              <a:t> legt</a:t>
            </a:r>
            <a:r>
              <a:rPr lang="de-DE" sz="1400" dirty="0"/>
              <a:t>.  </a:t>
            </a:r>
          </a:p>
          <a:p>
            <a:pPr marL="0" indent="0">
              <a:buNone/>
            </a:pPr>
            <a:endParaRPr lang="de-DE" dirty="0"/>
          </a:p>
        </p:txBody>
      </p:sp>
      <p:sp>
        <p:nvSpPr>
          <p:cNvPr id="7" name="Foliennummernplatzhalter 6"/>
          <p:cNvSpPr>
            <a:spLocks noGrp="1"/>
          </p:cNvSpPr>
          <p:nvPr>
            <p:ph type="sldNum" sz="quarter" idx="12"/>
          </p:nvPr>
        </p:nvSpPr>
        <p:spPr/>
        <p:txBody>
          <a:bodyPr/>
          <a:lstStyle/>
          <a:p>
            <a:fld id="{970412FA-9B13-4B35-B8E0-03776A7BA8D0}" type="slidenum">
              <a:rPr lang="de-DE" smtClean="0"/>
              <a:t>12</a:t>
            </a:fld>
            <a:endParaRPr lang="de-DE"/>
          </a:p>
        </p:txBody>
      </p:sp>
      <p:sp>
        <p:nvSpPr>
          <p:cNvPr id="8" name="Titel 7"/>
          <p:cNvSpPr>
            <a:spLocks noGrp="1"/>
          </p:cNvSpPr>
          <p:nvPr>
            <p:ph type="title"/>
          </p:nvPr>
        </p:nvSpPr>
        <p:spPr/>
        <p:txBody>
          <a:bodyPr>
            <a:normAutofit/>
          </a:bodyPr>
          <a:lstStyle/>
          <a:p>
            <a:r>
              <a:rPr lang="de-DE" sz="2400" b="1" dirty="0" smtClean="0"/>
              <a:t>III. Der Zwischenraum bei Rilke</a:t>
            </a:r>
            <a:br>
              <a:rPr lang="de-DE" sz="2400" b="1" dirty="0" smtClean="0"/>
            </a:br>
            <a:r>
              <a:rPr lang="de-DE" sz="1800" b="1" dirty="0" smtClean="0"/>
              <a:t>c) Dichtung und Zwischenraum</a:t>
            </a: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3933056"/>
            <a:ext cx="1848396" cy="1903848"/>
          </a:xfrm>
          <a:prstGeom prst="rect">
            <a:avLst/>
          </a:prstGeom>
        </p:spPr>
      </p:pic>
    </p:spTree>
    <p:extLst>
      <p:ext uri="{BB962C8B-B14F-4D97-AF65-F5344CB8AC3E}">
        <p14:creationId xmlns:p14="http://schemas.microsoft.com/office/powerpoint/2010/main" val="2199582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8518720" cy="732974"/>
          </a:xfrm>
        </p:spPr>
        <p:txBody>
          <a:bodyPr/>
          <a:lstStyle/>
          <a:p>
            <a:pPr algn="ctr"/>
            <a:r>
              <a:rPr lang="de-DE" sz="2000" dirty="0" smtClean="0"/>
              <a:t>Christian Morgenstern: </a:t>
            </a:r>
            <a:r>
              <a:rPr lang="de-DE" sz="2000" i="1" dirty="0" smtClean="0"/>
              <a:t>Der Lattenzaun</a:t>
            </a:r>
            <a:endParaRPr lang="de-DE" sz="2000" dirty="0"/>
          </a:p>
        </p:txBody>
      </p:sp>
      <p:sp>
        <p:nvSpPr>
          <p:cNvPr id="3" name="Textplatzhalter 2"/>
          <p:cNvSpPr>
            <a:spLocks noGrp="1"/>
          </p:cNvSpPr>
          <p:nvPr>
            <p:ph type="body" sz="half" idx="3"/>
          </p:nvPr>
        </p:nvSpPr>
        <p:spPr>
          <a:xfrm flipV="1">
            <a:off x="10980711" y="2255520"/>
            <a:ext cx="288032" cy="165368"/>
          </a:xfrm>
        </p:spPr>
        <p:txBody>
          <a:bodyPr/>
          <a:lstStyle/>
          <a:p>
            <a:endParaRPr lang="de-DE" dirty="0"/>
          </a:p>
        </p:txBody>
      </p:sp>
      <p:sp>
        <p:nvSpPr>
          <p:cNvPr id="5" name="Inhaltsplatzhalter 4"/>
          <p:cNvSpPr>
            <a:spLocks noGrp="1"/>
          </p:cNvSpPr>
          <p:nvPr>
            <p:ph sz="quarter" idx="2"/>
          </p:nvPr>
        </p:nvSpPr>
        <p:spPr/>
        <p:txBody>
          <a:bodyPr anchor="ctr">
            <a:normAutofit/>
          </a:bodyPr>
          <a:lstStyle/>
          <a:p>
            <a:pPr marL="0" indent="0">
              <a:buNone/>
            </a:pPr>
            <a:r>
              <a:rPr lang="de-DE" sz="1600" dirty="0"/>
              <a:t>Es war einmal ein Lattenzaun,</a:t>
            </a:r>
            <a:br>
              <a:rPr lang="de-DE" sz="1600" dirty="0"/>
            </a:br>
            <a:r>
              <a:rPr lang="de-DE" sz="1600" dirty="0"/>
              <a:t>mit </a:t>
            </a:r>
            <a:r>
              <a:rPr lang="de-DE" sz="1600" i="1" dirty="0"/>
              <a:t>Zwischenraum</a:t>
            </a:r>
            <a:r>
              <a:rPr lang="de-DE" sz="1600" dirty="0"/>
              <a:t>, </a:t>
            </a:r>
            <a:r>
              <a:rPr lang="de-DE" sz="1600" dirty="0" err="1"/>
              <a:t>hindurchzuschaun</a:t>
            </a:r>
            <a:r>
              <a:rPr lang="de-DE" sz="1600" dirty="0"/>
              <a:t>.</a:t>
            </a:r>
            <a:br>
              <a:rPr lang="de-DE" sz="1600" dirty="0"/>
            </a:br>
            <a:r>
              <a:rPr lang="de-DE" sz="1600" dirty="0"/>
              <a:t>Ein Architekt, der dieses sah,</a:t>
            </a:r>
            <a:br>
              <a:rPr lang="de-DE" sz="1600" dirty="0"/>
            </a:br>
            <a:r>
              <a:rPr lang="de-DE" sz="1600" dirty="0"/>
              <a:t>stand eines Abends plötzlich da -</a:t>
            </a:r>
            <a:br>
              <a:rPr lang="de-DE" sz="1600" dirty="0"/>
            </a:br>
            <a:r>
              <a:rPr lang="de-DE" sz="1600" dirty="0"/>
              <a:t>und nahm den Zwischenraum heraus</a:t>
            </a:r>
            <a:br>
              <a:rPr lang="de-DE" sz="1600" dirty="0"/>
            </a:br>
            <a:r>
              <a:rPr lang="de-DE" sz="1600" dirty="0"/>
              <a:t>und baute draus ein großes Haus.</a:t>
            </a:r>
            <a:br>
              <a:rPr lang="de-DE" sz="1600" dirty="0"/>
            </a:br>
            <a:r>
              <a:rPr lang="de-DE" sz="1600" dirty="0"/>
              <a:t>Der Zaun indessen stand ganz dumm</a:t>
            </a:r>
            <a:br>
              <a:rPr lang="de-DE" sz="1600" dirty="0"/>
            </a:br>
            <a:r>
              <a:rPr lang="de-DE" sz="1600" dirty="0"/>
              <a:t>mit Latten ohne was herum,</a:t>
            </a:r>
            <a:br>
              <a:rPr lang="de-DE" sz="1600" dirty="0"/>
            </a:br>
            <a:r>
              <a:rPr lang="de-DE" sz="1600" dirty="0"/>
              <a:t>ein Anblick </a:t>
            </a:r>
            <a:r>
              <a:rPr lang="de-DE" sz="1600" dirty="0" err="1"/>
              <a:t>gräßlich</a:t>
            </a:r>
            <a:r>
              <a:rPr lang="de-DE" sz="1600" dirty="0"/>
              <a:t> und gemein.</a:t>
            </a:r>
            <a:br>
              <a:rPr lang="de-DE" sz="1600" dirty="0"/>
            </a:br>
            <a:r>
              <a:rPr lang="de-DE" sz="1600" dirty="0"/>
              <a:t>Drum zog ihn der Senat auch ein.</a:t>
            </a:r>
            <a:br>
              <a:rPr lang="de-DE" sz="1600" dirty="0"/>
            </a:br>
            <a:r>
              <a:rPr lang="de-DE" sz="1600" dirty="0"/>
              <a:t>Der Architekt jedoch entfloh</a:t>
            </a:r>
            <a:br>
              <a:rPr lang="de-DE" sz="1600" dirty="0"/>
            </a:br>
            <a:r>
              <a:rPr lang="de-DE" sz="1600" dirty="0"/>
              <a:t>nach </a:t>
            </a:r>
            <a:r>
              <a:rPr lang="de-DE" sz="1600" dirty="0" err="1"/>
              <a:t>Afri</a:t>
            </a:r>
            <a:r>
              <a:rPr lang="de-DE" sz="1600" dirty="0"/>
              <a:t> - </a:t>
            </a:r>
            <a:r>
              <a:rPr lang="de-DE" sz="1600" dirty="0" err="1"/>
              <a:t>od</a:t>
            </a:r>
            <a:r>
              <a:rPr lang="de-DE" sz="1600" dirty="0"/>
              <a:t> - </a:t>
            </a:r>
            <a:r>
              <a:rPr lang="de-DE" sz="1600" dirty="0" err="1"/>
              <a:t>Ameriko</a:t>
            </a:r>
            <a:r>
              <a:rPr lang="de-DE" sz="1600" dirty="0"/>
              <a:t>.</a:t>
            </a:r>
          </a:p>
          <a:p>
            <a:pPr marL="0" indent="0">
              <a:buNone/>
            </a:pPr>
            <a:endParaRPr lang="de-DE" sz="1600" dirty="0"/>
          </a:p>
        </p:txBody>
      </p:sp>
      <p:pic>
        <p:nvPicPr>
          <p:cNvPr id="11" name="Inhaltsplatzhalter 10"/>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004048" y="2852936"/>
            <a:ext cx="3582398" cy="2952328"/>
          </a:xfrm>
        </p:spPr>
      </p:pic>
      <p:sp>
        <p:nvSpPr>
          <p:cNvPr id="7" name="Foliennummernplatzhalter 6"/>
          <p:cNvSpPr>
            <a:spLocks noGrp="1"/>
          </p:cNvSpPr>
          <p:nvPr>
            <p:ph type="sldNum" sz="quarter" idx="12"/>
          </p:nvPr>
        </p:nvSpPr>
        <p:spPr/>
        <p:txBody>
          <a:bodyPr/>
          <a:lstStyle/>
          <a:p>
            <a:fld id="{970412FA-9B13-4B35-B8E0-03776A7BA8D0}" type="slidenum">
              <a:rPr lang="de-DE" smtClean="0"/>
              <a:t>13</a:t>
            </a:fld>
            <a:endParaRPr lang="de-DE"/>
          </a:p>
        </p:txBody>
      </p:sp>
      <p:sp>
        <p:nvSpPr>
          <p:cNvPr id="8" name="Titel 7"/>
          <p:cNvSpPr>
            <a:spLocks noGrp="1"/>
          </p:cNvSpPr>
          <p:nvPr>
            <p:ph type="title"/>
          </p:nvPr>
        </p:nvSpPr>
        <p:spPr>
          <a:xfrm>
            <a:off x="301752" y="228600"/>
            <a:ext cx="8534400" cy="896144"/>
          </a:xfrm>
        </p:spPr>
        <p:txBody>
          <a:bodyPr>
            <a:normAutofit/>
          </a:bodyPr>
          <a:lstStyle/>
          <a:p>
            <a:r>
              <a:rPr lang="de-DE" sz="2400" b="1" dirty="0" smtClean="0"/>
              <a:t>IV. Schluss: Metaphysik des Zwischenraums</a:t>
            </a:r>
            <a:br>
              <a:rPr lang="de-DE" sz="2400" b="1" dirty="0" smtClean="0"/>
            </a:br>
            <a:endParaRPr lang="de-DE" sz="2400" b="1"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052272" y="332656"/>
            <a:ext cx="831602" cy="685340"/>
          </a:xfrm>
          <a:prstGeom prst="rect">
            <a:avLst/>
          </a:prstGeom>
        </p:spPr>
      </p:pic>
    </p:spTree>
    <p:extLst>
      <p:ext uri="{BB962C8B-B14F-4D97-AF65-F5344CB8AC3E}">
        <p14:creationId xmlns:p14="http://schemas.microsoft.com/office/powerpoint/2010/main" val="14234289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1676</Words>
  <Application>Microsoft Office PowerPoint</Application>
  <PresentationFormat>Bildschirmpräsentation (4:3)</PresentationFormat>
  <Paragraphs>98</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Cronus</vt:lpstr>
      <vt:lpstr>Z w i s c h e n r ä u m e. Zu einem Motivkomplex in  Rilkes 2. Duineser Elegie</vt:lpstr>
      <vt:lpstr>I. Naturphilosophische Tradition</vt:lpstr>
      <vt:lpstr>II. Kulturgeschichtliche und  literarische Tradition</vt:lpstr>
      <vt:lpstr>II. Kulturgeschichtliche und literarische Tradition</vt:lpstr>
      <vt:lpstr>III. Der Zwischenraum bei Rilke</vt:lpstr>
      <vt:lpstr>III. Der Zwischenraum bei Rilke a) Geographische Zwischenräume: Ägypten</vt:lpstr>
      <vt:lpstr>III. Der Zwischenraum bei Rilke a) Geographische Zwischenräume: Duino und Giudecco</vt:lpstr>
      <vt:lpstr>III. Der Zwischenraum bei Rilke b) menschliche Zwischenräume</vt:lpstr>
      <vt:lpstr>III. Der Zwischenraum bei Rilke b) Menschliche Zwischenräume</vt:lpstr>
      <vt:lpstr>III. Der Zwischenraum bei Rilke b) Menschliche Zwischenräume</vt:lpstr>
      <vt:lpstr>III. Der Zwischenraum bei Rilke b) menschliche Zwischenräume</vt:lpstr>
      <vt:lpstr>III. Der Zwischenraum bei Rilke c) Dichtung und Zwischenraum</vt:lpstr>
      <vt:lpstr>IV. Schluss: Metaphysik des Zwischenraums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jutta</dc:creator>
  <cp:lastModifiedBy>jutta</cp:lastModifiedBy>
  <cp:revision>32</cp:revision>
  <dcterms:created xsi:type="dcterms:W3CDTF">2011-02-25T07:40:58Z</dcterms:created>
  <dcterms:modified xsi:type="dcterms:W3CDTF">2011-02-25T15:35:01Z</dcterms:modified>
</cp:coreProperties>
</file>