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8"/>
  </p:notesMasterIdLst>
  <p:sldIdLst>
    <p:sldId id="256" r:id="rId2"/>
    <p:sldId id="257" r:id="rId3"/>
    <p:sldId id="290" r:id="rId4"/>
    <p:sldId id="291" r:id="rId5"/>
    <p:sldId id="292" r:id="rId6"/>
    <p:sldId id="293" r:id="rId7"/>
    <p:sldId id="294" r:id="rId8"/>
    <p:sldId id="295" r:id="rId9"/>
    <p:sldId id="296" r:id="rId10"/>
    <p:sldId id="297" r:id="rId11"/>
    <p:sldId id="299" r:id="rId12"/>
    <p:sldId id="300" r:id="rId13"/>
    <p:sldId id="301" r:id="rId14"/>
    <p:sldId id="313" r:id="rId15"/>
    <p:sldId id="302" r:id="rId16"/>
    <p:sldId id="303" r:id="rId17"/>
    <p:sldId id="304" r:id="rId18"/>
    <p:sldId id="312" r:id="rId19"/>
    <p:sldId id="305" r:id="rId20"/>
    <p:sldId id="306" r:id="rId21"/>
    <p:sldId id="307" r:id="rId22"/>
    <p:sldId id="308" r:id="rId23"/>
    <p:sldId id="311" r:id="rId24"/>
    <p:sldId id="309" r:id="rId25"/>
    <p:sldId id="310" r:id="rId26"/>
    <p:sldId id="314" r:id="rId2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5A7DFFB-D3D5-4BDD-BB07-1BBE4DE39590}">
          <p14:sldIdLst>
            <p14:sldId id="256"/>
            <p14:sldId id="257"/>
          </p14:sldIdLst>
        </p14:section>
        <p14:section name="Abschnitt ohne Titel" id="{1324500E-4C16-423A-A2CF-7DFC0C1E7A35}">
          <p14:sldIdLst>
            <p14:sldId id="290"/>
            <p14:sldId id="291"/>
            <p14:sldId id="292"/>
            <p14:sldId id="293"/>
            <p14:sldId id="294"/>
            <p14:sldId id="295"/>
            <p14:sldId id="296"/>
            <p14:sldId id="297"/>
            <p14:sldId id="299"/>
            <p14:sldId id="300"/>
            <p14:sldId id="301"/>
            <p14:sldId id="313"/>
            <p14:sldId id="302"/>
            <p14:sldId id="303"/>
            <p14:sldId id="304"/>
            <p14:sldId id="312"/>
            <p14:sldId id="305"/>
            <p14:sldId id="306"/>
            <p14:sldId id="307"/>
            <p14:sldId id="308"/>
            <p14:sldId id="311"/>
            <p14:sldId id="309"/>
            <p14:sldId id="310"/>
            <p14:sldId id="31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70" autoAdjust="0"/>
    <p:restoredTop sz="94772" autoAdjust="0"/>
  </p:normalViewPr>
  <p:slideViewPr>
    <p:cSldViewPr showGuides="1">
      <p:cViewPr varScale="1">
        <p:scale>
          <a:sx n="151" d="100"/>
          <a:sy n="151" d="100"/>
        </p:scale>
        <p:origin x="2124"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17.09.2024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9DC4BF7-54FD-4808-A4D2-BF336C05DD11}" type="slidenum">
              <a:rPr lang="de-DE" smtClean="0"/>
              <a:t>20</a:t>
            </a:fld>
            <a:endParaRPr lang="de-DE"/>
          </a:p>
        </p:txBody>
      </p:sp>
    </p:spTree>
    <p:extLst>
      <p:ext uri="{BB962C8B-B14F-4D97-AF65-F5344CB8AC3E}">
        <p14:creationId xmlns:p14="http://schemas.microsoft.com/office/powerpoint/2010/main" val="341203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820EF4E5-FAAD-489F-B2CC-25FF3FA450EE}" type="datetime1">
              <a:rPr lang="de-DE" smtClean="0"/>
              <a:t>17.09.2024</a:t>
            </a:fld>
            <a:endParaRPr lang="de-DE"/>
          </a:p>
        </p:txBody>
      </p:sp>
      <p:sp>
        <p:nvSpPr>
          <p:cNvPr id="17" name="Fußzeilenplatzhalter 16"/>
          <p:cNvSpPr>
            <a:spLocks noGrp="1"/>
          </p:cNvSpPr>
          <p:nvPr>
            <p:ph type="ftr" sz="quarter" idx="11"/>
          </p:nvPr>
        </p:nvSpPr>
        <p:spPr/>
        <p:txBody>
          <a:bodyPr/>
          <a:lstStyle/>
          <a:p>
            <a:r>
              <a:rPr lang="de-DE"/>
              <a:t>Werther, neu gelesen</a:t>
            </a:r>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92E0B55E-3720-4E43-BA0D-F2B2BF39C6A3}"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a:t>Werther, neu gelesen</a:t>
            </a:r>
          </a:p>
        </p:txBody>
      </p:sp>
      <p:sp>
        <p:nvSpPr>
          <p:cNvPr id="4" name="Datumsplatzhalter 3"/>
          <p:cNvSpPr>
            <a:spLocks noGrp="1"/>
          </p:cNvSpPr>
          <p:nvPr>
            <p:ph type="dt" sz="half" idx="10"/>
          </p:nvPr>
        </p:nvSpPr>
        <p:spPr/>
        <p:txBody>
          <a:bodyPr/>
          <a:lstStyle/>
          <a:p>
            <a:fld id="{519C264D-0A2B-4A2B-9D74-2FCC3934F4E9}" type="datetime1">
              <a:rPr lang="de-DE" smtClean="0"/>
              <a:t>17.09.2024</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17AFA35F-15B3-4644-8502-27D1961ECE30}" type="datetime1">
              <a:rPr lang="de-DE" smtClean="0"/>
              <a:t>17.09.2024</a:t>
            </a:fld>
            <a:endParaRPr lang="de-DE"/>
          </a:p>
        </p:txBody>
      </p:sp>
      <p:sp>
        <p:nvSpPr>
          <p:cNvPr id="6" name="Fußzeilenplatzhalter 5"/>
          <p:cNvSpPr>
            <a:spLocks noGrp="1"/>
          </p:cNvSpPr>
          <p:nvPr>
            <p:ph type="ftr" sz="quarter" idx="11"/>
          </p:nvPr>
        </p:nvSpPr>
        <p:spPr/>
        <p:txBody>
          <a:bodyPr/>
          <a:lstStyle/>
          <a:p>
            <a:r>
              <a:rPr lang="de-DE"/>
              <a:t>Werther, neu gelesen</a:t>
            </a:r>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4ACA9528-D5C6-41B0-BFAA-78ADEBE281EE}" type="datetime1">
              <a:rPr lang="de-DE" smtClean="0"/>
              <a:t>17.09.2024</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a:t>Werther, neu gelesen</a:t>
            </a:r>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DD5F0DB0-E304-486E-87BB-9BE832029FF6}" type="datetime1">
              <a:rPr lang="de-DE" smtClean="0"/>
              <a:t>17.09.2024</a:t>
            </a:fld>
            <a:endParaRPr lang="de-DE"/>
          </a:p>
        </p:txBody>
      </p:sp>
      <p:sp>
        <p:nvSpPr>
          <p:cNvPr id="4" name="Fußzeilenplatzhalter 3"/>
          <p:cNvSpPr>
            <a:spLocks noGrp="1"/>
          </p:cNvSpPr>
          <p:nvPr>
            <p:ph type="ftr" sz="quarter" idx="11"/>
          </p:nvPr>
        </p:nvSpPr>
        <p:spPr/>
        <p:txBody>
          <a:bodyPr/>
          <a:lstStyle/>
          <a:p>
            <a:r>
              <a:rPr lang="de-DE"/>
              <a:t>Werther, neu gelesen</a:t>
            </a:r>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0A7F09D-150B-45E8-AA69-811D6BED753B}" type="datetime1">
              <a:rPr lang="de-DE" smtClean="0"/>
              <a:t>17.09.2024</a:t>
            </a:fld>
            <a:endParaRPr lang="de-DE"/>
          </a:p>
        </p:txBody>
      </p:sp>
      <p:sp>
        <p:nvSpPr>
          <p:cNvPr id="3" name="Fußzeilenplatzhalter 2"/>
          <p:cNvSpPr>
            <a:spLocks noGrp="1"/>
          </p:cNvSpPr>
          <p:nvPr>
            <p:ph type="ftr" sz="quarter" idx="11"/>
          </p:nvPr>
        </p:nvSpPr>
        <p:spPr/>
        <p:txBody>
          <a:bodyPr/>
          <a:lstStyle/>
          <a:p>
            <a:r>
              <a:rPr lang="de-DE"/>
              <a:t>Werther, neu gelesen</a:t>
            </a:r>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8EC3240F-FA08-4DAB-81E5-F55E47BA4D9E}" type="datetime1">
              <a:rPr lang="de-DE" smtClean="0"/>
              <a:t>17.09.2024</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a:t>Werther, neu gelesen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574821A6-348C-4030-A6DD-1674D7A022F9}" type="datetime1">
              <a:rPr lang="de-DE" smtClean="0"/>
              <a:t>17.09.2024</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a:t>Werther, neu gelesen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C7D1D5FB-6D39-4946-8243-6E4EDF2DE448}"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3F156414-A7C1-47DB-8A23-5ED3B57B2F0F}" type="datetime1">
              <a:rPr lang="de-DE" smtClean="0"/>
              <a:t>17.09.2024</a:t>
            </a:fld>
            <a:endParaRPr lang="de-DE"/>
          </a:p>
        </p:txBody>
      </p:sp>
      <p:sp>
        <p:nvSpPr>
          <p:cNvPr id="5" name="Fußzeilenplatzhalter 4"/>
          <p:cNvSpPr>
            <a:spLocks noGrp="1"/>
          </p:cNvSpPr>
          <p:nvPr>
            <p:ph type="ftr" sz="quarter" idx="11"/>
          </p:nvPr>
        </p:nvSpPr>
        <p:spPr/>
        <p:txBody>
          <a:bodyPr/>
          <a:lstStyle/>
          <a:p>
            <a:r>
              <a:rPr lang="de-DE"/>
              <a:t>Werther, neu gelesen</a:t>
            </a:r>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70C61AF-747B-4BEA-9F37-199E90E8E7CB}" type="datetime1">
              <a:rPr lang="de-DE" smtClean="0"/>
              <a:t>17.09.2024</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a:t>Werther, neu gelesen</a:t>
            </a:r>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124744"/>
            <a:ext cx="6400800" cy="1152128"/>
          </a:xfrm>
        </p:spPr>
        <p:txBody>
          <a:bodyPr>
            <a:normAutofit/>
          </a:bodyPr>
          <a:lstStyle/>
          <a:p>
            <a:r>
              <a:rPr lang="de-DE" dirty="0"/>
              <a:t>Werther, Neu gelesen</a:t>
            </a:r>
          </a:p>
        </p:txBody>
      </p:sp>
      <p:sp>
        <p:nvSpPr>
          <p:cNvPr id="2" name="Titel 1"/>
          <p:cNvSpPr>
            <a:spLocks noGrp="1"/>
          </p:cNvSpPr>
          <p:nvPr>
            <p:ph type="ctrTitle"/>
          </p:nvPr>
        </p:nvSpPr>
        <p:spPr>
          <a:xfrm>
            <a:off x="685800" y="188640"/>
            <a:ext cx="7772400" cy="1080120"/>
          </a:xfrm>
        </p:spPr>
        <p:txBody>
          <a:bodyPr>
            <a:normAutofit/>
          </a:bodyPr>
          <a:lstStyle/>
          <a:p>
            <a:r>
              <a:rPr lang="de-DE" sz="1800" b="1" i="1" dirty="0"/>
              <a:t>Jutta Heinz</a:t>
            </a:r>
            <a:br>
              <a:rPr lang="de-DE" sz="1800" b="1" i="1" dirty="0"/>
            </a:br>
            <a:endParaRPr lang="de-DE" sz="2000" b="1" dirty="0"/>
          </a:p>
        </p:txBody>
      </p:sp>
      <p:pic>
        <p:nvPicPr>
          <p:cNvPr id="5" name="Grafik 4" descr="Ein Bild, das Text, Baum, Design enthält.&#10;&#10;Automatisch generierte Beschreibung">
            <a:extLst>
              <a:ext uri="{FF2B5EF4-FFF2-40B4-BE49-F238E27FC236}">
                <a16:creationId xmlns:a16="http://schemas.microsoft.com/office/drawing/2014/main" id="{7B86CD09-B8BA-34CB-FCC4-70281B263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36912"/>
            <a:ext cx="8610600" cy="3943350"/>
          </a:xfrm>
          <a:prstGeom prst="rect">
            <a:avLst/>
          </a:prstGeom>
        </p:spPr>
      </p:pic>
    </p:spTree>
    <p:extLst>
      <p:ext uri="{BB962C8B-B14F-4D97-AF65-F5344CB8AC3E}">
        <p14:creationId xmlns:p14="http://schemas.microsoft.com/office/powerpoint/2010/main" val="2863071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2313BC-9024-0527-8430-47E75E176016}"/>
              </a:ext>
            </a:extLst>
          </p:cNvPr>
          <p:cNvSpPr>
            <a:spLocks noGrp="1"/>
          </p:cNvSpPr>
          <p:nvPr>
            <p:ph type="title"/>
          </p:nvPr>
        </p:nvSpPr>
        <p:spPr/>
        <p:txBody>
          <a:bodyPr>
            <a:noAutofit/>
          </a:bodyPr>
          <a:lstStyle/>
          <a:p>
            <a:r>
              <a:rPr lang="de-DE" sz="2000" b="1" dirty="0">
                <a:effectLst/>
                <a:ea typeface="Aptos" panose="020B0004020202020204" pitchFamily="34" charset="0"/>
              </a:rPr>
              <a:t>„</a:t>
            </a:r>
            <a:r>
              <a:rPr lang="de-DE" sz="2000" b="1" i="1" dirty="0">
                <a:effectLst/>
                <a:ea typeface="Aptos" panose="020B0004020202020204" pitchFamily="34" charset="0"/>
              </a:rPr>
              <a:t>Ossian hat in meinem Herzen den Homer verdrängt</a:t>
            </a:r>
            <a:r>
              <a:rPr lang="de-DE" sz="2000" b="1" dirty="0">
                <a:effectLst/>
                <a:ea typeface="Aptos" panose="020B0004020202020204" pitchFamily="34" charset="0"/>
              </a:rPr>
              <a:t>“ – </a:t>
            </a:r>
            <a:br>
              <a:rPr lang="de-DE" sz="2000" b="1" dirty="0">
                <a:effectLst/>
                <a:ea typeface="Aptos" panose="020B0004020202020204" pitchFamily="34" charset="0"/>
              </a:rPr>
            </a:br>
            <a:r>
              <a:rPr lang="de-DE" sz="2000" b="1" dirty="0">
                <a:solidFill>
                  <a:schemeClr val="accent1"/>
                </a:solidFill>
                <a:effectLst/>
                <a:ea typeface="Aptos" panose="020B0004020202020204" pitchFamily="34" charset="0"/>
              </a:rPr>
              <a:t>Literatur und Lesen</a:t>
            </a:r>
            <a:r>
              <a:rPr lang="de-DE" sz="2000" b="1" dirty="0">
                <a:effectLst/>
                <a:ea typeface="Aptos" panose="020B0004020202020204" pitchFamily="34" charset="0"/>
              </a:rPr>
              <a:t> im Roman</a:t>
            </a:r>
            <a:endParaRPr lang="de-DE" sz="2000" b="1" dirty="0"/>
          </a:p>
        </p:txBody>
      </p:sp>
      <p:sp>
        <p:nvSpPr>
          <p:cNvPr id="3" name="Fußzeilenplatzhalter 2">
            <a:extLst>
              <a:ext uri="{FF2B5EF4-FFF2-40B4-BE49-F238E27FC236}">
                <a16:creationId xmlns:a16="http://schemas.microsoft.com/office/drawing/2014/main" id="{2EFAC244-CCEA-BC57-E95C-32B70811F82E}"/>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D561A058-D5CA-31A7-0429-2CA0101F41B5}"/>
              </a:ext>
            </a:extLst>
          </p:cNvPr>
          <p:cNvSpPr>
            <a:spLocks noGrp="1"/>
          </p:cNvSpPr>
          <p:nvPr>
            <p:ph type="sldNum" sz="quarter" idx="12"/>
          </p:nvPr>
        </p:nvSpPr>
        <p:spPr/>
        <p:txBody>
          <a:bodyPr/>
          <a:lstStyle/>
          <a:p>
            <a:fld id="{B2ADACBF-B37B-4026-855E-49B0BDFC8D12}" type="slidenum">
              <a:rPr lang="de-DE" smtClean="0"/>
              <a:t>2</a:t>
            </a:fld>
            <a:endParaRPr lang="de-DE"/>
          </a:p>
        </p:txBody>
      </p:sp>
      <p:sp>
        <p:nvSpPr>
          <p:cNvPr id="5" name="Inhaltsplatzhalter 4">
            <a:extLst>
              <a:ext uri="{FF2B5EF4-FFF2-40B4-BE49-F238E27FC236}">
                <a16:creationId xmlns:a16="http://schemas.microsoft.com/office/drawing/2014/main" id="{7530FD02-6673-A57B-1570-4A433259AE6F}"/>
              </a:ext>
            </a:extLst>
          </p:cNvPr>
          <p:cNvSpPr>
            <a:spLocks noGrp="1"/>
          </p:cNvSpPr>
          <p:nvPr>
            <p:ph sz="quarter" idx="1"/>
          </p:nvPr>
        </p:nvSpPr>
        <p:spPr/>
        <p:txBody>
          <a:bodyPr>
            <a:normAutofit/>
          </a:bodyPr>
          <a:lstStyle/>
          <a:p>
            <a:r>
              <a:rPr lang="de-DE" sz="1400" b="1" dirty="0"/>
              <a:t>Wie liest Werther? Wie trägt seine Lektüre zu seinen Problemen bei?</a:t>
            </a:r>
          </a:p>
          <a:p>
            <a:r>
              <a:rPr lang="de-DE" sz="1400" i="1" dirty="0"/>
              <a:t>Kontext</a:t>
            </a:r>
            <a:r>
              <a:rPr lang="de-DE" sz="1400" dirty="0"/>
              <a:t>: </a:t>
            </a:r>
            <a:r>
              <a:rPr lang="de-DE" sz="1400" dirty="0">
                <a:solidFill>
                  <a:schemeClr val="accent1"/>
                </a:solidFill>
              </a:rPr>
              <a:t>Klopstock, Goldsmith </a:t>
            </a:r>
            <a:r>
              <a:rPr lang="de-DE" sz="1400" dirty="0"/>
              <a:t>und </a:t>
            </a:r>
            <a:r>
              <a:rPr lang="de-DE" sz="1400" dirty="0">
                <a:solidFill>
                  <a:schemeClr val="accent1"/>
                </a:solidFill>
              </a:rPr>
              <a:t>Ossian</a:t>
            </a:r>
          </a:p>
          <a:p>
            <a:r>
              <a:rPr lang="de-DE" sz="1400" i="1" dirty="0"/>
              <a:t>[Begriffe</a:t>
            </a:r>
            <a:r>
              <a:rPr lang="de-DE" sz="1400" dirty="0"/>
              <a:t>: </a:t>
            </a:r>
            <a:r>
              <a:rPr lang="de-DE" sz="1400" dirty="0" err="1">
                <a:solidFill>
                  <a:schemeClr val="accent1"/>
                </a:solidFill>
              </a:rPr>
              <a:t>Chronikenschreiber</a:t>
            </a:r>
            <a:r>
              <a:rPr lang="de-DE" sz="1400" dirty="0">
                <a:solidFill>
                  <a:schemeClr val="accent1"/>
                </a:solidFill>
              </a:rPr>
              <a:t>, Historienschreiber, </a:t>
            </a:r>
            <a:r>
              <a:rPr lang="de-DE" sz="1400" dirty="0" err="1">
                <a:solidFill>
                  <a:schemeClr val="accent1"/>
                </a:solidFill>
              </a:rPr>
              <a:t>Inzidentpunkt</a:t>
            </a:r>
            <a:r>
              <a:rPr lang="de-DE" sz="1400" dirty="0">
                <a:solidFill>
                  <a:schemeClr val="accent1"/>
                </a:solidFill>
              </a:rPr>
              <a:t>]</a:t>
            </a:r>
          </a:p>
          <a:p>
            <a:r>
              <a:rPr lang="de-DE" sz="1400" i="1" dirty="0"/>
              <a:t>[Lektüre</a:t>
            </a:r>
            <a:r>
              <a:rPr lang="de-DE" sz="1400" dirty="0"/>
              <a:t>: zur </a:t>
            </a:r>
            <a:r>
              <a:rPr lang="de-DE" sz="1400" dirty="0">
                <a:solidFill>
                  <a:schemeClr val="accent1"/>
                </a:solidFill>
              </a:rPr>
              <a:t>Erzählweise</a:t>
            </a:r>
            <a:r>
              <a:rPr lang="de-DE" sz="1400" dirty="0"/>
              <a:t> und zur </a:t>
            </a:r>
            <a:r>
              <a:rPr lang="de-DE" sz="1400" dirty="0">
                <a:solidFill>
                  <a:schemeClr val="accent1"/>
                </a:solidFill>
              </a:rPr>
              <a:t>Herausgeberfigur]</a:t>
            </a:r>
          </a:p>
          <a:p>
            <a:r>
              <a:rPr lang="de-DE" sz="1400" i="1" dirty="0"/>
              <a:t>Lektüre</a:t>
            </a:r>
            <a:r>
              <a:rPr lang="de-DE" sz="1400" dirty="0"/>
              <a:t>: </a:t>
            </a:r>
            <a:r>
              <a:rPr lang="de-DE" sz="1400" dirty="0">
                <a:solidFill>
                  <a:schemeClr val="accent1"/>
                </a:solidFill>
              </a:rPr>
              <a:t>Lese-Erlebnisse</a:t>
            </a:r>
          </a:p>
          <a:p>
            <a:r>
              <a:rPr lang="de-DE" sz="1400" dirty="0"/>
              <a:t>Zusammenfassung und Aktualisierung: „</a:t>
            </a:r>
            <a:r>
              <a:rPr lang="de-DE" sz="1400" dirty="0">
                <a:solidFill>
                  <a:schemeClr val="accent1"/>
                </a:solidFill>
              </a:rPr>
              <a:t>Wie liest man richtig?“</a:t>
            </a:r>
          </a:p>
          <a:p>
            <a:endParaRPr lang="de-DE" sz="1400" dirty="0"/>
          </a:p>
          <a:p>
            <a:endParaRPr lang="de-DE" sz="1400" dirty="0"/>
          </a:p>
          <a:p>
            <a:endParaRPr lang="de-DE" sz="1400" dirty="0"/>
          </a:p>
          <a:p>
            <a:endParaRPr lang="de-DE" sz="1400" dirty="0"/>
          </a:p>
        </p:txBody>
      </p:sp>
      <p:pic>
        <p:nvPicPr>
          <p:cNvPr id="7" name="Grafik 6" descr="Ein Bild, das Bild, Kleidung, Frau, Kunst enthält.&#10;&#10;Automatisch generierte Beschreibung">
            <a:extLst>
              <a:ext uri="{FF2B5EF4-FFF2-40B4-BE49-F238E27FC236}">
                <a16:creationId xmlns:a16="http://schemas.microsoft.com/office/drawing/2014/main" id="{A5B67DB4-6FBD-F45D-E33D-DAB785653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230" y="3375608"/>
            <a:ext cx="3250115" cy="2553243"/>
          </a:xfrm>
          <a:prstGeom prst="rect">
            <a:avLst/>
          </a:prstGeom>
        </p:spPr>
      </p:pic>
      <p:sp>
        <p:nvSpPr>
          <p:cNvPr id="8" name="Textfeld 7">
            <a:extLst>
              <a:ext uri="{FF2B5EF4-FFF2-40B4-BE49-F238E27FC236}">
                <a16:creationId xmlns:a16="http://schemas.microsoft.com/office/drawing/2014/main" id="{6016B055-8EA7-DFD6-FF87-8F5C3D0D2B5C}"/>
              </a:ext>
            </a:extLst>
          </p:cNvPr>
          <p:cNvSpPr txBox="1"/>
          <p:nvPr/>
        </p:nvSpPr>
        <p:spPr>
          <a:xfrm>
            <a:off x="3563888" y="5953314"/>
            <a:ext cx="2209654" cy="461665"/>
          </a:xfrm>
          <a:prstGeom prst="rect">
            <a:avLst/>
          </a:prstGeom>
          <a:noFill/>
        </p:spPr>
        <p:txBody>
          <a:bodyPr wrap="square" rtlCol="0">
            <a:spAutoFit/>
          </a:bodyPr>
          <a:lstStyle/>
          <a:p>
            <a:r>
              <a:rPr lang="de-DE" sz="1200" dirty="0">
                <a:solidFill>
                  <a:schemeClr val="accent3"/>
                </a:solidFill>
              </a:rPr>
              <a:t>Wilhelm Amberg, Vorlesung aus Goethes </a:t>
            </a:r>
            <a:r>
              <a:rPr lang="de-DE" sz="1200" i="1" dirty="0">
                <a:solidFill>
                  <a:schemeClr val="accent3"/>
                </a:solidFill>
              </a:rPr>
              <a:t>Werther</a:t>
            </a:r>
          </a:p>
        </p:txBody>
      </p:sp>
    </p:spTree>
    <p:extLst>
      <p:ext uri="{BB962C8B-B14F-4D97-AF65-F5344CB8AC3E}">
        <p14:creationId xmlns:p14="http://schemas.microsoft.com/office/powerpoint/2010/main" val="350953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6160FE-0225-8362-657E-B5B4DE5D86DD}"/>
              </a:ext>
            </a:extLst>
          </p:cNvPr>
          <p:cNvSpPr>
            <a:spLocks noGrp="1"/>
          </p:cNvSpPr>
          <p:nvPr>
            <p:ph type="title"/>
          </p:nvPr>
        </p:nvSpPr>
        <p:spPr/>
        <p:txBody>
          <a:bodyPr>
            <a:normAutofit/>
          </a:bodyPr>
          <a:lstStyle/>
          <a:p>
            <a:r>
              <a:rPr lang="de-DE" sz="2400" dirty="0"/>
              <a:t>Friedrich Gottlieb Klopstock (1724-1803)</a:t>
            </a:r>
          </a:p>
        </p:txBody>
      </p:sp>
      <p:sp>
        <p:nvSpPr>
          <p:cNvPr id="3" name="Fußzeilenplatzhalter 2">
            <a:extLst>
              <a:ext uri="{FF2B5EF4-FFF2-40B4-BE49-F238E27FC236}">
                <a16:creationId xmlns:a16="http://schemas.microsoft.com/office/drawing/2014/main" id="{DA69701B-714E-074B-E011-14623C2BCA3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5982293-7CA6-0351-4274-06295C6D2E75}"/>
              </a:ext>
            </a:extLst>
          </p:cNvPr>
          <p:cNvSpPr>
            <a:spLocks noGrp="1"/>
          </p:cNvSpPr>
          <p:nvPr>
            <p:ph type="sldNum" sz="quarter" idx="12"/>
          </p:nvPr>
        </p:nvSpPr>
        <p:spPr/>
        <p:txBody>
          <a:bodyPr/>
          <a:lstStyle/>
          <a:p>
            <a:fld id="{B2ADACBF-B37B-4026-855E-49B0BDFC8D12}" type="slidenum">
              <a:rPr lang="de-DE" smtClean="0"/>
              <a:t>3</a:t>
            </a:fld>
            <a:endParaRPr lang="de-DE"/>
          </a:p>
        </p:txBody>
      </p:sp>
      <p:sp>
        <p:nvSpPr>
          <p:cNvPr id="5" name="Inhaltsplatzhalter 4">
            <a:extLst>
              <a:ext uri="{FF2B5EF4-FFF2-40B4-BE49-F238E27FC236}">
                <a16:creationId xmlns:a16="http://schemas.microsoft.com/office/drawing/2014/main" id="{69D5E8F2-DB21-C1DB-0F7C-867373697F28}"/>
              </a:ext>
            </a:extLst>
          </p:cNvPr>
          <p:cNvSpPr>
            <a:spLocks noGrp="1"/>
          </p:cNvSpPr>
          <p:nvPr>
            <p:ph sz="quarter" idx="1"/>
          </p:nvPr>
        </p:nvSpPr>
        <p:spPr>
          <a:xfrm>
            <a:off x="301752" y="1527048"/>
            <a:ext cx="5494384" cy="4572000"/>
          </a:xfrm>
        </p:spPr>
        <p:txBody>
          <a:bodyPr>
            <a:normAutofit/>
          </a:bodyPr>
          <a:lstStyle/>
          <a:p>
            <a:r>
              <a:rPr lang="de-DE" sz="1400" dirty="0"/>
              <a:t>Geboren in Quedlinburg in pietistische Familie</a:t>
            </a:r>
          </a:p>
          <a:p>
            <a:r>
              <a:rPr lang="de-DE" sz="1400" dirty="0"/>
              <a:t>Ausbildung in der Fürstenschule in Schulpforta; </a:t>
            </a:r>
            <a:br>
              <a:rPr lang="de-DE" sz="1400" dirty="0"/>
            </a:br>
            <a:r>
              <a:rPr lang="de-DE" sz="1400" dirty="0"/>
              <a:t>erster Plan zum </a:t>
            </a:r>
            <a:r>
              <a:rPr lang="de-DE" sz="1400" i="1" dirty="0"/>
              <a:t>Messias</a:t>
            </a:r>
          </a:p>
          <a:p>
            <a:r>
              <a:rPr lang="de-DE" sz="1400" dirty="0"/>
              <a:t>Ab 1745 Studium der Theologie in Jena, die ersten Gesänge des </a:t>
            </a:r>
            <a:r>
              <a:rPr lang="de-DE" sz="1400" i="1" dirty="0"/>
              <a:t>Messias</a:t>
            </a:r>
            <a:r>
              <a:rPr lang="de-DE" sz="1400" dirty="0"/>
              <a:t> entstehen und werden veröffentlicht; Einführung des Hexameters in die deutsche Literatur</a:t>
            </a:r>
          </a:p>
          <a:p>
            <a:r>
              <a:rPr lang="de-DE" sz="1400" dirty="0"/>
              <a:t>Erscheinen der </a:t>
            </a:r>
            <a:r>
              <a:rPr lang="de-DE" sz="1400" i="1" dirty="0"/>
              <a:t>Oden</a:t>
            </a:r>
            <a:r>
              <a:rPr lang="de-DE" sz="1400" dirty="0"/>
              <a:t> löst Begeisterung aus, wird zum Vorbild der neuen Dichtergeneration und zum Gegenbild der Regelpoetik; Entwicklung einer empfindsamen Literatursprache und der freien Rhythmen in der Lyrik</a:t>
            </a:r>
          </a:p>
          <a:p>
            <a:r>
              <a:rPr lang="de-DE" sz="1400" dirty="0"/>
              <a:t>1750 Reise nach Dänemark, fortan Lebensrente des </a:t>
            </a:r>
            <a:br>
              <a:rPr lang="de-DE" sz="1400" dirty="0"/>
            </a:br>
            <a:r>
              <a:rPr lang="de-DE" sz="1400" dirty="0"/>
              <a:t>dänischen Königs Friedrich V. </a:t>
            </a:r>
          </a:p>
          <a:p>
            <a:r>
              <a:rPr lang="de-DE" sz="1400" dirty="0"/>
              <a:t>1754-1758 Ehe mit </a:t>
            </a:r>
            <a:r>
              <a:rPr lang="de-DE" sz="1400" dirty="0" err="1"/>
              <a:t>Meta</a:t>
            </a:r>
            <a:r>
              <a:rPr lang="de-DE" sz="1400" dirty="0"/>
              <a:t> Klopstock</a:t>
            </a:r>
          </a:p>
          <a:p>
            <a:r>
              <a:rPr lang="de-DE" sz="1400" dirty="0"/>
              <a:t>Reisen durch Deutschland und Dänemark, </a:t>
            </a:r>
            <a:br>
              <a:rPr lang="de-DE" sz="1400" dirty="0"/>
            </a:br>
            <a:r>
              <a:rPr lang="de-DE" sz="1400" dirty="0"/>
              <a:t>verschiedene Aufenthaltsorte, Entstehung von Dramen </a:t>
            </a:r>
          </a:p>
          <a:p>
            <a:r>
              <a:rPr lang="de-DE" sz="1400" dirty="0"/>
              <a:t>1774 </a:t>
            </a:r>
            <a:r>
              <a:rPr lang="de-DE" sz="1400" i="1" dirty="0"/>
              <a:t>Die deutsche Gelehrtenrepublik: </a:t>
            </a:r>
            <a:r>
              <a:rPr lang="de-DE" sz="1400" dirty="0"/>
              <a:t>aufgeklärte Utopie </a:t>
            </a:r>
            <a:br>
              <a:rPr lang="de-DE" sz="1400" dirty="0"/>
            </a:br>
            <a:r>
              <a:rPr lang="de-DE" sz="1400" dirty="0"/>
              <a:t>eines Gelehrtenstaates </a:t>
            </a:r>
            <a:endParaRPr lang="de-DE" sz="1400" i="1" dirty="0"/>
          </a:p>
        </p:txBody>
      </p:sp>
      <p:pic>
        <p:nvPicPr>
          <p:cNvPr id="7" name="Grafik 6" descr="Ein Bild, das Menschliches Gesicht, Kleidung, Porträt, Person enthält.&#10;&#10;Automatisch generierte Beschreibung">
            <a:extLst>
              <a:ext uri="{FF2B5EF4-FFF2-40B4-BE49-F238E27FC236}">
                <a16:creationId xmlns:a16="http://schemas.microsoft.com/office/drawing/2014/main" id="{F660E2E2-8152-A361-4A82-4223F1B844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2132856"/>
            <a:ext cx="2431810" cy="2840279"/>
          </a:xfrm>
          <a:prstGeom prst="rect">
            <a:avLst/>
          </a:prstGeom>
        </p:spPr>
      </p:pic>
      <p:sp>
        <p:nvSpPr>
          <p:cNvPr id="6" name="Textfeld 5">
            <a:extLst>
              <a:ext uri="{FF2B5EF4-FFF2-40B4-BE49-F238E27FC236}">
                <a16:creationId xmlns:a16="http://schemas.microsoft.com/office/drawing/2014/main" id="{75664C8A-2FEF-1388-B7CC-F1B4C60A576B}"/>
              </a:ext>
            </a:extLst>
          </p:cNvPr>
          <p:cNvSpPr txBox="1"/>
          <p:nvPr/>
        </p:nvSpPr>
        <p:spPr>
          <a:xfrm>
            <a:off x="6156176" y="5047494"/>
            <a:ext cx="2160240" cy="400110"/>
          </a:xfrm>
          <a:prstGeom prst="rect">
            <a:avLst/>
          </a:prstGeom>
          <a:noFill/>
        </p:spPr>
        <p:txBody>
          <a:bodyPr wrap="square" rtlCol="0">
            <a:spAutoFit/>
          </a:bodyPr>
          <a:lstStyle/>
          <a:p>
            <a:r>
              <a:rPr lang="de-DE" sz="1000" dirty="0">
                <a:solidFill>
                  <a:schemeClr val="accent3"/>
                </a:solidFill>
              </a:rPr>
              <a:t>Jens </a:t>
            </a:r>
            <a:r>
              <a:rPr lang="de-DE" sz="1000" dirty="0" err="1">
                <a:solidFill>
                  <a:schemeClr val="accent3"/>
                </a:solidFill>
              </a:rPr>
              <a:t>Juel</a:t>
            </a:r>
            <a:r>
              <a:rPr lang="de-DE" sz="1000" dirty="0">
                <a:solidFill>
                  <a:schemeClr val="accent3"/>
                </a:solidFill>
              </a:rPr>
              <a:t>, Friedrich Gottlieb Klopstock (1779)</a:t>
            </a:r>
          </a:p>
        </p:txBody>
      </p:sp>
    </p:spTree>
    <p:extLst>
      <p:ext uri="{BB962C8B-B14F-4D97-AF65-F5344CB8AC3E}">
        <p14:creationId xmlns:p14="http://schemas.microsoft.com/office/powerpoint/2010/main" val="322202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6160FE-0225-8362-657E-B5B4DE5D86DD}"/>
              </a:ext>
            </a:extLst>
          </p:cNvPr>
          <p:cNvSpPr>
            <a:spLocks noGrp="1"/>
          </p:cNvSpPr>
          <p:nvPr>
            <p:ph type="title"/>
          </p:nvPr>
        </p:nvSpPr>
        <p:spPr/>
        <p:txBody>
          <a:bodyPr>
            <a:normAutofit/>
          </a:bodyPr>
          <a:lstStyle/>
          <a:p>
            <a:r>
              <a:rPr lang="de-DE" sz="2400" b="1" dirty="0"/>
              <a:t>Friedrich Gottlieb Klopstock (1724-1803)</a:t>
            </a:r>
          </a:p>
        </p:txBody>
      </p:sp>
      <p:sp>
        <p:nvSpPr>
          <p:cNvPr id="3" name="Fußzeilenplatzhalter 2">
            <a:extLst>
              <a:ext uri="{FF2B5EF4-FFF2-40B4-BE49-F238E27FC236}">
                <a16:creationId xmlns:a16="http://schemas.microsoft.com/office/drawing/2014/main" id="{DA69701B-714E-074B-E011-14623C2BCA37}"/>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5982293-7CA6-0351-4274-06295C6D2E75}"/>
              </a:ext>
            </a:extLst>
          </p:cNvPr>
          <p:cNvSpPr>
            <a:spLocks noGrp="1"/>
          </p:cNvSpPr>
          <p:nvPr>
            <p:ph type="sldNum" sz="quarter" idx="12"/>
          </p:nvPr>
        </p:nvSpPr>
        <p:spPr/>
        <p:txBody>
          <a:bodyPr/>
          <a:lstStyle/>
          <a:p>
            <a:fld id="{B2ADACBF-B37B-4026-855E-49B0BDFC8D12}" type="slidenum">
              <a:rPr lang="de-DE" smtClean="0"/>
              <a:t>4</a:t>
            </a:fld>
            <a:endParaRPr lang="de-DE"/>
          </a:p>
        </p:txBody>
      </p:sp>
      <p:sp>
        <p:nvSpPr>
          <p:cNvPr id="5" name="Inhaltsplatzhalter 4">
            <a:extLst>
              <a:ext uri="{FF2B5EF4-FFF2-40B4-BE49-F238E27FC236}">
                <a16:creationId xmlns:a16="http://schemas.microsoft.com/office/drawing/2014/main" id="{69D5E8F2-DB21-C1DB-0F7C-867373697F28}"/>
              </a:ext>
            </a:extLst>
          </p:cNvPr>
          <p:cNvSpPr>
            <a:spLocks noGrp="1"/>
          </p:cNvSpPr>
          <p:nvPr>
            <p:ph sz="quarter" idx="1"/>
          </p:nvPr>
        </p:nvSpPr>
        <p:spPr>
          <a:xfrm>
            <a:off x="301752" y="1527048"/>
            <a:ext cx="5710408" cy="4782272"/>
          </a:xfrm>
        </p:spPr>
        <p:txBody>
          <a:bodyPr>
            <a:noAutofit/>
          </a:bodyPr>
          <a:lstStyle/>
          <a:p>
            <a:pPr marL="0" indent="0">
              <a:lnSpc>
                <a:spcPts val="1700"/>
              </a:lnSpc>
              <a:buNone/>
            </a:pPr>
            <a:r>
              <a:rPr lang="de-DE" sz="1400" kern="0" dirty="0">
                <a:effectLst/>
                <a:latin typeface="Times New Roman" panose="02020603050405020304" pitchFamily="18" charset="0"/>
                <a:ea typeface="Aptos" panose="020B0004020202020204" pitchFamily="34" charset="0"/>
                <a:cs typeface="Times New Roman" panose="02020603050405020304" pitchFamily="18" charset="0"/>
              </a:rPr>
              <a:t> </a:t>
            </a:r>
            <a:r>
              <a:rPr lang="de-DE" sz="1400" kern="0" dirty="0">
                <a:effectLst/>
                <a:ea typeface="Aptos" panose="020B0004020202020204" pitchFamily="34" charset="0"/>
                <a:cs typeface="Times New Roman" panose="02020603050405020304" pitchFamily="18" charset="0"/>
              </a:rPr>
              <a:t>Nun sollte aber die Zeit kommen, wo das </a:t>
            </a:r>
            <a:r>
              <a:rPr lang="de-DE" sz="1400" kern="0" dirty="0">
                <a:solidFill>
                  <a:schemeClr val="accent1"/>
                </a:solidFill>
                <a:effectLst/>
                <a:ea typeface="Aptos" panose="020B0004020202020204" pitchFamily="34" charset="0"/>
                <a:cs typeface="Times New Roman" panose="02020603050405020304" pitchFamily="18" charset="0"/>
              </a:rPr>
              <a:t>Dichtergenie sich selbst gewahr würde</a:t>
            </a:r>
            <a:r>
              <a:rPr lang="de-DE" sz="1400" kern="0" dirty="0">
                <a:effectLst/>
                <a:ea typeface="Aptos" panose="020B0004020202020204" pitchFamily="34" charset="0"/>
                <a:cs typeface="Times New Roman" panose="02020603050405020304" pitchFamily="18" charset="0"/>
              </a:rPr>
              <a:t>, sich seine eignen Verhältnisse selbst schüfe und den Grund zu einer unabhängigen Würde zu legen verstünde. Alles traf in Klopstock zusammen, um eine solche Epoche zu begründen. Er war, von der sinnlichen wie von der sittlichen Seite betrachtet, ein </a:t>
            </a:r>
            <a:r>
              <a:rPr lang="de-DE" sz="1400" kern="0" dirty="0">
                <a:solidFill>
                  <a:schemeClr val="accent1"/>
                </a:solidFill>
                <a:effectLst/>
                <a:ea typeface="Aptos" panose="020B0004020202020204" pitchFamily="34" charset="0"/>
                <a:cs typeface="Times New Roman" panose="02020603050405020304" pitchFamily="18" charset="0"/>
              </a:rPr>
              <a:t>reiner Jüngling</a:t>
            </a:r>
            <a:r>
              <a:rPr lang="de-DE" sz="1400" kern="0" dirty="0">
                <a:effectLst/>
                <a:ea typeface="Aptos" panose="020B0004020202020204" pitchFamily="34" charset="0"/>
                <a:cs typeface="Times New Roman" panose="02020603050405020304" pitchFamily="18" charset="0"/>
              </a:rPr>
              <a:t>. Ernst und gründlich erzogen, legt er, von Jugend an, einen großen Wert auf sich selbst und auf alles, was er tut, und indem er die Schritte seines Lebens bedächtig </a:t>
            </a:r>
            <a:r>
              <a:rPr lang="de-DE" sz="1400" kern="0" dirty="0" err="1">
                <a:effectLst/>
                <a:ea typeface="Aptos" panose="020B0004020202020204" pitchFamily="34" charset="0"/>
                <a:cs typeface="Times New Roman" panose="02020603050405020304" pitchFamily="18" charset="0"/>
              </a:rPr>
              <a:t>vorausmißt</a:t>
            </a:r>
            <a:r>
              <a:rPr lang="de-DE" sz="1400" kern="0" dirty="0">
                <a:effectLst/>
                <a:ea typeface="Aptos" panose="020B0004020202020204" pitchFamily="34" charset="0"/>
                <a:cs typeface="Times New Roman" panose="02020603050405020304" pitchFamily="18" charset="0"/>
              </a:rPr>
              <a:t>, wendet er sich, im </a:t>
            </a:r>
            <a:r>
              <a:rPr lang="de-DE" sz="1400" kern="0" dirty="0">
                <a:solidFill>
                  <a:schemeClr val="accent1"/>
                </a:solidFill>
                <a:effectLst/>
                <a:ea typeface="Aptos" panose="020B0004020202020204" pitchFamily="34" charset="0"/>
                <a:cs typeface="Times New Roman" panose="02020603050405020304" pitchFamily="18" charset="0"/>
              </a:rPr>
              <a:t>Vorgefühl der ganzen Kraft seines Innern, gegen den höchsten denkbaren Gegenstand</a:t>
            </a:r>
            <a:r>
              <a:rPr lang="de-DE" sz="1400" kern="0" dirty="0">
                <a:effectLst/>
                <a:ea typeface="Aptos" panose="020B0004020202020204" pitchFamily="34" charset="0"/>
                <a:cs typeface="Times New Roman" panose="02020603050405020304" pitchFamily="18" charset="0"/>
              </a:rPr>
              <a:t>. Der </a:t>
            </a:r>
            <a:r>
              <a:rPr lang="de-DE" sz="1400" kern="0" dirty="0">
                <a:solidFill>
                  <a:schemeClr val="accent1"/>
                </a:solidFill>
                <a:effectLst/>
                <a:ea typeface="Aptos" panose="020B0004020202020204" pitchFamily="34" charset="0"/>
                <a:cs typeface="Times New Roman" panose="02020603050405020304" pitchFamily="18" charset="0"/>
              </a:rPr>
              <a:t>Messias</a:t>
            </a:r>
            <a:r>
              <a:rPr lang="de-DE" sz="1400" kern="0" dirty="0">
                <a:effectLst/>
                <a:ea typeface="Aptos" panose="020B0004020202020204" pitchFamily="34" charset="0"/>
                <a:cs typeface="Times New Roman" panose="02020603050405020304" pitchFamily="18" charset="0"/>
              </a:rPr>
              <a:t>, ein Name, der unendliche Eigenschaften bezeichnet, sollte durch ihn aufs neue verherrlicht werden. Der Erlöser sollte der Held sein, den er, durch irdische Gemeinheit und Leiden, zu den höchsten himmlischen Triumphen zu begleiten gedachte. Alles, was Göttliches, Englisches, Menschliches in der jungen Seele lag, ward hier in Anspruch genommen. […] </a:t>
            </a:r>
          </a:p>
          <a:p>
            <a:pPr marL="0" indent="0">
              <a:lnSpc>
                <a:spcPts val="1700"/>
              </a:lnSpc>
              <a:buNone/>
            </a:pPr>
            <a:r>
              <a:rPr lang="de-DE" sz="1400" kern="0" dirty="0">
                <a:effectLst/>
                <a:ea typeface="Aptos" panose="020B0004020202020204" pitchFamily="34" charset="0"/>
                <a:cs typeface="Times New Roman" panose="02020603050405020304" pitchFamily="18" charset="0"/>
              </a:rPr>
              <a:t>Der himmlische Friede, welchen Klopstock bei </a:t>
            </a:r>
            <a:r>
              <a:rPr lang="de-DE" sz="1400" kern="0" dirty="0">
                <a:solidFill>
                  <a:schemeClr val="accent1"/>
                </a:solidFill>
                <a:effectLst/>
                <a:ea typeface="Aptos" panose="020B0004020202020204" pitchFamily="34" charset="0"/>
                <a:cs typeface="Times New Roman" panose="02020603050405020304" pitchFamily="18" charset="0"/>
              </a:rPr>
              <a:t>Konzeption und Ausführung dieses Gedichtes empfunden</a:t>
            </a:r>
            <a:r>
              <a:rPr lang="de-DE" sz="1400" kern="0" dirty="0">
                <a:effectLst/>
                <a:ea typeface="Aptos" panose="020B0004020202020204" pitchFamily="34" charset="0"/>
                <a:cs typeface="Times New Roman" panose="02020603050405020304" pitchFamily="18" charset="0"/>
              </a:rPr>
              <a:t>, teilt sich noch jetzt einem jeden mit, der die ersten zehn Gesänge liest, ohne die Forderungen bei sich laut werden zu lassen, auf die eine </a:t>
            </a:r>
            <a:r>
              <a:rPr lang="de-DE" sz="1400" kern="0" dirty="0">
                <a:solidFill>
                  <a:schemeClr val="accent1"/>
                </a:solidFill>
                <a:effectLst/>
                <a:ea typeface="Aptos" panose="020B0004020202020204" pitchFamily="34" charset="0"/>
                <a:cs typeface="Times New Roman" panose="02020603050405020304" pitchFamily="18" charset="0"/>
              </a:rPr>
              <a:t>fortrückende Bildung</a:t>
            </a:r>
            <a:r>
              <a:rPr lang="de-DE" sz="1400" kern="0" dirty="0">
                <a:effectLst/>
                <a:ea typeface="Aptos" panose="020B0004020202020204" pitchFamily="34" charset="0"/>
                <a:cs typeface="Times New Roman" panose="02020603050405020304" pitchFamily="18" charset="0"/>
              </a:rPr>
              <a:t> nicht gerne Verzicht tut.</a:t>
            </a:r>
          </a:p>
          <a:p>
            <a:pPr marL="0" indent="0">
              <a:lnSpc>
                <a:spcPts val="1700"/>
              </a:lnSpc>
              <a:buNone/>
            </a:pPr>
            <a:r>
              <a:rPr lang="de-DE" sz="1400" kern="0" dirty="0">
                <a:cs typeface="Times New Roman" panose="02020603050405020304" pitchFamily="18" charset="0"/>
              </a:rPr>
              <a:t>(</a:t>
            </a:r>
            <a:r>
              <a:rPr lang="de-DE" sz="1000" kern="0" dirty="0">
                <a:cs typeface="Times New Roman" panose="02020603050405020304" pitchFamily="18" charset="0"/>
              </a:rPr>
              <a:t>Goethe, </a:t>
            </a:r>
            <a:r>
              <a:rPr lang="de-DE" sz="1000" i="1" kern="0" dirty="0">
                <a:cs typeface="Times New Roman" panose="02020603050405020304" pitchFamily="18" charset="0"/>
              </a:rPr>
              <a:t>Dichtung und Wahrheit</a:t>
            </a:r>
            <a:r>
              <a:rPr lang="de-DE" sz="1400" kern="0" dirty="0">
                <a:cs typeface="Times New Roman" panose="02020603050405020304" pitchFamily="18" charset="0"/>
              </a:rPr>
              <a:t>)</a:t>
            </a:r>
            <a:endParaRPr lang="de-DE" sz="1400" dirty="0"/>
          </a:p>
        </p:txBody>
      </p:sp>
      <p:pic>
        <p:nvPicPr>
          <p:cNvPr id="8" name="Grafik 7" descr="Ein Bild, das Bild, Menschliches Gesicht, Kunst, Porträt enthält.&#10;&#10;Automatisch generierte Beschreibung">
            <a:extLst>
              <a:ext uri="{FF2B5EF4-FFF2-40B4-BE49-F238E27FC236}">
                <a16:creationId xmlns:a16="http://schemas.microsoft.com/office/drawing/2014/main" id="{173C891E-BCB0-ED76-AC69-B47A6938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2060848"/>
            <a:ext cx="2524125" cy="3333750"/>
          </a:xfrm>
          <a:prstGeom prst="rect">
            <a:avLst/>
          </a:prstGeom>
        </p:spPr>
      </p:pic>
      <p:sp>
        <p:nvSpPr>
          <p:cNvPr id="6" name="Textfeld 5">
            <a:extLst>
              <a:ext uri="{FF2B5EF4-FFF2-40B4-BE49-F238E27FC236}">
                <a16:creationId xmlns:a16="http://schemas.microsoft.com/office/drawing/2014/main" id="{425CAD55-5B8A-E755-AA26-3FA724827066}"/>
              </a:ext>
            </a:extLst>
          </p:cNvPr>
          <p:cNvSpPr txBox="1"/>
          <p:nvPr/>
        </p:nvSpPr>
        <p:spPr>
          <a:xfrm>
            <a:off x="6084168" y="5661248"/>
            <a:ext cx="2808311" cy="246221"/>
          </a:xfrm>
          <a:prstGeom prst="rect">
            <a:avLst/>
          </a:prstGeom>
          <a:noFill/>
        </p:spPr>
        <p:txBody>
          <a:bodyPr wrap="square" rtlCol="0">
            <a:spAutoFit/>
          </a:bodyPr>
          <a:lstStyle/>
          <a:p>
            <a:r>
              <a:rPr lang="de-DE" sz="1000" dirty="0" err="1">
                <a:solidFill>
                  <a:schemeClr val="accent3"/>
                </a:solidFill>
              </a:rPr>
              <a:t>Gerdt</a:t>
            </a:r>
            <a:r>
              <a:rPr lang="de-DE" sz="1000" dirty="0">
                <a:solidFill>
                  <a:schemeClr val="accent3"/>
                </a:solidFill>
              </a:rPr>
              <a:t> </a:t>
            </a:r>
            <a:r>
              <a:rPr lang="de-DE" sz="1000" dirty="0" err="1">
                <a:solidFill>
                  <a:schemeClr val="accent3"/>
                </a:solidFill>
              </a:rPr>
              <a:t>Hardorff</a:t>
            </a:r>
            <a:r>
              <a:rPr lang="de-DE" sz="1000" dirty="0">
                <a:solidFill>
                  <a:schemeClr val="accent3"/>
                </a:solidFill>
              </a:rPr>
              <a:t>, Friedrich Gottlieb Klopstock </a:t>
            </a:r>
          </a:p>
        </p:txBody>
      </p:sp>
    </p:spTree>
    <p:extLst>
      <p:ext uri="{BB962C8B-B14F-4D97-AF65-F5344CB8AC3E}">
        <p14:creationId xmlns:p14="http://schemas.microsoft.com/office/powerpoint/2010/main" val="3609628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C61EA1-E978-A5CF-204C-50810E62DE14}"/>
              </a:ext>
            </a:extLst>
          </p:cNvPr>
          <p:cNvSpPr>
            <a:spLocks noGrp="1"/>
          </p:cNvSpPr>
          <p:nvPr>
            <p:ph type="title"/>
          </p:nvPr>
        </p:nvSpPr>
        <p:spPr/>
        <p:txBody>
          <a:bodyPr>
            <a:normAutofit fontScale="90000"/>
          </a:bodyPr>
          <a:lstStyle/>
          <a:p>
            <a:r>
              <a:rPr lang="de-DE" sz="2400" dirty="0"/>
              <a:t>Friedrich Gottlieb Klopstock (1724-1803),</a:t>
            </a:r>
            <a:br>
              <a:rPr lang="de-DE" sz="2400" dirty="0"/>
            </a:br>
            <a:r>
              <a:rPr lang="de-DE" sz="2400" i="1" dirty="0"/>
              <a:t>Frühlingsfeier</a:t>
            </a:r>
          </a:p>
        </p:txBody>
      </p:sp>
      <p:sp>
        <p:nvSpPr>
          <p:cNvPr id="3" name="Fußzeilenplatzhalter 2">
            <a:extLst>
              <a:ext uri="{FF2B5EF4-FFF2-40B4-BE49-F238E27FC236}">
                <a16:creationId xmlns:a16="http://schemas.microsoft.com/office/drawing/2014/main" id="{ABF71CA1-8796-2797-5689-953359F7767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25C755F-2A0B-5570-F9E7-D9BB94787351}"/>
              </a:ext>
            </a:extLst>
          </p:cNvPr>
          <p:cNvSpPr>
            <a:spLocks noGrp="1"/>
          </p:cNvSpPr>
          <p:nvPr>
            <p:ph type="sldNum" sz="quarter" idx="12"/>
          </p:nvPr>
        </p:nvSpPr>
        <p:spPr/>
        <p:txBody>
          <a:bodyPr/>
          <a:lstStyle/>
          <a:p>
            <a:fld id="{B2ADACBF-B37B-4026-855E-49B0BDFC8D12}" type="slidenum">
              <a:rPr lang="de-DE" smtClean="0"/>
              <a:t>5</a:t>
            </a:fld>
            <a:endParaRPr lang="de-DE"/>
          </a:p>
        </p:txBody>
      </p:sp>
      <p:sp>
        <p:nvSpPr>
          <p:cNvPr id="5" name="Inhaltsplatzhalter 4">
            <a:extLst>
              <a:ext uri="{FF2B5EF4-FFF2-40B4-BE49-F238E27FC236}">
                <a16:creationId xmlns:a16="http://schemas.microsoft.com/office/drawing/2014/main" id="{58C7FD9F-FAC0-4005-BB77-83C51A6C34E2}"/>
              </a:ext>
            </a:extLst>
          </p:cNvPr>
          <p:cNvSpPr>
            <a:spLocks noGrp="1"/>
          </p:cNvSpPr>
          <p:nvPr>
            <p:ph sz="quarter" idx="1"/>
          </p:nvPr>
        </p:nvSpPr>
        <p:spPr>
          <a:xfrm>
            <a:off x="316992" y="1700808"/>
            <a:ext cx="8503920" cy="4572000"/>
          </a:xfrm>
        </p:spPr>
        <p:txBody>
          <a:bodyPr>
            <a:noAutofit/>
          </a:bodyPr>
          <a:lstStyle/>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Seht ihr den Zeugen des Nahen den zückenden Strahl?</a:t>
            </a: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Hört ihr </a:t>
            </a:r>
            <a:r>
              <a:rPr lang="de-DE" sz="1400" kern="0" dirty="0" err="1">
                <a:effectLst/>
                <a:ea typeface="Aptos" panose="020B0004020202020204" pitchFamily="34" charset="0"/>
                <a:cs typeface="Times New Roman" panose="02020603050405020304" pitchFamily="18" charset="0"/>
              </a:rPr>
              <a:t>Jehova's</a:t>
            </a:r>
            <a:r>
              <a:rPr lang="de-DE" sz="1400" kern="0" dirty="0">
                <a:effectLst/>
                <a:ea typeface="Aptos" panose="020B0004020202020204" pitchFamily="34" charset="0"/>
                <a:cs typeface="Times New Roman" panose="02020603050405020304" pitchFamily="18" charset="0"/>
              </a:rPr>
              <a:t> Donner?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Hört ihr ihn? hört ihr ihn,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Den erschütternden Donner des Herrn?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Herr! Herr! Gott!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Barmherzig, und gnädig!</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Angebetet, gepriesen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err="1">
                <a:effectLst/>
                <a:ea typeface="Aptos" panose="020B0004020202020204" pitchFamily="34" charset="0"/>
                <a:cs typeface="Times New Roman" panose="02020603050405020304" pitchFamily="18" charset="0"/>
              </a:rPr>
              <a:t>Sey</a:t>
            </a:r>
            <a:r>
              <a:rPr lang="de-DE" sz="1400" kern="0" dirty="0">
                <a:effectLst/>
                <a:ea typeface="Aptos" panose="020B0004020202020204" pitchFamily="34" charset="0"/>
                <a:cs typeface="Times New Roman" panose="02020603050405020304" pitchFamily="18" charset="0"/>
              </a:rPr>
              <a:t> dein herrlicher Name!</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Und die Gewitterwinde? sie tragen den Donner!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Wie sie rauschen! wie sie mit lauter Woge den Wald durchströmen!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Und nun schweigen sie. Langsam wandelt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Die schwarze Wolke.</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Seht ihr den neuen Zeugen des Nahen, den fliegenden Strahl?</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Höret ihr hoch in der Wolke den Donner des Herrn?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Er ruft: Jehova! Jehova!</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Und der geschmetterte Wald dampft!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dirty="0"/>
          </a:p>
        </p:txBody>
      </p:sp>
      <p:pic>
        <p:nvPicPr>
          <p:cNvPr id="7" name="Grafik 6" descr="Ein Bild, das Kleidung, Bild, Zeichnung, Kunst enthält.&#10;&#10;Automatisch generierte Beschreibung">
            <a:extLst>
              <a:ext uri="{FF2B5EF4-FFF2-40B4-BE49-F238E27FC236}">
                <a16:creationId xmlns:a16="http://schemas.microsoft.com/office/drawing/2014/main" id="{DBBDC435-53F7-FFD9-51A3-B98EDDB7DA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844824"/>
            <a:ext cx="2469682" cy="3700294"/>
          </a:xfrm>
          <a:prstGeom prst="rect">
            <a:avLst/>
          </a:prstGeom>
        </p:spPr>
      </p:pic>
    </p:spTree>
    <p:extLst>
      <p:ext uri="{BB962C8B-B14F-4D97-AF65-F5344CB8AC3E}">
        <p14:creationId xmlns:p14="http://schemas.microsoft.com/office/powerpoint/2010/main" val="3663712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C61EA1-E978-A5CF-204C-50810E62DE14}"/>
              </a:ext>
            </a:extLst>
          </p:cNvPr>
          <p:cNvSpPr>
            <a:spLocks noGrp="1"/>
          </p:cNvSpPr>
          <p:nvPr>
            <p:ph type="title"/>
          </p:nvPr>
        </p:nvSpPr>
        <p:spPr/>
        <p:txBody>
          <a:bodyPr>
            <a:normAutofit fontScale="90000"/>
          </a:bodyPr>
          <a:lstStyle/>
          <a:p>
            <a:r>
              <a:rPr lang="de-DE" sz="2400" dirty="0"/>
              <a:t>Friedrich Gottlieb Klopstock (1724-1803),</a:t>
            </a:r>
            <a:br>
              <a:rPr lang="de-DE" sz="2400"/>
            </a:br>
            <a:r>
              <a:rPr lang="de-DE" sz="2400" i="1"/>
              <a:t>Frühlingsfeier</a:t>
            </a:r>
            <a:endParaRPr lang="de-DE" sz="2400" i="1" dirty="0"/>
          </a:p>
        </p:txBody>
      </p:sp>
      <p:sp>
        <p:nvSpPr>
          <p:cNvPr id="3" name="Fußzeilenplatzhalter 2">
            <a:extLst>
              <a:ext uri="{FF2B5EF4-FFF2-40B4-BE49-F238E27FC236}">
                <a16:creationId xmlns:a16="http://schemas.microsoft.com/office/drawing/2014/main" id="{ABF71CA1-8796-2797-5689-953359F7767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25C755F-2A0B-5570-F9E7-D9BB94787351}"/>
              </a:ext>
            </a:extLst>
          </p:cNvPr>
          <p:cNvSpPr>
            <a:spLocks noGrp="1"/>
          </p:cNvSpPr>
          <p:nvPr>
            <p:ph type="sldNum" sz="quarter" idx="12"/>
          </p:nvPr>
        </p:nvSpPr>
        <p:spPr/>
        <p:txBody>
          <a:bodyPr/>
          <a:lstStyle/>
          <a:p>
            <a:fld id="{B2ADACBF-B37B-4026-855E-49B0BDFC8D12}" type="slidenum">
              <a:rPr lang="de-DE" smtClean="0"/>
              <a:t>6</a:t>
            </a:fld>
            <a:endParaRPr lang="de-DE"/>
          </a:p>
        </p:txBody>
      </p:sp>
      <p:sp>
        <p:nvSpPr>
          <p:cNvPr id="5" name="Inhaltsplatzhalter 4">
            <a:extLst>
              <a:ext uri="{FF2B5EF4-FFF2-40B4-BE49-F238E27FC236}">
                <a16:creationId xmlns:a16="http://schemas.microsoft.com/office/drawing/2014/main" id="{58C7FD9F-FAC0-4005-BB77-83C51A6C34E2}"/>
              </a:ext>
            </a:extLst>
          </p:cNvPr>
          <p:cNvSpPr>
            <a:spLocks noGrp="1"/>
          </p:cNvSpPr>
          <p:nvPr>
            <p:ph sz="quarter" idx="1"/>
          </p:nvPr>
        </p:nvSpPr>
        <p:spPr>
          <a:xfrm>
            <a:off x="301752" y="1916832"/>
            <a:ext cx="8503920" cy="4182216"/>
          </a:xfrm>
        </p:spPr>
        <p:txBody>
          <a:bodyPr>
            <a:noAutofit/>
          </a:bodyPr>
          <a:lstStyle/>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Aber nicht unsre Hütte!</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Unser Vater gebot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Seinem Verderber,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Vor unsrer Hütte </a:t>
            </a:r>
            <a:r>
              <a:rPr lang="de-DE" sz="1400" kern="0" dirty="0" err="1">
                <a:effectLst/>
                <a:ea typeface="Aptos" panose="020B0004020202020204" pitchFamily="34" charset="0"/>
                <a:cs typeface="Times New Roman" panose="02020603050405020304" pitchFamily="18" charset="0"/>
              </a:rPr>
              <a:t>vorüberzugehn</a:t>
            </a:r>
            <a:r>
              <a:rPr lang="de-DE" sz="1400" kern="0" dirty="0">
                <a:effectLst/>
                <a:ea typeface="Aptos" panose="020B0004020202020204" pitchFamily="34"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Ach, schon rauscht, schon rauscht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Himmel, und Erde vom gnädigen Regen!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Nun ist, wie dürstete sie! die </a:t>
            </a:r>
            <a:r>
              <a:rPr lang="de-DE" sz="1400" kern="0" dirty="0" err="1">
                <a:effectLst/>
                <a:ea typeface="Aptos" panose="020B0004020202020204" pitchFamily="34" charset="0"/>
                <a:cs typeface="Times New Roman" panose="02020603050405020304" pitchFamily="18" charset="0"/>
              </a:rPr>
              <a:t>Erd</a:t>
            </a:r>
            <a:r>
              <a:rPr lang="de-DE" sz="1400" kern="0" dirty="0">
                <a:effectLst/>
                <a:ea typeface="Aptos" panose="020B0004020202020204" pitchFamily="34" charset="0"/>
                <a:cs typeface="Times New Roman" panose="02020603050405020304" pitchFamily="18" charset="0"/>
              </a:rPr>
              <a:t>' erquickt,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Und der Himmel der Segensfüll' entlastet!</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 </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Siehe, nun </a:t>
            </a:r>
            <a:r>
              <a:rPr lang="de-DE" sz="1400" kern="0" dirty="0" err="1">
                <a:effectLst/>
                <a:ea typeface="Aptos" panose="020B0004020202020204" pitchFamily="34" charset="0"/>
                <a:cs typeface="Times New Roman" panose="02020603050405020304" pitchFamily="18" charset="0"/>
              </a:rPr>
              <a:t>komt</a:t>
            </a:r>
            <a:r>
              <a:rPr lang="de-DE" sz="1400" kern="0" dirty="0">
                <a:effectLst/>
                <a:ea typeface="Aptos" panose="020B0004020202020204" pitchFamily="34" charset="0"/>
                <a:cs typeface="Times New Roman" panose="02020603050405020304" pitchFamily="18" charset="0"/>
              </a:rPr>
              <a:t> Jehova nicht mehr im Wetter,</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In stillem, sanftem Säuseln</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err="1">
                <a:effectLst/>
                <a:ea typeface="Aptos" panose="020B0004020202020204" pitchFamily="34" charset="0"/>
                <a:cs typeface="Times New Roman" panose="02020603050405020304" pitchFamily="18" charset="0"/>
              </a:rPr>
              <a:t>Komt</a:t>
            </a:r>
            <a:r>
              <a:rPr lang="de-DE" sz="1400" kern="0" dirty="0">
                <a:effectLst/>
                <a:ea typeface="Aptos" panose="020B0004020202020204" pitchFamily="34" charset="0"/>
                <a:cs typeface="Times New Roman" panose="02020603050405020304" pitchFamily="18" charset="0"/>
              </a:rPr>
              <a:t> Jehova,</a:t>
            </a:r>
            <a:endParaRPr lang="de-DE" sz="1400" kern="100" dirty="0">
              <a:effectLst/>
              <a:ea typeface="Aptos" panose="020B0004020202020204" pitchFamily="34" charset="0"/>
              <a:cs typeface="Times New Roman" panose="02020603050405020304" pitchFamily="18" charset="0"/>
            </a:endParaRPr>
          </a:p>
          <a:p>
            <a:pPr marL="0" indent="0">
              <a:lnSpc>
                <a:spcPts val="1700"/>
              </a:lnSpc>
              <a:spcBef>
                <a:spcPts val="0"/>
              </a:spcBef>
              <a:buNone/>
            </a:pPr>
            <a:r>
              <a:rPr lang="de-DE" sz="1400" kern="0" dirty="0">
                <a:effectLst/>
                <a:ea typeface="Aptos" panose="020B0004020202020204" pitchFamily="34" charset="0"/>
                <a:cs typeface="Times New Roman" panose="02020603050405020304" pitchFamily="18" charset="0"/>
              </a:rPr>
              <a:t>Und unter ihm neigt sich der Bogen des Friedens!</a:t>
            </a:r>
            <a:endParaRPr lang="de-DE" sz="1400" kern="100" dirty="0">
              <a:effectLst/>
              <a:ea typeface="Aptos" panose="020B0004020202020204" pitchFamily="34" charset="0"/>
              <a:cs typeface="Times New Roman" panose="02020603050405020304" pitchFamily="18" charset="0"/>
            </a:endParaRPr>
          </a:p>
          <a:p>
            <a:pPr>
              <a:lnSpc>
                <a:spcPts val="1700"/>
              </a:lnSpc>
            </a:pPr>
            <a:endParaRPr lang="de-DE" sz="1400" dirty="0"/>
          </a:p>
          <a:p>
            <a:pPr marL="0" indent="0">
              <a:lnSpc>
                <a:spcPts val="1700"/>
              </a:lnSpc>
              <a:spcBef>
                <a:spcPts val="0"/>
              </a:spcBef>
              <a:buNone/>
            </a:pPr>
            <a:endParaRPr lang="de-DE" sz="1400" dirty="0"/>
          </a:p>
        </p:txBody>
      </p:sp>
      <p:pic>
        <p:nvPicPr>
          <p:cNvPr id="7" name="Grafik 6" descr="Ein Bild, das Wolke, Baum, Landschaft, Himmel enthält.&#10;&#10;Automatisch generierte Beschreibung">
            <a:extLst>
              <a:ext uri="{FF2B5EF4-FFF2-40B4-BE49-F238E27FC236}">
                <a16:creationId xmlns:a16="http://schemas.microsoft.com/office/drawing/2014/main" id="{0C80070E-2835-F3A9-E0C6-C9116C76C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132856"/>
            <a:ext cx="3865612" cy="2809011"/>
          </a:xfrm>
          <a:prstGeom prst="rect">
            <a:avLst/>
          </a:prstGeom>
        </p:spPr>
      </p:pic>
      <p:sp>
        <p:nvSpPr>
          <p:cNvPr id="6" name="Textfeld 5">
            <a:extLst>
              <a:ext uri="{FF2B5EF4-FFF2-40B4-BE49-F238E27FC236}">
                <a16:creationId xmlns:a16="http://schemas.microsoft.com/office/drawing/2014/main" id="{72913157-D79B-E08D-D4C7-3395C5DB52DD}"/>
              </a:ext>
            </a:extLst>
          </p:cNvPr>
          <p:cNvSpPr txBox="1"/>
          <p:nvPr/>
        </p:nvSpPr>
        <p:spPr>
          <a:xfrm>
            <a:off x="4716016" y="5034780"/>
            <a:ext cx="4009628" cy="246221"/>
          </a:xfrm>
          <a:prstGeom prst="rect">
            <a:avLst/>
          </a:prstGeom>
          <a:noFill/>
        </p:spPr>
        <p:txBody>
          <a:bodyPr wrap="square" rtlCol="0">
            <a:spAutoFit/>
          </a:bodyPr>
          <a:lstStyle/>
          <a:p>
            <a:r>
              <a:rPr lang="de-DE" sz="1000" dirty="0">
                <a:solidFill>
                  <a:schemeClr val="accent3"/>
                </a:solidFill>
              </a:rPr>
              <a:t>Joseph Anton Koch, Gewitterlandschaft mit heimkehrenden Hirten</a:t>
            </a:r>
          </a:p>
        </p:txBody>
      </p:sp>
    </p:spTree>
    <p:extLst>
      <p:ext uri="{BB962C8B-B14F-4D97-AF65-F5344CB8AC3E}">
        <p14:creationId xmlns:p14="http://schemas.microsoft.com/office/powerpoint/2010/main" val="3168280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9088E3-9B6C-2340-AB60-A282C3293741}"/>
              </a:ext>
            </a:extLst>
          </p:cNvPr>
          <p:cNvSpPr>
            <a:spLocks noGrp="1"/>
          </p:cNvSpPr>
          <p:nvPr>
            <p:ph type="title"/>
          </p:nvPr>
        </p:nvSpPr>
        <p:spPr/>
        <p:txBody>
          <a:bodyPr>
            <a:normAutofit fontScale="90000"/>
          </a:bodyPr>
          <a:lstStyle/>
          <a:p>
            <a:r>
              <a:rPr lang="de-DE" sz="2400" dirty="0"/>
              <a:t>Oliver Goldsmith (1728-17749), </a:t>
            </a:r>
            <a:br>
              <a:rPr lang="de-DE" sz="2400" dirty="0"/>
            </a:br>
            <a:r>
              <a:rPr lang="de-DE" sz="2400" i="1" dirty="0"/>
              <a:t>The </a:t>
            </a:r>
            <a:r>
              <a:rPr lang="de-DE" sz="2400" i="1" dirty="0" err="1"/>
              <a:t>Vicar</a:t>
            </a:r>
            <a:r>
              <a:rPr lang="de-DE" sz="2400" i="1" dirty="0"/>
              <a:t> </a:t>
            </a:r>
            <a:r>
              <a:rPr lang="de-DE" sz="2400" i="1" dirty="0" err="1"/>
              <a:t>of</a:t>
            </a:r>
            <a:r>
              <a:rPr lang="de-DE" sz="2400" i="1" dirty="0"/>
              <a:t> Wakefield</a:t>
            </a:r>
            <a:r>
              <a:rPr lang="de-DE" sz="2400" dirty="0"/>
              <a:t> (1766)</a:t>
            </a:r>
            <a:endParaRPr lang="de-DE" sz="2400" i="1" dirty="0"/>
          </a:p>
        </p:txBody>
      </p:sp>
      <p:sp>
        <p:nvSpPr>
          <p:cNvPr id="3" name="Fußzeilenplatzhalter 2">
            <a:extLst>
              <a:ext uri="{FF2B5EF4-FFF2-40B4-BE49-F238E27FC236}">
                <a16:creationId xmlns:a16="http://schemas.microsoft.com/office/drawing/2014/main" id="{9BF97DA7-E1E3-6995-1CF1-5B0BBDBCAF9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223BE57-EA44-A9F4-7E38-AF4225FD9757}"/>
              </a:ext>
            </a:extLst>
          </p:cNvPr>
          <p:cNvSpPr>
            <a:spLocks noGrp="1"/>
          </p:cNvSpPr>
          <p:nvPr>
            <p:ph type="sldNum" sz="quarter" idx="12"/>
          </p:nvPr>
        </p:nvSpPr>
        <p:spPr/>
        <p:txBody>
          <a:bodyPr/>
          <a:lstStyle/>
          <a:p>
            <a:fld id="{B2ADACBF-B37B-4026-855E-49B0BDFC8D12}" type="slidenum">
              <a:rPr lang="de-DE" smtClean="0"/>
              <a:t>7</a:t>
            </a:fld>
            <a:endParaRPr lang="de-DE"/>
          </a:p>
        </p:txBody>
      </p:sp>
      <p:sp>
        <p:nvSpPr>
          <p:cNvPr id="5" name="Inhaltsplatzhalter 4">
            <a:extLst>
              <a:ext uri="{FF2B5EF4-FFF2-40B4-BE49-F238E27FC236}">
                <a16:creationId xmlns:a16="http://schemas.microsoft.com/office/drawing/2014/main" id="{8888342D-7261-F595-B7FF-A22F56125E70}"/>
              </a:ext>
            </a:extLst>
          </p:cNvPr>
          <p:cNvSpPr>
            <a:spLocks noGrp="1"/>
          </p:cNvSpPr>
          <p:nvPr>
            <p:ph sz="quarter" idx="1"/>
          </p:nvPr>
        </p:nvSpPr>
        <p:spPr>
          <a:xfrm>
            <a:off x="301752" y="1916832"/>
            <a:ext cx="5278360" cy="4182216"/>
          </a:xfrm>
        </p:spPr>
        <p:txBody>
          <a:bodyPr>
            <a:normAutofit/>
          </a:bodyPr>
          <a:lstStyle/>
          <a:p>
            <a:r>
              <a:rPr lang="de-DE" sz="1400" dirty="0"/>
              <a:t>Irischer Herkunft, Sohn eines anglikanischen Priesters</a:t>
            </a:r>
          </a:p>
          <a:p>
            <a:r>
              <a:rPr lang="de-DE" sz="1400" dirty="0"/>
              <a:t>Ab 1744 Theologie-Studium im Trinity College, Dublin; kein regulärer Studienabschluss</a:t>
            </a:r>
          </a:p>
          <a:p>
            <a:r>
              <a:rPr lang="de-DE" sz="1400" dirty="0"/>
              <a:t>Wanderjahre in Europa, finanziert durch sein Flötenspiel</a:t>
            </a:r>
          </a:p>
          <a:p>
            <a:r>
              <a:rPr lang="de-DE" sz="1400" dirty="0"/>
              <a:t>Lässt sich 1756 in London nieder; Neigung zum Spiel, </a:t>
            </a:r>
            <a:br>
              <a:rPr lang="de-DE" sz="1400" dirty="0"/>
            </a:br>
            <a:r>
              <a:rPr lang="de-DE" sz="1400" dirty="0"/>
              <a:t>häufig verschuldet</a:t>
            </a:r>
          </a:p>
          <a:p>
            <a:r>
              <a:rPr lang="de-DE" sz="1400" dirty="0"/>
              <a:t>Verdient sein Geld mit Massenproduktion </a:t>
            </a:r>
            <a:br>
              <a:rPr lang="de-DE" sz="1400" dirty="0"/>
            </a:br>
            <a:r>
              <a:rPr lang="de-DE" sz="1400" dirty="0"/>
              <a:t>journalistischer Texte </a:t>
            </a:r>
          </a:p>
          <a:p>
            <a:r>
              <a:rPr lang="de-DE" sz="1400" dirty="0"/>
              <a:t>1761-62: Entstehung des </a:t>
            </a:r>
            <a:r>
              <a:rPr lang="de-DE" sz="1400" i="1" dirty="0" err="1"/>
              <a:t>Vicar</a:t>
            </a:r>
            <a:r>
              <a:rPr lang="de-DE" sz="1400" dirty="0"/>
              <a:t>, veröffentlicht 1766; </a:t>
            </a:r>
            <a:br>
              <a:rPr lang="de-DE" sz="1400" dirty="0"/>
            </a:br>
            <a:r>
              <a:rPr lang="de-DE" sz="1400" dirty="0"/>
              <a:t>wird zu einem der meistgelesenen Texte seiner Zeit; </a:t>
            </a:r>
            <a:br>
              <a:rPr lang="de-DE" sz="1400" dirty="0"/>
            </a:br>
            <a:r>
              <a:rPr lang="de-DE" sz="1400" dirty="0"/>
              <a:t>1767 Übersetzung ins Deutsche: </a:t>
            </a:r>
            <a:r>
              <a:rPr lang="de-DE" sz="1400" i="1" dirty="0"/>
              <a:t>Der Landpriester von Wakefield </a:t>
            </a:r>
            <a:r>
              <a:rPr lang="de-DE" sz="1400" dirty="0"/>
              <a:t>(Johann Gottfried </a:t>
            </a:r>
            <a:r>
              <a:rPr lang="de-DE" sz="1400" dirty="0" err="1"/>
              <a:t>Gellius</a:t>
            </a:r>
            <a:r>
              <a:rPr lang="de-DE" sz="1400" dirty="0"/>
              <a:t>)</a:t>
            </a:r>
          </a:p>
          <a:p>
            <a:r>
              <a:rPr lang="de-DE" sz="1400" dirty="0"/>
              <a:t>Komplizierter Plot; kann ebenso als empfindsamer Roman wie als Satire auf ihn gelesen werden</a:t>
            </a:r>
          </a:p>
          <a:p>
            <a:endParaRPr lang="de-DE" sz="1400" dirty="0"/>
          </a:p>
          <a:p>
            <a:endParaRPr lang="de-DE" sz="1400" dirty="0"/>
          </a:p>
        </p:txBody>
      </p:sp>
      <p:pic>
        <p:nvPicPr>
          <p:cNvPr id="2050" name="Picture 2">
            <a:extLst>
              <a:ext uri="{FF2B5EF4-FFF2-40B4-BE49-F238E27FC236}">
                <a16:creationId xmlns:a16="http://schemas.microsoft.com/office/drawing/2014/main" id="{DDFCAB28-507F-F5A6-D77A-CD306FD2C3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147887"/>
            <a:ext cx="2095500" cy="2562225"/>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72917293-6042-C24F-DD47-F15AFB83A12A}"/>
              </a:ext>
            </a:extLst>
          </p:cNvPr>
          <p:cNvSpPr txBox="1"/>
          <p:nvPr/>
        </p:nvSpPr>
        <p:spPr>
          <a:xfrm>
            <a:off x="6176962" y="4797152"/>
            <a:ext cx="2095500" cy="400110"/>
          </a:xfrm>
          <a:prstGeom prst="rect">
            <a:avLst/>
          </a:prstGeom>
          <a:noFill/>
        </p:spPr>
        <p:txBody>
          <a:bodyPr wrap="square" rtlCol="0">
            <a:spAutoFit/>
          </a:bodyPr>
          <a:lstStyle/>
          <a:p>
            <a:r>
              <a:rPr lang="de-DE" sz="1000" dirty="0">
                <a:solidFill>
                  <a:schemeClr val="accent3"/>
                </a:solidFill>
              </a:rPr>
              <a:t>Joshua Reynolds, Oliver Goldsmith (1770)</a:t>
            </a:r>
          </a:p>
        </p:txBody>
      </p:sp>
    </p:spTree>
    <p:extLst>
      <p:ext uri="{BB962C8B-B14F-4D97-AF65-F5344CB8AC3E}">
        <p14:creationId xmlns:p14="http://schemas.microsoft.com/office/powerpoint/2010/main" val="429281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9088E3-9B6C-2340-AB60-A282C3293741}"/>
              </a:ext>
            </a:extLst>
          </p:cNvPr>
          <p:cNvSpPr>
            <a:spLocks noGrp="1"/>
          </p:cNvSpPr>
          <p:nvPr>
            <p:ph type="title"/>
          </p:nvPr>
        </p:nvSpPr>
        <p:spPr/>
        <p:txBody>
          <a:bodyPr>
            <a:normAutofit fontScale="90000"/>
          </a:bodyPr>
          <a:lstStyle/>
          <a:p>
            <a:r>
              <a:rPr lang="de-DE" sz="2400" b="1" dirty="0"/>
              <a:t>Oliver Goldsmith (1728-17749), </a:t>
            </a:r>
            <a:br>
              <a:rPr lang="de-DE" sz="2400" b="1" dirty="0"/>
            </a:br>
            <a:r>
              <a:rPr lang="de-DE" sz="2400" b="1" i="1" dirty="0"/>
              <a:t>The </a:t>
            </a:r>
            <a:r>
              <a:rPr lang="de-DE" sz="2400" b="1" i="1" dirty="0" err="1"/>
              <a:t>Vicar</a:t>
            </a:r>
            <a:r>
              <a:rPr lang="de-DE" sz="2400" b="1" i="1" dirty="0"/>
              <a:t> </a:t>
            </a:r>
            <a:r>
              <a:rPr lang="de-DE" sz="2400" b="1" i="1" dirty="0" err="1"/>
              <a:t>of</a:t>
            </a:r>
            <a:r>
              <a:rPr lang="de-DE" sz="2400" b="1" i="1" dirty="0"/>
              <a:t> Wakefield</a:t>
            </a:r>
            <a:r>
              <a:rPr lang="de-DE" sz="2400" b="1" dirty="0"/>
              <a:t> (1766)</a:t>
            </a:r>
            <a:endParaRPr lang="de-DE" sz="2400" b="1" i="1" dirty="0"/>
          </a:p>
        </p:txBody>
      </p:sp>
      <p:sp>
        <p:nvSpPr>
          <p:cNvPr id="3" name="Fußzeilenplatzhalter 2">
            <a:extLst>
              <a:ext uri="{FF2B5EF4-FFF2-40B4-BE49-F238E27FC236}">
                <a16:creationId xmlns:a16="http://schemas.microsoft.com/office/drawing/2014/main" id="{9BF97DA7-E1E3-6995-1CF1-5B0BBDBCAF9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223BE57-EA44-A9F4-7E38-AF4225FD9757}"/>
              </a:ext>
            </a:extLst>
          </p:cNvPr>
          <p:cNvSpPr>
            <a:spLocks noGrp="1"/>
          </p:cNvSpPr>
          <p:nvPr>
            <p:ph type="sldNum" sz="quarter" idx="12"/>
          </p:nvPr>
        </p:nvSpPr>
        <p:spPr/>
        <p:txBody>
          <a:bodyPr/>
          <a:lstStyle/>
          <a:p>
            <a:fld id="{B2ADACBF-B37B-4026-855E-49B0BDFC8D12}" type="slidenum">
              <a:rPr lang="de-DE" smtClean="0"/>
              <a:t>8</a:t>
            </a:fld>
            <a:endParaRPr lang="de-DE"/>
          </a:p>
        </p:txBody>
      </p:sp>
      <p:sp>
        <p:nvSpPr>
          <p:cNvPr id="5" name="Inhaltsplatzhalter 4">
            <a:extLst>
              <a:ext uri="{FF2B5EF4-FFF2-40B4-BE49-F238E27FC236}">
                <a16:creationId xmlns:a16="http://schemas.microsoft.com/office/drawing/2014/main" id="{8888342D-7261-F595-B7FF-A22F56125E70}"/>
              </a:ext>
            </a:extLst>
          </p:cNvPr>
          <p:cNvSpPr>
            <a:spLocks noGrp="1"/>
          </p:cNvSpPr>
          <p:nvPr>
            <p:ph sz="quarter" idx="1"/>
          </p:nvPr>
        </p:nvSpPr>
        <p:spPr>
          <a:xfrm>
            <a:off x="301752" y="1916832"/>
            <a:ext cx="6324988" cy="4182216"/>
          </a:xfrm>
        </p:spPr>
        <p:txBody>
          <a:bodyPr>
            <a:normAutofit/>
          </a:bodyPr>
          <a:lstStyle/>
          <a:p>
            <a:pPr marL="0" indent="0">
              <a:lnSpc>
                <a:spcPts val="1700"/>
              </a:lnSpc>
              <a:buNone/>
            </a:pPr>
            <a:r>
              <a:rPr lang="de-DE" sz="1400" kern="100" dirty="0">
                <a:effectLst/>
                <a:ea typeface="Aptos" panose="020B0004020202020204" pitchFamily="34" charset="0"/>
                <a:cs typeface="Times New Roman" panose="02020603050405020304" pitchFamily="18" charset="0"/>
              </a:rPr>
              <a:t>Ein </a:t>
            </a:r>
            <a:r>
              <a:rPr lang="de-DE" sz="1400" kern="100" dirty="0">
                <a:solidFill>
                  <a:schemeClr val="accent1"/>
                </a:solidFill>
                <a:effectLst/>
                <a:ea typeface="Aptos" panose="020B0004020202020204" pitchFamily="34" charset="0"/>
                <a:cs typeface="Times New Roman" panose="02020603050405020304" pitchFamily="18" charset="0"/>
              </a:rPr>
              <a:t>protestantischer Landgeistlicher </a:t>
            </a:r>
            <a:r>
              <a:rPr lang="de-DE" sz="1400" kern="100" dirty="0">
                <a:effectLst/>
                <a:ea typeface="Aptos" panose="020B0004020202020204" pitchFamily="34" charset="0"/>
                <a:cs typeface="Times New Roman" panose="02020603050405020304" pitchFamily="18" charset="0"/>
              </a:rPr>
              <a:t>ist vielleicht der schönste Gegenstand einer </a:t>
            </a:r>
            <a:r>
              <a:rPr lang="de-DE" sz="1400" kern="100" dirty="0">
                <a:solidFill>
                  <a:schemeClr val="accent1"/>
                </a:solidFill>
                <a:effectLst/>
                <a:ea typeface="Aptos" panose="020B0004020202020204" pitchFamily="34" charset="0"/>
                <a:cs typeface="Times New Roman" panose="02020603050405020304" pitchFamily="18" charset="0"/>
              </a:rPr>
              <a:t>modernen Idylle</a:t>
            </a:r>
            <a:r>
              <a:rPr lang="de-DE" sz="1400" kern="100" dirty="0">
                <a:effectLst/>
                <a:ea typeface="Aptos" panose="020B0004020202020204" pitchFamily="34" charset="0"/>
                <a:cs typeface="Times New Roman" panose="02020603050405020304" pitchFamily="18" charset="0"/>
              </a:rPr>
              <a:t>; er erscheint, wie Melchisedek, als Priester und König in einer Person. An den </a:t>
            </a:r>
            <a:r>
              <a:rPr lang="de-DE" sz="1400" kern="100" dirty="0">
                <a:solidFill>
                  <a:schemeClr val="accent1"/>
                </a:solidFill>
                <a:effectLst/>
                <a:ea typeface="Aptos" panose="020B0004020202020204" pitchFamily="34" charset="0"/>
                <a:cs typeface="Times New Roman" panose="02020603050405020304" pitchFamily="18" charset="0"/>
              </a:rPr>
              <a:t>unschuldigsten Zustand</a:t>
            </a:r>
            <a:r>
              <a:rPr lang="de-DE" sz="1400" kern="100" dirty="0">
                <a:effectLst/>
                <a:ea typeface="Aptos" panose="020B0004020202020204" pitchFamily="34" charset="0"/>
                <a:cs typeface="Times New Roman" panose="02020603050405020304" pitchFamily="18" charset="0"/>
              </a:rPr>
              <a:t>, der sich auf Erden denken </a:t>
            </a:r>
            <a:r>
              <a:rPr lang="de-DE" sz="1400" kern="100" dirty="0" err="1">
                <a:effectLst/>
                <a:ea typeface="Aptos" panose="020B0004020202020204" pitchFamily="34" charset="0"/>
                <a:cs typeface="Times New Roman" panose="02020603050405020304" pitchFamily="18" charset="0"/>
              </a:rPr>
              <a:t>läßt</a:t>
            </a:r>
            <a:r>
              <a:rPr lang="de-DE" sz="1400" kern="100" dirty="0">
                <a:effectLst/>
                <a:ea typeface="Aptos" panose="020B0004020202020204" pitchFamily="34" charset="0"/>
                <a:cs typeface="Times New Roman" panose="02020603050405020304" pitchFamily="18" charset="0"/>
              </a:rPr>
              <a:t>, an den des Ackermanns, ist er meistens durch gleiche Beschäftigung, sowie durch gleiche Familienverhältnisse geknüpft; er ist </a:t>
            </a:r>
            <a:r>
              <a:rPr lang="de-DE" sz="1400" kern="100" dirty="0">
                <a:solidFill>
                  <a:schemeClr val="accent1"/>
                </a:solidFill>
                <a:effectLst/>
                <a:ea typeface="Aptos" panose="020B0004020202020204" pitchFamily="34" charset="0"/>
                <a:cs typeface="Times New Roman" panose="02020603050405020304" pitchFamily="18" charset="0"/>
              </a:rPr>
              <a:t>Vater, Hausherr, Landmann und so vollkommen ein Glied der Gemeine. </a:t>
            </a:r>
          </a:p>
          <a:p>
            <a:pPr marL="0" indent="0">
              <a:lnSpc>
                <a:spcPts val="1700"/>
              </a:lnSpc>
              <a:buNone/>
            </a:pPr>
            <a:r>
              <a:rPr lang="de-DE" sz="1400" kern="100" dirty="0">
                <a:ea typeface="Aptos" panose="020B0004020202020204" pitchFamily="34" charset="0"/>
                <a:cs typeface="Times New Roman" panose="02020603050405020304" pitchFamily="18" charset="0"/>
              </a:rPr>
              <a:t>[…]</a:t>
            </a:r>
            <a:endParaRPr lang="de-DE" sz="1400" kern="100" dirty="0">
              <a:effectLst/>
              <a:ea typeface="Aptos" panose="020B0004020202020204" pitchFamily="34" charset="0"/>
              <a:cs typeface="Times New Roman" panose="02020603050405020304" pitchFamily="18" charset="0"/>
            </a:endParaRPr>
          </a:p>
          <a:p>
            <a:pPr marL="0" indent="0">
              <a:lnSpc>
                <a:spcPts val="1700"/>
              </a:lnSpc>
              <a:buNone/>
            </a:pPr>
            <a:r>
              <a:rPr lang="de-DE" sz="1400" kern="100" dirty="0">
                <a:effectLst/>
                <a:ea typeface="Aptos" panose="020B0004020202020204" pitchFamily="34" charset="0"/>
                <a:cs typeface="Times New Roman" panose="02020603050405020304" pitchFamily="18" charset="0"/>
              </a:rPr>
              <a:t>Die Darstellung dieses Charakters </a:t>
            </a:r>
            <a:r>
              <a:rPr lang="de-DE" sz="1400" kern="100" dirty="0">
                <a:solidFill>
                  <a:schemeClr val="accent1"/>
                </a:solidFill>
                <a:effectLst/>
                <a:ea typeface="Aptos" panose="020B0004020202020204" pitchFamily="34" charset="0"/>
                <a:cs typeface="Times New Roman" panose="02020603050405020304" pitchFamily="18" charset="0"/>
              </a:rPr>
              <a:t>auf seinem Lebensgange durch Freuden und Leiden</a:t>
            </a:r>
            <a:r>
              <a:rPr lang="de-DE" sz="1400" kern="100" dirty="0">
                <a:effectLst/>
                <a:ea typeface="Aptos" panose="020B0004020202020204" pitchFamily="34" charset="0"/>
                <a:cs typeface="Times New Roman" panose="02020603050405020304" pitchFamily="18" charset="0"/>
              </a:rPr>
              <a:t>, das immer wachsende Interesse der Fabel, durch </a:t>
            </a:r>
            <a:r>
              <a:rPr lang="de-DE" sz="1400" kern="100" dirty="0">
                <a:solidFill>
                  <a:schemeClr val="accent1"/>
                </a:solidFill>
                <a:effectLst/>
                <a:ea typeface="Aptos" panose="020B0004020202020204" pitchFamily="34" charset="0"/>
                <a:cs typeface="Times New Roman" panose="02020603050405020304" pitchFamily="18" charset="0"/>
              </a:rPr>
              <a:t>Verbindung des ganz Natürlichen mit dem Sonderbaren </a:t>
            </a:r>
            <a:r>
              <a:rPr lang="de-DE" sz="1400" kern="100" dirty="0">
                <a:effectLst/>
                <a:ea typeface="Aptos" panose="020B0004020202020204" pitchFamily="34" charset="0"/>
                <a:cs typeface="Times New Roman" panose="02020603050405020304" pitchFamily="18" charset="0"/>
              </a:rPr>
              <a:t>und Seltsamen, macht diesen Roman zu einem der besten, die je geschrieben worden; der noch überdies den großen Vorzug hat, </a:t>
            </a: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er </a:t>
            </a:r>
            <a:r>
              <a:rPr lang="de-DE" sz="1400" kern="100" dirty="0">
                <a:solidFill>
                  <a:schemeClr val="accent1"/>
                </a:solidFill>
                <a:effectLst/>
                <a:ea typeface="Aptos" panose="020B0004020202020204" pitchFamily="34" charset="0"/>
                <a:cs typeface="Times New Roman" panose="02020603050405020304" pitchFamily="18" charset="0"/>
              </a:rPr>
              <a:t>ganz sittlich, ja im reinen Sinne christlich ist</a:t>
            </a:r>
            <a:r>
              <a:rPr lang="de-DE" sz="1400" kern="100" dirty="0">
                <a:effectLst/>
                <a:ea typeface="Aptos" panose="020B0004020202020204" pitchFamily="34" charset="0"/>
                <a:cs typeface="Times New Roman" panose="02020603050405020304" pitchFamily="18" charset="0"/>
              </a:rPr>
              <a:t>, die Belohnung des guten Willens, des Beharrens bei dem Rechten darstellt, das unbedingte Zutrauen auf Gott bestätigt und den endlichen Triumph des Guten über das Böse beglaubigt; und dies alles </a:t>
            </a:r>
            <a:r>
              <a:rPr lang="de-DE" sz="1400" kern="100" dirty="0">
                <a:solidFill>
                  <a:schemeClr val="accent1"/>
                </a:solidFill>
                <a:effectLst/>
                <a:ea typeface="Aptos" panose="020B0004020202020204" pitchFamily="34" charset="0"/>
                <a:cs typeface="Times New Roman" panose="02020603050405020304" pitchFamily="18" charset="0"/>
              </a:rPr>
              <a:t>ohne eine Spur von Frömmelei oder Pedantismus. </a:t>
            </a:r>
          </a:p>
          <a:p>
            <a:pPr marL="0" indent="0">
              <a:lnSpc>
                <a:spcPts val="1700"/>
              </a:lnSpc>
              <a:buNone/>
            </a:pPr>
            <a:endParaRPr lang="de-DE" sz="1400" kern="100" dirty="0">
              <a:solidFill>
                <a:schemeClr val="accent1"/>
              </a:solidFill>
              <a:effectLst/>
              <a:ea typeface="Aptos" panose="020B0004020202020204" pitchFamily="34" charset="0"/>
              <a:cs typeface="Times New Roman" panose="02020603050405020304" pitchFamily="18" charset="0"/>
            </a:endParaRPr>
          </a:p>
          <a:p>
            <a:pPr marL="0" indent="0">
              <a:buNone/>
            </a:pPr>
            <a:endParaRPr lang="de-DE" sz="1400" dirty="0"/>
          </a:p>
        </p:txBody>
      </p:sp>
      <p:pic>
        <p:nvPicPr>
          <p:cNvPr id="3074" name="Picture 2">
            <a:extLst>
              <a:ext uri="{FF2B5EF4-FFF2-40B4-BE49-F238E27FC236}">
                <a16:creationId xmlns:a16="http://schemas.microsoft.com/office/drawing/2014/main" id="{D4D08859-4982-08E7-D3C1-4EBAFE7B3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740" y="2420889"/>
            <a:ext cx="1912967"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01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9088E3-9B6C-2340-AB60-A282C3293741}"/>
              </a:ext>
            </a:extLst>
          </p:cNvPr>
          <p:cNvSpPr>
            <a:spLocks noGrp="1"/>
          </p:cNvSpPr>
          <p:nvPr>
            <p:ph type="title"/>
          </p:nvPr>
        </p:nvSpPr>
        <p:spPr/>
        <p:txBody>
          <a:bodyPr>
            <a:normAutofit fontScale="90000"/>
          </a:bodyPr>
          <a:lstStyle/>
          <a:p>
            <a:r>
              <a:rPr lang="de-DE" sz="2400" dirty="0"/>
              <a:t>Oliver Goldsmith (1728-17749), </a:t>
            </a:r>
            <a:br>
              <a:rPr lang="de-DE" sz="2400" dirty="0"/>
            </a:br>
            <a:r>
              <a:rPr lang="de-DE" sz="2400" i="1" dirty="0"/>
              <a:t>The </a:t>
            </a:r>
            <a:r>
              <a:rPr lang="de-DE" sz="2400" i="1" dirty="0" err="1"/>
              <a:t>Vicar</a:t>
            </a:r>
            <a:r>
              <a:rPr lang="de-DE" sz="2400" i="1" dirty="0"/>
              <a:t> </a:t>
            </a:r>
            <a:r>
              <a:rPr lang="de-DE" sz="2400" i="1" dirty="0" err="1"/>
              <a:t>of</a:t>
            </a:r>
            <a:r>
              <a:rPr lang="de-DE" sz="2400" i="1" dirty="0"/>
              <a:t> Wakefield</a:t>
            </a:r>
            <a:r>
              <a:rPr lang="de-DE" sz="2400" dirty="0"/>
              <a:t> (1766)</a:t>
            </a:r>
            <a:endParaRPr lang="de-DE" sz="2400" i="1" dirty="0"/>
          </a:p>
        </p:txBody>
      </p:sp>
      <p:sp>
        <p:nvSpPr>
          <p:cNvPr id="3" name="Fußzeilenplatzhalter 2">
            <a:extLst>
              <a:ext uri="{FF2B5EF4-FFF2-40B4-BE49-F238E27FC236}">
                <a16:creationId xmlns:a16="http://schemas.microsoft.com/office/drawing/2014/main" id="{9BF97DA7-E1E3-6995-1CF1-5B0BBDBCAF99}"/>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223BE57-EA44-A9F4-7E38-AF4225FD9757}"/>
              </a:ext>
            </a:extLst>
          </p:cNvPr>
          <p:cNvSpPr>
            <a:spLocks noGrp="1"/>
          </p:cNvSpPr>
          <p:nvPr>
            <p:ph type="sldNum" sz="quarter" idx="12"/>
          </p:nvPr>
        </p:nvSpPr>
        <p:spPr/>
        <p:txBody>
          <a:bodyPr/>
          <a:lstStyle/>
          <a:p>
            <a:fld id="{B2ADACBF-B37B-4026-855E-49B0BDFC8D12}" type="slidenum">
              <a:rPr lang="de-DE" smtClean="0"/>
              <a:t>9</a:t>
            </a:fld>
            <a:endParaRPr lang="de-DE"/>
          </a:p>
        </p:txBody>
      </p:sp>
      <p:sp>
        <p:nvSpPr>
          <p:cNvPr id="5" name="Inhaltsplatzhalter 4">
            <a:extLst>
              <a:ext uri="{FF2B5EF4-FFF2-40B4-BE49-F238E27FC236}">
                <a16:creationId xmlns:a16="http://schemas.microsoft.com/office/drawing/2014/main" id="{8888342D-7261-F595-B7FF-A22F56125E70}"/>
              </a:ext>
            </a:extLst>
          </p:cNvPr>
          <p:cNvSpPr>
            <a:spLocks noGrp="1"/>
          </p:cNvSpPr>
          <p:nvPr>
            <p:ph sz="quarter" idx="1"/>
          </p:nvPr>
        </p:nvSpPr>
        <p:spPr>
          <a:xfrm>
            <a:off x="467544" y="2132856"/>
            <a:ext cx="4968552" cy="3318120"/>
          </a:xfrm>
        </p:spPr>
        <p:txBody>
          <a:bodyPr>
            <a:normAutofit/>
          </a:bodyPr>
          <a:lstStyle/>
          <a:p>
            <a:pPr marL="0" indent="0">
              <a:lnSpc>
                <a:spcPts val="1700"/>
              </a:lnSpc>
              <a:buNone/>
            </a:pPr>
            <a:r>
              <a:rPr lang="de-DE" sz="1400" kern="100" dirty="0">
                <a:effectLst/>
                <a:ea typeface="Aptos" panose="020B0004020202020204" pitchFamily="34" charset="0"/>
                <a:cs typeface="Times New Roman" panose="02020603050405020304" pitchFamily="18" charset="0"/>
              </a:rPr>
              <a:t>Vor beiden hatte den Verfasser der hohe Sinn bewahrt, der sich hier durchgängig als </a:t>
            </a:r>
            <a:r>
              <a:rPr lang="de-DE" sz="1400" kern="100" dirty="0">
                <a:solidFill>
                  <a:schemeClr val="accent1"/>
                </a:solidFill>
                <a:effectLst/>
                <a:ea typeface="Aptos" panose="020B0004020202020204" pitchFamily="34" charset="0"/>
                <a:cs typeface="Times New Roman" panose="02020603050405020304" pitchFamily="18" charset="0"/>
              </a:rPr>
              <a:t>Ironie</a:t>
            </a:r>
            <a:r>
              <a:rPr lang="de-DE" sz="1400" kern="100" dirty="0">
                <a:effectLst/>
                <a:ea typeface="Aptos" panose="020B0004020202020204" pitchFamily="34" charset="0"/>
                <a:cs typeface="Times New Roman" panose="02020603050405020304" pitchFamily="18" charset="0"/>
              </a:rPr>
              <a:t> zeigt, wodurch dieses Werkchen uns </a:t>
            </a:r>
            <a:r>
              <a:rPr lang="de-DE" sz="1400" kern="100" dirty="0">
                <a:solidFill>
                  <a:schemeClr val="accent1"/>
                </a:solidFill>
                <a:effectLst/>
                <a:ea typeface="Aptos" panose="020B0004020202020204" pitchFamily="34" charset="0"/>
                <a:cs typeface="Times New Roman" panose="02020603050405020304" pitchFamily="18" charset="0"/>
              </a:rPr>
              <a:t>ebenso weise als liebenswürdig </a:t>
            </a:r>
            <a:r>
              <a:rPr lang="de-DE" sz="1400" kern="100" dirty="0">
                <a:effectLst/>
                <a:ea typeface="Aptos" panose="020B0004020202020204" pitchFamily="34" charset="0"/>
                <a:cs typeface="Times New Roman" panose="02020603050405020304" pitchFamily="18" charset="0"/>
              </a:rPr>
              <a:t>entgegenkommen </a:t>
            </a:r>
            <a:r>
              <a:rPr lang="de-DE" sz="1400" kern="100" dirty="0" err="1">
                <a:effectLst/>
                <a:ea typeface="Aptos" panose="020B0004020202020204" pitchFamily="34" charset="0"/>
                <a:cs typeface="Times New Roman" panose="02020603050405020304" pitchFamily="18" charset="0"/>
              </a:rPr>
              <a:t>muß</a:t>
            </a:r>
            <a:r>
              <a:rPr lang="de-DE" sz="1400" kern="100" dirty="0">
                <a:effectLst/>
                <a:ea typeface="Aptos" panose="020B0004020202020204" pitchFamily="34" charset="0"/>
                <a:cs typeface="Times New Roman" panose="02020603050405020304" pitchFamily="18" charset="0"/>
              </a:rPr>
              <a:t>. […]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Die Familie, mit deren Schilderung er sich beschäftigt,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steht auf einer der </a:t>
            </a:r>
            <a:r>
              <a:rPr lang="de-DE" sz="1400" kern="100" dirty="0">
                <a:solidFill>
                  <a:schemeClr val="accent1"/>
                </a:solidFill>
                <a:effectLst/>
                <a:ea typeface="Aptos" panose="020B0004020202020204" pitchFamily="34" charset="0"/>
                <a:cs typeface="Times New Roman" panose="02020603050405020304" pitchFamily="18" charset="0"/>
              </a:rPr>
              <a:t>letzten Stufen des bürgerlichen Behagens</a:t>
            </a:r>
            <a:r>
              <a:rPr lang="de-DE" sz="1400" kern="100" dirty="0">
                <a:effectLst/>
                <a:ea typeface="Aptos" panose="020B0004020202020204" pitchFamily="34" charset="0"/>
                <a:cs typeface="Times New Roman" panose="02020603050405020304" pitchFamily="18" charset="0"/>
              </a:rPr>
              <a: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und doch kommt sie mit dem Höchsten in Berührung;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ihr enger Kreis, der sich noch mehr verengt, greift,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durch den </a:t>
            </a:r>
            <a:r>
              <a:rPr lang="de-DE" sz="1400" kern="100" dirty="0">
                <a:solidFill>
                  <a:schemeClr val="accent1"/>
                </a:solidFill>
                <a:effectLst/>
                <a:ea typeface="Aptos" panose="020B0004020202020204" pitchFamily="34" charset="0"/>
                <a:cs typeface="Times New Roman" panose="02020603050405020304" pitchFamily="18" charset="0"/>
              </a:rPr>
              <a:t>natürlichen und bürgerlichen Lauf der Dinge</a:t>
            </a:r>
            <a:r>
              <a:rPr lang="de-DE" sz="1400" kern="100" dirty="0">
                <a:effectLst/>
                <a:ea typeface="Aptos" panose="020B0004020202020204" pitchFamily="34" charset="0"/>
                <a:cs typeface="Times New Roman" panose="02020603050405020304" pitchFamily="18" charset="0"/>
              </a:rPr>
              <a:t>,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in die große Welt mit ein; auf der reichen bewegten </a:t>
            </a:r>
            <a:br>
              <a:rPr lang="de-DE" sz="1400" kern="1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Woge des englischen Lebens schwimmt dieser kleine Kahn.</a:t>
            </a:r>
          </a:p>
          <a:p>
            <a:pPr marL="0" indent="0">
              <a:lnSpc>
                <a:spcPts val="1700"/>
              </a:lnSpc>
              <a:buNone/>
            </a:pPr>
            <a:r>
              <a:rPr lang="de-DE" sz="1400" kern="100" dirty="0">
                <a:cs typeface="Times New Roman" panose="02020603050405020304" pitchFamily="18" charset="0"/>
              </a:rPr>
              <a:t>(Goethe, </a:t>
            </a:r>
            <a:r>
              <a:rPr lang="de-DE" sz="1400" i="1" kern="100" dirty="0">
                <a:cs typeface="Times New Roman" panose="02020603050405020304" pitchFamily="18" charset="0"/>
              </a:rPr>
              <a:t>Dichtung und Wahrheit</a:t>
            </a:r>
            <a:r>
              <a:rPr lang="de-DE" sz="1400" kern="100" dirty="0">
                <a:cs typeface="Times New Roman" panose="02020603050405020304" pitchFamily="18" charset="0"/>
              </a:rPr>
              <a:t>)</a:t>
            </a:r>
            <a:endParaRPr lang="de-DE" sz="1400" dirty="0"/>
          </a:p>
        </p:txBody>
      </p:sp>
      <p:pic>
        <p:nvPicPr>
          <p:cNvPr id="7" name="Grafik 6" descr="Ein Bild, das Kunst, Bildende Kunst, Frau, Mythologie enthält.&#10;&#10;Automatisch generierte Beschreibung">
            <a:extLst>
              <a:ext uri="{FF2B5EF4-FFF2-40B4-BE49-F238E27FC236}">
                <a16:creationId xmlns:a16="http://schemas.microsoft.com/office/drawing/2014/main" id="{99D6A498-BD50-8ACA-267A-C00A02FDCB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3154" y="2366544"/>
            <a:ext cx="2736304" cy="2124911"/>
          </a:xfrm>
          <a:prstGeom prst="rect">
            <a:avLst/>
          </a:prstGeom>
        </p:spPr>
      </p:pic>
      <p:sp>
        <p:nvSpPr>
          <p:cNvPr id="6" name="Textfeld 5">
            <a:extLst>
              <a:ext uri="{FF2B5EF4-FFF2-40B4-BE49-F238E27FC236}">
                <a16:creationId xmlns:a16="http://schemas.microsoft.com/office/drawing/2014/main" id="{787C75C8-6111-915D-F817-45D7546CE827}"/>
              </a:ext>
            </a:extLst>
          </p:cNvPr>
          <p:cNvSpPr txBox="1"/>
          <p:nvPr/>
        </p:nvSpPr>
        <p:spPr>
          <a:xfrm>
            <a:off x="5533154" y="4797152"/>
            <a:ext cx="2736304" cy="400110"/>
          </a:xfrm>
          <a:prstGeom prst="rect">
            <a:avLst/>
          </a:prstGeom>
          <a:noFill/>
        </p:spPr>
        <p:txBody>
          <a:bodyPr wrap="square" rtlCol="0">
            <a:spAutoFit/>
          </a:bodyPr>
          <a:lstStyle/>
          <a:p>
            <a:r>
              <a:rPr lang="de-DE" sz="1000" dirty="0">
                <a:solidFill>
                  <a:schemeClr val="accent3"/>
                </a:solidFill>
              </a:rPr>
              <a:t>William Powell Frith, Illustration zum </a:t>
            </a:r>
            <a:r>
              <a:rPr lang="de-DE" sz="1000" i="1" dirty="0" err="1">
                <a:solidFill>
                  <a:schemeClr val="accent3"/>
                </a:solidFill>
              </a:rPr>
              <a:t>Vicar</a:t>
            </a:r>
            <a:r>
              <a:rPr lang="de-DE" sz="1000" dirty="0">
                <a:solidFill>
                  <a:schemeClr val="accent3"/>
                </a:solidFill>
              </a:rPr>
              <a:t>, 1863</a:t>
            </a:r>
          </a:p>
        </p:txBody>
      </p:sp>
    </p:spTree>
    <p:extLst>
      <p:ext uri="{BB962C8B-B14F-4D97-AF65-F5344CB8AC3E}">
        <p14:creationId xmlns:p14="http://schemas.microsoft.com/office/powerpoint/2010/main" val="2480622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08598-2D27-0C4B-92A9-C0A2F8B7C145}"/>
              </a:ext>
            </a:extLst>
          </p:cNvPr>
          <p:cNvSpPr>
            <a:spLocks noGrp="1"/>
          </p:cNvSpPr>
          <p:nvPr>
            <p:ph type="title"/>
          </p:nvPr>
        </p:nvSpPr>
        <p:spPr/>
        <p:txBody>
          <a:bodyPr>
            <a:noAutofit/>
          </a:bodyPr>
          <a:lstStyle/>
          <a:p>
            <a:r>
              <a:rPr lang="de-DE" sz="2400" dirty="0"/>
              <a:t>James Macpherson (1736-1796): </a:t>
            </a:r>
            <a:r>
              <a:rPr lang="de-DE" sz="2400" i="1" dirty="0"/>
              <a:t>Ossian</a:t>
            </a:r>
          </a:p>
        </p:txBody>
      </p:sp>
      <p:sp>
        <p:nvSpPr>
          <p:cNvPr id="3" name="Fußzeilenplatzhalter 2">
            <a:extLst>
              <a:ext uri="{FF2B5EF4-FFF2-40B4-BE49-F238E27FC236}">
                <a16:creationId xmlns:a16="http://schemas.microsoft.com/office/drawing/2014/main" id="{4D0398C3-02EB-9E51-C401-693B1FE1CA8F}"/>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780E77D-1F4B-193E-E6BA-C90EEB7EC582}"/>
              </a:ext>
            </a:extLst>
          </p:cNvPr>
          <p:cNvSpPr>
            <a:spLocks noGrp="1"/>
          </p:cNvSpPr>
          <p:nvPr>
            <p:ph type="sldNum" sz="quarter" idx="12"/>
          </p:nvPr>
        </p:nvSpPr>
        <p:spPr/>
        <p:txBody>
          <a:bodyPr/>
          <a:lstStyle/>
          <a:p>
            <a:fld id="{B2ADACBF-B37B-4026-855E-49B0BDFC8D12}" type="slidenum">
              <a:rPr lang="de-DE" smtClean="0"/>
              <a:t>10</a:t>
            </a:fld>
            <a:endParaRPr lang="de-DE"/>
          </a:p>
        </p:txBody>
      </p:sp>
      <p:sp>
        <p:nvSpPr>
          <p:cNvPr id="5" name="Inhaltsplatzhalter 4">
            <a:extLst>
              <a:ext uri="{FF2B5EF4-FFF2-40B4-BE49-F238E27FC236}">
                <a16:creationId xmlns:a16="http://schemas.microsoft.com/office/drawing/2014/main" id="{DB73B5D4-C0C7-E726-8C54-01FD29CCEA17}"/>
              </a:ext>
            </a:extLst>
          </p:cNvPr>
          <p:cNvSpPr>
            <a:spLocks noGrp="1"/>
          </p:cNvSpPr>
          <p:nvPr>
            <p:ph sz="quarter" idx="1"/>
          </p:nvPr>
        </p:nvSpPr>
        <p:spPr>
          <a:xfrm>
            <a:off x="301752" y="1527048"/>
            <a:ext cx="6574504" cy="4572000"/>
          </a:xfrm>
        </p:spPr>
        <p:txBody>
          <a:bodyPr>
            <a:normAutofit/>
          </a:bodyPr>
          <a:lstStyle/>
          <a:p>
            <a:r>
              <a:rPr lang="de-DE" sz="1400" dirty="0"/>
              <a:t>Schottischer Herkunft; lernt von Kind an gälisch</a:t>
            </a:r>
          </a:p>
          <a:p>
            <a:r>
              <a:rPr lang="de-DE" sz="1400" dirty="0"/>
              <a:t>Studium in Aberdeen und Edinburgh (1752-1756); verfasst Epos </a:t>
            </a:r>
            <a:br>
              <a:rPr lang="de-DE" sz="1400" dirty="0"/>
            </a:br>
            <a:r>
              <a:rPr lang="de-DE" sz="1400" i="1" dirty="0"/>
              <a:t>The Highlander</a:t>
            </a:r>
          </a:p>
          <a:p>
            <a:r>
              <a:rPr lang="de-DE" sz="1400" dirty="0"/>
              <a:t>Wird Hauslehrer; verfasst gälische Texte und behauptet, </a:t>
            </a:r>
            <a:br>
              <a:rPr lang="de-DE" sz="1400" dirty="0"/>
            </a:br>
            <a:r>
              <a:rPr lang="de-DE" sz="1400" dirty="0"/>
              <a:t>sie gefunden zu haben</a:t>
            </a:r>
          </a:p>
          <a:p>
            <a:r>
              <a:rPr lang="de-DE" sz="1400" dirty="0"/>
              <a:t>Erste Veröffentlichung: </a:t>
            </a:r>
            <a:r>
              <a:rPr lang="de-DE" sz="1400" i="1" dirty="0"/>
              <a:t>Fragments </a:t>
            </a:r>
            <a:r>
              <a:rPr lang="de-DE" sz="1400" i="1" dirty="0" err="1"/>
              <a:t>of</a:t>
            </a:r>
            <a:r>
              <a:rPr lang="de-DE" sz="1400" i="1" dirty="0"/>
              <a:t> </a:t>
            </a:r>
            <a:r>
              <a:rPr lang="de-DE" sz="1400" i="1" dirty="0" err="1"/>
              <a:t>Ancient</a:t>
            </a:r>
            <a:r>
              <a:rPr lang="de-DE" sz="1400" i="1" dirty="0"/>
              <a:t> Poetry </a:t>
            </a:r>
            <a:r>
              <a:rPr lang="de-DE" sz="1400" i="1" dirty="0" err="1"/>
              <a:t>collected</a:t>
            </a:r>
            <a:r>
              <a:rPr lang="de-DE" sz="1400" i="1" dirty="0"/>
              <a:t> </a:t>
            </a:r>
            <a:br>
              <a:rPr lang="de-DE" sz="1400" i="1" dirty="0"/>
            </a:br>
            <a:r>
              <a:rPr lang="de-DE" sz="1400" i="1" dirty="0"/>
              <a:t>in </a:t>
            </a:r>
            <a:r>
              <a:rPr lang="de-DE" sz="1400" i="1" dirty="0" err="1"/>
              <a:t>the</a:t>
            </a:r>
            <a:r>
              <a:rPr lang="de-DE" sz="1400" i="1" dirty="0"/>
              <a:t> Highlands </a:t>
            </a:r>
            <a:r>
              <a:rPr lang="de-DE" sz="1400" i="1" dirty="0" err="1"/>
              <a:t>of</a:t>
            </a:r>
            <a:r>
              <a:rPr lang="de-DE" sz="1400" i="1" dirty="0"/>
              <a:t> Scotland</a:t>
            </a:r>
            <a:r>
              <a:rPr lang="de-DE" sz="1400" dirty="0"/>
              <a:t> (1760)</a:t>
            </a:r>
          </a:p>
          <a:p>
            <a:r>
              <a:rPr lang="de-DE" sz="1400" dirty="0"/>
              <a:t>1761:</a:t>
            </a:r>
            <a:r>
              <a:rPr lang="de-DE" sz="1400" i="1" dirty="0"/>
              <a:t> </a:t>
            </a:r>
            <a:r>
              <a:rPr lang="de-DE" sz="1400" dirty="0"/>
              <a:t>Ankündigung, ein angeblich von Ossian verfasstes Epos </a:t>
            </a:r>
            <a:br>
              <a:rPr lang="de-DE" sz="1400" dirty="0"/>
            </a:br>
            <a:r>
              <a:rPr lang="de-DE" sz="1400" i="1" dirty="0" err="1"/>
              <a:t>Fingal</a:t>
            </a:r>
            <a:r>
              <a:rPr lang="de-DE" sz="1400" dirty="0"/>
              <a:t> gefunden zu haben; wird veröffentlicht als: </a:t>
            </a:r>
            <a:r>
              <a:rPr lang="de-DE" sz="1400" i="1" dirty="0" err="1"/>
              <a:t>Fingal</a:t>
            </a:r>
            <a:r>
              <a:rPr lang="de-DE" sz="1400" i="1" dirty="0"/>
              <a:t>. </a:t>
            </a:r>
            <a:br>
              <a:rPr lang="de-DE" sz="1400" i="1" dirty="0"/>
            </a:br>
            <a:r>
              <a:rPr lang="de-DE" sz="1400" i="1" dirty="0"/>
              <a:t>An </a:t>
            </a:r>
            <a:r>
              <a:rPr lang="de-DE" sz="1400" i="1" dirty="0" err="1"/>
              <a:t>Ancient</a:t>
            </a:r>
            <a:r>
              <a:rPr lang="de-DE" sz="1400" i="1" dirty="0"/>
              <a:t> Epic Poem in Six Books, </a:t>
            </a:r>
            <a:r>
              <a:rPr lang="de-DE" sz="1400" i="1" dirty="0" err="1"/>
              <a:t>together</a:t>
            </a:r>
            <a:r>
              <a:rPr lang="de-DE" sz="1400" i="1" dirty="0"/>
              <a:t> </a:t>
            </a:r>
            <a:r>
              <a:rPr lang="de-DE" sz="1400" i="1" dirty="0" err="1"/>
              <a:t>with</a:t>
            </a:r>
            <a:r>
              <a:rPr lang="de-DE" sz="1400" i="1" dirty="0"/>
              <a:t> </a:t>
            </a:r>
            <a:r>
              <a:rPr lang="de-DE" sz="1400" i="1" dirty="0" err="1"/>
              <a:t>Several</a:t>
            </a:r>
            <a:r>
              <a:rPr lang="de-DE" sz="1400" i="1" dirty="0"/>
              <a:t> </a:t>
            </a:r>
            <a:br>
              <a:rPr lang="de-DE" sz="1400" i="1" dirty="0"/>
            </a:br>
            <a:r>
              <a:rPr lang="de-DE" sz="1400" i="1" dirty="0"/>
              <a:t>Other Poems </a:t>
            </a:r>
            <a:r>
              <a:rPr lang="de-DE" sz="1400" i="1" dirty="0" err="1"/>
              <a:t>composed</a:t>
            </a:r>
            <a:r>
              <a:rPr lang="de-DE" sz="1400" i="1" dirty="0"/>
              <a:t> </a:t>
            </a:r>
            <a:r>
              <a:rPr lang="de-DE" sz="1400" i="1" dirty="0" err="1"/>
              <a:t>by</a:t>
            </a:r>
            <a:r>
              <a:rPr lang="de-DE" sz="1400" i="1" dirty="0"/>
              <a:t> Ossian, </a:t>
            </a:r>
            <a:r>
              <a:rPr lang="de-DE" sz="1400" i="1" dirty="0" err="1"/>
              <a:t>the</a:t>
            </a:r>
            <a:r>
              <a:rPr lang="de-DE" sz="1400" i="1" dirty="0"/>
              <a:t> Son </a:t>
            </a:r>
            <a:r>
              <a:rPr lang="de-DE" sz="1400" i="1" dirty="0" err="1"/>
              <a:t>of</a:t>
            </a:r>
            <a:r>
              <a:rPr lang="de-DE" sz="1400" i="1" dirty="0"/>
              <a:t> </a:t>
            </a:r>
            <a:r>
              <a:rPr lang="de-DE" sz="1400" i="1" dirty="0" err="1"/>
              <a:t>Fingal</a:t>
            </a:r>
            <a:r>
              <a:rPr lang="de-DE" sz="1400" i="1" dirty="0"/>
              <a:t>, </a:t>
            </a:r>
            <a:br>
              <a:rPr lang="de-DE" sz="1400" i="1" dirty="0"/>
            </a:br>
            <a:r>
              <a:rPr lang="de-DE" sz="1400" i="1" dirty="0" err="1"/>
              <a:t>translated</a:t>
            </a:r>
            <a:r>
              <a:rPr lang="de-DE" sz="1400" i="1" dirty="0"/>
              <a:t> </a:t>
            </a:r>
            <a:r>
              <a:rPr lang="de-DE" sz="1400" i="1" dirty="0" err="1"/>
              <a:t>from</a:t>
            </a:r>
            <a:r>
              <a:rPr lang="de-DE" sz="1400" i="1" dirty="0"/>
              <a:t> </a:t>
            </a:r>
            <a:r>
              <a:rPr lang="de-DE" sz="1400" i="1" dirty="0" err="1"/>
              <a:t>the</a:t>
            </a:r>
            <a:r>
              <a:rPr lang="de-DE" sz="1400" i="1" dirty="0"/>
              <a:t> </a:t>
            </a:r>
            <a:r>
              <a:rPr lang="de-DE" sz="1400" i="1" dirty="0" err="1"/>
              <a:t>Gaelic</a:t>
            </a:r>
            <a:r>
              <a:rPr lang="de-DE" sz="1400" i="1" dirty="0"/>
              <a:t> Language</a:t>
            </a:r>
          </a:p>
          <a:p>
            <a:r>
              <a:rPr lang="de-DE" sz="1400" dirty="0"/>
              <a:t>1765: </a:t>
            </a:r>
            <a:r>
              <a:rPr lang="de-DE" sz="1400" i="1" dirty="0"/>
              <a:t>The Works </a:t>
            </a:r>
            <a:r>
              <a:rPr lang="de-DE" sz="1400" i="1" dirty="0" err="1"/>
              <a:t>of</a:t>
            </a:r>
            <a:r>
              <a:rPr lang="de-DE" sz="1400" i="1" dirty="0"/>
              <a:t> Ossian</a:t>
            </a:r>
          </a:p>
          <a:p>
            <a:r>
              <a:rPr lang="de-DE" sz="1400" dirty="0"/>
              <a:t>Ossian: legendärer Barde aus der irischen Mythologie; </a:t>
            </a:r>
            <a:br>
              <a:rPr lang="de-DE" sz="1400" dirty="0"/>
            </a:br>
            <a:r>
              <a:rPr lang="de-DE" sz="1400" dirty="0"/>
              <a:t>tritt als alter und blinder Mann auf</a:t>
            </a:r>
          </a:p>
          <a:p>
            <a:r>
              <a:rPr lang="de-DE" sz="1400" dirty="0"/>
              <a:t>Authentizität war schon bei den Zeitgenossen stark umstritten </a:t>
            </a:r>
          </a:p>
          <a:p>
            <a:r>
              <a:rPr lang="de-DE" sz="1400" dirty="0"/>
              <a:t>Ab 1764 ins Deutsche übersetzt; Herder macht Goethe </a:t>
            </a:r>
            <a:br>
              <a:rPr lang="de-DE" sz="1400" dirty="0"/>
            </a:br>
            <a:r>
              <a:rPr lang="de-DE" sz="1400" dirty="0"/>
              <a:t>in Straßburg damit vertraut; Goethe übersetzt </a:t>
            </a:r>
            <a:r>
              <a:rPr lang="de-DE" sz="1400" i="1" dirty="0" err="1"/>
              <a:t>Fingal</a:t>
            </a:r>
            <a:endParaRPr lang="de-DE" sz="1400" i="1" dirty="0"/>
          </a:p>
          <a:p>
            <a:endParaRPr lang="de-DE" sz="1400" dirty="0"/>
          </a:p>
          <a:p>
            <a:endParaRPr lang="de-DE" sz="1400" i="1" dirty="0"/>
          </a:p>
          <a:p>
            <a:endParaRPr lang="de-DE" sz="1400" dirty="0"/>
          </a:p>
        </p:txBody>
      </p:sp>
      <p:pic>
        <p:nvPicPr>
          <p:cNvPr id="4100" name="Picture 4">
            <a:extLst>
              <a:ext uri="{FF2B5EF4-FFF2-40B4-BE49-F238E27FC236}">
                <a16:creationId xmlns:a16="http://schemas.microsoft.com/office/drawing/2014/main" id="{35D21E0F-4552-7EF2-5813-BAE3FC3049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348880"/>
            <a:ext cx="2095500" cy="2552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6C3EE032-8732-75EA-0715-64392CB9D21A}"/>
              </a:ext>
            </a:extLst>
          </p:cNvPr>
          <p:cNvSpPr txBox="1"/>
          <p:nvPr/>
        </p:nvSpPr>
        <p:spPr>
          <a:xfrm>
            <a:off x="6444208" y="5157192"/>
            <a:ext cx="2088232" cy="400110"/>
          </a:xfrm>
          <a:prstGeom prst="rect">
            <a:avLst/>
          </a:prstGeom>
          <a:noFill/>
        </p:spPr>
        <p:txBody>
          <a:bodyPr wrap="square" rtlCol="0">
            <a:spAutoFit/>
          </a:bodyPr>
          <a:lstStyle/>
          <a:p>
            <a:r>
              <a:rPr lang="de-DE" sz="1000" dirty="0">
                <a:solidFill>
                  <a:schemeClr val="accent3"/>
                </a:solidFill>
              </a:rPr>
              <a:t>George Romney: James Macpherson (1779-1780)</a:t>
            </a:r>
          </a:p>
        </p:txBody>
      </p:sp>
    </p:spTree>
    <p:extLst>
      <p:ext uri="{BB962C8B-B14F-4D97-AF65-F5344CB8AC3E}">
        <p14:creationId xmlns:p14="http://schemas.microsoft.com/office/powerpoint/2010/main" val="2406229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47449-7FC3-9356-9105-F133062BD53A}"/>
              </a:ext>
            </a:extLst>
          </p:cNvPr>
          <p:cNvSpPr>
            <a:spLocks noGrp="1"/>
          </p:cNvSpPr>
          <p:nvPr>
            <p:ph type="title"/>
          </p:nvPr>
        </p:nvSpPr>
        <p:spPr/>
        <p:txBody>
          <a:bodyPr>
            <a:normAutofit/>
          </a:bodyPr>
          <a:lstStyle/>
          <a:p>
            <a:r>
              <a:rPr lang="de-DE" sz="2400" b="1" dirty="0"/>
              <a:t>Johann Gottfried Herder und Goethe über </a:t>
            </a:r>
            <a:r>
              <a:rPr lang="de-DE" sz="2400" b="1" i="1" dirty="0"/>
              <a:t>Ossian</a:t>
            </a:r>
          </a:p>
        </p:txBody>
      </p:sp>
      <p:sp>
        <p:nvSpPr>
          <p:cNvPr id="3" name="Fußzeilenplatzhalter 2">
            <a:extLst>
              <a:ext uri="{FF2B5EF4-FFF2-40B4-BE49-F238E27FC236}">
                <a16:creationId xmlns:a16="http://schemas.microsoft.com/office/drawing/2014/main" id="{0C6D4B2A-7CBC-3B16-FE4F-6741BA7CCE5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C9F409E2-C5D9-FB44-39D2-0F9940D05DCA}"/>
              </a:ext>
            </a:extLst>
          </p:cNvPr>
          <p:cNvSpPr>
            <a:spLocks noGrp="1"/>
          </p:cNvSpPr>
          <p:nvPr>
            <p:ph type="sldNum" sz="quarter" idx="12"/>
          </p:nvPr>
        </p:nvSpPr>
        <p:spPr/>
        <p:txBody>
          <a:bodyPr/>
          <a:lstStyle/>
          <a:p>
            <a:fld id="{B2ADACBF-B37B-4026-855E-49B0BDFC8D12}" type="slidenum">
              <a:rPr lang="de-DE" smtClean="0"/>
              <a:t>11</a:t>
            </a:fld>
            <a:endParaRPr lang="de-DE"/>
          </a:p>
        </p:txBody>
      </p:sp>
      <p:sp>
        <p:nvSpPr>
          <p:cNvPr id="5" name="Inhaltsplatzhalter 4">
            <a:extLst>
              <a:ext uri="{FF2B5EF4-FFF2-40B4-BE49-F238E27FC236}">
                <a16:creationId xmlns:a16="http://schemas.microsoft.com/office/drawing/2014/main" id="{84410283-394B-B6D9-3A9B-8AC27DCC6643}"/>
              </a:ext>
            </a:extLst>
          </p:cNvPr>
          <p:cNvSpPr>
            <a:spLocks noGrp="1"/>
          </p:cNvSpPr>
          <p:nvPr>
            <p:ph sz="quarter" idx="1"/>
          </p:nvPr>
        </p:nvSpPr>
        <p:spPr>
          <a:xfrm>
            <a:off x="301752" y="1527048"/>
            <a:ext cx="5854424" cy="4782272"/>
          </a:xfrm>
        </p:spPr>
        <p:txBody>
          <a:bodyPr>
            <a:normAutofit/>
          </a:bodyPr>
          <a:lstStyle/>
          <a:p>
            <a:pPr marL="0" indent="0">
              <a:lnSpc>
                <a:spcPts val="1700"/>
              </a:lnSpc>
              <a:buNone/>
            </a:pPr>
            <a:r>
              <a:rPr lang="de-DE" sz="1400" kern="0" dirty="0">
                <a:effectLst/>
                <a:ea typeface="Aptos" panose="020B0004020202020204" pitchFamily="34" charset="0"/>
                <a:cs typeface="Times New Roman" panose="02020603050405020304" pitchFamily="18" charset="0"/>
              </a:rPr>
              <a:t>... Auch ich bin, wie Sie, über die Übersetzung Ossians für unser Volk und unsre Sprache, </a:t>
            </a:r>
            <a:r>
              <a:rPr lang="de-DE" sz="1400" kern="0" dirty="0" err="1">
                <a:effectLst/>
                <a:ea typeface="Aptos" panose="020B0004020202020204" pitchFamily="34" charset="0"/>
                <a:cs typeface="Times New Roman" panose="02020603050405020304" pitchFamily="18" charset="0"/>
              </a:rPr>
              <a:t>ebensosehr</a:t>
            </a:r>
            <a:r>
              <a:rPr lang="de-DE" sz="1400" kern="0" dirty="0">
                <a:effectLst/>
                <a:ea typeface="Aptos" panose="020B0004020202020204" pitchFamily="34" charset="0"/>
                <a:cs typeface="Times New Roman" panose="02020603050405020304" pitchFamily="18" charset="0"/>
              </a:rPr>
              <a:t> als über ein </a:t>
            </a:r>
            <a:r>
              <a:rPr lang="de-DE" sz="1400" kern="0" dirty="0">
                <a:solidFill>
                  <a:schemeClr val="accent1"/>
                </a:solidFill>
                <a:effectLst/>
                <a:ea typeface="Aptos" panose="020B0004020202020204" pitchFamily="34" charset="0"/>
                <a:cs typeface="Times New Roman" panose="02020603050405020304" pitchFamily="18" charset="0"/>
              </a:rPr>
              <a:t>episches Original </a:t>
            </a:r>
            <a:r>
              <a:rPr lang="de-DE" sz="1400" kern="0" dirty="0">
                <a:effectLst/>
                <a:ea typeface="Aptos" panose="020B0004020202020204" pitchFamily="34" charset="0"/>
                <a:cs typeface="Times New Roman" panose="02020603050405020304" pitchFamily="18" charset="0"/>
              </a:rPr>
              <a:t>entzückt. Ein Dichter, so voll Hoheit, Unschuld, Einfalt, Tätigkeit, und Seligkeit des menschlichen Lebens, </a:t>
            </a:r>
            <a:r>
              <a:rPr lang="de-DE" sz="1400" kern="0" dirty="0" err="1">
                <a:effectLst/>
                <a:ea typeface="Aptos" panose="020B0004020202020204" pitchFamily="34" charset="0"/>
                <a:cs typeface="Times New Roman" panose="02020603050405020304" pitchFamily="18" charset="0"/>
              </a:rPr>
              <a:t>muß</a:t>
            </a:r>
            <a:r>
              <a:rPr lang="de-DE" sz="1400" kern="0" dirty="0">
                <a:effectLst/>
                <a:ea typeface="Aptos" panose="020B0004020202020204" pitchFamily="34" charset="0"/>
                <a:cs typeface="Times New Roman" panose="02020603050405020304" pitchFamily="18" charset="0"/>
              </a:rPr>
              <a:t>, wenn man in </a:t>
            </a:r>
            <a:r>
              <a:rPr lang="de-DE" sz="1400" kern="0" dirty="0" err="1">
                <a:effectLst/>
                <a:ea typeface="Aptos" panose="020B0004020202020204" pitchFamily="34" charset="0"/>
                <a:cs typeface="Times New Roman" panose="02020603050405020304" pitchFamily="18" charset="0"/>
              </a:rPr>
              <a:t>faece</a:t>
            </a:r>
            <a:r>
              <a:rPr lang="de-DE" sz="1400" kern="0" dirty="0">
                <a:effectLst/>
                <a:ea typeface="Aptos" panose="020B0004020202020204" pitchFamily="34" charset="0"/>
                <a:cs typeface="Times New Roman" panose="02020603050405020304" pitchFamily="18" charset="0"/>
              </a:rPr>
              <a:t> </a:t>
            </a:r>
            <a:r>
              <a:rPr lang="de-DE" sz="1400" kern="0" dirty="0" err="1">
                <a:effectLst/>
                <a:ea typeface="Aptos" panose="020B0004020202020204" pitchFamily="34" charset="0"/>
                <a:cs typeface="Times New Roman" panose="02020603050405020304" pitchFamily="18" charset="0"/>
              </a:rPr>
              <a:t>Romuli</a:t>
            </a:r>
            <a:r>
              <a:rPr lang="de-DE" sz="1400" kern="0" dirty="0">
                <a:effectLst/>
                <a:ea typeface="Aptos" panose="020B0004020202020204" pitchFamily="34" charset="0"/>
                <a:cs typeface="Times New Roman" panose="02020603050405020304" pitchFamily="18" charset="0"/>
              </a:rPr>
              <a:t> an der </a:t>
            </a:r>
            <a:r>
              <a:rPr lang="de-DE" sz="1400" kern="0" dirty="0" err="1">
                <a:effectLst/>
                <a:ea typeface="Aptos" panose="020B0004020202020204" pitchFamily="34" charset="0"/>
                <a:cs typeface="Times New Roman" panose="02020603050405020304" pitchFamily="18" charset="0"/>
              </a:rPr>
              <a:t>Würksamkeit</a:t>
            </a:r>
            <a:r>
              <a:rPr lang="de-DE" sz="1400" kern="0" dirty="0">
                <a:effectLst/>
                <a:ea typeface="Aptos" panose="020B0004020202020204" pitchFamily="34" charset="0"/>
                <a:cs typeface="Times New Roman" panose="02020603050405020304" pitchFamily="18" charset="0"/>
              </a:rPr>
              <a:t> guter Bücher nicht ganz verzweifeln will, </a:t>
            </a:r>
            <a:r>
              <a:rPr lang="de-DE" sz="1400" kern="0" dirty="0" err="1">
                <a:effectLst/>
                <a:ea typeface="Aptos" panose="020B0004020202020204" pitchFamily="34" charset="0"/>
                <a:cs typeface="Times New Roman" panose="02020603050405020304" pitchFamily="18" charset="0"/>
              </a:rPr>
              <a:t>gewiß</a:t>
            </a:r>
            <a:r>
              <a:rPr lang="de-DE" sz="1400" kern="0" dirty="0">
                <a:effectLst/>
                <a:ea typeface="Aptos" panose="020B0004020202020204" pitchFamily="34" charset="0"/>
                <a:cs typeface="Times New Roman" panose="02020603050405020304" pitchFamily="18" charset="0"/>
              </a:rPr>
              <a:t> </a:t>
            </a:r>
            <a:r>
              <a:rPr lang="de-DE" sz="1400" kern="0" dirty="0" err="1">
                <a:effectLst/>
                <a:ea typeface="Aptos" panose="020B0004020202020204" pitchFamily="34" charset="0"/>
                <a:cs typeface="Times New Roman" panose="02020603050405020304" pitchFamily="18" charset="0"/>
              </a:rPr>
              <a:t>würken</a:t>
            </a:r>
            <a:r>
              <a:rPr lang="de-DE" sz="1400" kern="0" dirty="0">
                <a:effectLst/>
                <a:ea typeface="Aptos" panose="020B0004020202020204" pitchFamily="34" charset="0"/>
                <a:cs typeface="Times New Roman" panose="02020603050405020304" pitchFamily="18" charset="0"/>
              </a:rPr>
              <a:t> und </a:t>
            </a:r>
            <a:r>
              <a:rPr lang="de-DE" sz="1400" kern="0" dirty="0">
                <a:solidFill>
                  <a:schemeClr val="accent1"/>
                </a:solidFill>
                <a:effectLst/>
                <a:ea typeface="Aptos" panose="020B0004020202020204" pitchFamily="34" charset="0"/>
                <a:cs typeface="Times New Roman" panose="02020603050405020304" pitchFamily="18" charset="0"/>
              </a:rPr>
              <a:t>Herzen rühren, die auch in der armen schottischen Hütte zu leben wünschen</a:t>
            </a:r>
            <a:r>
              <a:rPr lang="de-DE" sz="1400" kern="0" dirty="0">
                <a:effectLst/>
                <a:ea typeface="Aptos" panose="020B0004020202020204" pitchFamily="34" charset="0"/>
                <a:cs typeface="Times New Roman" panose="02020603050405020304" pitchFamily="18" charset="0"/>
              </a:rPr>
              <a:t>, und sich ihre Häuser zu solchem Hüttenfest einweihen </a:t>
            </a:r>
          </a:p>
          <a:p>
            <a:pPr marL="0" indent="0">
              <a:lnSpc>
                <a:spcPts val="1700"/>
              </a:lnSpc>
              <a:buNone/>
            </a:pPr>
            <a:r>
              <a:rPr lang="de-DE" sz="1000" kern="0" dirty="0">
                <a:ea typeface="Aptos" panose="020B0004020202020204" pitchFamily="34" charset="0"/>
                <a:cs typeface="Times New Roman" panose="02020603050405020304" pitchFamily="18" charset="0"/>
              </a:rPr>
              <a:t>Herder</a:t>
            </a:r>
            <a:r>
              <a:rPr lang="de-DE" sz="1000" i="1" kern="0" dirty="0">
                <a:ea typeface="Aptos" panose="020B0004020202020204" pitchFamily="34" charset="0"/>
                <a:cs typeface="Times New Roman" panose="02020603050405020304" pitchFamily="18" charset="0"/>
              </a:rPr>
              <a:t>, Von deutscher Art und Kunst</a:t>
            </a:r>
          </a:p>
          <a:p>
            <a:pPr marL="0" indent="0">
              <a:lnSpc>
                <a:spcPts val="1700"/>
              </a:lnSpc>
              <a:buNone/>
            </a:pPr>
            <a:endParaRPr lang="de-DE" sz="1400" i="1" kern="0" dirty="0">
              <a:ea typeface="Aptos" panose="020B0004020202020204" pitchFamily="34" charset="0"/>
              <a:cs typeface="Times New Roman" panose="02020603050405020304" pitchFamily="18" charset="0"/>
            </a:endParaRPr>
          </a:p>
          <a:p>
            <a:pPr marL="0" indent="0">
              <a:lnSpc>
                <a:spcPts val="1700"/>
              </a:lnSpc>
              <a:buNone/>
            </a:pPr>
            <a:r>
              <a:rPr lang="de-DE" sz="1400" kern="0" dirty="0">
                <a:effectLst/>
                <a:ea typeface="Aptos" panose="020B0004020202020204" pitchFamily="34" charset="0"/>
                <a:cs typeface="Times New Roman" panose="02020603050405020304" pitchFamily="18" charset="0"/>
              </a:rPr>
              <a:t>Damit aber ja allem diesem </a:t>
            </a:r>
            <a:r>
              <a:rPr lang="de-DE" sz="1400" kern="0" dirty="0">
                <a:solidFill>
                  <a:schemeClr val="accent1"/>
                </a:solidFill>
                <a:effectLst/>
                <a:ea typeface="Aptos" panose="020B0004020202020204" pitchFamily="34" charset="0"/>
                <a:cs typeface="Times New Roman" panose="02020603050405020304" pitchFamily="18" charset="0"/>
              </a:rPr>
              <a:t>Trübsinn nicht ein vollkommen passendes Lokal </a:t>
            </a:r>
            <a:r>
              <a:rPr lang="de-DE" sz="1400" kern="0" dirty="0">
                <a:effectLst/>
                <a:ea typeface="Aptos" panose="020B0004020202020204" pitchFamily="34" charset="0"/>
                <a:cs typeface="Times New Roman" panose="02020603050405020304" pitchFamily="18" charset="0"/>
              </a:rPr>
              <a:t>abgehe, so hatte uns Ossian bis ans letzte Thule gelockt, wo wir denn auf grauer, unendlicher Heide, unter vorstarrenden bemoosten Grabsteinen wandelnd, das durch einen schauerlichen Wind bewegte </a:t>
            </a:r>
            <a:br>
              <a:rPr lang="de-DE" sz="1400" kern="0" dirty="0">
                <a:effectLst/>
                <a:ea typeface="Aptos" panose="020B0004020202020204" pitchFamily="34" charset="0"/>
                <a:cs typeface="Times New Roman" panose="02020603050405020304" pitchFamily="18" charset="0"/>
              </a:rPr>
            </a:br>
            <a:r>
              <a:rPr lang="de-DE" sz="1400" kern="0" dirty="0">
                <a:effectLst/>
                <a:ea typeface="Aptos" panose="020B0004020202020204" pitchFamily="34" charset="0"/>
                <a:cs typeface="Times New Roman" panose="02020603050405020304" pitchFamily="18" charset="0"/>
              </a:rPr>
              <a:t>Gras um uns, und einen schwer bewölkten Himmel über uns erblickten. Bei Mondenschein ward dann erst diese kaledonische Nacht zum Tage; </a:t>
            </a:r>
            <a:r>
              <a:rPr lang="de-DE" sz="1400" kern="0" dirty="0">
                <a:solidFill>
                  <a:schemeClr val="accent1"/>
                </a:solidFill>
                <a:effectLst/>
                <a:ea typeface="Aptos" panose="020B0004020202020204" pitchFamily="34" charset="0"/>
                <a:cs typeface="Times New Roman" panose="02020603050405020304" pitchFamily="18" charset="0"/>
              </a:rPr>
              <a:t>untergegangene Helden, verblühte Mädchen umschwebten uns, bis wir zuletzt den Geist von </a:t>
            </a:r>
            <a:r>
              <a:rPr lang="de-DE" sz="1400" kern="0" dirty="0" err="1">
                <a:solidFill>
                  <a:schemeClr val="accent1"/>
                </a:solidFill>
                <a:effectLst/>
                <a:ea typeface="Aptos" panose="020B0004020202020204" pitchFamily="34" charset="0"/>
                <a:cs typeface="Times New Roman" panose="02020603050405020304" pitchFamily="18" charset="0"/>
              </a:rPr>
              <a:t>Loda</a:t>
            </a:r>
            <a:r>
              <a:rPr lang="de-DE" sz="1400" kern="0" dirty="0">
                <a:solidFill>
                  <a:schemeClr val="accent1"/>
                </a:solidFill>
                <a:effectLst/>
                <a:ea typeface="Aptos" panose="020B0004020202020204" pitchFamily="34" charset="0"/>
                <a:cs typeface="Times New Roman" panose="02020603050405020304" pitchFamily="18" charset="0"/>
              </a:rPr>
              <a:t> wirklich in seiner furchtbaren Gestalt zu erblicken glaubten.</a:t>
            </a:r>
          </a:p>
          <a:p>
            <a:pPr marL="0" indent="0">
              <a:lnSpc>
                <a:spcPts val="1700"/>
              </a:lnSpc>
              <a:buNone/>
            </a:pPr>
            <a:r>
              <a:rPr lang="de-DE" sz="1000" kern="0" dirty="0">
                <a:ea typeface="Aptos" panose="020B0004020202020204" pitchFamily="34" charset="0"/>
                <a:cs typeface="Times New Roman" panose="02020603050405020304" pitchFamily="18" charset="0"/>
              </a:rPr>
              <a:t>Goethe, </a:t>
            </a:r>
            <a:r>
              <a:rPr lang="de-DE" sz="1000" i="1" kern="0" dirty="0">
                <a:ea typeface="Aptos" panose="020B0004020202020204" pitchFamily="34" charset="0"/>
                <a:cs typeface="Times New Roman" panose="02020603050405020304" pitchFamily="18" charset="0"/>
              </a:rPr>
              <a:t>Dichtung und Wahrheit</a:t>
            </a:r>
            <a:endParaRPr lang="de-DE" sz="1000" i="1" kern="100" dirty="0">
              <a:effectLst/>
              <a:ea typeface="Aptos" panose="020B0004020202020204" pitchFamily="34" charset="0"/>
              <a:cs typeface="Times New Roman" panose="02020603050405020304" pitchFamily="18" charset="0"/>
            </a:endParaRPr>
          </a:p>
          <a:p>
            <a:pPr marL="0" indent="0">
              <a:buNone/>
            </a:pPr>
            <a:endParaRPr lang="de-DE" sz="1400" i="1" kern="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de-DE" sz="1400" dirty="0"/>
          </a:p>
        </p:txBody>
      </p:sp>
      <p:pic>
        <p:nvPicPr>
          <p:cNvPr id="9" name="Grafik 8" descr="Ein Bild, das Bild, Zeichnung, Kunst enthält.&#10;&#10;Automatisch generierte Beschreibung">
            <a:extLst>
              <a:ext uri="{FF2B5EF4-FFF2-40B4-BE49-F238E27FC236}">
                <a16:creationId xmlns:a16="http://schemas.microsoft.com/office/drawing/2014/main" id="{8A22619E-264F-050E-A7F2-FA862AF655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2458962"/>
            <a:ext cx="2236083" cy="2630193"/>
          </a:xfrm>
          <a:prstGeom prst="rect">
            <a:avLst/>
          </a:prstGeom>
        </p:spPr>
      </p:pic>
      <p:sp>
        <p:nvSpPr>
          <p:cNvPr id="6" name="Textfeld 5">
            <a:extLst>
              <a:ext uri="{FF2B5EF4-FFF2-40B4-BE49-F238E27FC236}">
                <a16:creationId xmlns:a16="http://schemas.microsoft.com/office/drawing/2014/main" id="{8C0514EE-7A49-155D-6D7C-575FCDFB8D81}"/>
              </a:ext>
            </a:extLst>
          </p:cNvPr>
          <p:cNvSpPr txBox="1"/>
          <p:nvPr/>
        </p:nvSpPr>
        <p:spPr>
          <a:xfrm>
            <a:off x="6300192" y="5301208"/>
            <a:ext cx="2088232" cy="400110"/>
          </a:xfrm>
          <a:prstGeom prst="rect">
            <a:avLst/>
          </a:prstGeom>
          <a:noFill/>
        </p:spPr>
        <p:txBody>
          <a:bodyPr wrap="square" rtlCol="0">
            <a:spAutoFit/>
          </a:bodyPr>
          <a:lstStyle/>
          <a:p>
            <a:r>
              <a:rPr lang="de-DE" sz="1000" dirty="0">
                <a:solidFill>
                  <a:schemeClr val="accent3"/>
                </a:solidFill>
              </a:rPr>
              <a:t>Nicolai </a:t>
            </a:r>
            <a:r>
              <a:rPr lang="de-DE" sz="1000" dirty="0" err="1">
                <a:solidFill>
                  <a:schemeClr val="accent3"/>
                </a:solidFill>
              </a:rPr>
              <a:t>Abildgaard</a:t>
            </a:r>
            <a:r>
              <a:rPr lang="de-DE" sz="1000" dirty="0">
                <a:solidFill>
                  <a:schemeClr val="accent3"/>
                </a:solidFill>
              </a:rPr>
              <a:t>: Ossian </a:t>
            </a:r>
            <a:r>
              <a:rPr lang="de-DE" sz="1000" dirty="0" err="1">
                <a:solidFill>
                  <a:schemeClr val="accent3"/>
                </a:solidFill>
              </a:rPr>
              <a:t>Singing</a:t>
            </a:r>
            <a:r>
              <a:rPr lang="de-DE" sz="1000" dirty="0">
                <a:solidFill>
                  <a:schemeClr val="accent3"/>
                </a:solidFill>
              </a:rPr>
              <a:t>, 1787</a:t>
            </a:r>
          </a:p>
        </p:txBody>
      </p:sp>
    </p:spTree>
    <p:extLst>
      <p:ext uri="{BB962C8B-B14F-4D97-AF65-F5344CB8AC3E}">
        <p14:creationId xmlns:p14="http://schemas.microsoft.com/office/powerpoint/2010/main" val="2065652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2BFFAA-85CB-DB06-1319-D97D9725A666}"/>
              </a:ext>
            </a:extLst>
          </p:cNvPr>
          <p:cNvSpPr>
            <a:spLocks noGrp="1"/>
          </p:cNvSpPr>
          <p:nvPr>
            <p:ph type="title"/>
          </p:nvPr>
        </p:nvSpPr>
        <p:spPr/>
        <p:txBody>
          <a:bodyPr>
            <a:normAutofit/>
          </a:bodyPr>
          <a:lstStyle/>
          <a:p>
            <a:r>
              <a:rPr lang="de-DE" sz="2400" dirty="0"/>
              <a:t>Begriffe: </a:t>
            </a:r>
            <a:r>
              <a:rPr lang="de-DE" sz="2400" i="1" dirty="0" err="1"/>
              <a:t>Chronikenschreiber</a:t>
            </a:r>
            <a:r>
              <a:rPr lang="de-DE" sz="2400" i="1" dirty="0"/>
              <a:t>, Historienschreiber</a:t>
            </a:r>
          </a:p>
        </p:txBody>
      </p:sp>
      <p:sp>
        <p:nvSpPr>
          <p:cNvPr id="3" name="Fußzeilenplatzhalter 2">
            <a:extLst>
              <a:ext uri="{FF2B5EF4-FFF2-40B4-BE49-F238E27FC236}">
                <a16:creationId xmlns:a16="http://schemas.microsoft.com/office/drawing/2014/main" id="{6093CC16-2221-531E-4252-9348469077E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8F4A236C-C506-BE0A-C840-E4B90D591542}"/>
              </a:ext>
            </a:extLst>
          </p:cNvPr>
          <p:cNvSpPr>
            <a:spLocks noGrp="1"/>
          </p:cNvSpPr>
          <p:nvPr>
            <p:ph type="sldNum" sz="quarter" idx="12"/>
          </p:nvPr>
        </p:nvSpPr>
        <p:spPr/>
        <p:txBody>
          <a:bodyPr/>
          <a:lstStyle/>
          <a:p>
            <a:fld id="{B2ADACBF-B37B-4026-855E-49B0BDFC8D12}" type="slidenum">
              <a:rPr lang="de-DE" smtClean="0"/>
              <a:t>12</a:t>
            </a:fld>
            <a:endParaRPr lang="de-DE"/>
          </a:p>
        </p:txBody>
      </p:sp>
      <p:sp>
        <p:nvSpPr>
          <p:cNvPr id="5" name="Inhaltsplatzhalter 4">
            <a:extLst>
              <a:ext uri="{FF2B5EF4-FFF2-40B4-BE49-F238E27FC236}">
                <a16:creationId xmlns:a16="http://schemas.microsoft.com/office/drawing/2014/main" id="{3CC28489-3748-7001-6EC8-37B40FCCE2E3}"/>
              </a:ext>
            </a:extLst>
          </p:cNvPr>
          <p:cNvSpPr>
            <a:spLocks noGrp="1"/>
          </p:cNvSpPr>
          <p:nvPr>
            <p:ph sz="quarter" idx="1"/>
          </p:nvPr>
        </p:nvSpPr>
        <p:spPr/>
        <p:txBody>
          <a:bodyPr>
            <a:normAutofit/>
          </a:bodyPr>
          <a:lstStyle/>
          <a:p>
            <a:pPr marL="0" indent="0">
              <a:lnSpc>
                <a:spcPts val="1700"/>
              </a:lnSpc>
              <a:spcAft>
                <a:spcPts val="300"/>
              </a:spcAft>
              <a:buNone/>
            </a:pPr>
            <a:r>
              <a:rPr lang="de-DE" sz="1400" b="1" kern="100" dirty="0" err="1">
                <a:effectLst/>
                <a:ea typeface="Aptos" panose="020B0004020202020204" pitchFamily="34" charset="0"/>
                <a:cs typeface="Times New Roman" panose="02020603050405020304" pitchFamily="18" charset="0"/>
              </a:rPr>
              <a:t>Chronikenschreiber</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Höchst reizend ist für den Geschichtsforscher der </a:t>
            </a:r>
            <a:r>
              <a:rPr lang="de-DE" sz="1400" kern="100" dirty="0" err="1">
                <a:effectLst/>
                <a:ea typeface="Aptos" panose="020B0004020202020204" pitchFamily="34" charset="0"/>
                <a:cs typeface="Times New Roman" panose="02020603050405020304" pitchFamily="18" charset="0"/>
              </a:rPr>
              <a:t>Punct</a:t>
            </a:r>
            <a:r>
              <a:rPr lang="de-DE" sz="1400" kern="100" dirty="0">
                <a:effectLst/>
                <a:ea typeface="Aptos" panose="020B0004020202020204" pitchFamily="34" charset="0"/>
                <a:cs typeface="Times New Roman" panose="02020603050405020304" pitchFamily="18" charset="0"/>
              </a:rPr>
              <a:t>, wo </a:t>
            </a:r>
            <a:r>
              <a:rPr lang="de-DE" sz="1400" kern="100" dirty="0">
                <a:solidFill>
                  <a:schemeClr val="accent1"/>
                </a:solidFill>
                <a:effectLst/>
                <a:ea typeface="Aptos" panose="020B0004020202020204" pitchFamily="34" charset="0"/>
                <a:cs typeface="Times New Roman" panose="02020603050405020304" pitchFamily="18" charset="0"/>
              </a:rPr>
              <a:t>Geschichte und Sage </a:t>
            </a:r>
            <a:r>
              <a:rPr lang="de-DE" sz="1400" kern="100" dirty="0" err="1">
                <a:solidFill>
                  <a:schemeClr val="accent1"/>
                </a:solidFill>
                <a:effectLst/>
                <a:ea typeface="Aptos" panose="020B0004020202020204" pitchFamily="34" charset="0"/>
                <a:cs typeface="Times New Roman" panose="02020603050405020304" pitchFamily="18" charset="0"/>
              </a:rPr>
              <a:t>zusammengränzen</a:t>
            </a:r>
            <a:r>
              <a:rPr lang="de-DE" sz="1400" kern="100" dirty="0">
                <a:solidFill>
                  <a:schemeClr val="accent1"/>
                </a:solidFill>
                <a:effectLst/>
                <a:ea typeface="Aptos" panose="020B0004020202020204" pitchFamily="34" charset="0"/>
                <a:cs typeface="Times New Roman" panose="02020603050405020304" pitchFamily="18" charset="0"/>
              </a:rPr>
              <a:t> </a:t>
            </a:r>
            <a:r>
              <a:rPr lang="de-DE" sz="1400" kern="100" dirty="0">
                <a:effectLst/>
                <a:ea typeface="Aptos" panose="020B0004020202020204" pitchFamily="34" charset="0"/>
                <a:cs typeface="Times New Roman" panose="02020603050405020304" pitchFamily="18" charset="0"/>
              </a:rPr>
              <a:t>.. Nur </a:t>
            </a:r>
            <a:r>
              <a:rPr lang="de-DE" sz="1400" kern="100" dirty="0" err="1">
                <a:effectLst/>
                <a:ea typeface="Aptos" panose="020B0004020202020204" pitchFamily="34" charset="0"/>
                <a:cs typeface="Times New Roman" panose="02020603050405020304" pitchFamily="18" charset="0"/>
              </a:rPr>
              <a:t>müßte</a:t>
            </a:r>
            <a:r>
              <a:rPr lang="de-DE" sz="1400" kern="100" dirty="0">
                <a:effectLst/>
                <a:ea typeface="Aptos" panose="020B0004020202020204" pitchFamily="34" charset="0"/>
                <a:cs typeface="Times New Roman" panose="02020603050405020304" pitchFamily="18" charset="0"/>
              </a:rPr>
              <a:t> man nicht so griesgrämig, wie es würdige Historiker neuerer Zeit </a:t>
            </a:r>
            <a:r>
              <a:rPr lang="de-DE" sz="1400" kern="100" dirty="0" err="1">
                <a:effectLst/>
                <a:ea typeface="Aptos" panose="020B0004020202020204" pitchFamily="34" charset="0"/>
                <a:cs typeface="Times New Roman" panose="02020603050405020304" pitchFamily="18" charset="0"/>
              </a:rPr>
              <a:t>gethan</a:t>
            </a:r>
            <a:r>
              <a:rPr lang="de-DE" sz="1400" kern="100" dirty="0">
                <a:effectLst/>
                <a:ea typeface="Aptos" panose="020B0004020202020204" pitchFamily="34" charset="0"/>
                <a:cs typeface="Times New Roman" panose="02020603050405020304" pitchFamily="18" charset="0"/>
              </a:rPr>
              <a:t> haben, auf Dichter und </a:t>
            </a:r>
            <a:r>
              <a:rPr lang="de-DE" sz="1400" kern="100" dirty="0" err="1">
                <a:effectLst/>
                <a:ea typeface="Aptos" panose="020B0004020202020204" pitchFamily="34" charset="0"/>
                <a:cs typeface="Times New Roman" panose="02020603050405020304" pitchFamily="18" charset="0"/>
              </a:rPr>
              <a:t>Ch</a:t>
            </a:r>
            <a:r>
              <a:rPr lang="de-DE" sz="1400" kern="100" dirty="0">
                <a:effectLst/>
                <a:ea typeface="Aptos" panose="020B0004020202020204" pitchFamily="34" charset="0"/>
                <a:cs typeface="Times New Roman" panose="02020603050405020304" pitchFamily="18" charset="0"/>
              </a:rPr>
              <a:t>. herabsehen </a:t>
            </a:r>
            <a:r>
              <a:rPr lang="de-DE" sz="1400" kern="100" baseline="-25000" dirty="0">
                <a:effectLst/>
                <a:ea typeface="Noto Sans" panose="020B0502040504020204" pitchFamily="34"/>
                <a:cs typeface="Noto Sans" panose="020B0502040504020204" pitchFamily="34"/>
              </a:rPr>
              <a:t>WA</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dem </a:t>
            </a:r>
            <a:r>
              <a:rPr lang="de-DE" sz="1400" kern="100" dirty="0" err="1">
                <a:effectLst/>
                <a:ea typeface="Aptos" panose="020B0004020202020204" pitchFamily="34" charset="0"/>
                <a:cs typeface="Times New Roman" panose="02020603050405020304" pitchFamily="18" charset="0"/>
              </a:rPr>
              <a:t>Geschichtschreiber</a:t>
            </a:r>
            <a:r>
              <a:rPr lang="de-DE" sz="1400" kern="100" dirty="0">
                <a:effectLst/>
                <a:ea typeface="Aptos" panose="020B0004020202020204" pitchFamily="34" charset="0"/>
                <a:cs typeface="Times New Roman" panose="02020603050405020304" pitchFamily="18" charset="0"/>
              </a:rPr>
              <a:t> selbst die Geschichte nicht leicht historisch wird .. Der </a:t>
            </a:r>
            <a:r>
              <a:rPr lang="de-DE" sz="1400" kern="100" dirty="0" err="1">
                <a:effectLst/>
                <a:ea typeface="Aptos" panose="020B0004020202020204" pitchFamily="34" charset="0"/>
                <a:cs typeface="Times New Roman" panose="02020603050405020304" pitchFamily="18" charset="0"/>
              </a:rPr>
              <a:t>Ch</a:t>
            </a:r>
            <a:r>
              <a:rPr lang="de-DE" sz="1400" kern="100" dirty="0">
                <a:effectLst/>
                <a:ea typeface="Aptos" panose="020B0004020202020204" pitchFamily="34" charset="0"/>
                <a:cs typeface="Times New Roman" panose="02020603050405020304" pitchFamily="18" charset="0"/>
              </a:rPr>
              <a:t>. selbst deutet nur mehr oder weniger auf die Beschränktheit, auf die Eigenheiten seiner Stadt, seines Klosters wie seines Zeitalters </a:t>
            </a:r>
            <a:r>
              <a:rPr lang="de-DE" sz="1400" kern="100" baseline="-25000" dirty="0">
                <a:effectLst/>
                <a:ea typeface="Noto Sans" panose="020B0502040504020204" pitchFamily="34"/>
                <a:cs typeface="Noto Sans" panose="020B0502040504020204" pitchFamily="34"/>
              </a:rPr>
              <a:t>WA</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i="1" kern="100" dirty="0">
                <a:effectLst/>
                <a:ea typeface="Aptos" panose="020B0004020202020204" pitchFamily="34" charset="0"/>
                <a:cs typeface="Times New Roman" panose="02020603050405020304" pitchFamily="18" charset="0"/>
              </a:rPr>
              <a:t>im Vergleich </a:t>
            </a:r>
            <a:r>
              <a:rPr lang="de-DE" sz="1400" kern="100" dirty="0">
                <a:solidFill>
                  <a:schemeClr val="accent1"/>
                </a:solidFill>
                <a:effectLst/>
                <a:ea typeface="Aptos" panose="020B0004020202020204" pitchFamily="34" charset="0"/>
                <a:cs typeface="Times New Roman" panose="02020603050405020304" pitchFamily="18" charset="0"/>
              </a:rPr>
              <a:t>von Anfang biss zu Ende, ordentlich</a:t>
            </a:r>
            <a:r>
              <a:rPr lang="de-DE" sz="1400" kern="100" dirty="0">
                <a:effectLst/>
                <a:ea typeface="Aptos" panose="020B0004020202020204" pitchFamily="34" charset="0"/>
                <a:cs typeface="Times New Roman" panose="02020603050405020304" pitchFamily="18" charset="0"/>
              </a:rPr>
              <a:t> wie ein </a:t>
            </a:r>
            <a:r>
              <a:rPr lang="de-DE" sz="1400" kern="100" dirty="0" err="1">
                <a:effectLst/>
                <a:ea typeface="Aptos" panose="020B0004020202020204" pitchFamily="34" charset="0"/>
                <a:cs typeface="Times New Roman" panose="02020603050405020304" pitchFamily="18" charset="0"/>
              </a:rPr>
              <a:t>Chronickenschreiber</a:t>
            </a:r>
            <a:r>
              <a:rPr lang="de-DE" sz="1400" kern="100" dirty="0">
                <a:effectLst/>
                <a:ea typeface="Aptos" panose="020B0004020202020204" pitchFamily="34" charset="0"/>
                <a:cs typeface="Times New Roman" panose="02020603050405020304" pitchFamily="18" charset="0"/>
              </a:rPr>
              <a:t> </a:t>
            </a:r>
            <a:r>
              <a:rPr lang="de-DE" sz="1400" kern="100" baseline="-25000" dirty="0">
                <a:effectLst/>
                <a:ea typeface="Noto Sans" panose="020B0502040504020204" pitchFamily="34"/>
                <a:cs typeface="Noto Sans" panose="020B0502040504020204" pitchFamily="34"/>
              </a:rPr>
              <a:t>WA</a:t>
            </a:r>
            <a:r>
              <a:rPr lang="de-DE" sz="1400" kern="100" dirty="0">
                <a:effectLst/>
                <a:ea typeface="Aptos" panose="020B0004020202020204" pitchFamily="34" charset="0"/>
                <a:cs typeface="Times New Roman" panose="02020603050405020304" pitchFamily="18" charset="0"/>
              </a:rPr>
              <a:t>; plan und nett, wie ein </a:t>
            </a:r>
            <a:r>
              <a:rPr lang="de-DE" sz="1400" kern="100" dirty="0" err="1">
                <a:effectLst/>
                <a:ea typeface="Aptos" panose="020B0004020202020204" pitchFamily="34" charset="0"/>
                <a:cs typeface="Times New Roman" panose="02020603050405020304" pitchFamily="18" charset="0"/>
              </a:rPr>
              <a:t>Ch</a:t>
            </a:r>
            <a:r>
              <a:rPr lang="de-DE" sz="1400" kern="100" dirty="0">
                <a:effectLst/>
                <a:ea typeface="Aptos" panose="020B0004020202020204" pitchFamily="34" charset="0"/>
                <a:cs typeface="Times New Roman" panose="02020603050405020304" pitchFamily="18" charset="0"/>
              </a:rPr>
              <a:t>. das aufzeichnen würde</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a:effectLst/>
                <a:ea typeface="Noto Sans" panose="020B0502040504020204" pitchFamily="34"/>
                <a:cs typeface="Noto Sans" panose="020B0502040504020204" pitchFamily="34"/>
              </a:rPr>
              <a:t>  </a:t>
            </a:r>
            <a:r>
              <a:rPr lang="de-DE" sz="1400" kern="100" dirty="0">
                <a:effectLst/>
                <a:ea typeface="Aptos" panose="020B0004020202020204" pitchFamily="34" charset="0"/>
                <a:cs typeface="Times New Roman" panose="02020603050405020304" pitchFamily="18" charset="0"/>
              </a:rPr>
              <a:t> </a:t>
            </a:r>
            <a:r>
              <a:rPr lang="de-DE" sz="1400" b="1" kern="100" dirty="0">
                <a:effectLst/>
                <a:ea typeface="Aptos" panose="020B0004020202020204" pitchFamily="34" charset="0"/>
                <a:cs typeface="Times New Roman" panose="02020603050405020304" pitchFamily="18" charset="0"/>
              </a:rPr>
              <a:t>Historienschreiber</a:t>
            </a:r>
            <a:r>
              <a:rPr lang="de-DE" sz="1400" kern="100" dirty="0">
                <a:effectLst/>
                <a:ea typeface="Aptos" panose="020B0004020202020204" pitchFamily="34" charset="0"/>
                <a:cs typeface="Times New Roman" panose="02020603050405020304" pitchFamily="18" charset="0"/>
              </a:rPr>
              <a:t>  ‘</a:t>
            </a:r>
            <a:r>
              <a:rPr lang="de-DE" sz="1400" i="1" kern="100" dirty="0" err="1">
                <a:effectLst/>
                <a:ea typeface="Aptos" panose="020B0004020202020204" pitchFamily="34" charset="0"/>
                <a:cs typeface="Times New Roman" panose="02020603050405020304" pitchFamily="18" charset="0"/>
              </a:rPr>
              <a:t>historien</a:t>
            </a:r>
            <a:r>
              <a:rPr lang="de-DE" sz="1400" i="1" kern="100" dirty="0">
                <a:effectLst/>
                <a:ea typeface="Aptos" panose="020B0004020202020204" pitchFamily="34" charset="0"/>
                <a:cs typeface="Times New Roman" panose="02020603050405020304" pitchFamily="18" charset="0"/>
              </a:rPr>
              <a:t> Schreiber’; Chronist, als zuverlässiger, objektiver Berichterstatter</a:t>
            </a: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[Übersetzungsübung:] </a:t>
            </a:r>
            <a:r>
              <a:rPr lang="de-DE" sz="1400" kern="100" dirty="0">
                <a:effectLst/>
                <a:ea typeface="Aptos" panose="020B0004020202020204" pitchFamily="34" charset="0"/>
                <a:cs typeface="Times New Roman" panose="02020603050405020304" pitchFamily="18" charset="0"/>
              </a:rPr>
              <a:t>Tacitus, ein .. berühmter </a:t>
            </a:r>
            <a:r>
              <a:rPr lang="de-DE" sz="1400" kern="100" dirty="0" err="1">
                <a:effectLst/>
                <a:ea typeface="Aptos" panose="020B0004020202020204" pitchFamily="34" charset="0"/>
                <a:cs typeface="Times New Roman" panose="02020603050405020304" pitchFamily="18" charset="0"/>
              </a:rPr>
              <a:t>historien</a:t>
            </a:r>
            <a:r>
              <a:rPr lang="de-DE" sz="1400" kern="100" dirty="0">
                <a:effectLst/>
                <a:ea typeface="Aptos" panose="020B0004020202020204" pitchFamily="34" charset="0"/>
                <a:cs typeface="Times New Roman" panose="02020603050405020304" pitchFamily="18" charset="0"/>
              </a:rPr>
              <a:t> Schreiber; 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Dir </a:t>
            </a:r>
            <a:r>
              <a:rPr lang="de-DE" sz="1400" kern="100" dirty="0">
                <a:solidFill>
                  <a:schemeClr val="accent1"/>
                </a:solidFill>
                <a:effectLst/>
                <a:ea typeface="Aptos" panose="020B0004020202020204" pitchFamily="34" charset="0"/>
                <a:cs typeface="Times New Roman" panose="02020603050405020304" pitchFamily="18" charset="0"/>
              </a:rPr>
              <a:t>in der Ordnung </a:t>
            </a:r>
            <a:r>
              <a:rPr lang="de-DE" sz="1400" kern="100" dirty="0">
                <a:effectLst/>
                <a:ea typeface="Aptos" panose="020B0004020202020204" pitchFamily="34" charset="0"/>
                <a:cs typeface="Times New Roman" panose="02020603050405020304" pitchFamily="18" charset="0"/>
              </a:rPr>
              <a:t>zu erzählen, wie’s zugegangen ist, </a:t>
            </a:r>
            <a:r>
              <a:rPr lang="de-DE" sz="1400" kern="100" dirty="0" err="1">
                <a:effectLst/>
                <a:ea typeface="Aptos" panose="020B0004020202020204" pitchFamily="34" charset="0"/>
                <a:cs typeface="Times New Roman" panose="02020603050405020304" pitchFamily="18" charset="0"/>
              </a:rPr>
              <a:t>daß</a:t>
            </a:r>
            <a:r>
              <a:rPr lang="de-DE" sz="1400" kern="100" dirty="0">
                <a:effectLst/>
                <a:ea typeface="Aptos" panose="020B0004020202020204" pitchFamily="34" charset="0"/>
                <a:cs typeface="Times New Roman" panose="02020603050405020304" pitchFamily="18" charset="0"/>
              </a:rPr>
              <a:t> ich </a:t>
            </a:r>
            <a:r>
              <a:rPr lang="de-DE" sz="1400" kern="100" dirty="0" err="1">
                <a:effectLst/>
                <a:ea typeface="Aptos" panose="020B0004020202020204" pitchFamily="34" charset="0"/>
                <a:cs typeface="Times New Roman" panose="02020603050405020304" pitchFamily="18" charset="0"/>
              </a:rPr>
              <a:t>ein’s</a:t>
            </a:r>
            <a:r>
              <a:rPr lang="de-DE" sz="1400" kern="100" dirty="0">
                <a:effectLst/>
                <a:ea typeface="Aptos" panose="020B0004020202020204" pitchFamily="34" charset="0"/>
                <a:cs typeface="Times New Roman" panose="02020603050405020304" pitchFamily="18" charset="0"/>
              </a:rPr>
              <a:t> der liebenswürdigsten Geschöpfe habe kennen lernen, wird schwer halten, ich bin vergnügt und </a:t>
            </a:r>
            <a:r>
              <a:rPr lang="de-DE" sz="1400" kern="100" dirty="0" err="1">
                <a:effectLst/>
                <a:ea typeface="Aptos" panose="020B0004020202020204" pitchFamily="34" charset="0"/>
                <a:cs typeface="Times New Roman" panose="02020603050405020304" pitchFamily="18" charset="0"/>
              </a:rPr>
              <a:t>glüklich</a:t>
            </a:r>
            <a:r>
              <a:rPr lang="de-DE" sz="1400" kern="100" dirty="0">
                <a:effectLst/>
                <a:ea typeface="Aptos" panose="020B0004020202020204" pitchFamily="34" charset="0"/>
                <a:cs typeface="Times New Roman" panose="02020603050405020304" pitchFamily="18" charset="0"/>
              </a:rPr>
              <a:t>, und so kein guter H. </a:t>
            </a:r>
          </a:p>
          <a:p>
            <a:pPr marL="0" indent="0">
              <a:lnSpc>
                <a:spcPts val="1700"/>
              </a:lnSpc>
              <a:buNone/>
            </a:pPr>
            <a:r>
              <a:rPr lang="de-DE" sz="1400" i="1" dirty="0" err="1">
                <a:effectLst/>
                <a:ea typeface="Aptos" panose="020B0004020202020204" pitchFamily="34" charset="0"/>
                <a:cs typeface="Times New Roman" panose="02020603050405020304" pitchFamily="18" charset="0"/>
              </a:rPr>
              <a:t>krit</a:t>
            </a:r>
            <a:r>
              <a:rPr lang="de-DE" sz="1400" i="1" dirty="0">
                <a:effectLst/>
                <a:ea typeface="Aptos" panose="020B0004020202020204" pitchFamily="34" charset="0"/>
                <a:cs typeface="Times New Roman" panose="02020603050405020304" pitchFamily="18" charset="0"/>
              </a:rPr>
              <a:t> akzentuiert für einen spekulativ verfahrenden Interpreten</a:t>
            </a:r>
            <a:r>
              <a:rPr lang="de-DE" sz="1400" dirty="0">
                <a:effectLst/>
                <a:ea typeface="Aptos" panose="020B0004020202020204" pitchFamily="34" charset="0"/>
                <a:cs typeface="Times New Roman" panose="02020603050405020304" pitchFamily="18" charset="0"/>
              </a:rPr>
              <a:t>  [Karl:] Überhaupt .. scheint mir, </a:t>
            </a:r>
            <a:r>
              <a:rPr lang="de-DE" sz="1400" dirty="0" err="1">
                <a:effectLst/>
                <a:ea typeface="Aptos" panose="020B0004020202020204" pitchFamily="34" charset="0"/>
                <a:cs typeface="Times New Roman" panose="02020603050405020304" pitchFamily="18" charset="0"/>
              </a:rPr>
              <a:t>daß</a:t>
            </a:r>
            <a:r>
              <a:rPr lang="de-DE" sz="1400" dirty="0">
                <a:effectLst/>
                <a:ea typeface="Aptos" panose="020B0004020202020204" pitchFamily="34" charset="0"/>
                <a:cs typeface="Times New Roman" panose="02020603050405020304" pitchFamily="18" charset="0"/>
              </a:rPr>
              <a:t> jedes Phänomen, so wie jedes Factum </a:t>
            </a:r>
            <a:r>
              <a:rPr lang="de-DE" sz="1400" dirty="0">
                <a:solidFill>
                  <a:schemeClr val="accent1"/>
                </a:solidFill>
                <a:effectLst/>
                <a:ea typeface="Aptos" panose="020B0004020202020204" pitchFamily="34" charset="0"/>
                <a:cs typeface="Times New Roman" panose="02020603050405020304" pitchFamily="18" charset="0"/>
              </a:rPr>
              <a:t>an sich eigentlich das Interessante </a:t>
            </a:r>
            <a:r>
              <a:rPr lang="de-DE" sz="1400" dirty="0">
                <a:effectLst/>
                <a:ea typeface="Aptos" panose="020B0004020202020204" pitchFamily="34" charset="0"/>
                <a:cs typeface="Times New Roman" panose="02020603050405020304" pitchFamily="18" charset="0"/>
              </a:rPr>
              <a:t>sei. Wer es erklärt oder mit andern Begebenheiten zusammenhängt, macht sich gewöhnlich eigentlich nur einen Spaß, und hat uns zum Besten, wie z. B. der Naturforscher und H. </a:t>
            </a:r>
            <a:r>
              <a:rPr lang="de-DE" sz="1400" baseline="-25000" dirty="0">
                <a:effectLst/>
                <a:ea typeface="Noto Sans" panose="020B0502040504020204" pitchFamily="34"/>
                <a:cs typeface="Noto Sans" panose="020B0502040504020204" pitchFamily="34"/>
              </a:rPr>
              <a:t>WA</a:t>
            </a:r>
            <a:endParaRPr lang="de-DE" sz="1400" dirty="0"/>
          </a:p>
        </p:txBody>
      </p:sp>
    </p:spTree>
    <p:extLst>
      <p:ext uri="{BB962C8B-B14F-4D97-AF65-F5344CB8AC3E}">
        <p14:creationId xmlns:p14="http://schemas.microsoft.com/office/powerpoint/2010/main" val="4226452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E8CDEE-1BBF-7BBB-1C7F-AF1F47243BBF}"/>
              </a:ext>
            </a:extLst>
          </p:cNvPr>
          <p:cNvSpPr>
            <a:spLocks noGrp="1"/>
          </p:cNvSpPr>
          <p:nvPr>
            <p:ph type="title"/>
          </p:nvPr>
        </p:nvSpPr>
        <p:spPr/>
        <p:txBody>
          <a:bodyPr>
            <a:normAutofit/>
          </a:bodyPr>
          <a:lstStyle/>
          <a:p>
            <a:r>
              <a:rPr lang="de-DE" sz="2400" dirty="0"/>
              <a:t>Begriffe: </a:t>
            </a:r>
            <a:r>
              <a:rPr lang="de-DE" sz="2400" i="1" dirty="0" err="1"/>
              <a:t>Inzidentpunkt</a:t>
            </a:r>
            <a:r>
              <a:rPr lang="de-DE" sz="2400" i="1" dirty="0"/>
              <a:t>, anzüglich, schauerlich</a:t>
            </a:r>
          </a:p>
        </p:txBody>
      </p:sp>
      <p:sp>
        <p:nvSpPr>
          <p:cNvPr id="3" name="Fußzeilenplatzhalter 2">
            <a:extLst>
              <a:ext uri="{FF2B5EF4-FFF2-40B4-BE49-F238E27FC236}">
                <a16:creationId xmlns:a16="http://schemas.microsoft.com/office/drawing/2014/main" id="{EC666BF3-352C-CAA2-3E18-5795353A3186}"/>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060AB376-E23E-05AB-B44F-A7A11361F552}"/>
              </a:ext>
            </a:extLst>
          </p:cNvPr>
          <p:cNvSpPr>
            <a:spLocks noGrp="1"/>
          </p:cNvSpPr>
          <p:nvPr>
            <p:ph type="sldNum" sz="quarter" idx="12"/>
          </p:nvPr>
        </p:nvSpPr>
        <p:spPr/>
        <p:txBody>
          <a:bodyPr/>
          <a:lstStyle/>
          <a:p>
            <a:fld id="{B2ADACBF-B37B-4026-855E-49B0BDFC8D12}" type="slidenum">
              <a:rPr lang="de-DE" smtClean="0"/>
              <a:t>13</a:t>
            </a:fld>
            <a:endParaRPr lang="de-DE"/>
          </a:p>
        </p:txBody>
      </p:sp>
      <p:sp>
        <p:nvSpPr>
          <p:cNvPr id="5" name="Inhaltsplatzhalter 4">
            <a:extLst>
              <a:ext uri="{FF2B5EF4-FFF2-40B4-BE49-F238E27FC236}">
                <a16:creationId xmlns:a16="http://schemas.microsoft.com/office/drawing/2014/main" id="{0D90EB03-9796-BE1A-BE27-ADE868EFE809}"/>
              </a:ext>
            </a:extLst>
          </p:cNvPr>
          <p:cNvSpPr>
            <a:spLocks noGrp="1"/>
          </p:cNvSpPr>
          <p:nvPr>
            <p:ph sz="quarter" idx="1"/>
          </p:nvPr>
        </p:nvSpPr>
        <p:spPr/>
        <p:txBody>
          <a:bodyPr/>
          <a:lstStyle/>
          <a:p>
            <a:pPr marL="0" indent="0">
              <a:lnSpc>
                <a:spcPts val="1700"/>
              </a:lnSpc>
              <a:spcAft>
                <a:spcPts val="300"/>
              </a:spcAft>
              <a:buNone/>
            </a:pPr>
            <a:r>
              <a:rPr lang="de-DE" sz="1400" b="1" kern="100" dirty="0" err="1">
                <a:effectLst/>
                <a:ea typeface="Aptos" panose="020B0004020202020204" pitchFamily="34" charset="0"/>
                <a:cs typeface="Times New Roman" panose="02020603050405020304" pitchFamily="18" charset="0"/>
              </a:rPr>
              <a:t>Inzidentpunkt</a:t>
            </a: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strittiger (Neben-)Punkt; mehrfach (als Term </a:t>
            </a:r>
            <a:r>
              <a:rPr lang="de-DE" sz="1400" i="1" kern="100" dirty="0" err="1">
                <a:effectLst/>
                <a:ea typeface="Aptos" panose="020B0004020202020204" pitchFamily="34" charset="0"/>
                <a:cs typeface="Times New Roman" panose="02020603050405020304" pitchFamily="18" charset="0"/>
              </a:rPr>
              <a:t>techn</a:t>
            </a:r>
            <a:r>
              <a:rPr lang="de-DE" sz="1400" i="1" kern="100" dirty="0">
                <a:effectLst/>
                <a:ea typeface="Aptos" panose="020B0004020202020204" pitchFamily="34" charset="0"/>
                <a:cs typeface="Times New Roman" panose="02020603050405020304" pitchFamily="18" charset="0"/>
              </a:rPr>
              <a:t>) im </a:t>
            </a:r>
            <a:r>
              <a:rPr lang="de-DE" sz="1400" i="1" kern="100" dirty="0" err="1">
                <a:effectLst/>
                <a:ea typeface="Aptos" panose="020B0004020202020204" pitchFamily="34" charset="0"/>
                <a:cs typeface="Times New Roman" panose="02020603050405020304" pitchFamily="18" charset="0"/>
              </a:rPr>
              <a:t>jur</a:t>
            </a:r>
            <a:r>
              <a:rPr lang="de-DE" sz="1400" i="1" kern="100" dirty="0">
                <a:effectLst/>
                <a:ea typeface="Aptos" panose="020B0004020202020204" pitchFamily="34" charset="0"/>
                <a:cs typeface="Times New Roman" panose="02020603050405020304" pitchFamily="18" charset="0"/>
              </a:rPr>
              <a:t> </a:t>
            </a:r>
            <a:r>
              <a:rPr lang="de-DE" sz="1400" i="1" kern="100" dirty="0" err="1">
                <a:effectLst/>
                <a:ea typeface="Aptos" panose="020B0004020202020204" pitchFamily="34" charset="0"/>
                <a:cs typeface="Times New Roman" panose="02020603050405020304" pitchFamily="18" charset="0"/>
              </a:rPr>
              <a:t>Zshg</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Ohne unsre Schuld hat sich die Berichtigung des I-es in </a:t>
            </a:r>
            <a:r>
              <a:rPr lang="de-DE" sz="1400" kern="100" dirty="0" err="1">
                <a:effectLst/>
                <a:ea typeface="Aptos" panose="020B0004020202020204" pitchFamily="34" charset="0"/>
                <a:cs typeface="Times New Roman" panose="02020603050405020304" pitchFamily="18" charset="0"/>
              </a:rPr>
              <a:t>aussen</a:t>
            </a: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rubrizirter</a:t>
            </a:r>
            <a:r>
              <a:rPr lang="de-DE" sz="1400" kern="100" dirty="0">
                <a:effectLst/>
                <a:ea typeface="Aptos" panose="020B0004020202020204" pitchFamily="34" charset="0"/>
                <a:cs typeface="Times New Roman" panose="02020603050405020304" pitchFamily="18" charset="0"/>
              </a:rPr>
              <a:t> Sache .. verschoben  [</a:t>
            </a:r>
            <a:r>
              <a:rPr lang="de-DE" sz="1400" i="1" kern="100" dirty="0" err="1">
                <a:effectLst/>
                <a:ea typeface="Aptos" panose="020B0004020202020204" pitchFamily="34" charset="0"/>
                <a:cs typeface="Times New Roman" panose="02020603050405020304" pitchFamily="18" charset="0"/>
              </a:rPr>
              <a:t>betr</a:t>
            </a:r>
            <a:r>
              <a:rPr lang="de-DE" sz="1400" i="1" kern="100" dirty="0">
                <a:effectLst/>
                <a:ea typeface="Aptos" panose="020B0004020202020204" pitchFamily="34" charset="0"/>
                <a:cs typeface="Times New Roman" panose="02020603050405020304" pitchFamily="18" charset="0"/>
              </a:rPr>
              <a:t> Ablehnung von Goethes Entwurf einer Inschrift für das Rostocker Blücher- Denkmal</a:t>
            </a:r>
            <a:r>
              <a:rPr lang="de-DE" sz="1400" kern="100" dirty="0">
                <a:effectLst/>
                <a:ea typeface="Aptos" panose="020B0004020202020204" pitchFamily="34" charset="0"/>
                <a:cs typeface="Times New Roman" panose="02020603050405020304" pitchFamily="18" charset="0"/>
              </a:rPr>
              <a:t>] Es sollte mir Leid </a:t>
            </a:r>
            <a:r>
              <a:rPr lang="de-DE" sz="1400" kern="100" dirty="0" err="1">
                <a:effectLst/>
                <a:ea typeface="Aptos" panose="020B0004020202020204" pitchFamily="34" charset="0"/>
                <a:cs typeface="Times New Roman" panose="02020603050405020304" pitchFamily="18" charset="0"/>
              </a:rPr>
              <a:t>thun</a:t>
            </a:r>
            <a:r>
              <a:rPr lang="de-DE" sz="1400" kern="100" dirty="0">
                <a:effectLst/>
                <a:ea typeface="Aptos" panose="020B0004020202020204" pitchFamily="34" charset="0"/>
                <a:cs typeface="Times New Roman" panose="02020603050405020304" pitchFamily="18" charset="0"/>
              </a:rPr>
              <a:t> wenn </a:t>
            </a:r>
            <a:r>
              <a:rPr lang="de-DE" sz="1400" kern="100" dirty="0" err="1">
                <a:effectLst/>
                <a:ea typeface="Aptos" panose="020B0004020202020204" pitchFamily="34" charset="0"/>
                <a:cs typeface="Times New Roman" panose="02020603050405020304" pitchFamily="18" charset="0"/>
              </a:rPr>
              <a:t>Ew</a:t>
            </a:r>
            <a:r>
              <a:rPr lang="de-DE" sz="1400" kern="100" dirty="0">
                <a:effectLst/>
                <a:ea typeface="Aptos" panose="020B0004020202020204" pitchFamily="34" charset="0"/>
                <a:cs typeface="Times New Roman" panose="02020603050405020304" pitchFamily="18" charset="0"/>
              </a:rPr>
              <a:t>. Wohlgeboren durch diesen I. aufgehalten werden sollten, denn schwerlich können die Herrn sich über diesen </a:t>
            </a:r>
            <a:r>
              <a:rPr lang="de-DE" sz="1400" kern="100" dirty="0" err="1">
                <a:effectLst/>
                <a:ea typeface="Aptos" panose="020B0004020202020204" pitchFamily="34" charset="0"/>
                <a:cs typeface="Times New Roman" panose="02020603050405020304" pitchFamily="18" charset="0"/>
              </a:rPr>
              <a:t>Punct</a:t>
            </a:r>
            <a:r>
              <a:rPr lang="de-DE" sz="1400" kern="100" dirty="0">
                <a:effectLst/>
                <a:ea typeface="Aptos" panose="020B0004020202020204" pitchFamily="34" charset="0"/>
                <a:cs typeface="Times New Roman" panose="02020603050405020304" pitchFamily="18" charset="0"/>
              </a:rPr>
              <a:t> vereinigen </a:t>
            </a:r>
            <a:r>
              <a:rPr lang="de-DE" sz="1400" kern="100" baseline="-25000" dirty="0">
                <a:effectLst/>
                <a:ea typeface="Noto Sans" panose="020B0502040504020204" pitchFamily="34"/>
                <a:cs typeface="Noto Sans" panose="020B0502040504020204" pitchFamily="34"/>
              </a:rPr>
              <a:t>WA</a:t>
            </a:r>
            <a:r>
              <a:rPr lang="de-DE" sz="1400" kern="100" dirty="0">
                <a:effectLst/>
                <a:ea typeface="Aptos" panose="020B0004020202020204" pitchFamily="34" charset="0"/>
                <a:cs typeface="Times New Roman" panose="02020603050405020304" pitchFamily="18" charset="0"/>
              </a:rPr>
              <a:t> </a:t>
            </a:r>
          </a:p>
          <a:p>
            <a:pPr marL="0" indent="0">
              <a:lnSpc>
                <a:spcPts val="1700"/>
              </a:lnSpc>
              <a:spcAft>
                <a:spcPts val="300"/>
              </a:spcAft>
              <a:buNone/>
            </a:pPr>
            <a:r>
              <a:rPr lang="de-DE" sz="1400" kern="100" dirty="0">
                <a:effectLst/>
                <a:ea typeface="Aptos" panose="020B0004020202020204" pitchFamily="34" charset="0"/>
                <a:cs typeface="Times New Roman" panose="02020603050405020304" pitchFamily="18" charset="0"/>
              </a:rPr>
              <a:t> </a:t>
            </a:r>
            <a:r>
              <a:rPr lang="de-DE" sz="1400" i="1" kern="100" dirty="0">
                <a:effectLst/>
                <a:ea typeface="Aptos" panose="020B0004020202020204" pitchFamily="34" charset="0"/>
                <a:cs typeface="Times New Roman" panose="02020603050405020304" pitchFamily="18" charset="0"/>
              </a:rPr>
              <a:t>für: (erzähltechnisch notwendiges) Detail</a:t>
            </a:r>
            <a:r>
              <a:rPr lang="de-DE" sz="1400" kern="100" dirty="0">
                <a:effectLst/>
                <a:ea typeface="Aptos" panose="020B0004020202020204" pitchFamily="34" charset="0"/>
                <a:cs typeface="Times New Roman" panose="02020603050405020304" pitchFamily="18" charset="0"/>
              </a:rPr>
              <a:t>  Weil ich [beim Märchenerzählen] manchmal einen I. [Inzidenzpunkt Werth</a:t>
            </a:r>
            <a:r>
              <a:rPr lang="de-DE" sz="1400" kern="100" baseline="30000" dirty="0">
                <a:effectLst/>
                <a:ea typeface="Aptos" panose="020B0004020202020204" pitchFamily="34" charset="0"/>
                <a:cs typeface="Times New Roman" panose="02020603050405020304" pitchFamily="18" charset="0"/>
              </a:rPr>
              <a:t>1</a:t>
            </a:r>
            <a:r>
              <a:rPr lang="de-DE" sz="1400" kern="100" dirty="0">
                <a:effectLst/>
                <a:ea typeface="Aptos" panose="020B0004020202020204" pitchFamily="34" charset="0"/>
                <a:cs typeface="Times New Roman" panose="02020603050405020304" pitchFamily="18" charset="0"/>
              </a:rPr>
              <a:t>] erfinden </a:t>
            </a:r>
            <a:r>
              <a:rPr lang="de-DE" sz="1400" kern="100" dirty="0" err="1">
                <a:effectLst/>
                <a:ea typeface="Aptos" panose="020B0004020202020204" pitchFamily="34" charset="0"/>
                <a:cs typeface="Times New Roman" panose="02020603050405020304" pitchFamily="18" charset="0"/>
              </a:rPr>
              <a:t>muß</a:t>
            </a:r>
            <a:r>
              <a:rPr lang="de-DE" sz="1400" kern="100" dirty="0">
                <a:effectLst/>
                <a:ea typeface="Aptos" panose="020B0004020202020204" pitchFamily="34" charset="0"/>
                <a:cs typeface="Times New Roman" panose="02020603050405020304" pitchFamily="18" charset="0"/>
              </a:rPr>
              <a:t>, den ich </a:t>
            </a:r>
            <a:r>
              <a:rPr lang="de-DE" sz="1400" kern="100" dirty="0" err="1">
                <a:effectLst/>
                <a:ea typeface="Aptos" panose="020B0004020202020204" pitchFamily="34" charset="0"/>
                <a:cs typeface="Times New Roman" panose="02020603050405020304" pitchFamily="18" charset="0"/>
              </a:rPr>
              <a:t>beym</a:t>
            </a:r>
            <a:r>
              <a:rPr lang="de-DE" sz="1400" kern="100" dirty="0">
                <a:effectLst/>
                <a:ea typeface="Aptos" panose="020B0004020202020204" pitchFamily="34" charset="0"/>
                <a:cs typeface="Times New Roman" panose="02020603050405020304" pitchFamily="18" charset="0"/>
              </a:rPr>
              <a:t> </a:t>
            </a:r>
            <a:r>
              <a:rPr lang="de-DE" sz="1400" kern="100" dirty="0" err="1">
                <a:effectLst/>
                <a:ea typeface="Aptos" panose="020B0004020202020204" pitchFamily="34" charset="0"/>
                <a:cs typeface="Times New Roman" panose="02020603050405020304" pitchFamily="18" charset="0"/>
              </a:rPr>
              <a:t>zweytenmal</a:t>
            </a:r>
            <a:r>
              <a:rPr lang="de-DE" sz="1400" kern="100" dirty="0">
                <a:effectLst/>
                <a:ea typeface="Aptos" panose="020B0004020202020204" pitchFamily="34" charset="0"/>
                <a:cs typeface="Times New Roman" panose="02020603050405020304" pitchFamily="18" charset="0"/>
              </a:rPr>
              <a:t> vergesse, sagen sie [die Kinder] gleich, das </a:t>
            </a:r>
            <a:r>
              <a:rPr lang="de-DE" sz="1400" kern="100" dirty="0" err="1">
                <a:effectLst/>
                <a:ea typeface="Aptos" panose="020B0004020202020204" pitchFamily="34" charset="0"/>
                <a:cs typeface="Times New Roman" panose="02020603050405020304" pitchFamily="18" charset="0"/>
              </a:rPr>
              <a:t>vorigemal</a:t>
            </a:r>
            <a:r>
              <a:rPr lang="de-DE" sz="1400" kern="100" dirty="0">
                <a:effectLst/>
                <a:ea typeface="Aptos" panose="020B0004020202020204" pitchFamily="34" charset="0"/>
                <a:cs typeface="Times New Roman" panose="02020603050405020304" pitchFamily="18" charset="0"/>
              </a:rPr>
              <a:t> wär’ es anders gewesen </a:t>
            </a:r>
          </a:p>
          <a:p>
            <a:pPr marL="0" indent="0">
              <a:lnSpc>
                <a:spcPts val="1700"/>
              </a:lnSpc>
              <a:spcAft>
                <a:spcPts val="800"/>
              </a:spcAft>
              <a:buNone/>
            </a:pPr>
            <a:br>
              <a:rPr lang="de-DE" sz="1400" dirty="0">
                <a:effectLst/>
                <a:ea typeface="Aptos" panose="020B0004020202020204" pitchFamily="34" charset="0"/>
                <a:cs typeface="Times New Roman" panose="02020603050405020304" pitchFamily="18" charset="0"/>
              </a:rPr>
            </a:br>
            <a:r>
              <a:rPr lang="de-DE" sz="1400" kern="100" dirty="0">
                <a:effectLst/>
                <a:ea typeface="Aptos" panose="020B0004020202020204" pitchFamily="34" charset="0"/>
                <a:cs typeface="Times New Roman" panose="02020603050405020304" pitchFamily="18" charset="0"/>
              </a:rPr>
              <a:t> </a:t>
            </a:r>
            <a:r>
              <a:rPr lang="de-DE" sz="1400" b="1" kern="100" dirty="0">
                <a:effectLst/>
                <a:ea typeface="Aptos" panose="020B0004020202020204" pitchFamily="34" charset="0"/>
                <a:cs typeface="Times New Roman" panose="02020603050405020304" pitchFamily="18" charset="0"/>
              </a:rPr>
              <a:t>anzüglich </a:t>
            </a:r>
            <a:endParaRPr lang="de-DE" sz="1400" i="1" kern="100" dirty="0">
              <a:effectLst/>
              <a:ea typeface="Aptos" panose="020B0004020202020204" pitchFamily="34" charset="0"/>
              <a:cs typeface="Times New Roman" panose="02020603050405020304" pitchFamily="18" charset="0"/>
            </a:endParaRPr>
          </a:p>
          <a:p>
            <a:pPr marL="0" indent="0">
              <a:lnSpc>
                <a:spcPts val="1700"/>
              </a:lnSpc>
              <a:spcAft>
                <a:spcPts val="800"/>
              </a:spcAft>
              <a:buNone/>
            </a:pPr>
            <a:r>
              <a:rPr lang="de-DE" sz="1400" i="1" kern="100" dirty="0">
                <a:effectLst/>
                <a:ea typeface="Aptos" panose="020B0004020202020204" pitchFamily="34" charset="0"/>
                <a:cs typeface="Times New Roman" panose="02020603050405020304" pitchFamily="18" charset="0"/>
              </a:rPr>
              <a:t>1 verlockend, anziehend</a:t>
            </a:r>
            <a:br>
              <a:rPr lang="de-DE" sz="1400" i="1" kern="100" dirty="0">
                <a:effectLst/>
                <a:ea typeface="Aptos" panose="020B0004020202020204" pitchFamily="34" charset="0"/>
                <a:cs typeface="Times New Roman" panose="02020603050405020304" pitchFamily="18" charset="0"/>
              </a:rPr>
            </a:br>
            <a:r>
              <a:rPr lang="de-DE" sz="1400" i="1" kern="100" dirty="0">
                <a:ea typeface="Aptos" panose="020B0004020202020204" pitchFamily="34" charset="0"/>
                <a:cs typeface="Times New Roman" panose="02020603050405020304" pitchFamily="18" charset="0"/>
              </a:rPr>
              <a:t>2 iron(-beleidigend) auf </a:t>
            </a:r>
            <a:r>
              <a:rPr lang="de-DE" sz="1400" i="1" kern="100" dirty="0" err="1">
                <a:ea typeface="Aptos" panose="020B0004020202020204" pitchFamily="34" charset="0"/>
                <a:cs typeface="Times New Roman" panose="02020603050405020304" pitchFamily="18" charset="0"/>
              </a:rPr>
              <a:t>etw</a:t>
            </a:r>
            <a:r>
              <a:rPr lang="de-DE" sz="1400" i="1" kern="100" dirty="0">
                <a:ea typeface="Aptos" panose="020B0004020202020204" pitchFamily="34" charset="0"/>
                <a:cs typeface="Times New Roman" panose="02020603050405020304" pitchFamily="18" charset="0"/>
              </a:rPr>
              <a:t> anspielend</a:t>
            </a:r>
          </a:p>
          <a:p>
            <a:pPr marL="0" indent="0">
              <a:lnSpc>
                <a:spcPts val="1700"/>
              </a:lnSpc>
              <a:spcAft>
                <a:spcPts val="800"/>
              </a:spcAft>
              <a:buNone/>
            </a:pPr>
            <a:r>
              <a:rPr lang="de-DE" sz="1400" b="1" kern="100" dirty="0">
                <a:ea typeface="Aptos" panose="020B0004020202020204" pitchFamily="34" charset="0"/>
                <a:cs typeface="Times New Roman" panose="02020603050405020304" pitchFamily="18" charset="0"/>
              </a:rPr>
              <a:t>s</a:t>
            </a:r>
            <a:r>
              <a:rPr lang="de-DE" sz="1400" b="1" kern="100" dirty="0">
                <a:effectLst/>
                <a:ea typeface="Aptos" panose="020B0004020202020204" pitchFamily="34" charset="0"/>
                <a:cs typeface="Times New Roman" panose="02020603050405020304" pitchFamily="18" charset="0"/>
              </a:rPr>
              <a:t>chauerlich</a:t>
            </a:r>
          </a:p>
          <a:p>
            <a:pPr marL="0" indent="0">
              <a:lnSpc>
                <a:spcPts val="1700"/>
              </a:lnSpc>
              <a:spcAft>
                <a:spcPts val="800"/>
              </a:spcAft>
              <a:buNone/>
            </a:pPr>
            <a:r>
              <a:rPr lang="de-DE" sz="1400" i="1" kern="100" dirty="0">
                <a:ea typeface="Aptos" panose="020B0004020202020204" pitchFamily="34" charset="0"/>
                <a:cs typeface="Times New Roman" panose="02020603050405020304" pitchFamily="18" charset="0"/>
              </a:rPr>
              <a:t>a schaurig, unheimlich, grauenerregend; erschreckend, ängstigend</a:t>
            </a:r>
            <a:br>
              <a:rPr lang="de-DE" sz="1400" i="1" kern="100" dirty="0">
                <a:ea typeface="Aptos" panose="020B0004020202020204" pitchFamily="34" charset="0"/>
                <a:cs typeface="Times New Roman" panose="02020603050405020304" pitchFamily="18" charset="0"/>
              </a:rPr>
            </a:br>
            <a:r>
              <a:rPr lang="de-DE" sz="1400" i="1" kern="100" dirty="0">
                <a:ea typeface="Aptos" panose="020B0004020202020204" pitchFamily="34" charset="0"/>
                <a:cs typeface="Times New Roman" panose="02020603050405020304" pitchFamily="18" charset="0"/>
              </a:rPr>
              <a:t>b</a:t>
            </a:r>
            <a:r>
              <a:rPr lang="de-DE" sz="1400" i="1" kern="100" dirty="0">
                <a:effectLst/>
                <a:ea typeface="Aptos" panose="020B0004020202020204" pitchFamily="34" charset="0"/>
                <a:cs typeface="Times New Roman" panose="02020603050405020304" pitchFamily="18" charset="0"/>
              </a:rPr>
              <a:t> emotional berührend u einen unwillkürlichen Schauer verursachend</a:t>
            </a:r>
            <a:br>
              <a:rPr lang="de-DE" sz="1400" i="1" kern="100" dirty="0">
                <a:effectLst/>
                <a:ea typeface="Aptos" panose="020B0004020202020204" pitchFamily="34" charset="0"/>
                <a:cs typeface="Times New Roman" panose="02020603050405020304" pitchFamily="18" charset="0"/>
              </a:rPr>
            </a:br>
            <a:r>
              <a:rPr lang="de-DE" sz="1400" i="1" kern="100" dirty="0">
                <a:effectLst/>
                <a:ea typeface="Aptos" panose="020B0004020202020204" pitchFamily="34" charset="0"/>
                <a:cs typeface="Times New Roman" panose="02020603050405020304" pitchFamily="18" charset="0"/>
              </a:rPr>
              <a:t>c abstoßend, widerlich, </a:t>
            </a:r>
            <a:r>
              <a:rPr lang="de-DE" sz="1400" i="1" kern="100" dirty="0" err="1">
                <a:effectLst/>
                <a:ea typeface="Aptos" panose="020B0004020202020204" pitchFamily="34" charset="0"/>
                <a:cs typeface="Times New Roman" panose="02020603050405020304" pitchFamily="18" charset="0"/>
              </a:rPr>
              <a:t>gräßlich</a:t>
            </a:r>
            <a:endParaRPr lang="de-DE" sz="1400" i="1" kern="100" dirty="0">
              <a:effectLst/>
              <a:ea typeface="Aptos" panose="020B0004020202020204" pitchFamily="34" charset="0"/>
              <a:cs typeface="Times New Roman" panose="02020603050405020304" pitchFamily="18" charset="0"/>
            </a:endParaRPr>
          </a:p>
          <a:p>
            <a:pPr marL="0" indent="0">
              <a:lnSpc>
                <a:spcPts val="1700"/>
              </a:lnSpc>
              <a:spcAft>
                <a:spcPts val="800"/>
              </a:spcAft>
              <a:buNone/>
            </a:pPr>
            <a:endParaRPr lang="de-DE" sz="14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19742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E9B29B-F6A2-21D3-4AA9-62879B947203}"/>
              </a:ext>
            </a:extLst>
          </p:cNvPr>
          <p:cNvSpPr>
            <a:spLocks noGrp="1"/>
          </p:cNvSpPr>
          <p:nvPr>
            <p:ph type="title"/>
          </p:nvPr>
        </p:nvSpPr>
        <p:spPr/>
        <p:txBody>
          <a:bodyPr>
            <a:noAutofit/>
          </a:bodyPr>
          <a:lstStyle/>
          <a:p>
            <a:r>
              <a:rPr lang="de-DE" sz="2400" b="1" i="1" dirty="0"/>
              <a:t>Zur Erzählweise</a:t>
            </a:r>
            <a:r>
              <a:rPr lang="de-DE" sz="2400" b="1" dirty="0"/>
              <a:t>: Vorwort</a:t>
            </a:r>
          </a:p>
        </p:txBody>
      </p:sp>
      <p:sp>
        <p:nvSpPr>
          <p:cNvPr id="3" name="Fußzeilenplatzhalter 2">
            <a:extLst>
              <a:ext uri="{FF2B5EF4-FFF2-40B4-BE49-F238E27FC236}">
                <a16:creationId xmlns:a16="http://schemas.microsoft.com/office/drawing/2014/main" id="{DB4C45D7-5F14-2208-6C07-C3D934D1CCA1}"/>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1760EB6-1603-D8F0-6E94-480811EF19F1}"/>
              </a:ext>
            </a:extLst>
          </p:cNvPr>
          <p:cNvSpPr>
            <a:spLocks noGrp="1"/>
          </p:cNvSpPr>
          <p:nvPr>
            <p:ph type="sldNum" sz="quarter" idx="12"/>
          </p:nvPr>
        </p:nvSpPr>
        <p:spPr/>
        <p:txBody>
          <a:bodyPr/>
          <a:lstStyle/>
          <a:p>
            <a:fld id="{B2ADACBF-B37B-4026-855E-49B0BDFC8D12}" type="slidenum">
              <a:rPr lang="de-DE" smtClean="0"/>
              <a:t>14</a:t>
            </a:fld>
            <a:endParaRPr lang="de-DE"/>
          </a:p>
        </p:txBody>
      </p:sp>
      <p:sp>
        <p:nvSpPr>
          <p:cNvPr id="5" name="Inhaltsplatzhalter 4">
            <a:extLst>
              <a:ext uri="{FF2B5EF4-FFF2-40B4-BE49-F238E27FC236}">
                <a16:creationId xmlns:a16="http://schemas.microsoft.com/office/drawing/2014/main" id="{7ED3E12D-8CDC-F2F6-B53F-039A22755C4C}"/>
              </a:ext>
            </a:extLst>
          </p:cNvPr>
          <p:cNvSpPr>
            <a:spLocks noGrp="1"/>
          </p:cNvSpPr>
          <p:nvPr>
            <p:ph sz="quarter" idx="1"/>
          </p:nvPr>
        </p:nvSpPr>
        <p:spPr>
          <a:xfrm>
            <a:off x="301752" y="1916832"/>
            <a:ext cx="8446712" cy="4182216"/>
          </a:xfrm>
        </p:spPr>
        <p:txBody>
          <a:bodyPr>
            <a:noAutofit/>
          </a:bodyPr>
          <a:lstStyle/>
          <a:p>
            <a:pPr>
              <a:lnSpc>
                <a:spcPts val="1700"/>
              </a:lnSpc>
              <a:spcBef>
                <a:spcPts val="200"/>
              </a:spcBef>
            </a:pPr>
            <a:r>
              <a:rPr lang="de-DE" sz="1400" dirty="0"/>
              <a:t>Herausgeber führt sich ein als </a:t>
            </a:r>
            <a:r>
              <a:rPr lang="de-DE" sz="1400" dirty="0">
                <a:solidFill>
                  <a:schemeClr val="accent1"/>
                </a:solidFill>
              </a:rPr>
              <a:t>Berichterstatter</a:t>
            </a:r>
          </a:p>
          <a:p>
            <a:pPr>
              <a:lnSpc>
                <a:spcPts val="1700"/>
              </a:lnSpc>
              <a:spcBef>
                <a:spcPts val="200"/>
              </a:spcBef>
            </a:pPr>
            <a:r>
              <a:rPr lang="de-DE" sz="1400" dirty="0"/>
              <a:t>Stellt </a:t>
            </a:r>
            <a:r>
              <a:rPr lang="de-DE" sz="1400" dirty="0">
                <a:solidFill>
                  <a:schemeClr val="accent1"/>
                </a:solidFill>
              </a:rPr>
              <a:t>persönliche Beziehung </a:t>
            </a:r>
            <a:r>
              <a:rPr lang="de-DE" sz="1400" dirty="0"/>
              <a:t>zum Leser her</a:t>
            </a:r>
          </a:p>
          <a:p>
            <a:pPr>
              <a:lnSpc>
                <a:spcPts val="1700"/>
              </a:lnSpc>
              <a:spcBef>
                <a:spcPts val="200"/>
              </a:spcBef>
            </a:pPr>
            <a:r>
              <a:rPr lang="de-DE" sz="1400" dirty="0"/>
              <a:t>erste Wertungen: „</a:t>
            </a:r>
            <a:r>
              <a:rPr lang="de-DE" sz="1400" dirty="0">
                <a:solidFill>
                  <a:schemeClr val="accent1"/>
                </a:solidFill>
              </a:rPr>
              <a:t>armer Werther</a:t>
            </a:r>
            <a:r>
              <a:rPr lang="de-DE" sz="1400" dirty="0"/>
              <a:t>“</a:t>
            </a:r>
          </a:p>
          <a:p>
            <a:pPr>
              <a:lnSpc>
                <a:spcPts val="1700"/>
              </a:lnSpc>
              <a:spcBef>
                <a:spcPts val="200"/>
              </a:spcBef>
            </a:pPr>
            <a:r>
              <a:rPr lang="de-DE" sz="1400" dirty="0"/>
              <a:t>Zuordnungen von: </a:t>
            </a:r>
            <a:r>
              <a:rPr lang="de-DE" sz="1400" dirty="0">
                <a:solidFill>
                  <a:schemeClr val="accent1"/>
                </a:solidFill>
              </a:rPr>
              <a:t>Geist-Bewunderung; Charakter-Liebe; Schicksal-Tränen</a:t>
            </a:r>
          </a:p>
          <a:p>
            <a:pPr>
              <a:lnSpc>
                <a:spcPts val="1700"/>
              </a:lnSpc>
              <a:spcBef>
                <a:spcPts val="200"/>
              </a:spcBef>
            </a:pPr>
            <a:r>
              <a:rPr lang="de-DE" sz="1400" dirty="0"/>
              <a:t>thematisiert verdeckt Selbstmordthema; </a:t>
            </a:r>
            <a:r>
              <a:rPr lang="de-DE" sz="1400" dirty="0">
                <a:solidFill>
                  <a:schemeClr val="accent1"/>
                </a:solidFill>
              </a:rPr>
              <a:t>Trostfunktion</a:t>
            </a:r>
            <a:r>
              <a:rPr lang="de-DE" sz="1400" dirty="0"/>
              <a:t>, Freund in verzweifelter Situation</a:t>
            </a:r>
          </a:p>
          <a:p>
            <a:pPr>
              <a:lnSpc>
                <a:spcPts val="1700"/>
              </a:lnSpc>
              <a:spcBef>
                <a:spcPts val="200"/>
              </a:spcBef>
            </a:pPr>
            <a:endParaRPr lang="de-DE" sz="1400" dirty="0"/>
          </a:p>
          <a:p>
            <a:endParaRPr lang="de-DE" sz="1400" dirty="0"/>
          </a:p>
        </p:txBody>
      </p:sp>
      <p:pic>
        <p:nvPicPr>
          <p:cNvPr id="8" name="Grafik 7" descr="Ein Bild, das Tisch, Mobiliar, Bild, Text enthält.&#10;&#10;Automatisch generierte Beschreibung">
            <a:extLst>
              <a:ext uri="{FF2B5EF4-FFF2-40B4-BE49-F238E27FC236}">
                <a16:creationId xmlns:a16="http://schemas.microsoft.com/office/drawing/2014/main" id="{9D2A17C2-921A-8DF3-1D2A-FADDDC170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0380" y="3483368"/>
            <a:ext cx="3857143" cy="2340000"/>
          </a:xfrm>
          <a:prstGeom prst="rect">
            <a:avLst/>
          </a:prstGeom>
        </p:spPr>
      </p:pic>
    </p:spTree>
    <p:extLst>
      <p:ext uri="{BB962C8B-B14F-4D97-AF65-F5344CB8AC3E}">
        <p14:creationId xmlns:p14="http://schemas.microsoft.com/office/powerpoint/2010/main" val="2359418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E9B29B-F6A2-21D3-4AA9-62879B947203}"/>
              </a:ext>
            </a:extLst>
          </p:cNvPr>
          <p:cNvSpPr>
            <a:spLocks noGrp="1"/>
          </p:cNvSpPr>
          <p:nvPr>
            <p:ph type="title"/>
          </p:nvPr>
        </p:nvSpPr>
        <p:spPr/>
        <p:txBody>
          <a:bodyPr>
            <a:noAutofit/>
          </a:bodyPr>
          <a:lstStyle/>
          <a:p>
            <a:r>
              <a:rPr lang="de-DE" sz="2400" i="1" dirty="0"/>
              <a:t>Zur Erzählweise</a:t>
            </a:r>
            <a:r>
              <a:rPr lang="de-DE" sz="2400" dirty="0"/>
              <a:t>: Brief vom 30. Mai 1771, </a:t>
            </a:r>
            <a:br>
              <a:rPr lang="de-DE" sz="2400" dirty="0"/>
            </a:br>
            <a:r>
              <a:rPr lang="de-DE" sz="2400" dirty="0"/>
              <a:t>vom 16. Mai 1771, vom 15. August 1771</a:t>
            </a:r>
          </a:p>
        </p:txBody>
      </p:sp>
      <p:sp>
        <p:nvSpPr>
          <p:cNvPr id="3" name="Fußzeilenplatzhalter 2">
            <a:extLst>
              <a:ext uri="{FF2B5EF4-FFF2-40B4-BE49-F238E27FC236}">
                <a16:creationId xmlns:a16="http://schemas.microsoft.com/office/drawing/2014/main" id="{DB4C45D7-5F14-2208-6C07-C3D934D1CCA1}"/>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1760EB6-1603-D8F0-6E94-480811EF19F1}"/>
              </a:ext>
            </a:extLst>
          </p:cNvPr>
          <p:cNvSpPr>
            <a:spLocks noGrp="1"/>
          </p:cNvSpPr>
          <p:nvPr>
            <p:ph type="sldNum" sz="quarter" idx="12"/>
          </p:nvPr>
        </p:nvSpPr>
        <p:spPr/>
        <p:txBody>
          <a:bodyPr/>
          <a:lstStyle/>
          <a:p>
            <a:fld id="{B2ADACBF-B37B-4026-855E-49B0BDFC8D12}" type="slidenum">
              <a:rPr lang="de-DE" smtClean="0"/>
              <a:t>15</a:t>
            </a:fld>
            <a:endParaRPr lang="de-DE"/>
          </a:p>
        </p:txBody>
      </p:sp>
      <p:sp>
        <p:nvSpPr>
          <p:cNvPr id="5" name="Inhaltsplatzhalter 4">
            <a:extLst>
              <a:ext uri="{FF2B5EF4-FFF2-40B4-BE49-F238E27FC236}">
                <a16:creationId xmlns:a16="http://schemas.microsoft.com/office/drawing/2014/main" id="{7ED3E12D-8CDC-F2F6-B53F-039A22755C4C}"/>
              </a:ext>
            </a:extLst>
          </p:cNvPr>
          <p:cNvSpPr>
            <a:spLocks noGrp="1"/>
          </p:cNvSpPr>
          <p:nvPr>
            <p:ph sz="quarter" idx="1"/>
          </p:nvPr>
        </p:nvSpPr>
        <p:spPr>
          <a:xfrm>
            <a:off x="301752" y="2132856"/>
            <a:ext cx="8446712" cy="3966192"/>
          </a:xfrm>
        </p:spPr>
        <p:txBody>
          <a:bodyPr>
            <a:noAutofit/>
          </a:bodyPr>
          <a:lstStyle/>
          <a:p>
            <a:pPr>
              <a:lnSpc>
                <a:spcPts val="1700"/>
              </a:lnSpc>
              <a:spcBef>
                <a:spcPts val="200"/>
              </a:spcBef>
            </a:pPr>
            <a:r>
              <a:rPr lang="de-DE" sz="1400" dirty="0"/>
              <a:t>Versuchung, aus erlebter Szene in Wahlheim eine „</a:t>
            </a:r>
            <a:r>
              <a:rPr lang="de-DE" sz="1400" dirty="0">
                <a:solidFill>
                  <a:schemeClr val="accent1"/>
                </a:solidFill>
              </a:rPr>
              <a:t>Idylle</a:t>
            </a:r>
            <a:r>
              <a:rPr lang="de-DE" sz="1400" dirty="0"/>
              <a:t>“ </a:t>
            </a:r>
            <a:br>
              <a:rPr lang="de-DE" sz="1400" dirty="0"/>
            </a:br>
            <a:r>
              <a:rPr lang="de-DE" sz="1400" dirty="0"/>
              <a:t>zu machen; Ablehnung der künstlerischen Zurichtung</a:t>
            </a:r>
          </a:p>
          <a:p>
            <a:pPr>
              <a:lnSpc>
                <a:spcPts val="1700"/>
              </a:lnSpc>
              <a:spcBef>
                <a:spcPts val="200"/>
              </a:spcBef>
            </a:pPr>
            <a:r>
              <a:rPr lang="de-DE" sz="1400" dirty="0"/>
              <a:t>Legitimation des </a:t>
            </a:r>
            <a:r>
              <a:rPr lang="de-DE" sz="1400" dirty="0">
                <a:solidFill>
                  <a:schemeClr val="accent1"/>
                </a:solidFill>
              </a:rPr>
              <a:t>niederen Personals</a:t>
            </a:r>
            <a:r>
              <a:rPr lang="de-DE" sz="1400" dirty="0"/>
              <a:t>; entsprechend </a:t>
            </a:r>
            <a:br>
              <a:rPr lang="de-DE" sz="1400" dirty="0"/>
            </a:br>
            <a:r>
              <a:rPr lang="de-DE" sz="1400" dirty="0">
                <a:solidFill>
                  <a:schemeClr val="accent1"/>
                </a:solidFill>
              </a:rPr>
              <a:t>schlichte Erzählweise</a:t>
            </a:r>
          </a:p>
          <a:p>
            <a:pPr>
              <a:lnSpc>
                <a:spcPts val="1700"/>
              </a:lnSpc>
              <a:spcBef>
                <a:spcPts val="200"/>
              </a:spcBef>
            </a:pPr>
            <a:r>
              <a:rPr lang="de-DE" sz="1400" dirty="0">
                <a:solidFill>
                  <a:schemeClr val="accent1"/>
                </a:solidFill>
              </a:rPr>
              <a:t>Unsagbarkeitstopos</a:t>
            </a:r>
            <a:r>
              <a:rPr lang="de-DE" sz="1400" dirty="0"/>
              <a:t>: emotionale Eindringlichkeit und </a:t>
            </a:r>
            <a:br>
              <a:rPr lang="de-DE" sz="1400" dirty="0"/>
            </a:br>
            <a:r>
              <a:rPr lang="de-DE" sz="1400" dirty="0"/>
              <a:t>unmittelbarer Eindruck der Szene können nicht </a:t>
            </a:r>
            <a:br>
              <a:rPr lang="de-DE" sz="1400" dirty="0"/>
            </a:br>
            <a:r>
              <a:rPr lang="de-DE" sz="1400" dirty="0"/>
              <a:t>angemessen sprachlich wiedergegeben werden;</a:t>
            </a:r>
            <a:br>
              <a:rPr lang="de-DE" sz="1400" dirty="0"/>
            </a:br>
            <a:r>
              <a:rPr lang="de-DE" sz="1400" dirty="0"/>
              <a:t>„entzünden“ aber in der Imagination</a:t>
            </a:r>
          </a:p>
          <a:p>
            <a:pPr>
              <a:lnSpc>
                <a:spcPts val="1700"/>
              </a:lnSpc>
              <a:spcBef>
                <a:spcPts val="200"/>
              </a:spcBef>
            </a:pPr>
            <a:endParaRPr lang="de-DE" sz="1400" dirty="0"/>
          </a:p>
          <a:p>
            <a:pPr>
              <a:lnSpc>
                <a:spcPts val="1700"/>
              </a:lnSpc>
              <a:spcBef>
                <a:spcPts val="200"/>
              </a:spcBef>
            </a:pPr>
            <a:r>
              <a:rPr lang="de-DE" sz="1400" dirty="0"/>
              <a:t>Einführung des „</a:t>
            </a:r>
            <a:r>
              <a:rPr lang="de-DE" sz="1400" dirty="0" err="1">
                <a:solidFill>
                  <a:schemeClr val="accent1"/>
                </a:solidFill>
              </a:rPr>
              <a:t>Inzidentpunktes</a:t>
            </a:r>
            <a:r>
              <a:rPr lang="de-DE" sz="1400" dirty="0"/>
              <a:t>“ in die Literaturtheorie</a:t>
            </a:r>
          </a:p>
          <a:p>
            <a:pPr>
              <a:lnSpc>
                <a:spcPts val="1700"/>
              </a:lnSpc>
              <a:spcBef>
                <a:spcPts val="200"/>
              </a:spcBef>
            </a:pPr>
            <a:r>
              <a:rPr lang="de-DE" sz="1400" dirty="0"/>
              <a:t>Idealer </a:t>
            </a:r>
            <a:r>
              <a:rPr lang="de-DE" sz="1400" dirty="0">
                <a:solidFill>
                  <a:schemeClr val="accent1"/>
                </a:solidFill>
              </a:rPr>
              <a:t>rhapsodischer Vortrag</a:t>
            </a:r>
            <a:r>
              <a:rPr lang="de-DE" sz="1400" dirty="0"/>
              <a:t>: nicht Neuheit, sondern identische Wiederholung</a:t>
            </a:r>
          </a:p>
          <a:p>
            <a:pPr>
              <a:lnSpc>
                <a:spcPts val="1700"/>
              </a:lnSpc>
              <a:spcBef>
                <a:spcPts val="200"/>
              </a:spcBef>
            </a:pPr>
            <a:r>
              <a:rPr lang="de-DE" sz="1400" dirty="0"/>
              <a:t>Eindringlichkeit und Unwiederholbarkeit des </a:t>
            </a:r>
            <a:r>
              <a:rPr lang="de-DE" sz="1400" dirty="0">
                <a:solidFill>
                  <a:schemeClr val="accent1"/>
                </a:solidFill>
              </a:rPr>
              <a:t>ersten Eindrucks </a:t>
            </a:r>
            <a:r>
              <a:rPr lang="de-DE" sz="1400" dirty="0"/>
              <a:t>(in der Dichtung; im Leben)</a:t>
            </a:r>
          </a:p>
          <a:p>
            <a:endParaRPr lang="de-DE" sz="1400" dirty="0"/>
          </a:p>
        </p:txBody>
      </p:sp>
      <p:pic>
        <p:nvPicPr>
          <p:cNvPr id="7" name="Grafik 6" descr="Ein Bild, das draußen, Entwurf, Zeichnung, Bild enthält.&#10;&#10;Automatisch generierte Beschreibung">
            <a:extLst>
              <a:ext uri="{FF2B5EF4-FFF2-40B4-BE49-F238E27FC236}">
                <a16:creationId xmlns:a16="http://schemas.microsoft.com/office/drawing/2014/main" id="{F0A58A07-E61A-9ED9-581D-E685B0E8D9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2276872"/>
            <a:ext cx="2644606" cy="1656184"/>
          </a:xfrm>
          <a:prstGeom prst="rect">
            <a:avLst/>
          </a:prstGeom>
        </p:spPr>
      </p:pic>
    </p:spTree>
    <p:extLst>
      <p:ext uri="{BB962C8B-B14F-4D97-AF65-F5344CB8AC3E}">
        <p14:creationId xmlns:p14="http://schemas.microsoft.com/office/powerpoint/2010/main" val="3964029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612241-16D8-4614-8820-6CE52D5AB834}"/>
              </a:ext>
            </a:extLst>
          </p:cNvPr>
          <p:cNvSpPr>
            <a:spLocks noGrp="1"/>
          </p:cNvSpPr>
          <p:nvPr>
            <p:ph type="title"/>
          </p:nvPr>
        </p:nvSpPr>
        <p:spPr>
          <a:xfrm>
            <a:off x="301752" y="188640"/>
            <a:ext cx="8534400" cy="798912"/>
          </a:xfrm>
        </p:spPr>
        <p:txBody>
          <a:bodyPr>
            <a:normAutofit fontScale="90000"/>
          </a:bodyPr>
          <a:lstStyle/>
          <a:p>
            <a:br>
              <a:rPr lang="de-DE" sz="2400" dirty="0"/>
            </a:br>
            <a:br>
              <a:rPr lang="de-DE" sz="2400" dirty="0"/>
            </a:br>
            <a:br>
              <a:rPr lang="de-DE" sz="2400" dirty="0"/>
            </a:br>
            <a:br>
              <a:rPr lang="de-DE" sz="2400" dirty="0"/>
            </a:br>
            <a:r>
              <a:rPr lang="de-DE" sz="2700" i="1" dirty="0"/>
              <a:t>Zur Erzählweise</a:t>
            </a:r>
            <a:r>
              <a:rPr lang="de-DE" sz="2700" dirty="0"/>
              <a:t>: Herausgeberbericht, 2. Buch</a:t>
            </a:r>
            <a:endParaRPr lang="de-DE" sz="2400" dirty="0"/>
          </a:p>
        </p:txBody>
      </p:sp>
      <p:sp>
        <p:nvSpPr>
          <p:cNvPr id="3" name="Fußzeilenplatzhalter 2">
            <a:extLst>
              <a:ext uri="{FF2B5EF4-FFF2-40B4-BE49-F238E27FC236}">
                <a16:creationId xmlns:a16="http://schemas.microsoft.com/office/drawing/2014/main" id="{79DA29FF-186C-61B7-9158-E1EB8639C126}"/>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2ED9C69E-7202-C89D-3D0C-BD89DC1A344D}"/>
              </a:ext>
            </a:extLst>
          </p:cNvPr>
          <p:cNvSpPr>
            <a:spLocks noGrp="1"/>
          </p:cNvSpPr>
          <p:nvPr>
            <p:ph type="sldNum" sz="quarter" idx="12"/>
          </p:nvPr>
        </p:nvSpPr>
        <p:spPr/>
        <p:txBody>
          <a:bodyPr/>
          <a:lstStyle/>
          <a:p>
            <a:fld id="{B2ADACBF-B37B-4026-855E-49B0BDFC8D12}" type="slidenum">
              <a:rPr lang="de-DE" smtClean="0"/>
              <a:t>16</a:t>
            </a:fld>
            <a:endParaRPr lang="de-DE"/>
          </a:p>
        </p:txBody>
      </p:sp>
      <p:sp>
        <p:nvSpPr>
          <p:cNvPr id="5" name="Inhaltsplatzhalter 4">
            <a:extLst>
              <a:ext uri="{FF2B5EF4-FFF2-40B4-BE49-F238E27FC236}">
                <a16:creationId xmlns:a16="http://schemas.microsoft.com/office/drawing/2014/main" id="{61EB14F7-EE00-C2C5-60A4-3692C1597E42}"/>
              </a:ext>
            </a:extLst>
          </p:cNvPr>
          <p:cNvSpPr>
            <a:spLocks noGrp="1"/>
          </p:cNvSpPr>
          <p:nvPr>
            <p:ph sz="quarter" idx="1"/>
          </p:nvPr>
        </p:nvSpPr>
        <p:spPr/>
        <p:txBody>
          <a:bodyPr>
            <a:normAutofit/>
          </a:bodyPr>
          <a:lstStyle/>
          <a:p>
            <a:pPr>
              <a:lnSpc>
                <a:spcPts val="1700"/>
              </a:lnSpc>
            </a:pPr>
            <a:r>
              <a:rPr lang="de-DE" sz="1400" dirty="0"/>
              <a:t>Wiederum Präsentation als Sammler und </a:t>
            </a:r>
            <a:r>
              <a:rPr lang="de-DE" sz="1400" dirty="0">
                <a:solidFill>
                  <a:schemeClr val="accent1"/>
                </a:solidFill>
              </a:rPr>
              <a:t>gewissenhafter Berichterstatter</a:t>
            </a:r>
          </a:p>
          <a:p>
            <a:pPr>
              <a:lnSpc>
                <a:spcPts val="1700"/>
              </a:lnSpc>
            </a:pPr>
            <a:r>
              <a:rPr lang="de-DE" sz="1400" dirty="0">
                <a:solidFill>
                  <a:schemeClr val="accent1"/>
                </a:solidFill>
              </a:rPr>
              <a:t>Fakten</a:t>
            </a:r>
            <a:r>
              <a:rPr lang="de-DE" sz="1400" dirty="0"/>
              <a:t> stehen fest, </a:t>
            </a:r>
            <a:r>
              <a:rPr lang="de-DE" sz="1400" dirty="0">
                <a:solidFill>
                  <a:schemeClr val="accent1"/>
                </a:solidFill>
              </a:rPr>
              <a:t>Bewertungen</a:t>
            </a:r>
            <a:r>
              <a:rPr lang="de-DE" sz="1400" dirty="0"/>
              <a:t> schwanken</a:t>
            </a:r>
          </a:p>
          <a:p>
            <a:pPr>
              <a:lnSpc>
                <a:spcPts val="1700"/>
              </a:lnSpc>
            </a:pPr>
            <a:r>
              <a:rPr lang="de-DE" sz="1400" dirty="0"/>
              <a:t>Problem des </a:t>
            </a:r>
            <a:r>
              <a:rPr lang="de-DE" sz="1400" dirty="0">
                <a:solidFill>
                  <a:schemeClr val="accent1"/>
                </a:solidFill>
              </a:rPr>
              <a:t>Verstehens komplexer Handlungen komplexer Charaktere</a:t>
            </a:r>
          </a:p>
          <a:p>
            <a:pPr>
              <a:lnSpc>
                <a:spcPts val="1700"/>
              </a:lnSpc>
            </a:pPr>
            <a:r>
              <a:rPr lang="de-DE" sz="1400" dirty="0"/>
              <a:t>Anspruch auf </a:t>
            </a:r>
            <a:r>
              <a:rPr lang="de-DE" sz="1400" dirty="0">
                <a:solidFill>
                  <a:schemeClr val="accent1"/>
                </a:solidFill>
              </a:rPr>
              <a:t>psychologische Durchdringung</a:t>
            </a:r>
          </a:p>
          <a:p>
            <a:pPr>
              <a:lnSpc>
                <a:spcPts val="1700"/>
              </a:lnSpc>
            </a:pPr>
            <a:r>
              <a:rPr lang="de-DE" sz="1400" dirty="0">
                <a:solidFill>
                  <a:schemeClr val="accent1"/>
                </a:solidFill>
              </a:rPr>
              <a:t>psychologische Analyse</a:t>
            </a:r>
            <a:r>
              <a:rPr lang="de-DE" sz="1400" dirty="0"/>
              <a:t>: Zerstörung der natürlichen Harmonie; Darstellung als Kampf innerer Kräfte gegeneinander; Muster des Seelenfiebers </a:t>
            </a:r>
          </a:p>
          <a:p>
            <a:pPr>
              <a:lnSpc>
                <a:spcPts val="1700"/>
              </a:lnSpc>
            </a:pPr>
            <a:r>
              <a:rPr lang="de-DE" sz="1400" dirty="0"/>
              <a:t>Darstellung der </a:t>
            </a:r>
            <a:r>
              <a:rPr lang="de-DE" sz="1400" dirty="0">
                <a:solidFill>
                  <a:schemeClr val="accent1"/>
                </a:solidFill>
              </a:rPr>
              <a:t>Perspektive von Alberts Freunden</a:t>
            </a:r>
            <a:r>
              <a:rPr lang="de-DE" sz="1400" dirty="0"/>
              <a:t>; Lob des reinen, ruhigen Charakters sowie des Verhaltens; bleibt sich selbst gleich (im Unterschied zu Werthers Stimmungsschwankungen)</a:t>
            </a:r>
          </a:p>
          <a:p>
            <a:endParaRPr lang="de-DE" sz="1400" dirty="0"/>
          </a:p>
        </p:txBody>
      </p:sp>
      <p:pic>
        <p:nvPicPr>
          <p:cNvPr id="7" name="Grafik 6" descr="Ein Bild, das Kleidung, Stuhl, Mobiliar, Person enthält.&#10;&#10;Automatisch generierte Beschreibung">
            <a:extLst>
              <a:ext uri="{FF2B5EF4-FFF2-40B4-BE49-F238E27FC236}">
                <a16:creationId xmlns:a16="http://schemas.microsoft.com/office/drawing/2014/main" id="{09689E7A-2BF9-ACDA-DE9E-C73B526A0B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16" y="3703320"/>
            <a:ext cx="2709672" cy="2395728"/>
          </a:xfrm>
          <a:prstGeom prst="rect">
            <a:avLst/>
          </a:prstGeom>
        </p:spPr>
      </p:pic>
    </p:spTree>
    <p:extLst>
      <p:ext uri="{BB962C8B-B14F-4D97-AF65-F5344CB8AC3E}">
        <p14:creationId xmlns:p14="http://schemas.microsoft.com/office/powerpoint/2010/main" val="3326211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45B066-F0D9-89E4-AA79-CCB78B282183}"/>
              </a:ext>
            </a:extLst>
          </p:cNvPr>
          <p:cNvSpPr>
            <a:spLocks noGrp="1"/>
          </p:cNvSpPr>
          <p:nvPr>
            <p:ph type="title"/>
          </p:nvPr>
        </p:nvSpPr>
        <p:spPr/>
        <p:txBody>
          <a:bodyPr>
            <a:normAutofit/>
          </a:bodyPr>
          <a:lstStyle/>
          <a:p>
            <a:r>
              <a:rPr lang="de-DE" sz="2400" i="1" dirty="0"/>
              <a:t>Zur Lektüre</a:t>
            </a:r>
            <a:r>
              <a:rPr lang="de-DE" sz="2400" dirty="0"/>
              <a:t>: </a:t>
            </a:r>
            <a:r>
              <a:rPr lang="de-DE" sz="2400" b="1" dirty="0"/>
              <a:t>Brief vom 12. Mai 1771</a:t>
            </a:r>
          </a:p>
        </p:txBody>
      </p:sp>
      <p:sp>
        <p:nvSpPr>
          <p:cNvPr id="3" name="Fußzeilenplatzhalter 2">
            <a:extLst>
              <a:ext uri="{FF2B5EF4-FFF2-40B4-BE49-F238E27FC236}">
                <a16:creationId xmlns:a16="http://schemas.microsoft.com/office/drawing/2014/main" id="{FECB271B-5059-DEF3-6DAA-0BE706853D0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ED30A960-84D3-2B1C-C66C-64571A38FBCD}"/>
              </a:ext>
            </a:extLst>
          </p:cNvPr>
          <p:cNvSpPr>
            <a:spLocks noGrp="1"/>
          </p:cNvSpPr>
          <p:nvPr>
            <p:ph type="sldNum" sz="quarter" idx="12"/>
          </p:nvPr>
        </p:nvSpPr>
        <p:spPr/>
        <p:txBody>
          <a:bodyPr/>
          <a:lstStyle/>
          <a:p>
            <a:fld id="{B2ADACBF-B37B-4026-855E-49B0BDFC8D12}" type="slidenum">
              <a:rPr lang="de-DE" smtClean="0"/>
              <a:t>17</a:t>
            </a:fld>
            <a:endParaRPr lang="de-DE"/>
          </a:p>
        </p:txBody>
      </p:sp>
      <p:sp>
        <p:nvSpPr>
          <p:cNvPr id="5" name="Inhaltsplatzhalter 4">
            <a:extLst>
              <a:ext uri="{FF2B5EF4-FFF2-40B4-BE49-F238E27FC236}">
                <a16:creationId xmlns:a16="http://schemas.microsoft.com/office/drawing/2014/main" id="{53FB2F69-0742-CC7C-BC1F-B65290C87217}"/>
              </a:ext>
            </a:extLst>
          </p:cNvPr>
          <p:cNvSpPr>
            <a:spLocks noGrp="1"/>
          </p:cNvSpPr>
          <p:nvPr>
            <p:ph sz="quarter" idx="1"/>
          </p:nvPr>
        </p:nvSpPr>
        <p:spPr>
          <a:xfrm>
            <a:off x="318611" y="2060848"/>
            <a:ext cx="5566392" cy="2900772"/>
          </a:xfrm>
        </p:spPr>
        <p:txBody>
          <a:bodyPr>
            <a:normAutofit/>
          </a:bodyPr>
          <a:lstStyle/>
          <a:p>
            <a:pPr>
              <a:lnSpc>
                <a:spcPts val="1700"/>
              </a:lnSpc>
            </a:pPr>
            <a:r>
              <a:rPr lang="de-DE" sz="1400" dirty="0"/>
              <a:t>Darstellung einer </a:t>
            </a:r>
            <a:r>
              <a:rPr lang="de-DE" sz="1400" dirty="0">
                <a:solidFill>
                  <a:schemeClr val="accent1"/>
                </a:solidFill>
              </a:rPr>
              <a:t>patriarchalischen Idylle</a:t>
            </a:r>
            <a:r>
              <a:rPr lang="de-DE" sz="1400" dirty="0"/>
              <a:t>; Bibelvergleiche </a:t>
            </a:r>
            <a:r>
              <a:rPr lang="de-DE" sz="1400"/>
              <a:t>(Homerlektüre); </a:t>
            </a:r>
            <a:r>
              <a:rPr lang="de-DE" sz="1400" dirty="0"/>
              <a:t>aber auch </a:t>
            </a:r>
            <a:r>
              <a:rPr lang="de-DE" sz="1400" dirty="0">
                <a:solidFill>
                  <a:schemeClr val="accent1"/>
                </a:solidFill>
              </a:rPr>
              <a:t>Märchenhaftigkeit und Mythos </a:t>
            </a:r>
            <a:r>
              <a:rPr lang="de-DE" sz="1400" dirty="0"/>
              <a:t>(Melusine, Quellgeister)</a:t>
            </a:r>
          </a:p>
          <a:p>
            <a:pPr>
              <a:lnSpc>
                <a:spcPts val="1700"/>
              </a:lnSpc>
            </a:pPr>
            <a:r>
              <a:rPr lang="de-DE" sz="1400" dirty="0">
                <a:solidFill>
                  <a:schemeClr val="accent1"/>
                </a:solidFill>
              </a:rPr>
              <a:t>Einfachheit</a:t>
            </a:r>
            <a:r>
              <a:rPr lang="de-DE" sz="1400" dirty="0"/>
              <a:t> und </a:t>
            </a:r>
            <a:r>
              <a:rPr lang="de-DE" sz="1400" dirty="0">
                <a:solidFill>
                  <a:schemeClr val="accent1"/>
                </a:solidFill>
              </a:rPr>
              <a:t>Alltäglichkeit </a:t>
            </a:r>
            <a:r>
              <a:rPr lang="de-DE" sz="1400" dirty="0"/>
              <a:t>der Handlung</a:t>
            </a:r>
          </a:p>
          <a:p>
            <a:pPr>
              <a:lnSpc>
                <a:spcPts val="1700"/>
              </a:lnSpc>
            </a:pPr>
            <a:r>
              <a:rPr lang="de-DE" sz="1400" dirty="0"/>
              <a:t>Ort von </a:t>
            </a:r>
            <a:r>
              <a:rPr lang="de-DE" sz="1400" dirty="0">
                <a:solidFill>
                  <a:schemeClr val="accent1"/>
                </a:solidFill>
              </a:rPr>
              <a:t>Kommunikation, Beziehungsanbahnung</a:t>
            </a:r>
          </a:p>
          <a:p>
            <a:pPr>
              <a:lnSpc>
                <a:spcPts val="1700"/>
              </a:lnSpc>
            </a:pPr>
            <a:r>
              <a:rPr lang="de-DE" sz="1400" dirty="0"/>
              <a:t>natürliche Einfassung, Zentrierung um einen begrenzten Innenraum, </a:t>
            </a:r>
            <a:r>
              <a:rPr lang="de-DE" sz="1400" dirty="0" err="1"/>
              <a:t>Kreisförmigkeit</a:t>
            </a:r>
            <a:r>
              <a:rPr lang="de-DE" sz="1400" dirty="0"/>
              <a:t>; insgesamt: </a:t>
            </a:r>
            <a:br>
              <a:rPr lang="de-DE" sz="1400" dirty="0"/>
            </a:br>
            <a:r>
              <a:rPr lang="de-DE" sz="1400" dirty="0">
                <a:solidFill>
                  <a:schemeClr val="accent1"/>
                </a:solidFill>
              </a:rPr>
              <a:t>Beispiel für objektive Symbolik</a:t>
            </a:r>
            <a:r>
              <a:rPr lang="de-DE" sz="1400" dirty="0"/>
              <a:t>!, anthropologische Ursituation </a:t>
            </a:r>
          </a:p>
          <a:p>
            <a:pPr>
              <a:lnSpc>
                <a:spcPts val="1700"/>
              </a:lnSpc>
            </a:pPr>
            <a:r>
              <a:rPr lang="de-DE" sz="1400" dirty="0"/>
              <a:t>Aufforderung zum Mitempfinden des „</a:t>
            </a:r>
            <a:r>
              <a:rPr lang="de-DE" sz="1400" dirty="0">
                <a:solidFill>
                  <a:schemeClr val="accent1"/>
                </a:solidFill>
              </a:rPr>
              <a:t>Anzüglichen</a:t>
            </a:r>
            <a:r>
              <a:rPr lang="de-DE" sz="1400" dirty="0"/>
              <a:t>“ </a:t>
            </a:r>
            <a:br>
              <a:rPr lang="de-DE" sz="1400" dirty="0"/>
            </a:br>
            <a:r>
              <a:rPr lang="de-DE" sz="1400" dirty="0"/>
              <a:t>und „</a:t>
            </a:r>
            <a:r>
              <a:rPr lang="de-DE" sz="1400" dirty="0">
                <a:solidFill>
                  <a:schemeClr val="accent1"/>
                </a:solidFill>
              </a:rPr>
              <a:t>Schauerlichen</a:t>
            </a:r>
            <a:r>
              <a:rPr lang="de-DE" sz="1400" dirty="0"/>
              <a:t>“</a:t>
            </a:r>
          </a:p>
          <a:p>
            <a:pPr>
              <a:lnSpc>
                <a:spcPts val="1700"/>
              </a:lnSpc>
            </a:pPr>
            <a:r>
              <a:rPr lang="de-DE" sz="1400" dirty="0"/>
              <a:t>Motiv der </a:t>
            </a:r>
            <a:r>
              <a:rPr lang="de-DE" sz="1400" dirty="0">
                <a:solidFill>
                  <a:schemeClr val="accent1"/>
                </a:solidFill>
              </a:rPr>
              <a:t>Kühle</a:t>
            </a:r>
            <a:r>
              <a:rPr lang="de-DE" sz="1400" dirty="0"/>
              <a:t> und der </a:t>
            </a:r>
            <a:r>
              <a:rPr lang="de-DE" sz="1400" dirty="0">
                <a:solidFill>
                  <a:schemeClr val="accent1"/>
                </a:solidFill>
              </a:rPr>
              <a:t>Klarheit; gebändigtes Wasser</a:t>
            </a:r>
            <a:endParaRPr lang="de-DE" sz="1400" dirty="0"/>
          </a:p>
          <a:p>
            <a:pPr>
              <a:lnSpc>
                <a:spcPts val="1700"/>
              </a:lnSpc>
            </a:pPr>
            <a:endParaRPr lang="de-DE" sz="1400" dirty="0"/>
          </a:p>
        </p:txBody>
      </p:sp>
      <p:pic>
        <p:nvPicPr>
          <p:cNvPr id="9" name="Grafik 8" descr="Ein Bild, das Bild, Kleidung, Person, Kunst enthält.&#10;&#10;Automatisch generierte Beschreibung">
            <a:extLst>
              <a:ext uri="{FF2B5EF4-FFF2-40B4-BE49-F238E27FC236}">
                <a16:creationId xmlns:a16="http://schemas.microsoft.com/office/drawing/2014/main" id="{F1E9FF75-724D-7C8E-7C8E-6726928511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2528900"/>
            <a:ext cx="2577265" cy="1800200"/>
          </a:xfrm>
          <a:prstGeom prst="rect">
            <a:avLst/>
          </a:prstGeom>
        </p:spPr>
      </p:pic>
      <p:sp>
        <p:nvSpPr>
          <p:cNvPr id="6" name="Textfeld 5">
            <a:extLst>
              <a:ext uri="{FF2B5EF4-FFF2-40B4-BE49-F238E27FC236}">
                <a16:creationId xmlns:a16="http://schemas.microsoft.com/office/drawing/2014/main" id="{AA7879A8-45BC-C44B-4B63-1C8260FE5934}"/>
              </a:ext>
            </a:extLst>
          </p:cNvPr>
          <p:cNvSpPr txBox="1"/>
          <p:nvPr/>
        </p:nvSpPr>
        <p:spPr>
          <a:xfrm>
            <a:off x="5940152" y="4653136"/>
            <a:ext cx="2448272" cy="400110"/>
          </a:xfrm>
          <a:prstGeom prst="rect">
            <a:avLst/>
          </a:prstGeom>
          <a:noFill/>
        </p:spPr>
        <p:txBody>
          <a:bodyPr wrap="square" rtlCol="0">
            <a:spAutoFit/>
          </a:bodyPr>
          <a:lstStyle/>
          <a:p>
            <a:r>
              <a:rPr lang="de-DE" sz="1000" dirty="0">
                <a:solidFill>
                  <a:schemeClr val="accent3"/>
                </a:solidFill>
              </a:rPr>
              <a:t>Murillo: Rebecca am Brunnen, Mitte 17. Jahrhundert</a:t>
            </a:r>
          </a:p>
        </p:txBody>
      </p:sp>
    </p:spTree>
    <p:extLst>
      <p:ext uri="{BB962C8B-B14F-4D97-AF65-F5344CB8AC3E}">
        <p14:creationId xmlns:p14="http://schemas.microsoft.com/office/powerpoint/2010/main" val="3195883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45B066-F0D9-89E4-AA79-CCB78B282183}"/>
              </a:ext>
            </a:extLst>
          </p:cNvPr>
          <p:cNvSpPr>
            <a:spLocks noGrp="1"/>
          </p:cNvSpPr>
          <p:nvPr>
            <p:ph type="title"/>
          </p:nvPr>
        </p:nvSpPr>
        <p:spPr/>
        <p:txBody>
          <a:bodyPr>
            <a:normAutofit/>
          </a:bodyPr>
          <a:lstStyle/>
          <a:p>
            <a:r>
              <a:rPr lang="de-DE" sz="2400" i="1" dirty="0"/>
              <a:t>Zur Lektüre</a:t>
            </a:r>
            <a:r>
              <a:rPr lang="de-DE" sz="2400" dirty="0"/>
              <a:t>: </a:t>
            </a:r>
            <a:r>
              <a:rPr lang="de-DE" sz="2400" b="1" dirty="0"/>
              <a:t>Brief vom 16. Juni 1771</a:t>
            </a:r>
          </a:p>
        </p:txBody>
      </p:sp>
      <p:sp>
        <p:nvSpPr>
          <p:cNvPr id="3" name="Fußzeilenplatzhalter 2">
            <a:extLst>
              <a:ext uri="{FF2B5EF4-FFF2-40B4-BE49-F238E27FC236}">
                <a16:creationId xmlns:a16="http://schemas.microsoft.com/office/drawing/2014/main" id="{FECB271B-5059-DEF3-6DAA-0BE706853D0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ED30A960-84D3-2B1C-C66C-64571A38FBCD}"/>
              </a:ext>
            </a:extLst>
          </p:cNvPr>
          <p:cNvSpPr>
            <a:spLocks noGrp="1"/>
          </p:cNvSpPr>
          <p:nvPr>
            <p:ph type="sldNum" sz="quarter" idx="12"/>
          </p:nvPr>
        </p:nvSpPr>
        <p:spPr/>
        <p:txBody>
          <a:bodyPr/>
          <a:lstStyle/>
          <a:p>
            <a:fld id="{B2ADACBF-B37B-4026-855E-49B0BDFC8D12}" type="slidenum">
              <a:rPr lang="de-DE" smtClean="0"/>
              <a:t>18</a:t>
            </a:fld>
            <a:endParaRPr lang="de-DE"/>
          </a:p>
        </p:txBody>
      </p:sp>
      <p:sp>
        <p:nvSpPr>
          <p:cNvPr id="5" name="Inhaltsplatzhalter 4">
            <a:extLst>
              <a:ext uri="{FF2B5EF4-FFF2-40B4-BE49-F238E27FC236}">
                <a16:creationId xmlns:a16="http://schemas.microsoft.com/office/drawing/2014/main" id="{53FB2F69-0742-CC7C-BC1F-B65290C87217}"/>
              </a:ext>
            </a:extLst>
          </p:cNvPr>
          <p:cNvSpPr>
            <a:spLocks noGrp="1"/>
          </p:cNvSpPr>
          <p:nvPr>
            <p:ph sz="quarter" idx="1"/>
          </p:nvPr>
        </p:nvSpPr>
        <p:spPr>
          <a:xfrm>
            <a:off x="272656" y="1708248"/>
            <a:ext cx="5638400" cy="4206208"/>
          </a:xfrm>
        </p:spPr>
        <p:txBody>
          <a:bodyPr>
            <a:normAutofit/>
          </a:bodyPr>
          <a:lstStyle/>
          <a:p>
            <a:pPr>
              <a:lnSpc>
                <a:spcPts val="1700"/>
              </a:lnSpc>
            </a:pPr>
            <a:endParaRPr lang="de-DE" sz="1600" dirty="0"/>
          </a:p>
          <a:p>
            <a:pPr>
              <a:lnSpc>
                <a:spcPts val="1700"/>
              </a:lnSpc>
            </a:pPr>
            <a:r>
              <a:rPr lang="de-DE" sz="1400" dirty="0"/>
              <a:t>Frühere Lektüre Lottes: </a:t>
            </a:r>
            <a:r>
              <a:rPr lang="de-DE" sz="1400" dirty="0">
                <a:solidFill>
                  <a:schemeClr val="accent1"/>
                </a:solidFill>
              </a:rPr>
              <a:t>empfindsame Lektüre </a:t>
            </a:r>
            <a:br>
              <a:rPr lang="de-DE" sz="1400" dirty="0">
                <a:solidFill>
                  <a:schemeClr val="accent1"/>
                </a:solidFill>
              </a:rPr>
            </a:br>
            <a:r>
              <a:rPr lang="de-DE" sz="1400" dirty="0">
                <a:solidFill>
                  <a:schemeClr val="accent1"/>
                </a:solidFill>
              </a:rPr>
              <a:t>von empfindsamen Romanen</a:t>
            </a:r>
          </a:p>
          <a:p>
            <a:pPr>
              <a:lnSpc>
                <a:spcPts val="1700"/>
              </a:lnSpc>
            </a:pPr>
            <a:r>
              <a:rPr lang="de-DE" sz="1400" dirty="0"/>
              <a:t>Nun, nach Übernahme von Mutterpflichten: </a:t>
            </a:r>
            <a:br>
              <a:rPr lang="de-DE" sz="1400" dirty="0"/>
            </a:br>
            <a:r>
              <a:rPr lang="de-DE" sz="1400" dirty="0"/>
              <a:t>Neigung nur noch zu Büchern, die die </a:t>
            </a:r>
            <a:br>
              <a:rPr lang="de-DE" sz="1400" dirty="0"/>
            </a:br>
            <a:r>
              <a:rPr lang="de-DE" sz="1400" dirty="0">
                <a:solidFill>
                  <a:schemeClr val="accent1"/>
                </a:solidFill>
              </a:rPr>
              <a:t>eigene „häusliche“ Welt </a:t>
            </a:r>
            <a:r>
              <a:rPr lang="de-DE" sz="1400" dirty="0"/>
              <a:t>so darstellen, wie sie ist</a:t>
            </a:r>
          </a:p>
          <a:p>
            <a:pPr>
              <a:lnSpc>
                <a:spcPts val="1700"/>
              </a:lnSpc>
            </a:pPr>
            <a:r>
              <a:rPr lang="de-DE" sz="1400" dirty="0"/>
              <a:t>Gespräch kommt auf den </a:t>
            </a:r>
            <a:r>
              <a:rPr lang="de-DE" sz="1400" i="1" dirty="0" err="1"/>
              <a:t>Vicar</a:t>
            </a:r>
            <a:r>
              <a:rPr lang="de-DE" sz="1400" i="1" dirty="0"/>
              <a:t> </a:t>
            </a:r>
            <a:r>
              <a:rPr lang="de-DE" sz="1400" i="1" dirty="0" err="1"/>
              <a:t>of</a:t>
            </a:r>
            <a:r>
              <a:rPr lang="de-DE" sz="1400" i="1" dirty="0"/>
              <a:t> Wakefield</a:t>
            </a:r>
            <a:r>
              <a:rPr lang="de-DE" sz="1400" dirty="0"/>
              <a:t> </a:t>
            </a:r>
            <a:br>
              <a:rPr lang="de-DE" sz="1400" dirty="0"/>
            </a:br>
            <a:r>
              <a:rPr lang="de-DE" sz="1400" dirty="0"/>
              <a:t>als positives Beispiel, löst Enthusiasmus bei Werther</a:t>
            </a:r>
          </a:p>
          <a:p>
            <a:pPr>
              <a:lnSpc>
                <a:spcPts val="1700"/>
              </a:lnSpc>
            </a:pPr>
            <a:endParaRPr lang="de-DE" sz="1400" dirty="0"/>
          </a:p>
          <a:p>
            <a:pPr>
              <a:lnSpc>
                <a:spcPts val="1700"/>
              </a:lnSpc>
            </a:pPr>
            <a:endParaRPr lang="de-DE" sz="1400" dirty="0"/>
          </a:p>
          <a:p>
            <a:pPr>
              <a:lnSpc>
                <a:spcPts val="1700"/>
              </a:lnSpc>
            </a:pPr>
            <a:r>
              <a:rPr lang="de-DE" sz="1400" dirty="0"/>
              <a:t>Endet mit </a:t>
            </a:r>
            <a:r>
              <a:rPr lang="de-DE" sz="1400" dirty="0">
                <a:solidFill>
                  <a:schemeClr val="accent1"/>
                </a:solidFill>
              </a:rPr>
              <a:t>Klopstock-Losungswort</a:t>
            </a:r>
            <a:r>
              <a:rPr lang="de-DE" sz="1400" dirty="0"/>
              <a:t> nach dem Gewitter </a:t>
            </a:r>
          </a:p>
          <a:p>
            <a:pPr>
              <a:lnSpc>
                <a:spcPts val="1700"/>
              </a:lnSpc>
            </a:pPr>
            <a:r>
              <a:rPr lang="de-DE" sz="1400" dirty="0"/>
              <a:t>Naturszene, </a:t>
            </a:r>
            <a:r>
              <a:rPr lang="de-DE" sz="1400" dirty="0" err="1"/>
              <a:t>Elementarmetaporik</a:t>
            </a:r>
            <a:r>
              <a:rPr lang="de-DE" sz="1400" dirty="0"/>
              <a:t> von Wärme, Strömen, Feuchtigkeit</a:t>
            </a:r>
          </a:p>
          <a:p>
            <a:pPr>
              <a:lnSpc>
                <a:spcPts val="1700"/>
              </a:lnSpc>
            </a:pPr>
            <a:r>
              <a:rPr lang="de-DE" sz="1400" dirty="0"/>
              <a:t>Blick Lottes nach oben, Blick Werthers nach unten </a:t>
            </a:r>
            <a:br>
              <a:rPr lang="de-DE" sz="1400" dirty="0"/>
            </a:br>
            <a:r>
              <a:rPr lang="de-DE" sz="1400" dirty="0"/>
              <a:t>(auf Lottes Hand)</a:t>
            </a:r>
          </a:p>
          <a:p>
            <a:pPr>
              <a:lnSpc>
                <a:spcPts val="1700"/>
              </a:lnSpc>
            </a:pPr>
            <a:r>
              <a:rPr lang="de-DE" sz="1400" dirty="0">
                <a:solidFill>
                  <a:schemeClr val="accent1"/>
                </a:solidFill>
              </a:rPr>
              <a:t>Vergötterung des Autors; Vergötterung der Geliebten</a:t>
            </a:r>
          </a:p>
        </p:txBody>
      </p:sp>
      <p:pic>
        <p:nvPicPr>
          <p:cNvPr id="8" name="Grafik 7">
            <a:extLst>
              <a:ext uri="{FF2B5EF4-FFF2-40B4-BE49-F238E27FC236}">
                <a16:creationId xmlns:a16="http://schemas.microsoft.com/office/drawing/2014/main" id="{BC766F3E-0D5A-44F4-61CA-D6494E21E9CD}"/>
              </a:ext>
            </a:extLst>
          </p:cNvPr>
          <p:cNvPicPr>
            <a:picLocks noChangeAspect="1"/>
          </p:cNvPicPr>
          <p:nvPr/>
        </p:nvPicPr>
        <p:blipFill>
          <a:blip r:embed="rId2"/>
          <a:stretch>
            <a:fillRect/>
          </a:stretch>
        </p:blipFill>
        <p:spPr>
          <a:xfrm>
            <a:off x="5724128" y="2420888"/>
            <a:ext cx="2224404" cy="2880320"/>
          </a:xfrm>
          <a:prstGeom prst="rect">
            <a:avLst/>
          </a:prstGeom>
        </p:spPr>
      </p:pic>
      <p:sp>
        <p:nvSpPr>
          <p:cNvPr id="9" name="Textfeld 8">
            <a:extLst>
              <a:ext uri="{FF2B5EF4-FFF2-40B4-BE49-F238E27FC236}">
                <a16:creationId xmlns:a16="http://schemas.microsoft.com/office/drawing/2014/main" id="{AE411661-DC88-C69B-A17D-5925693D9164}"/>
              </a:ext>
            </a:extLst>
          </p:cNvPr>
          <p:cNvSpPr txBox="1"/>
          <p:nvPr/>
        </p:nvSpPr>
        <p:spPr>
          <a:xfrm>
            <a:off x="5796136" y="5517232"/>
            <a:ext cx="2160240" cy="246221"/>
          </a:xfrm>
          <a:prstGeom prst="rect">
            <a:avLst/>
          </a:prstGeom>
          <a:noFill/>
        </p:spPr>
        <p:txBody>
          <a:bodyPr wrap="square" rtlCol="0">
            <a:spAutoFit/>
          </a:bodyPr>
          <a:lstStyle/>
          <a:p>
            <a:r>
              <a:rPr lang="de-DE" sz="1000" dirty="0">
                <a:solidFill>
                  <a:schemeClr val="accent3"/>
                </a:solidFill>
              </a:rPr>
              <a:t>Tony </a:t>
            </a:r>
            <a:r>
              <a:rPr lang="de-DE" sz="1000" dirty="0" err="1">
                <a:solidFill>
                  <a:schemeClr val="accent3"/>
                </a:solidFill>
              </a:rPr>
              <a:t>Johannot</a:t>
            </a:r>
            <a:r>
              <a:rPr lang="de-DE" sz="1000" dirty="0">
                <a:solidFill>
                  <a:schemeClr val="accent3"/>
                </a:solidFill>
              </a:rPr>
              <a:t>, 1844</a:t>
            </a:r>
          </a:p>
        </p:txBody>
      </p:sp>
    </p:spTree>
    <p:extLst>
      <p:ext uri="{BB962C8B-B14F-4D97-AF65-F5344CB8AC3E}">
        <p14:creationId xmlns:p14="http://schemas.microsoft.com/office/powerpoint/2010/main" val="773399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9D535E-7BC6-FDF3-ED3D-C0491902DBF8}"/>
              </a:ext>
            </a:extLst>
          </p:cNvPr>
          <p:cNvSpPr>
            <a:spLocks noGrp="1"/>
          </p:cNvSpPr>
          <p:nvPr>
            <p:ph type="title"/>
          </p:nvPr>
        </p:nvSpPr>
        <p:spPr/>
        <p:txBody>
          <a:bodyPr>
            <a:normAutofit fontScale="90000"/>
          </a:bodyPr>
          <a:lstStyle/>
          <a:p>
            <a:r>
              <a:rPr lang="de-DE" sz="2400" i="1" dirty="0"/>
              <a:t>Zur Lektüre</a:t>
            </a:r>
            <a:r>
              <a:rPr lang="de-DE" sz="2400" dirty="0"/>
              <a:t>: </a:t>
            </a:r>
            <a:r>
              <a:rPr lang="de-DE" sz="2400" b="1" dirty="0"/>
              <a:t>Brief vom 12. Oktober 1772</a:t>
            </a:r>
            <a:r>
              <a:rPr lang="de-DE" sz="2400" dirty="0"/>
              <a:t>, Herausgeberbericht </a:t>
            </a:r>
          </a:p>
        </p:txBody>
      </p:sp>
      <p:sp>
        <p:nvSpPr>
          <p:cNvPr id="3" name="Fußzeilenplatzhalter 2">
            <a:extLst>
              <a:ext uri="{FF2B5EF4-FFF2-40B4-BE49-F238E27FC236}">
                <a16:creationId xmlns:a16="http://schemas.microsoft.com/office/drawing/2014/main" id="{CA25B1FC-94A1-AC4E-1C10-62EB293294C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930B36CF-C9A7-9004-F197-D19759390AF7}"/>
              </a:ext>
            </a:extLst>
          </p:cNvPr>
          <p:cNvSpPr>
            <a:spLocks noGrp="1"/>
          </p:cNvSpPr>
          <p:nvPr>
            <p:ph type="sldNum" sz="quarter" idx="12"/>
          </p:nvPr>
        </p:nvSpPr>
        <p:spPr/>
        <p:txBody>
          <a:bodyPr/>
          <a:lstStyle/>
          <a:p>
            <a:fld id="{B2ADACBF-B37B-4026-855E-49B0BDFC8D12}" type="slidenum">
              <a:rPr lang="de-DE" smtClean="0"/>
              <a:t>19</a:t>
            </a:fld>
            <a:endParaRPr lang="de-DE"/>
          </a:p>
        </p:txBody>
      </p:sp>
      <p:sp>
        <p:nvSpPr>
          <p:cNvPr id="5" name="Inhaltsplatzhalter 4">
            <a:extLst>
              <a:ext uri="{FF2B5EF4-FFF2-40B4-BE49-F238E27FC236}">
                <a16:creationId xmlns:a16="http://schemas.microsoft.com/office/drawing/2014/main" id="{2C617D88-61CD-A5AC-689D-2DC46277F8CE}"/>
              </a:ext>
            </a:extLst>
          </p:cNvPr>
          <p:cNvSpPr>
            <a:spLocks noGrp="1"/>
          </p:cNvSpPr>
          <p:nvPr>
            <p:ph sz="quarter" idx="1"/>
          </p:nvPr>
        </p:nvSpPr>
        <p:spPr>
          <a:xfrm>
            <a:off x="301256" y="1772816"/>
            <a:ext cx="8503920" cy="4572000"/>
          </a:xfrm>
        </p:spPr>
        <p:txBody>
          <a:bodyPr>
            <a:normAutofit/>
          </a:bodyPr>
          <a:lstStyle/>
          <a:p>
            <a:r>
              <a:rPr lang="de-DE" sz="1400" dirty="0"/>
              <a:t>Ablösung von </a:t>
            </a:r>
            <a:r>
              <a:rPr lang="de-DE" sz="1400" dirty="0">
                <a:solidFill>
                  <a:schemeClr val="accent1"/>
                </a:solidFill>
              </a:rPr>
              <a:t>Homer </a:t>
            </a:r>
            <a:r>
              <a:rPr lang="de-DE" sz="1400" dirty="0"/>
              <a:t>durch </a:t>
            </a:r>
            <a:r>
              <a:rPr lang="de-DE" sz="1400" dirty="0">
                <a:solidFill>
                  <a:schemeClr val="accent1"/>
                </a:solidFill>
              </a:rPr>
              <a:t>Ossian</a:t>
            </a:r>
            <a:r>
              <a:rPr lang="de-DE" sz="1400" dirty="0"/>
              <a:t> im zweiten Buch </a:t>
            </a:r>
          </a:p>
          <a:p>
            <a:r>
              <a:rPr lang="de-DE" sz="1400" dirty="0"/>
              <a:t>Veränderung der Landschaft: keine </a:t>
            </a:r>
            <a:r>
              <a:rPr lang="de-DE" sz="1400" dirty="0">
                <a:solidFill>
                  <a:schemeClr val="accent1"/>
                </a:solidFill>
              </a:rPr>
              <a:t>ländliche Idylle </a:t>
            </a:r>
            <a:r>
              <a:rPr lang="de-DE" sz="1400" dirty="0"/>
              <a:t>mehr, sondern </a:t>
            </a:r>
            <a:r>
              <a:rPr lang="de-DE" sz="1400" dirty="0">
                <a:solidFill>
                  <a:schemeClr val="accent1"/>
                </a:solidFill>
              </a:rPr>
              <a:t>stürmische Urlandschaften</a:t>
            </a:r>
          </a:p>
          <a:p>
            <a:r>
              <a:rPr lang="de-DE" sz="1400" dirty="0"/>
              <a:t>Blinder Dichter besingt gefallene Helden und getrennte Liebespaare</a:t>
            </a:r>
          </a:p>
          <a:p>
            <a:r>
              <a:rPr lang="de-DE" sz="1400" dirty="0"/>
              <a:t>Wiederum </a:t>
            </a:r>
            <a:r>
              <a:rPr lang="de-DE" sz="1400" dirty="0">
                <a:solidFill>
                  <a:schemeClr val="accent1"/>
                </a:solidFill>
              </a:rPr>
              <a:t>parallel gebaute Sätze</a:t>
            </a:r>
            <a:r>
              <a:rPr lang="de-DE" sz="1400" dirty="0"/>
              <a:t>: 2mal „</a:t>
            </a:r>
            <a:r>
              <a:rPr lang="de-DE" sz="1400" dirty="0" err="1"/>
              <a:t>Zu+Infinitiv</a:t>
            </a:r>
            <a:r>
              <a:rPr lang="de-DE" sz="1400" dirty="0"/>
              <a:t>“; zweimal „wenn“</a:t>
            </a:r>
          </a:p>
          <a:p>
            <a:r>
              <a:rPr lang="de-DE" sz="1400" dirty="0"/>
              <a:t>„</a:t>
            </a:r>
            <a:r>
              <a:rPr lang="de-DE" sz="1400" dirty="0">
                <a:solidFill>
                  <a:schemeClr val="accent1"/>
                </a:solidFill>
              </a:rPr>
              <a:t>schmerzlich glühende Freuden</a:t>
            </a:r>
            <a:r>
              <a:rPr lang="de-DE" sz="1400" dirty="0"/>
              <a:t>“ aus der Klage; endet in Tötungs- und Selbsttötungsszenario</a:t>
            </a:r>
          </a:p>
          <a:p>
            <a:endParaRPr lang="de-DE" sz="1400" dirty="0"/>
          </a:p>
          <a:p>
            <a:r>
              <a:rPr lang="de-DE" sz="1400" dirty="0"/>
              <a:t>Lottes Reaktion auf Werthers (längliche) Verlesung seiner Ossian-Übersetzung („Gesang“): </a:t>
            </a:r>
            <a:br>
              <a:rPr lang="de-DE" sz="1400" dirty="0"/>
            </a:br>
            <a:r>
              <a:rPr lang="de-DE" sz="1400" dirty="0"/>
              <a:t>Vereinigung in der gemeinsamen emotionalen Reaktion auf das Gehörte(„Tränen“); </a:t>
            </a:r>
            <a:br>
              <a:rPr lang="de-DE" sz="1400" dirty="0"/>
            </a:br>
            <a:r>
              <a:rPr lang="de-DE" sz="1400" dirty="0">
                <a:solidFill>
                  <a:schemeClr val="accent1"/>
                </a:solidFill>
              </a:rPr>
              <a:t>Unterschied zur Klopstock-Szene</a:t>
            </a:r>
            <a:r>
              <a:rPr lang="de-DE" sz="1400" dirty="0"/>
              <a:t>? </a:t>
            </a:r>
          </a:p>
          <a:p>
            <a:r>
              <a:rPr lang="de-DE" sz="1400" dirty="0">
                <a:solidFill>
                  <a:schemeClr val="accent1"/>
                </a:solidFill>
              </a:rPr>
              <a:t>identifikatorische Lektüre</a:t>
            </a:r>
            <a:r>
              <a:rPr lang="de-DE" sz="1400" dirty="0"/>
              <a:t>: „Schmerz und Anteil“</a:t>
            </a:r>
          </a:p>
          <a:p>
            <a:r>
              <a:rPr lang="de-DE" sz="1400" dirty="0"/>
              <a:t>Steigerung der Sinnlichkeit durch </a:t>
            </a:r>
            <a:r>
              <a:rPr lang="de-DE" sz="1400" dirty="0">
                <a:solidFill>
                  <a:schemeClr val="accent1"/>
                </a:solidFill>
              </a:rPr>
              <a:t>Berührung, </a:t>
            </a:r>
            <a:r>
              <a:rPr lang="de-DE" sz="1400" dirty="0"/>
              <a:t>aber kein Blickkontakt!</a:t>
            </a:r>
            <a:endParaRPr lang="de-DE" sz="1400" dirty="0">
              <a:solidFill>
                <a:schemeClr val="accent1"/>
              </a:solidFill>
            </a:endParaRPr>
          </a:p>
          <a:p>
            <a:r>
              <a:rPr lang="de-DE" sz="1400" dirty="0"/>
              <a:t>Rolle des </a:t>
            </a:r>
            <a:r>
              <a:rPr lang="de-DE" sz="1400" dirty="0">
                <a:solidFill>
                  <a:schemeClr val="accent1"/>
                </a:solidFill>
              </a:rPr>
              <a:t>vieldeutigen „Schauers</a:t>
            </a:r>
            <a:r>
              <a:rPr lang="de-DE" sz="1400" dirty="0"/>
              <a:t>“ (Fieber, Kälte; </a:t>
            </a:r>
            <a:br>
              <a:rPr lang="de-DE" sz="1400" dirty="0"/>
            </a:br>
            <a:r>
              <a:rPr lang="de-DE" sz="1400" dirty="0"/>
              <a:t>Erregung, Erschütterung; Angst, Schrecken, </a:t>
            </a:r>
            <a:br>
              <a:rPr lang="de-DE" sz="1400" dirty="0"/>
            </a:br>
            <a:r>
              <a:rPr lang="de-DE" sz="1400" dirty="0"/>
              <a:t>Entsetzen; Ehrfurcht)</a:t>
            </a:r>
          </a:p>
          <a:p>
            <a:endParaRPr lang="de-DE" sz="1400" dirty="0"/>
          </a:p>
          <a:p>
            <a:endParaRPr lang="de-DE" sz="1400" dirty="0"/>
          </a:p>
        </p:txBody>
      </p:sp>
      <p:pic>
        <p:nvPicPr>
          <p:cNvPr id="7" name="Grafik 6">
            <a:extLst>
              <a:ext uri="{FF2B5EF4-FFF2-40B4-BE49-F238E27FC236}">
                <a16:creationId xmlns:a16="http://schemas.microsoft.com/office/drawing/2014/main" id="{E41287C6-DD06-ADCD-677A-490B82DF7B04}"/>
              </a:ext>
            </a:extLst>
          </p:cNvPr>
          <p:cNvPicPr>
            <a:picLocks noChangeAspect="1"/>
          </p:cNvPicPr>
          <p:nvPr/>
        </p:nvPicPr>
        <p:blipFill>
          <a:blip r:embed="rId2"/>
          <a:stretch>
            <a:fillRect/>
          </a:stretch>
        </p:blipFill>
        <p:spPr>
          <a:xfrm>
            <a:off x="4553216" y="4829430"/>
            <a:ext cx="3040254" cy="1754996"/>
          </a:xfrm>
          <a:prstGeom prst="rect">
            <a:avLst/>
          </a:prstGeom>
        </p:spPr>
      </p:pic>
    </p:spTree>
    <p:extLst>
      <p:ext uri="{BB962C8B-B14F-4D97-AF65-F5344CB8AC3E}">
        <p14:creationId xmlns:p14="http://schemas.microsoft.com/office/powerpoint/2010/main" val="3679210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D3B541-5FB2-C777-604E-6C23FAE6BC1D}"/>
              </a:ext>
            </a:extLst>
          </p:cNvPr>
          <p:cNvSpPr>
            <a:spLocks noGrp="1"/>
          </p:cNvSpPr>
          <p:nvPr>
            <p:ph type="title"/>
          </p:nvPr>
        </p:nvSpPr>
        <p:spPr/>
        <p:txBody>
          <a:bodyPr>
            <a:normAutofit/>
          </a:bodyPr>
          <a:lstStyle/>
          <a:p>
            <a:r>
              <a:rPr lang="de-DE" sz="2400" i="1" dirty="0"/>
              <a:t>Zur Lektüre:</a:t>
            </a:r>
            <a:r>
              <a:rPr lang="de-DE" sz="2400" dirty="0"/>
              <a:t> </a:t>
            </a:r>
            <a:r>
              <a:rPr lang="de-DE" sz="2400" b="1" dirty="0"/>
              <a:t>Herausgeberbericht</a:t>
            </a:r>
          </a:p>
        </p:txBody>
      </p:sp>
      <p:sp>
        <p:nvSpPr>
          <p:cNvPr id="3" name="Fußzeilenplatzhalter 2">
            <a:extLst>
              <a:ext uri="{FF2B5EF4-FFF2-40B4-BE49-F238E27FC236}">
                <a16:creationId xmlns:a16="http://schemas.microsoft.com/office/drawing/2014/main" id="{97CBC0B1-49DA-3F38-145F-3A1AD22A30A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24181FF2-69EA-15F4-2C66-C6E388CFF2CC}"/>
              </a:ext>
            </a:extLst>
          </p:cNvPr>
          <p:cNvSpPr>
            <a:spLocks noGrp="1"/>
          </p:cNvSpPr>
          <p:nvPr>
            <p:ph type="sldNum" sz="quarter" idx="12"/>
          </p:nvPr>
        </p:nvSpPr>
        <p:spPr/>
        <p:txBody>
          <a:bodyPr/>
          <a:lstStyle/>
          <a:p>
            <a:fld id="{B2ADACBF-B37B-4026-855E-49B0BDFC8D12}" type="slidenum">
              <a:rPr lang="de-DE" smtClean="0"/>
              <a:t>20</a:t>
            </a:fld>
            <a:endParaRPr lang="de-DE"/>
          </a:p>
        </p:txBody>
      </p:sp>
      <p:sp>
        <p:nvSpPr>
          <p:cNvPr id="5" name="Inhaltsplatzhalter 4">
            <a:extLst>
              <a:ext uri="{FF2B5EF4-FFF2-40B4-BE49-F238E27FC236}">
                <a16:creationId xmlns:a16="http://schemas.microsoft.com/office/drawing/2014/main" id="{6317AB7B-4E90-253B-D683-B164F36EBC79}"/>
              </a:ext>
            </a:extLst>
          </p:cNvPr>
          <p:cNvSpPr>
            <a:spLocks noGrp="1"/>
          </p:cNvSpPr>
          <p:nvPr>
            <p:ph sz="quarter" idx="1"/>
          </p:nvPr>
        </p:nvSpPr>
        <p:spPr>
          <a:xfrm>
            <a:off x="1547664" y="1760376"/>
            <a:ext cx="6934544" cy="4572000"/>
          </a:xfrm>
        </p:spPr>
        <p:txBody>
          <a:bodyPr>
            <a:normAutofit/>
          </a:bodyPr>
          <a:lstStyle/>
          <a:p>
            <a:endParaRPr lang="de-DE" sz="1400" dirty="0"/>
          </a:p>
          <a:p>
            <a:r>
              <a:rPr lang="de-DE" sz="1400" dirty="0"/>
              <a:t>Lakonischer Berichtsstil (</a:t>
            </a:r>
            <a:r>
              <a:rPr lang="de-DE" sz="1400" dirty="0" err="1">
                <a:solidFill>
                  <a:schemeClr val="accent1"/>
                </a:solidFill>
              </a:rPr>
              <a:t>Chronikenschreiber</a:t>
            </a:r>
            <a:r>
              <a:rPr lang="de-DE" sz="1400" dirty="0"/>
              <a:t>)</a:t>
            </a:r>
          </a:p>
          <a:p>
            <a:r>
              <a:rPr lang="de-DE" sz="1400" dirty="0"/>
              <a:t>Details aus dem Kestner-Brief übernommen</a:t>
            </a:r>
          </a:p>
          <a:p>
            <a:r>
              <a:rPr lang="de-DE" sz="1400" dirty="0"/>
              <a:t>Warum „</a:t>
            </a:r>
            <a:r>
              <a:rPr lang="de-DE" sz="1400" dirty="0">
                <a:solidFill>
                  <a:schemeClr val="accent1"/>
                </a:solidFill>
              </a:rPr>
              <a:t>Emilia Galotti</a:t>
            </a:r>
            <a:r>
              <a:rPr lang="de-DE" sz="1400" dirty="0"/>
              <a:t>“? (s. Zusammenfassung)</a:t>
            </a:r>
          </a:p>
          <a:p>
            <a:r>
              <a:rPr lang="de-DE" sz="1400" dirty="0"/>
              <a:t>Gesellschaft des Landpredigers/Amtsmanns am Totenbett </a:t>
            </a:r>
            <a:br>
              <a:rPr lang="de-DE" sz="1400" dirty="0"/>
            </a:br>
            <a:r>
              <a:rPr lang="de-DE" sz="1400" dirty="0"/>
              <a:t>(</a:t>
            </a:r>
            <a:r>
              <a:rPr lang="de-DE" sz="1400" dirty="0">
                <a:solidFill>
                  <a:schemeClr val="accent1"/>
                </a:solidFill>
              </a:rPr>
              <a:t>patriarchalische Szene</a:t>
            </a:r>
            <a:r>
              <a:rPr lang="de-DE" sz="1400" dirty="0"/>
              <a:t>)</a:t>
            </a:r>
          </a:p>
          <a:p>
            <a:r>
              <a:rPr lang="de-DE" sz="1400" dirty="0"/>
              <a:t>(</a:t>
            </a:r>
            <a:r>
              <a:rPr lang="de-DE" sz="1400" dirty="0">
                <a:solidFill>
                  <a:schemeClr val="accent1"/>
                </a:solidFill>
              </a:rPr>
              <a:t>symbolischer) Tod </a:t>
            </a:r>
            <a:r>
              <a:rPr lang="de-DE" sz="1400" dirty="0"/>
              <a:t>um 12 Uhr mittags</a:t>
            </a:r>
          </a:p>
          <a:p>
            <a:r>
              <a:rPr lang="de-DE" sz="1400" dirty="0"/>
              <a:t>Begräbnis ohne kirchlichen Segen </a:t>
            </a:r>
            <a:br>
              <a:rPr lang="de-DE" sz="1400" dirty="0"/>
            </a:br>
            <a:r>
              <a:rPr lang="de-DE" sz="1400" dirty="0"/>
              <a:t>(</a:t>
            </a:r>
            <a:r>
              <a:rPr lang="de-DE" sz="1400" dirty="0">
                <a:solidFill>
                  <a:schemeClr val="accent1"/>
                </a:solidFill>
              </a:rPr>
              <a:t>Exklusion aus der Gemeinschaft</a:t>
            </a:r>
            <a:r>
              <a:rPr lang="de-DE" sz="1400" dirty="0"/>
              <a:t>) </a:t>
            </a:r>
          </a:p>
          <a:p>
            <a:endParaRPr lang="de-DE" sz="1400" dirty="0"/>
          </a:p>
        </p:txBody>
      </p:sp>
      <p:pic>
        <p:nvPicPr>
          <p:cNvPr id="6" name="Grafik 5" descr=" - Charlotte at the tomb of WerterLotte an Werthers Grab (Freies Deutsches Hochstift / Frankfurter Goethe-Museum CC BY-NC-SA)">
            <a:extLst>
              <a:ext uri="{FF2B5EF4-FFF2-40B4-BE49-F238E27FC236}">
                <a16:creationId xmlns:a16="http://schemas.microsoft.com/office/drawing/2014/main" id="{25B04537-B84E-8623-B7B1-280EA81ABBCB}"/>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5623317" y="3501008"/>
            <a:ext cx="2001073" cy="2421883"/>
          </a:xfrm>
          <a:prstGeom prst="rect">
            <a:avLst/>
          </a:prstGeom>
          <a:noFill/>
          <a:ln>
            <a:noFill/>
          </a:ln>
        </p:spPr>
      </p:pic>
    </p:spTree>
    <p:extLst>
      <p:ext uri="{BB962C8B-B14F-4D97-AF65-F5344CB8AC3E}">
        <p14:creationId xmlns:p14="http://schemas.microsoft.com/office/powerpoint/2010/main" val="3148827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456B90-B601-430B-2C27-757499302E00}"/>
              </a:ext>
            </a:extLst>
          </p:cNvPr>
          <p:cNvSpPr>
            <a:spLocks noGrp="1"/>
          </p:cNvSpPr>
          <p:nvPr>
            <p:ph type="title"/>
          </p:nvPr>
        </p:nvSpPr>
        <p:spPr/>
        <p:txBody>
          <a:bodyPr>
            <a:normAutofit/>
          </a:bodyPr>
          <a:lstStyle/>
          <a:p>
            <a:r>
              <a:rPr lang="de-DE" sz="2400" dirty="0"/>
              <a:t>Zusammenfassung</a:t>
            </a:r>
          </a:p>
        </p:txBody>
      </p:sp>
      <p:sp>
        <p:nvSpPr>
          <p:cNvPr id="3" name="Fußzeilenplatzhalter 2">
            <a:extLst>
              <a:ext uri="{FF2B5EF4-FFF2-40B4-BE49-F238E27FC236}">
                <a16:creationId xmlns:a16="http://schemas.microsoft.com/office/drawing/2014/main" id="{B5066E0D-29D7-FAD8-EF53-125780327B9D}"/>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70D39CD0-5429-8166-F2F6-CCBECFD4EAD4}"/>
              </a:ext>
            </a:extLst>
          </p:cNvPr>
          <p:cNvSpPr>
            <a:spLocks noGrp="1"/>
          </p:cNvSpPr>
          <p:nvPr>
            <p:ph type="sldNum" sz="quarter" idx="12"/>
          </p:nvPr>
        </p:nvSpPr>
        <p:spPr/>
        <p:txBody>
          <a:bodyPr/>
          <a:lstStyle/>
          <a:p>
            <a:fld id="{B2ADACBF-B37B-4026-855E-49B0BDFC8D12}" type="slidenum">
              <a:rPr lang="de-DE" smtClean="0"/>
              <a:t>21</a:t>
            </a:fld>
            <a:endParaRPr lang="de-DE"/>
          </a:p>
        </p:txBody>
      </p:sp>
      <p:sp>
        <p:nvSpPr>
          <p:cNvPr id="5" name="Inhaltsplatzhalter 4">
            <a:extLst>
              <a:ext uri="{FF2B5EF4-FFF2-40B4-BE49-F238E27FC236}">
                <a16:creationId xmlns:a16="http://schemas.microsoft.com/office/drawing/2014/main" id="{2F69C5B8-E261-75D0-3B65-79B07737CEAE}"/>
              </a:ext>
            </a:extLst>
          </p:cNvPr>
          <p:cNvSpPr>
            <a:spLocks noGrp="1"/>
          </p:cNvSpPr>
          <p:nvPr>
            <p:ph sz="quarter" idx="1"/>
          </p:nvPr>
        </p:nvSpPr>
        <p:spPr>
          <a:xfrm>
            <a:off x="301752" y="1527048"/>
            <a:ext cx="8503920" cy="5102352"/>
          </a:xfrm>
        </p:spPr>
        <p:txBody>
          <a:bodyPr>
            <a:normAutofit/>
          </a:bodyPr>
          <a:lstStyle/>
          <a:p>
            <a:pPr marL="0" indent="0">
              <a:lnSpc>
                <a:spcPts val="1560"/>
              </a:lnSpc>
              <a:buNone/>
            </a:pPr>
            <a:r>
              <a:rPr lang="de-DE" sz="1400" dirty="0"/>
              <a:t>verschiedene Autoren/Schreib-/Lektüremuster im Roman:</a:t>
            </a:r>
          </a:p>
          <a:p>
            <a:pPr>
              <a:lnSpc>
                <a:spcPts val="1560"/>
              </a:lnSpc>
            </a:pPr>
            <a:r>
              <a:rPr lang="de-DE" sz="1400" dirty="0">
                <a:solidFill>
                  <a:schemeClr val="accent1"/>
                </a:solidFill>
              </a:rPr>
              <a:t>patriarchalische Idylle (Bibel, Homer); </a:t>
            </a:r>
            <a:r>
              <a:rPr lang="de-DE" sz="1400" dirty="0"/>
              <a:t>Einheit von Mensch und Natur in abgeschlossenen Räumen, Urszenen (Hütte, Brunnen, Fluss); Wichtigkeit der Familie; religiöser/metaphysischer Rahmen intakt</a:t>
            </a:r>
          </a:p>
          <a:p>
            <a:pPr>
              <a:lnSpc>
                <a:spcPts val="1560"/>
              </a:lnSpc>
            </a:pPr>
            <a:r>
              <a:rPr lang="de-DE" sz="1400" dirty="0"/>
              <a:t>= entspricht </a:t>
            </a:r>
            <a:r>
              <a:rPr lang="de-DE" sz="1400" dirty="0">
                <a:solidFill>
                  <a:schemeClr val="accent1"/>
                </a:solidFill>
              </a:rPr>
              <a:t>einfacher, rhapsodischer Erzählweise</a:t>
            </a:r>
            <a:r>
              <a:rPr lang="de-DE" sz="1400" dirty="0"/>
              <a:t> (mit identischen Details); idealerweise mündlicher Vortrag, lauschendes Zuhören; Funktion: Bestätigung des geschlossenen Weltbildes</a:t>
            </a:r>
          </a:p>
          <a:p>
            <a:pPr>
              <a:lnSpc>
                <a:spcPts val="1560"/>
              </a:lnSpc>
            </a:pPr>
            <a:r>
              <a:rPr lang="de-DE" sz="1400" dirty="0">
                <a:solidFill>
                  <a:schemeClr val="accent1"/>
                </a:solidFill>
              </a:rPr>
              <a:t>Helden-Epos (Ossian): </a:t>
            </a:r>
            <a:r>
              <a:rPr lang="de-DE" sz="1400" dirty="0"/>
              <a:t>Heroisierung der Vergangenheit; Einheit von Mensch und Natur in ursprünglichen, rauen Naturräumen (Heide, Sturm, Flut); Wichtigkeit der Familie/der Ahnen; </a:t>
            </a:r>
            <a:br>
              <a:rPr lang="de-DE" sz="1400" dirty="0"/>
            </a:br>
            <a:r>
              <a:rPr lang="de-DE" sz="1400" dirty="0"/>
              <a:t>aber: Grundstimmung des Todes, der Vergänglichkeit, der Klage</a:t>
            </a:r>
          </a:p>
          <a:p>
            <a:pPr>
              <a:lnSpc>
                <a:spcPts val="1560"/>
              </a:lnSpc>
            </a:pPr>
            <a:r>
              <a:rPr lang="de-DE" sz="1400" dirty="0"/>
              <a:t>= dargestellt in </a:t>
            </a:r>
            <a:r>
              <a:rPr lang="de-DE" sz="1400" dirty="0">
                <a:solidFill>
                  <a:schemeClr val="accent1"/>
                </a:solidFill>
              </a:rPr>
              <a:t>Gesängen mit wiederkehrenden Topoi der Klage und des Verlustes; Rollensprache</a:t>
            </a:r>
            <a:r>
              <a:rPr lang="de-DE" sz="1400" dirty="0"/>
              <a:t>, weibliche und männliche Sänger; rezipiert über Einfühlung und Identifikation mit Grundsituationen des Menschlichen; fördert melancholische Todes- und Vergangenheitsverklärung</a:t>
            </a:r>
          </a:p>
          <a:p>
            <a:pPr>
              <a:lnSpc>
                <a:spcPts val="1560"/>
              </a:lnSpc>
            </a:pPr>
            <a:r>
              <a:rPr lang="de-DE" sz="1400" dirty="0">
                <a:solidFill>
                  <a:schemeClr val="accent1"/>
                </a:solidFill>
              </a:rPr>
              <a:t>empfindsamer Roman (</a:t>
            </a:r>
            <a:r>
              <a:rPr lang="de-DE" sz="1400" i="1" dirty="0">
                <a:solidFill>
                  <a:schemeClr val="accent1"/>
                </a:solidFill>
              </a:rPr>
              <a:t>Wakefield</a:t>
            </a:r>
            <a:r>
              <a:rPr lang="de-DE" sz="1400" dirty="0">
                <a:solidFill>
                  <a:schemeClr val="accent1"/>
                </a:solidFill>
              </a:rPr>
              <a:t>): </a:t>
            </a:r>
            <a:r>
              <a:rPr lang="de-DE" sz="1400" dirty="0"/>
              <a:t>ländlich-agrarische Szenerie; bürgerliche Protagonisten; Krisensituation, Prüfung, Bewährung der (religiös fundierten) Sittlichkeit; </a:t>
            </a:r>
          </a:p>
          <a:p>
            <a:pPr>
              <a:lnSpc>
                <a:spcPts val="1560"/>
              </a:lnSpc>
            </a:pPr>
            <a:r>
              <a:rPr lang="de-DE" sz="1400" dirty="0"/>
              <a:t>= kann </a:t>
            </a:r>
            <a:r>
              <a:rPr lang="de-DE" sz="1400" dirty="0">
                <a:solidFill>
                  <a:schemeClr val="accent1"/>
                </a:solidFill>
              </a:rPr>
              <a:t>Briefe, Dialoge, Szenen </a:t>
            </a:r>
            <a:r>
              <a:rPr lang="de-DE" sz="1400" dirty="0"/>
              <a:t>enthalten; angelegt auf </a:t>
            </a:r>
            <a:r>
              <a:rPr lang="de-DE" sz="1400" dirty="0">
                <a:solidFill>
                  <a:schemeClr val="accent1"/>
                </a:solidFill>
              </a:rPr>
              <a:t>empfindsame Lektüre</a:t>
            </a:r>
            <a:r>
              <a:rPr lang="de-DE" sz="1400" dirty="0"/>
              <a:t>: Mitgefühl durch Identifikation mit den Protagonisten; aber: moralische Vorbildlichkeit; Trostfunktion</a:t>
            </a:r>
          </a:p>
          <a:p>
            <a:pPr>
              <a:lnSpc>
                <a:spcPts val="1560"/>
              </a:lnSpc>
            </a:pPr>
            <a:r>
              <a:rPr lang="de-DE" sz="1400" dirty="0">
                <a:solidFill>
                  <a:schemeClr val="accent1"/>
                </a:solidFill>
              </a:rPr>
              <a:t>empfindsam-hohe Lyrik (Klopstock)</a:t>
            </a:r>
            <a:r>
              <a:rPr lang="de-DE" sz="1400" dirty="0"/>
              <a:t>: erhabene Naturbilder; religiöse Fundierung trägt zur Steigerungswirkung bei</a:t>
            </a:r>
          </a:p>
          <a:p>
            <a:pPr>
              <a:lnSpc>
                <a:spcPts val="1560"/>
              </a:lnSpc>
            </a:pPr>
            <a:r>
              <a:rPr lang="de-DE" sz="1400" dirty="0"/>
              <a:t>= dargestellt in </a:t>
            </a:r>
            <a:r>
              <a:rPr lang="de-DE" sz="1400" dirty="0">
                <a:solidFill>
                  <a:schemeClr val="accent1"/>
                </a:solidFill>
              </a:rPr>
              <a:t>hoher, pathetisch aufgeladener, mit Ausrufen und Ellipsen arbeitender Sprache</a:t>
            </a:r>
            <a:r>
              <a:rPr lang="de-DE" sz="1400" dirty="0"/>
              <a:t>; emotional rezipiert über Losungsworte; Funktion: Gefühlssteigerung, Selbststeigerung</a:t>
            </a:r>
          </a:p>
          <a:p>
            <a:endParaRPr lang="de-DE" sz="1600" dirty="0"/>
          </a:p>
          <a:p>
            <a:endParaRPr lang="de-DE" sz="1400" dirty="0"/>
          </a:p>
          <a:p>
            <a:endParaRPr lang="de-DE" sz="1400" dirty="0"/>
          </a:p>
        </p:txBody>
      </p:sp>
    </p:spTree>
    <p:extLst>
      <p:ext uri="{BB962C8B-B14F-4D97-AF65-F5344CB8AC3E}">
        <p14:creationId xmlns:p14="http://schemas.microsoft.com/office/powerpoint/2010/main" val="2169125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2060F-6305-B2AE-E4C4-524B8A065046}"/>
              </a:ext>
            </a:extLst>
          </p:cNvPr>
          <p:cNvSpPr>
            <a:spLocks noGrp="1"/>
          </p:cNvSpPr>
          <p:nvPr>
            <p:ph type="title"/>
          </p:nvPr>
        </p:nvSpPr>
        <p:spPr/>
        <p:txBody>
          <a:bodyPr>
            <a:normAutofit/>
          </a:bodyPr>
          <a:lstStyle/>
          <a:p>
            <a:r>
              <a:rPr lang="de-DE" sz="2400" dirty="0"/>
              <a:t>[Zusammenfassung]</a:t>
            </a:r>
          </a:p>
        </p:txBody>
      </p:sp>
      <p:sp>
        <p:nvSpPr>
          <p:cNvPr id="3" name="Fußzeilenplatzhalter 2">
            <a:extLst>
              <a:ext uri="{FF2B5EF4-FFF2-40B4-BE49-F238E27FC236}">
                <a16:creationId xmlns:a16="http://schemas.microsoft.com/office/drawing/2014/main" id="{771CF9DA-ED77-96E6-3CCC-F27A82571C90}"/>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15EFABB0-B5B8-9DB5-FB24-EB1FA47669CB}"/>
              </a:ext>
            </a:extLst>
          </p:cNvPr>
          <p:cNvSpPr>
            <a:spLocks noGrp="1"/>
          </p:cNvSpPr>
          <p:nvPr>
            <p:ph type="sldNum" sz="quarter" idx="12"/>
          </p:nvPr>
        </p:nvSpPr>
        <p:spPr/>
        <p:txBody>
          <a:bodyPr/>
          <a:lstStyle/>
          <a:p>
            <a:fld id="{B2ADACBF-B37B-4026-855E-49B0BDFC8D12}" type="slidenum">
              <a:rPr lang="de-DE" smtClean="0"/>
              <a:t>22</a:t>
            </a:fld>
            <a:endParaRPr lang="de-DE"/>
          </a:p>
        </p:txBody>
      </p:sp>
      <p:sp>
        <p:nvSpPr>
          <p:cNvPr id="5" name="Inhaltsplatzhalter 4">
            <a:extLst>
              <a:ext uri="{FF2B5EF4-FFF2-40B4-BE49-F238E27FC236}">
                <a16:creationId xmlns:a16="http://schemas.microsoft.com/office/drawing/2014/main" id="{21F27963-72D4-A86B-4664-D8F9A9C4185D}"/>
              </a:ext>
            </a:extLst>
          </p:cNvPr>
          <p:cNvSpPr>
            <a:spLocks noGrp="1"/>
          </p:cNvSpPr>
          <p:nvPr>
            <p:ph sz="quarter" idx="1"/>
          </p:nvPr>
        </p:nvSpPr>
        <p:spPr/>
        <p:txBody>
          <a:bodyPr>
            <a:normAutofit/>
          </a:bodyPr>
          <a:lstStyle/>
          <a:p>
            <a:pPr marL="0" indent="0">
              <a:buNone/>
            </a:pPr>
            <a:r>
              <a:rPr lang="de-DE" sz="1400" dirty="0">
                <a:solidFill>
                  <a:schemeClr val="accent1"/>
                </a:solidFill>
              </a:rPr>
              <a:t>Poetik des Textes</a:t>
            </a:r>
            <a:r>
              <a:rPr lang="de-DE" sz="1400" dirty="0"/>
              <a:t>:</a:t>
            </a:r>
          </a:p>
          <a:p>
            <a:r>
              <a:rPr lang="de-DE" sz="1400" b="1" dirty="0"/>
              <a:t>Verschiedene </a:t>
            </a:r>
            <a:r>
              <a:rPr lang="de-DE" sz="1400" b="1" dirty="0">
                <a:solidFill>
                  <a:schemeClr val="accent1"/>
                </a:solidFill>
              </a:rPr>
              <a:t>Erzählerstimmen</a:t>
            </a:r>
            <a:r>
              <a:rPr lang="de-DE" sz="1400" b="1" dirty="0"/>
              <a:t>: Werther (subjektiv) – (Wilhelm; distanzierend) – Herausgeber (bemüht um Objektivität)</a:t>
            </a:r>
          </a:p>
          <a:p>
            <a:r>
              <a:rPr lang="de-DE" sz="1400" dirty="0"/>
              <a:t>Verschiedene </a:t>
            </a:r>
            <a:r>
              <a:rPr lang="de-DE" sz="1400" dirty="0">
                <a:solidFill>
                  <a:schemeClr val="accent1"/>
                </a:solidFill>
              </a:rPr>
              <a:t>Erzählformen</a:t>
            </a:r>
            <a:r>
              <a:rPr lang="de-DE" sz="1400" dirty="0"/>
              <a:t>: Brief – Dialog/szenisches Erzählen – Erzählung (Parallelgeschichten) – Bericht (</a:t>
            </a:r>
            <a:r>
              <a:rPr lang="de-DE" sz="1400" dirty="0" err="1"/>
              <a:t>Chronikenschreiber</a:t>
            </a:r>
            <a:r>
              <a:rPr lang="de-DE" sz="1400" dirty="0"/>
              <a:t>; auch: Psychologe)</a:t>
            </a:r>
          </a:p>
          <a:p>
            <a:r>
              <a:rPr lang="de-DE" sz="1400" dirty="0">
                <a:solidFill>
                  <a:schemeClr val="accent1"/>
                </a:solidFill>
              </a:rPr>
              <a:t>Subjektivierende Strukturelemente: </a:t>
            </a:r>
            <a:r>
              <a:rPr lang="de-DE" sz="1400" dirty="0"/>
              <a:t>emotionaler, gelegentlich mündlicher, Briefstil; Unregelmäßigkeiten im Sprachgebrauch (Ausrufe, Ellipsen, Inversionen); wenn-dann-Struktur: Aufbau einer emotionalen Spannungskurve; Diminutive, empfindsame Adjektive; Unsagbarkeitstopos</a:t>
            </a:r>
            <a:endParaRPr lang="de-DE" sz="1400" dirty="0">
              <a:solidFill>
                <a:schemeClr val="accent1"/>
              </a:solidFill>
            </a:endParaRPr>
          </a:p>
          <a:p>
            <a:r>
              <a:rPr lang="de-DE" sz="1400" dirty="0">
                <a:solidFill>
                  <a:schemeClr val="accent1"/>
                </a:solidFill>
              </a:rPr>
              <a:t>Objektivierende Strukturelemente</a:t>
            </a:r>
            <a:r>
              <a:rPr lang="de-DE" sz="1400" dirty="0"/>
              <a:t>: vielfache Parallelen (Jahresablauf, Handlungsverlauf, Lektürevorlieben, Entwicklung der Leitmotive)</a:t>
            </a:r>
          </a:p>
          <a:p>
            <a:r>
              <a:rPr lang="de-DE" sz="1400" b="1" dirty="0"/>
              <a:t>Verschiedene </a:t>
            </a:r>
            <a:r>
              <a:rPr lang="de-DE" sz="1400" b="1" dirty="0">
                <a:solidFill>
                  <a:schemeClr val="accent1"/>
                </a:solidFill>
              </a:rPr>
              <a:t>Anforderungen an den Leser</a:t>
            </a:r>
            <a:r>
              <a:rPr lang="de-DE" sz="1400" b="1" dirty="0"/>
              <a:t>: Mitdenken (Bewunderung für den Geist) – Urteilen (Liebe für den Charakter) – Mitfühlen (Tränen für das Schicksal)</a:t>
            </a:r>
          </a:p>
          <a:p>
            <a:endParaRPr lang="de-DE" sz="1400" dirty="0"/>
          </a:p>
          <a:p>
            <a:endParaRPr lang="de-DE" sz="1400" dirty="0"/>
          </a:p>
          <a:p>
            <a:endParaRPr lang="de-DE" sz="1400" dirty="0"/>
          </a:p>
          <a:p>
            <a:endParaRPr lang="de-DE" sz="1400" dirty="0"/>
          </a:p>
        </p:txBody>
      </p:sp>
      <p:pic>
        <p:nvPicPr>
          <p:cNvPr id="7" name="Grafik 6" descr="Ein Bild, das Entwurf, Lineart, Darstellung, Grafik enthält.&#10;&#10;Automatisch generierte Beschreibung">
            <a:extLst>
              <a:ext uri="{FF2B5EF4-FFF2-40B4-BE49-F238E27FC236}">
                <a16:creationId xmlns:a16="http://schemas.microsoft.com/office/drawing/2014/main" id="{193F53DB-3353-0994-89F0-66B95794D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4581128"/>
            <a:ext cx="2232248" cy="1433104"/>
          </a:xfrm>
          <a:prstGeom prst="rect">
            <a:avLst/>
          </a:prstGeom>
        </p:spPr>
      </p:pic>
      <p:pic>
        <p:nvPicPr>
          <p:cNvPr id="9" name="Grafik 8" descr="Ein Bild, das Entwurf, Kleidung, Zeichnung, Kunst enthält.&#10;&#10;Automatisch generierte Beschreibung">
            <a:extLst>
              <a:ext uri="{FF2B5EF4-FFF2-40B4-BE49-F238E27FC236}">
                <a16:creationId xmlns:a16="http://schemas.microsoft.com/office/drawing/2014/main" id="{58F55A0F-F4D0-5F18-62B6-760D474E6E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5812" y="4485357"/>
            <a:ext cx="2088232" cy="1624645"/>
          </a:xfrm>
          <a:prstGeom prst="rect">
            <a:avLst/>
          </a:prstGeom>
        </p:spPr>
      </p:pic>
    </p:spTree>
    <p:extLst>
      <p:ext uri="{BB962C8B-B14F-4D97-AF65-F5344CB8AC3E}">
        <p14:creationId xmlns:p14="http://schemas.microsoft.com/office/powerpoint/2010/main" val="4086722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6E032D-5739-255E-8AE7-5D131962A156}"/>
              </a:ext>
            </a:extLst>
          </p:cNvPr>
          <p:cNvSpPr>
            <a:spLocks noGrp="1"/>
          </p:cNvSpPr>
          <p:nvPr>
            <p:ph type="title"/>
          </p:nvPr>
        </p:nvSpPr>
        <p:spPr/>
        <p:txBody>
          <a:bodyPr>
            <a:normAutofit/>
          </a:bodyPr>
          <a:lstStyle/>
          <a:p>
            <a:r>
              <a:rPr lang="de-DE" sz="2400" dirty="0"/>
              <a:t>Zusammenfassung</a:t>
            </a:r>
          </a:p>
        </p:txBody>
      </p:sp>
      <p:sp>
        <p:nvSpPr>
          <p:cNvPr id="3" name="Fußzeilenplatzhalter 2">
            <a:extLst>
              <a:ext uri="{FF2B5EF4-FFF2-40B4-BE49-F238E27FC236}">
                <a16:creationId xmlns:a16="http://schemas.microsoft.com/office/drawing/2014/main" id="{93D5F206-FA75-4919-591D-DCBDBA80ABD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44E60329-DB47-636B-C381-F1F86DA78BFE}"/>
              </a:ext>
            </a:extLst>
          </p:cNvPr>
          <p:cNvSpPr>
            <a:spLocks noGrp="1"/>
          </p:cNvSpPr>
          <p:nvPr>
            <p:ph type="sldNum" sz="quarter" idx="12"/>
          </p:nvPr>
        </p:nvSpPr>
        <p:spPr/>
        <p:txBody>
          <a:bodyPr/>
          <a:lstStyle/>
          <a:p>
            <a:fld id="{B2ADACBF-B37B-4026-855E-49B0BDFC8D12}" type="slidenum">
              <a:rPr lang="de-DE" smtClean="0"/>
              <a:t>23</a:t>
            </a:fld>
            <a:endParaRPr lang="de-DE"/>
          </a:p>
        </p:txBody>
      </p:sp>
      <p:sp>
        <p:nvSpPr>
          <p:cNvPr id="5" name="Inhaltsplatzhalter 4">
            <a:extLst>
              <a:ext uri="{FF2B5EF4-FFF2-40B4-BE49-F238E27FC236}">
                <a16:creationId xmlns:a16="http://schemas.microsoft.com/office/drawing/2014/main" id="{19859B1F-8B8D-F1BF-75F1-C94B8A8C38E1}"/>
              </a:ext>
            </a:extLst>
          </p:cNvPr>
          <p:cNvSpPr>
            <a:spLocks noGrp="1"/>
          </p:cNvSpPr>
          <p:nvPr>
            <p:ph sz="quarter" idx="1"/>
          </p:nvPr>
        </p:nvSpPr>
        <p:spPr>
          <a:xfrm>
            <a:off x="899592" y="1527048"/>
            <a:ext cx="7776864" cy="4782272"/>
          </a:xfrm>
        </p:spPr>
        <p:txBody>
          <a:bodyPr>
            <a:normAutofit fontScale="32500" lnSpcReduction="20000"/>
          </a:bodyPr>
          <a:lstStyle/>
          <a:p>
            <a:endParaRPr lang="de-DE" sz="1400" dirty="0"/>
          </a:p>
          <a:p>
            <a:pPr marL="0" indent="0">
              <a:lnSpc>
                <a:spcPts val="1600"/>
              </a:lnSpc>
              <a:buNone/>
            </a:pPr>
            <a:r>
              <a:rPr lang="de-DE" sz="4300" dirty="0"/>
              <a:t>Aufnahme der </a:t>
            </a:r>
            <a:r>
              <a:rPr lang="de-DE" sz="4300" dirty="0">
                <a:solidFill>
                  <a:schemeClr val="accent1"/>
                </a:solidFill>
              </a:rPr>
              <a:t>Lektüremuster im Roman selbst:</a:t>
            </a:r>
            <a:r>
              <a:rPr lang="de-DE" sz="4300" dirty="0"/>
              <a:t> </a:t>
            </a:r>
          </a:p>
          <a:p>
            <a:pPr>
              <a:lnSpc>
                <a:spcPts val="1600"/>
              </a:lnSpc>
            </a:pPr>
            <a:r>
              <a:rPr lang="de-DE" sz="4300" dirty="0"/>
              <a:t>Wahlheim als patriarchalische Idylle; </a:t>
            </a:r>
          </a:p>
          <a:p>
            <a:pPr>
              <a:lnSpc>
                <a:spcPts val="1600"/>
              </a:lnSpc>
            </a:pPr>
            <a:r>
              <a:rPr lang="de-DE" sz="4300" dirty="0"/>
              <a:t>Familie des Amtmanns als </a:t>
            </a:r>
            <a:r>
              <a:rPr lang="de-DE" sz="4300" i="1" dirty="0"/>
              <a:t>Wakefield</a:t>
            </a:r>
            <a:r>
              <a:rPr lang="de-DE" sz="4300" dirty="0"/>
              <a:t>-Parallele, </a:t>
            </a:r>
            <a:br>
              <a:rPr lang="de-DE" sz="4300" dirty="0"/>
            </a:br>
            <a:r>
              <a:rPr lang="de-DE" sz="4300" dirty="0"/>
              <a:t>Prüfungscharakter der Handlung; </a:t>
            </a:r>
          </a:p>
          <a:p>
            <a:pPr>
              <a:lnSpc>
                <a:spcPts val="1600"/>
              </a:lnSpc>
            </a:pPr>
            <a:r>
              <a:rPr lang="de-DE" sz="4300" dirty="0"/>
              <a:t>Klopstock- und Ossian-inspirierte Naturszenen </a:t>
            </a:r>
          </a:p>
          <a:p>
            <a:pPr marL="0" indent="0">
              <a:lnSpc>
                <a:spcPts val="1600"/>
              </a:lnSpc>
              <a:buNone/>
            </a:pPr>
            <a:endParaRPr lang="de-DE" sz="4300" dirty="0"/>
          </a:p>
          <a:p>
            <a:pPr marL="0" indent="0">
              <a:lnSpc>
                <a:spcPts val="1600"/>
              </a:lnSpc>
              <a:buNone/>
            </a:pPr>
            <a:r>
              <a:rPr lang="de-DE" sz="4300" dirty="0"/>
              <a:t>dazu </a:t>
            </a:r>
            <a:r>
              <a:rPr lang="de-DE" sz="4300" dirty="0">
                <a:solidFill>
                  <a:schemeClr val="accent1"/>
                </a:solidFill>
              </a:rPr>
              <a:t>realistische Elemente </a:t>
            </a:r>
            <a:r>
              <a:rPr lang="de-DE" sz="4300" dirty="0"/>
              <a:t>(Erzählen von der Gesellschaft)</a:t>
            </a:r>
          </a:p>
          <a:p>
            <a:pPr>
              <a:lnSpc>
                <a:spcPts val="1600"/>
              </a:lnSpc>
            </a:pPr>
            <a:r>
              <a:rPr lang="de-DE" sz="4300" dirty="0"/>
              <a:t>zugespitzte Charakterporträts, gemischte Charaktere </a:t>
            </a:r>
            <a:br>
              <a:rPr lang="de-DE" sz="4300" dirty="0"/>
            </a:br>
            <a:r>
              <a:rPr lang="de-DE" sz="4300" dirty="0"/>
              <a:t>(als Nebenfiguren)</a:t>
            </a:r>
          </a:p>
          <a:p>
            <a:pPr>
              <a:lnSpc>
                <a:spcPts val="1600"/>
              </a:lnSpc>
            </a:pPr>
            <a:r>
              <a:rPr lang="de-DE" sz="4300" dirty="0"/>
              <a:t>Konflikt höfische-bürgerliche Sphäre</a:t>
            </a:r>
          </a:p>
          <a:p>
            <a:pPr>
              <a:lnSpc>
                <a:spcPts val="1600"/>
              </a:lnSpc>
            </a:pPr>
            <a:r>
              <a:rPr lang="de-DE" sz="4300" dirty="0"/>
              <a:t>soziales Elend, Armut, Alter, Einsamkeit (Parallelgeschichten)</a:t>
            </a:r>
          </a:p>
          <a:p>
            <a:pPr>
              <a:lnSpc>
                <a:spcPts val="1600"/>
              </a:lnSpc>
            </a:pPr>
            <a:r>
              <a:rPr lang="de-DE" sz="4300" dirty="0"/>
              <a:t>Beziehungskrisen</a:t>
            </a:r>
          </a:p>
          <a:p>
            <a:pPr>
              <a:lnSpc>
                <a:spcPts val="1600"/>
              </a:lnSpc>
            </a:pPr>
            <a:endParaRPr lang="de-DE" sz="4300" dirty="0"/>
          </a:p>
          <a:p>
            <a:pPr marL="0" indent="0">
              <a:lnSpc>
                <a:spcPts val="1600"/>
              </a:lnSpc>
              <a:buNone/>
            </a:pPr>
            <a:r>
              <a:rPr lang="de-DE" sz="4300" dirty="0"/>
              <a:t>dazu </a:t>
            </a:r>
            <a:r>
              <a:rPr lang="de-DE" sz="4300" dirty="0">
                <a:solidFill>
                  <a:schemeClr val="accent1"/>
                </a:solidFill>
              </a:rPr>
              <a:t>psychologisches Erzählen </a:t>
            </a:r>
            <a:r>
              <a:rPr lang="de-DE" sz="4300" dirty="0"/>
              <a:t>(Präsentation als Fallstudie </a:t>
            </a:r>
            <a:br>
              <a:rPr lang="de-DE" sz="4300" dirty="0"/>
            </a:br>
            <a:r>
              <a:rPr lang="de-DE" sz="4300" dirty="0"/>
              <a:t>eines Syndroms)</a:t>
            </a:r>
          </a:p>
          <a:p>
            <a:pPr>
              <a:lnSpc>
                <a:spcPts val="1600"/>
              </a:lnSpc>
            </a:pPr>
            <a:r>
              <a:rPr lang="de-DE" sz="4300" dirty="0"/>
              <a:t>Rückblicke Werthers auf seine eigenen Aufzeichnungen, </a:t>
            </a:r>
            <a:br>
              <a:rPr lang="de-DE" sz="4300" dirty="0"/>
            </a:br>
            <a:r>
              <a:rPr lang="de-DE" sz="4300" dirty="0"/>
              <a:t>Selbstanalysen</a:t>
            </a:r>
          </a:p>
          <a:p>
            <a:pPr>
              <a:lnSpc>
                <a:spcPts val="1600"/>
              </a:lnSpc>
            </a:pPr>
            <a:r>
              <a:rPr lang="de-DE" sz="4300" dirty="0"/>
              <a:t>Deutung durch Wilhelm</a:t>
            </a:r>
          </a:p>
          <a:p>
            <a:pPr>
              <a:lnSpc>
                <a:spcPts val="1600"/>
              </a:lnSpc>
            </a:pPr>
            <a:r>
              <a:rPr lang="de-DE" sz="4300" dirty="0"/>
              <a:t>Ausführungen des Herausgebers im Schlussteil</a:t>
            </a:r>
          </a:p>
        </p:txBody>
      </p:sp>
      <p:pic>
        <p:nvPicPr>
          <p:cNvPr id="7" name="Grafik 6" descr="Ein Bild, das Text, Buch, Brief, Papier enthält.&#10;&#10;Automatisch generierte Beschreibung">
            <a:extLst>
              <a:ext uri="{FF2B5EF4-FFF2-40B4-BE49-F238E27FC236}">
                <a16:creationId xmlns:a16="http://schemas.microsoft.com/office/drawing/2014/main" id="{0912EE63-F01A-E034-79F2-91398F5E66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208" y="2132856"/>
            <a:ext cx="2035669" cy="3544432"/>
          </a:xfrm>
          <a:prstGeom prst="rect">
            <a:avLst/>
          </a:prstGeom>
        </p:spPr>
      </p:pic>
    </p:spTree>
    <p:extLst>
      <p:ext uri="{BB962C8B-B14F-4D97-AF65-F5344CB8AC3E}">
        <p14:creationId xmlns:p14="http://schemas.microsoft.com/office/powerpoint/2010/main" val="1620461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2C6362-57F2-EBDB-D110-B180886CA9A9}"/>
              </a:ext>
            </a:extLst>
          </p:cNvPr>
          <p:cNvSpPr>
            <a:spLocks noGrp="1"/>
          </p:cNvSpPr>
          <p:nvPr>
            <p:ph type="title"/>
          </p:nvPr>
        </p:nvSpPr>
        <p:spPr/>
        <p:txBody>
          <a:bodyPr>
            <a:normAutofit/>
          </a:bodyPr>
          <a:lstStyle/>
          <a:p>
            <a:r>
              <a:rPr lang="de-DE" sz="2400" dirty="0"/>
              <a:t>Zusammenfassung</a:t>
            </a:r>
          </a:p>
        </p:txBody>
      </p:sp>
      <p:sp>
        <p:nvSpPr>
          <p:cNvPr id="3" name="Fußzeilenplatzhalter 2">
            <a:extLst>
              <a:ext uri="{FF2B5EF4-FFF2-40B4-BE49-F238E27FC236}">
                <a16:creationId xmlns:a16="http://schemas.microsoft.com/office/drawing/2014/main" id="{BC2262DC-E7AE-6328-E55E-0DB66E7C018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FBA9F51F-7350-3B7D-3D9A-5FE8C3BB5A9D}"/>
              </a:ext>
            </a:extLst>
          </p:cNvPr>
          <p:cNvSpPr>
            <a:spLocks noGrp="1"/>
          </p:cNvSpPr>
          <p:nvPr>
            <p:ph type="sldNum" sz="quarter" idx="12"/>
          </p:nvPr>
        </p:nvSpPr>
        <p:spPr/>
        <p:txBody>
          <a:bodyPr/>
          <a:lstStyle/>
          <a:p>
            <a:fld id="{B2ADACBF-B37B-4026-855E-49B0BDFC8D12}" type="slidenum">
              <a:rPr lang="de-DE" smtClean="0"/>
              <a:t>24</a:t>
            </a:fld>
            <a:endParaRPr lang="de-DE"/>
          </a:p>
        </p:txBody>
      </p:sp>
      <p:sp>
        <p:nvSpPr>
          <p:cNvPr id="5" name="Inhaltsplatzhalter 4">
            <a:extLst>
              <a:ext uri="{FF2B5EF4-FFF2-40B4-BE49-F238E27FC236}">
                <a16:creationId xmlns:a16="http://schemas.microsoft.com/office/drawing/2014/main" id="{9703B63D-C3ED-B041-1585-C45353E33496}"/>
              </a:ext>
            </a:extLst>
          </p:cNvPr>
          <p:cNvSpPr>
            <a:spLocks noGrp="1"/>
          </p:cNvSpPr>
          <p:nvPr>
            <p:ph sz="quarter" idx="1"/>
          </p:nvPr>
        </p:nvSpPr>
        <p:spPr>
          <a:xfrm>
            <a:off x="301752" y="1700808"/>
            <a:ext cx="6142456" cy="4572000"/>
          </a:xfrm>
        </p:spPr>
        <p:txBody>
          <a:bodyPr/>
          <a:lstStyle/>
          <a:p>
            <a:r>
              <a:rPr lang="de-DE" sz="1400" dirty="0"/>
              <a:t>lässt sich in kein einzelnes bzw. bekanntes Lektüreschema einordnen; erfordert </a:t>
            </a:r>
            <a:r>
              <a:rPr lang="de-DE" sz="1400" dirty="0">
                <a:solidFill>
                  <a:schemeClr val="accent1"/>
                </a:solidFill>
              </a:rPr>
              <a:t>vielfältige, bewegliche, distanzierende ebenso wie einfühlende Lektüre </a:t>
            </a:r>
          </a:p>
          <a:p>
            <a:r>
              <a:rPr lang="de-DE" sz="1400" dirty="0">
                <a:solidFill>
                  <a:schemeClr val="accent1"/>
                </a:solidFill>
              </a:rPr>
              <a:t>ironisch-vieldeutiges </a:t>
            </a:r>
            <a:r>
              <a:rPr lang="de-DE" sz="1400" dirty="0"/>
              <a:t>Element schon hier enthalten; Beispiel: Schlüsselcharakter der </a:t>
            </a:r>
            <a:r>
              <a:rPr lang="de-DE" sz="1400" b="1" dirty="0">
                <a:solidFill>
                  <a:schemeClr val="accent1"/>
                </a:solidFill>
              </a:rPr>
              <a:t>Emilia-Galotti-Anspielung?</a:t>
            </a:r>
            <a:endParaRPr lang="de-DE" sz="1400" b="1" dirty="0"/>
          </a:p>
          <a:p>
            <a:r>
              <a:rPr lang="de-DE" sz="1400" dirty="0"/>
              <a:t>= weiteres Beispiel für verfehlte Lektüre: wahrscheinlich der einzig </a:t>
            </a:r>
            <a:r>
              <a:rPr lang="de-DE" sz="1400" dirty="0">
                <a:solidFill>
                  <a:schemeClr val="accent1"/>
                </a:solidFill>
              </a:rPr>
              <a:t>moralisch gerechtfertigte (assistierte) Selbstmord </a:t>
            </a:r>
            <a:r>
              <a:rPr lang="de-DE" sz="1400" dirty="0"/>
              <a:t>der Lektüregeschichte</a:t>
            </a:r>
          </a:p>
          <a:p>
            <a:r>
              <a:rPr lang="de-DE" sz="1400" dirty="0"/>
              <a:t>= Betonung der </a:t>
            </a:r>
            <a:r>
              <a:rPr lang="de-DE" sz="1400" dirty="0">
                <a:solidFill>
                  <a:schemeClr val="accent1"/>
                </a:solidFill>
              </a:rPr>
              <a:t>Unvereinbarkeit höfischer und bürgerlicher Lebensentwürfe </a:t>
            </a:r>
            <a:r>
              <a:rPr lang="de-DE" sz="1400" dirty="0"/>
              <a:t>und Wertsysteme</a:t>
            </a:r>
          </a:p>
          <a:p>
            <a:r>
              <a:rPr lang="de-DE" sz="1400" dirty="0"/>
              <a:t>= verdecktes Motiv: </a:t>
            </a:r>
            <a:r>
              <a:rPr lang="de-DE" sz="1400" dirty="0">
                <a:solidFill>
                  <a:schemeClr val="accent1"/>
                </a:solidFill>
              </a:rPr>
              <a:t>Angst Werthers vor der eigenen sinnlichen Verführbarkeit,</a:t>
            </a:r>
            <a:r>
              <a:rPr lang="de-DE" sz="1400" dirty="0"/>
              <a:t> Überhandnehmen (und Unbeherrschbarkeit) </a:t>
            </a:r>
            <a:br>
              <a:rPr lang="de-DE" sz="1400" dirty="0"/>
            </a:br>
            <a:r>
              <a:rPr lang="de-DE" sz="1400" dirty="0"/>
              <a:t>sexueller Motive</a:t>
            </a:r>
          </a:p>
          <a:p>
            <a:r>
              <a:rPr lang="de-DE" sz="1400" dirty="0"/>
              <a:t>= aber </a:t>
            </a:r>
            <a:r>
              <a:rPr lang="de-DE" sz="1400" dirty="0">
                <a:solidFill>
                  <a:schemeClr val="accent1"/>
                </a:solidFill>
              </a:rPr>
              <a:t>ebenso große Unterschiede</a:t>
            </a:r>
            <a:r>
              <a:rPr lang="de-DE" sz="1400" dirty="0"/>
              <a:t>! Weibliche Hauptfigur; </a:t>
            </a:r>
            <a:br>
              <a:rPr lang="de-DE" sz="1400" dirty="0"/>
            </a:br>
            <a:r>
              <a:rPr lang="de-DE" sz="1400" dirty="0"/>
              <a:t>tötet sich nicht selbst; Liebe spielt eine eher untergeordnete Rolle; durchgehend nicht-empfindsam</a:t>
            </a:r>
          </a:p>
          <a:p>
            <a:r>
              <a:rPr lang="de-DE" sz="1400" dirty="0"/>
              <a:t>= </a:t>
            </a:r>
            <a:r>
              <a:rPr lang="de-DE" sz="1400" dirty="0">
                <a:solidFill>
                  <a:schemeClr val="accent1"/>
                </a:solidFill>
              </a:rPr>
              <a:t>„realistisches Detail“ </a:t>
            </a:r>
            <a:r>
              <a:rPr lang="de-DE" sz="1400" dirty="0"/>
              <a:t>ermöglicht in der Abwägung von </a:t>
            </a:r>
            <a:br>
              <a:rPr lang="de-DE" sz="1400" dirty="0"/>
            </a:br>
            <a:r>
              <a:rPr lang="de-DE" sz="1400" dirty="0"/>
              <a:t>Gemeinsamkeit und Unterschieden Distanzierung </a:t>
            </a:r>
            <a:br>
              <a:rPr lang="de-DE" sz="1400" dirty="0"/>
            </a:br>
            <a:r>
              <a:rPr lang="de-DE" sz="1400" dirty="0"/>
              <a:t>von der starken emotionalen Wirkung des Schlusses</a:t>
            </a:r>
          </a:p>
          <a:p>
            <a:endParaRPr lang="de-DE" sz="1400" dirty="0"/>
          </a:p>
          <a:p>
            <a:endParaRPr lang="de-DE" sz="1400" dirty="0"/>
          </a:p>
          <a:p>
            <a:endParaRPr lang="de-DE" dirty="0"/>
          </a:p>
        </p:txBody>
      </p:sp>
      <p:pic>
        <p:nvPicPr>
          <p:cNvPr id="7" name="Grafik 6" descr="Ein Bild, das Kleidung, Menschliches Gesicht, Person, Retrostyle enthält.&#10;&#10;Automatisch generierte Beschreibung">
            <a:extLst>
              <a:ext uri="{FF2B5EF4-FFF2-40B4-BE49-F238E27FC236}">
                <a16:creationId xmlns:a16="http://schemas.microsoft.com/office/drawing/2014/main" id="{0395E909-4221-490B-745E-E8D311483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4" y="2204864"/>
            <a:ext cx="2119567" cy="3379146"/>
          </a:xfrm>
          <a:prstGeom prst="rect">
            <a:avLst/>
          </a:prstGeom>
        </p:spPr>
      </p:pic>
    </p:spTree>
    <p:extLst>
      <p:ext uri="{BB962C8B-B14F-4D97-AF65-F5344CB8AC3E}">
        <p14:creationId xmlns:p14="http://schemas.microsoft.com/office/powerpoint/2010/main" val="1520786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8CF68C-AA0A-AA3D-B1CB-E90370921999}"/>
              </a:ext>
            </a:extLst>
          </p:cNvPr>
          <p:cNvSpPr>
            <a:spLocks noGrp="1"/>
          </p:cNvSpPr>
          <p:nvPr>
            <p:ph type="title"/>
          </p:nvPr>
        </p:nvSpPr>
        <p:spPr/>
        <p:txBody>
          <a:bodyPr>
            <a:normAutofit/>
          </a:bodyPr>
          <a:lstStyle/>
          <a:p>
            <a:r>
              <a:rPr lang="de-DE" sz="2400" dirty="0"/>
              <a:t>Aktualisierung: </a:t>
            </a:r>
            <a:r>
              <a:rPr lang="de-DE" sz="2400" dirty="0">
                <a:solidFill>
                  <a:schemeClr val="accent1"/>
                </a:solidFill>
              </a:rPr>
              <a:t>„Wie liest man richtig?“</a:t>
            </a:r>
          </a:p>
        </p:txBody>
      </p:sp>
      <p:sp>
        <p:nvSpPr>
          <p:cNvPr id="3" name="Fußzeilenplatzhalter 2">
            <a:extLst>
              <a:ext uri="{FF2B5EF4-FFF2-40B4-BE49-F238E27FC236}">
                <a16:creationId xmlns:a16="http://schemas.microsoft.com/office/drawing/2014/main" id="{E9F40EFB-3E67-B922-CE2C-448D5C2EC06C}"/>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B04372C0-7590-04D5-82BF-C918C8A9113D}"/>
              </a:ext>
            </a:extLst>
          </p:cNvPr>
          <p:cNvSpPr>
            <a:spLocks noGrp="1"/>
          </p:cNvSpPr>
          <p:nvPr>
            <p:ph type="sldNum" sz="quarter" idx="12"/>
          </p:nvPr>
        </p:nvSpPr>
        <p:spPr/>
        <p:txBody>
          <a:bodyPr/>
          <a:lstStyle/>
          <a:p>
            <a:fld id="{B2ADACBF-B37B-4026-855E-49B0BDFC8D12}" type="slidenum">
              <a:rPr lang="de-DE" smtClean="0"/>
              <a:t>25</a:t>
            </a:fld>
            <a:endParaRPr lang="de-DE"/>
          </a:p>
        </p:txBody>
      </p:sp>
      <p:sp>
        <p:nvSpPr>
          <p:cNvPr id="5" name="Inhaltsplatzhalter 4">
            <a:extLst>
              <a:ext uri="{FF2B5EF4-FFF2-40B4-BE49-F238E27FC236}">
                <a16:creationId xmlns:a16="http://schemas.microsoft.com/office/drawing/2014/main" id="{8A6AFAFD-97EC-6896-FF7D-37DA8D57A7B6}"/>
              </a:ext>
            </a:extLst>
          </p:cNvPr>
          <p:cNvSpPr>
            <a:spLocks noGrp="1"/>
          </p:cNvSpPr>
          <p:nvPr>
            <p:ph sz="quarter" idx="1"/>
          </p:nvPr>
        </p:nvSpPr>
        <p:spPr>
          <a:xfrm>
            <a:off x="683568" y="1595392"/>
            <a:ext cx="5544616" cy="4713928"/>
          </a:xfrm>
        </p:spPr>
        <p:txBody>
          <a:bodyPr>
            <a:normAutofit fontScale="92500"/>
          </a:bodyPr>
          <a:lstStyle/>
          <a:p>
            <a:pPr>
              <a:lnSpc>
                <a:spcPts val="1700"/>
              </a:lnSpc>
            </a:pPr>
            <a:r>
              <a:rPr lang="de-DE" sz="1500" dirty="0"/>
              <a:t>Neigung zu moderner Heldenverehrung und </a:t>
            </a:r>
            <a:r>
              <a:rPr lang="de-DE" sz="1500" dirty="0">
                <a:solidFill>
                  <a:schemeClr val="accent1"/>
                </a:solidFill>
              </a:rPr>
              <a:t>Vergötterung von Idolen</a:t>
            </a:r>
            <a:r>
              <a:rPr lang="de-DE" sz="1500" dirty="0"/>
              <a:t> </a:t>
            </a:r>
          </a:p>
          <a:p>
            <a:pPr>
              <a:lnSpc>
                <a:spcPts val="1700"/>
              </a:lnSpc>
            </a:pPr>
            <a:r>
              <a:rPr lang="de-DE" sz="1500" dirty="0"/>
              <a:t>Zunehmender Verlust der </a:t>
            </a:r>
            <a:r>
              <a:rPr lang="de-DE" sz="1500" dirty="0">
                <a:solidFill>
                  <a:schemeClr val="accent1"/>
                </a:solidFill>
              </a:rPr>
              <a:t>komplizierten Kulturtechniken </a:t>
            </a:r>
            <a:r>
              <a:rPr lang="de-DE" sz="1500" dirty="0" err="1">
                <a:solidFill>
                  <a:schemeClr val="accent1"/>
                </a:solidFill>
              </a:rPr>
              <a:t>Lesen+Verstehen</a:t>
            </a:r>
            <a:endParaRPr lang="de-DE" sz="1500" dirty="0">
              <a:solidFill>
                <a:schemeClr val="accent1"/>
              </a:solidFill>
            </a:endParaRPr>
          </a:p>
          <a:p>
            <a:pPr>
              <a:lnSpc>
                <a:spcPts val="1700"/>
              </a:lnSpc>
            </a:pPr>
            <a:r>
              <a:rPr lang="de-DE" sz="1500" dirty="0"/>
              <a:t>Neigung zu einfachen Charakteren, einfachen Erzählungen, einfachen Erklärungsmustern, die zur </a:t>
            </a:r>
            <a:r>
              <a:rPr lang="de-DE" sz="1500" dirty="0">
                <a:solidFill>
                  <a:schemeClr val="accent1"/>
                </a:solidFill>
              </a:rPr>
              <a:t>Identifikation einladen</a:t>
            </a:r>
          </a:p>
          <a:p>
            <a:pPr>
              <a:lnSpc>
                <a:spcPts val="1700"/>
              </a:lnSpc>
            </a:pPr>
            <a:r>
              <a:rPr lang="de-DE" sz="1500" dirty="0"/>
              <a:t>demgegenüber: </a:t>
            </a:r>
            <a:r>
              <a:rPr lang="de-DE" sz="1500" dirty="0">
                <a:solidFill>
                  <a:schemeClr val="accent1"/>
                </a:solidFill>
              </a:rPr>
              <a:t>komplizierte Erzählstruktur, verschiedene Lektüremuster</a:t>
            </a:r>
          </a:p>
          <a:p>
            <a:pPr>
              <a:lnSpc>
                <a:spcPts val="1700"/>
              </a:lnSpc>
            </a:pPr>
            <a:r>
              <a:rPr lang="de-DE" sz="1500" dirty="0"/>
              <a:t>Identifikationswiderstände, </a:t>
            </a:r>
            <a:r>
              <a:rPr lang="de-DE" sz="1500" dirty="0">
                <a:solidFill>
                  <a:schemeClr val="accent1"/>
                </a:solidFill>
              </a:rPr>
              <a:t>Ironie</a:t>
            </a:r>
            <a:r>
              <a:rPr lang="de-DE" sz="1500" dirty="0"/>
              <a:t> zur Erzeugung von ästhetischer Distanz; </a:t>
            </a:r>
          </a:p>
          <a:p>
            <a:pPr>
              <a:lnSpc>
                <a:spcPts val="1700"/>
              </a:lnSpc>
            </a:pPr>
            <a:r>
              <a:rPr lang="de-DE" sz="1500" dirty="0">
                <a:solidFill>
                  <a:schemeClr val="accent1"/>
                </a:solidFill>
              </a:rPr>
              <a:t>Lesen mit Kopf und Herz </a:t>
            </a:r>
            <a:r>
              <a:rPr lang="de-DE" sz="1500" dirty="0"/>
              <a:t>(kontextualisierend </a:t>
            </a:r>
            <a:br>
              <a:rPr lang="de-DE" sz="1500" dirty="0"/>
            </a:br>
            <a:r>
              <a:rPr lang="de-DE" sz="1500" dirty="0"/>
              <a:t>und aktualisierend)!</a:t>
            </a:r>
          </a:p>
          <a:p>
            <a:pPr marL="0" indent="0">
              <a:lnSpc>
                <a:spcPts val="1700"/>
              </a:lnSpc>
              <a:buNone/>
            </a:pPr>
            <a:r>
              <a:rPr lang="de-DE" sz="1500" b="1" dirty="0"/>
              <a:t>Modell </a:t>
            </a:r>
            <a:r>
              <a:rPr lang="de-DE" sz="1500" b="1" dirty="0">
                <a:solidFill>
                  <a:schemeClr val="accent1"/>
                </a:solidFill>
              </a:rPr>
              <a:t>Klassikerlektüre/hermeneutischer Zirkel</a:t>
            </a:r>
            <a:r>
              <a:rPr lang="de-DE" sz="1500" b="1" dirty="0"/>
              <a:t>:</a:t>
            </a:r>
          </a:p>
          <a:p>
            <a:pPr>
              <a:lnSpc>
                <a:spcPts val="1700"/>
              </a:lnSpc>
              <a:buFont typeface="Arial" panose="020B0604020202020204" pitchFamily="34" charset="0"/>
              <a:buChar char="•"/>
            </a:pPr>
            <a:r>
              <a:rPr lang="de-DE" sz="1500" dirty="0"/>
              <a:t>Erstlektüre: identifikatorisch, </a:t>
            </a:r>
            <a:r>
              <a:rPr lang="de-DE" sz="1500" dirty="0" err="1"/>
              <a:t>undistanziert</a:t>
            </a:r>
            <a:r>
              <a:rPr lang="de-DE" sz="1500" dirty="0"/>
              <a:t>, empathisch, empfindsam, auf das Ganze ausgerichtet</a:t>
            </a:r>
          </a:p>
          <a:p>
            <a:pPr>
              <a:lnSpc>
                <a:spcPts val="1700"/>
              </a:lnSpc>
              <a:buFont typeface="Arial" panose="020B0604020202020204" pitchFamily="34" charset="0"/>
              <a:buChar char="•"/>
            </a:pPr>
            <a:r>
              <a:rPr lang="de-DE" sz="1500" dirty="0"/>
              <a:t>Zweitlektüre: (wissenschaftlich), distanzierend, kritisch, ironisch, realistisches Detail</a:t>
            </a:r>
          </a:p>
          <a:p>
            <a:pPr>
              <a:lnSpc>
                <a:spcPts val="1700"/>
              </a:lnSpc>
              <a:buFont typeface="Arial" panose="020B0604020202020204" pitchFamily="34" charset="0"/>
              <a:buChar char="•"/>
            </a:pPr>
            <a:r>
              <a:rPr lang="de-DE" sz="1500" dirty="0"/>
              <a:t>Drittlektüre: in einem anderen Alter, in anderen Lebenszusammenhängen, in einer anderen Zeit (und so weiter)</a:t>
            </a:r>
          </a:p>
          <a:p>
            <a:pPr>
              <a:lnSpc>
                <a:spcPts val="1700"/>
              </a:lnSpc>
            </a:pPr>
            <a:endParaRPr lang="de-DE" sz="1500" dirty="0"/>
          </a:p>
          <a:p>
            <a:endParaRPr lang="de-DE" sz="1400" dirty="0"/>
          </a:p>
          <a:p>
            <a:endParaRPr lang="de-DE" sz="1400" dirty="0"/>
          </a:p>
          <a:p>
            <a:endParaRPr lang="de-DE" sz="1400" dirty="0"/>
          </a:p>
          <a:p>
            <a:endParaRPr lang="de-DE" sz="1400" dirty="0"/>
          </a:p>
          <a:p>
            <a:endParaRPr lang="de-DE" sz="1400" dirty="0"/>
          </a:p>
          <a:p>
            <a:endParaRPr lang="de-DE" sz="1400" dirty="0"/>
          </a:p>
        </p:txBody>
      </p:sp>
      <p:sp>
        <p:nvSpPr>
          <p:cNvPr id="6" name="Textfeld 5">
            <a:extLst>
              <a:ext uri="{FF2B5EF4-FFF2-40B4-BE49-F238E27FC236}">
                <a16:creationId xmlns:a16="http://schemas.microsoft.com/office/drawing/2014/main" id="{488E2944-F20C-3D39-CA73-6EB4B390EEEC}"/>
              </a:ext>
            </a:extLst>
          </p:cNvPr>
          <p:cNvSpPr txBox="1"/>
          <p:nvPr/>
        </p:nvSpPr>
        <p:spPr>
          <a:xfrm>
            <a:off x="6804248" y="5373216"/>
            <a:ext cx="2160240" cy="400110"/>
          </a:xfrm>
          <a:prstGeom prst="rect">
            <a:avLst/>
          </a:prstGeom>
          <a:noFill/>
        </p:spPr>
        <p:txBody>
          <a:bodyPr wrap="square" rtlCol="0">
            <a:spAutoFit/>
          </a:bodyPr>
          <a:lstStyle/>
          <a:p>
            <a:r>
              <a:rPr lang="de-DE" sz="1000" dirty="0">
                <a:solidFill>
                  <a:schemeClr val="accent3"/>
                </a:solidFill>
              </a:rPr>
              <a:t>Jean-Honoré Fragonard, </a:t>
            </a:r>
            <a:br>
              <a:rPr lang="de-DE" sz="1000" dirty="0">
                <a:solidFill>
                  <a:schemeClr val="accent3"/>
                </a:solidFill>
              </a:rPr>
            </a:br>
            <a:r>
              <a:rPr lang="de-DE" sz="1000" dirty="0">
                <a:solidFill>
                  <a:schemeClr val="accent3"/>
                </a:solidFill>
              </a:rPr>
              <a:t>Lesende Frau (1773-1776)</a:t>
            </a:r>
          </a:p>
        </p:txBody>
      </p:sp>
      <p:pic>
        <p:nvPicPr>
          <p:cNvPr id="9" name="Grafik 8" descr="Ein Bild, das Bild, Menschliches Gesicht, Kleidung, Person enthält.&#10;&#10;Automatisch generierte Beschreibung">
            <a:extLst>
              <a:ext uri="{FF2B5EF4-FFF2-40B4-BE49-F238E27FC236}">
                <a16:creationId xmlns:a16="http://schemas.microsoft.com/office/drawing/2014/main" id="{65BA13AE-CB7C-F821-A8EA-20AEA9EF36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4248" y="2996952"/>
            <a:ext cx="1815880" cy="2284126"/>
          </a:xfrm>
          <a:prstGeom prst="rect">
            <a:avLst/>
          </a:prstGeom>
        </p:spPr>
      </p:pic>
    </p:spTree>
    <p:extLst>
      <p:ext uri="{BB962C8B-B14F-4D97-AF65-F5344CB8AC3E}">
        <p14:creationId xmlns:p14="http://schemas.microsoft.com/office/powerpoint/2010/main" val="715100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4A3389-6282-2D1E-2423-0953F96E9B90}"/>
              </a:ext>
            </a:extLst>
          </p:cNvPr>
          <p:cNvSpPr>
            <a:spLocks noGrp="1"/>
          </p:cNvSpPr>
          <p:nvPr>
            <p:ph type="title"/>
          </p:nvPr>
        </p:nvSpPr>
        <p:spPr/>
        <p:txBody>
          <a:bodyPr/>
          <a:lstStyle/>
          <a:p>
            <a:r>
              <a:rPr lang="de-DE" b="1" dirty="0"/>
              <a:t>Danke!</a:t>
            </a:r>
          </a:p>
        </p:txBody>
      </p:sp>
      <p:sp>
        <p:nvSpPr>
          <p:cNvPr id="3" name="Fußzeilenplatzhalter 2">
            <a:extLst>
              <a:ext uri="{FF2B5EF4-FFF2-40B4-BE49-F238E27FC236}">
                <a16:creationId xmlns:a16="http://schemas.microsoft.com/office/drawing/2014/main" id="{A1F657AA-FC29-AA22-FF8B-FE9827159A8A}"/>
              </a:ext>
            </a:extLst>
          </p:cNvPr>
          <p:cNvSpPr>
            <a:spLocks noGrp="1"/>
          </p:cNvSpPr>
          <p:nvPr>
            <p:ph type="ftr" sz="quarter" idx="11"/>
          </p:nvPr>
        </p:nvSpPr>
        <p:spPr/>
        <p:txBody>
          <a:bodyPr/>
          <a:lstStyle/>
          <a:p>
            <a:r>
              <a:rPr lang="de-DE"/>
              <a:t>Werther, neu gelesen</a:t>
            </a:r>
          </a:p>
        </p:txBody>
      </p:sp>
      <p:sp>
        <p:nvSpPr>
          <p:cNvPr id="4" name="Foliennummernplatzhalter 3">
            <a:extLst>
              <a:ext uri="{FF2B5EF4-FFF2-40B4-BE49-F238E27FC236}">
                <a16:creationId xmlns:a16="http://schemas.microsoft.com/office/drawing/2014/main" id="{C8A5A79E-EB02-A47A-823C-AFFBE2ACD8AE}"/>
              </a:ext>
            </a:extLst>
          </p:cNvPr>
          <p:cNvSpPr>
            <a:spLocks noGrp="1"/>
          </p:cNvSpPr>
          <p:nvPr>
            <p:ph type="sldNum" sz="quarter" idx="12"/>
          </p:nvPr>
        </p:nvSpPr>
        <p:spPr/>
        <p:txBody>
          <a:bodyPr/>
          <a:lstStyle/>
          <a:p>
            <a:fld id="{B2ADACBF-B37B-4026-855E-49B0BDFC8D12}" type="slidenum">
              <a:rPr lang="de-DE" smtClean="0"/>
              <a:t>26</a:t>
            </a:fld>
            <a:endParaRPr lang="de-DE"/>
          </a:p>
        </p:txBody>
      </p:sp>
      <p:pic>
        <p:nvPicPr>
          <p:cNvPr id="7" name="Inhaltsplatzhalter 6" descr="Ein Bild, das Menschliches Gesicht, Collage, Person, Frau enthält.&#10;&#10;Automatisch generierte Beschreibung">
            <a:extLst>
              <a:ext uri="{FF2B5EF4-FFF2-40B4-BE49-F238E27FC236}">
                <a16:creationId xmlns:a16="http://schemas.microsoft.com/office/drawing/2014/main" id="{8873F41A-78B6-4336-B7FF-81C5CA228ABA}"/>
              </a:ext>
            </a:extLst>
          </p:cNvPr>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762000" y="1556792"/>
            <a:ext cx="7620000" cy="4572000"/>
          </a:xfrm>
        </p:spPr>
      </p:pic>
    </p:spTree>
    <p:extLst>
      <p:ext uri="{BB962C8B-B14F-4D97-AF65-F5344CB8AC3E}">
        <p14:creationId xmlns:p14="http://schemas.microsoft.com/office/powerpoint/2010/main" val="33271010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3376</Words>
  <Application>Microsoft Office PowerPoint</Application>
  <PresentationFormat>Bildschirmpräsentation (4:3)</PresentationFormat>
  <Paragraphs>292</Paragraphs>
  <Slides>26</Slides>
  <Notes>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26</vt:i4>
      </vt:variant>
    </vt:vector>
  </HeadingPairs>
  <TitlesOfParts>
    <vt:vector size="35" baseType="lpstr">
      <vt:lpstr>Aptos</vt:lpstr>
      <vt:lpstr>Arial</vt:lpstr>
      <vt:lpstr>Calibri</vt:lpstr>
      <vt:lpstr>Georgia</vt:lpstr>
      <vt:lpstr>Noto Sans</vt:lpstr>
      <vt:lpstr>Times New Roman</vt:lpstr>
      <vt:lpstr>Wingdings</vt:lpstr>
      <vt:lpstr>Wingdings 2</vt:lpstr>
      <vt:lpstr>Cronus</vt:lpstr>
      <vt:lpstr>Jutta Heinz </vt:lpstr>
      <vt:lpstr>„Ossian hat in meinem Herzen den Homer verdrängt“ –  Literatur und Lesen im Roman</vt:lpstr>
      <vt:lpstr>Friedrich Gottlieb Klopstock (1724-1803)</vt:lpstr>
      <vt:lpstr>Friedrich Gottlieb Klopstock (1724-1803)</vt:lpstr>
      <vt:lpstr>Friedrich Gottlieb Klopstock (1724-1803), Frühlingsfeier</vt:lpstr>
      <vt:lpstr>Friedrich Gottlieb Klopstock (1724-1803), Frühlingsfeier</vt:lpstr>
      <vt:lpstr>Oliver Goldsmith (1728-17749),  The Vicar of Wakefield (1766)</vt:lpstr>
      <vt:lpstr>Oliver Goldsmith (1728-17749),  The Vicar of Wakefield (1766)</vt:lpstr>
      <vt:lpstr>Oliver Goldsmith (1728-17749),  The Vicar of Wakefield (1766)</vt:lpstr>
      <vt:lpstr>James Macpherson (1736-1796): Ossian</vt:lpstr>
      <vt:lpstr>Johann Gottfried Herder und Goethe über Ossian</vt:lpstr>
      <vt:lpstr>Begriffe: Chronikenschreiber, Historienschreiber</vt:lpstr>
      <vt:lpstr>Begriffe: Inzidentpunkt, anzüglich, schauerlich</vt:lpstr>
      <vt:lpstr>Zur Erzählweise: Vorwort</vt:lpstr>
      <vt:lpstr>Zur Erzählweise: Brief vom 30. Mai 1771,  vom 16. Mai 1771, vom 15. August 1771</vt:lpstr>
      <vt:lpstr>    Zur Erzählweise: Herausgeberbericht, 2. Buch</vt:lpstr>
      <vt:lpstr>Zur Lektüre: Brief vom 12. Mai 1771</vt:lpstr>
      <vt:lpstr>Zur Lektüre: Brief vom 16. Juni 1771</vt:lpstr>
      <vt:lpstr>Zur Lektüre: Brief vom 12. Oktober 1772, Herausgeberbericht </vt:lpstr>
      <vt:lpstr>Zur Lektüre: Herausgeberbericht</vt:lpstr>
      <vt:lpstr>Zusammenfassung</vt:lpstr>
      <vt:lpstr>[Zusammenfassung]</vt:lpstr>
      <vt:lpstr>Zusammenfassung</vt:lpstr>
      <vt:lpstr>Zusammenfassung</vt:lpstr>
      <vt:lpstr>Aktualisierung: „Wie liest man richtig?“</vt:lpstr>
      <vt:lpstr>Danke!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 Heinz</cp:lastModifiedBy>
  <cp:revision>243</cp:revision>
  <dcterms:created xsi:type="dcterms:W3CDTF">2011-04-27T06:13:15Z</dcterms:created>
  <dcterms:modified xsi:type="dcterms:W3CDTF">2024-09-17T07:14:49Z</dcterms:modified>
</cp:coreProperties>
</file>