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4"/>
  </p:notesMasterIdLst>
  <p:sldIdLst>
    <p:sldId id="256" r:id="rId2"/>
    <p:sldId id="257" r:id="rId3"/>
    <p:sldId id="258" r:id="rId4"/>
    <p:sldId id="259" r:id="rId5"/>
    <p:sldId id="277" r:id="rId6"/>
    <p:sldId id="278" r:id="rId7"/>
    <p:sldId id="260" r:id="rId8"/>
    <p:sldId id="261" r:id="rId9"/>
    <p:sldId id="263" r:id="rId10"/>
    <p:sldId id="265" r:id="rId11"/>
    <p:sldId id="279" r:id="rId12"/>
    <p:sldId id="266" r:id="rId13"/>
    <p:sldId id="267" r:id="rId14"/>
    <p:sldId id="276" r:id="rId15"/>
    <p:sldId id="268" r:id="rId16"/>
    <p:sldId id="269" r:id="rId17"/>
    <p:sldId id="270" r:id="rId18"/>
    <p:sldId id="271" r:id="rId19"/>
    <p:sldId id="275" r:id="rId20"/>
    <p:sldId id="272" r:id="rId21"/>
    <p:sldId id="273" r:id="rId22"/>
    <p:sldId id="274" r:id="rId23"/>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25A7DFFB-D3D5-4BDD-BB07-1BBE4DE39590}">
          <p14:sldIdLst>
            <p14:sldId id="256"/>
            <p14:sldId id="257"/>
            <p14:sldId id="258"/>
            <p14:sldId id="259"/>
            <p14:sldId id="277"/>
            <p14:sldId id="278"/>
            <p14:sldId id="260"/>
            <p14:sldId id="261"/>
            <p14:sldId id="263"/>
            <p14:sldId id="265"/>
            <p14:sldId id="279"/>
            <p14:sldId id="266"/>
            <p14:sldId id="267"/>
            <p14:sldId id="276"/>
          </p14:sldIdLst>
        </p14:section>
        <p14:section name="Abschnitt ohne Titel" id="{1324500E-4C16-423A-A2CF-7DFC0C1E7A35}">
          <p14:sldIdLst>
            <p14:sldId id="268"/>
            <p14:sldId id="269"/>
            <p14:sldId id="270"/>
            <p14:sldId id="271"/>
            <p14:sldId id="275"/>
            <p14:sldId id="272"/>
            <p14:sldId id="273"/>
            <p14:sldId id="27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772" autoAdjust="0"/>
  </p:normalViewPr>
  <p:slideViewPr>
    <p:cSldViewPr showGuides="1">
      <p:cViewPr varScale="1">
        <p:scale>
          <a:sx n="151" d="100"/>
          <a:sy n="151" d="100"/>
        </p:scale>
        <p:origin x="2100" y="13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5055BE-38BB-4E45-B727-F619EC185F89}" type="datetimeFigureOut">
              <a:rPr lang="de-DE" smtClean="0"/>
              <a:t>17.09.2024</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DC4BF7-54FD-4808-A4D2-BF336C05DD11}" type="slidenum">
              <a:rPr lang="de-DE" smtClean="0"/>
              <a:t>‹Nr.›</a:t>
            </a:fld>
            <a:endParaRPr lang="de-DE"/>
          </a:p>
        </p:txBody>
      </p:sp>
    </p:spTree>
    <p:extLst>
      <p:ext uri="{BB962C8B-B14F-4D97-AF65-F5344CB8AC3E}">
        <p14:creationId xmlns:p14="http://schemas.microsoft.com/office/powerpoint/2010/main" val="4075569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Ref idx="1001">
        <a:schemeClr val="bg2"/>
      </p:bgRef>
    </p:bg>
    <p:spTree>
      <p:nvGrpSpPr>
        <p:cNvPr id="1" name=""/>
        <p:cNvGrpSpPr/>
        <p:nvPr/>
      </p:nvGrpSpPr>
      <p:grpSpPr>
        <a:xfrm>
          <a:off x="0" y="0"/>
          <a:ext cx="0" cy="0"/>
          <a:chOff x="0" y="0"/>
          <a:chExt cx="0" cy="0"/>
        </a:xfrm>
      </p:grpSpPr>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Untertitel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a:t>Formatvorlage des Untertitelmasters durch Klicken bearbeiten</a:t>
            </a:r>
            <a:endParaRPr kumimoji="0" lang="en-US"/>
          </a:p>
        </p:txBody>
      </p:sp>
      <p:sp>
        <p:nvSpPr>
          <p:cNvPr id="28" name="Datumsplatzhalter 27"/>
          <p:cNvSpPr>
            <a:spLocks noGrp="1"/>
          </p:cNvSpPr>
          <p:nvPr>
            <p:ph type="dt" sz="half" idx="10"/>
          </p:nvPr>
        </p:nvSpPr>
        <p:spPr/>
        <p:txBody>
          <a:bodyPr/>
          <a:lstStyle/>
          <a:p>
            <a:fld id="{820EF4E5-FAAD-489F-B2CC-25FF3FA450EE}" type="datetime1">
              <a:rPr lang="de-DE" smtClean="0"/>
              <a:t>17.09.2024</a:t>
            </a:fld>
            <a:endParaRPr lang="de-DE"/>
          </a:p>
        </p:txBody>
      </p:sp>
      <p:sp>
        <p:nvSpPr>
          <p:cNvPr id="17" name="Fußzeilenplatzhalter 16"/>
          <p:cNvSpPr>
            <a:spLocks noGrp="1"/>
          </p:cNvSpPr>
          <p:nvPr>
            <p:ph type="ftr" sz="quarter" idx="11"/>
          </p:nvPr>
        </p:nvSpPr>
        <p:spPr/>
        <p:txBody>
          <a:bodyPr/>
          <a:lstStyle/>
          <a:p>
            <a:r>
              <a:rPr lang="de-DE"/>
              <a:t>Werther, neu gelesen</a:t>
            </a:r>
          </a:p>
        </p:txBody>
      </p:sp>
      <p:sp>
        <p:nvSpPr>
          <p:cNvPr id="7" name="Gerade Verbindung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lips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Ellips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Foliennummernplatzhalt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2ADACBF-B37B-4026-855E-49B0BDFC8D12}" type="slidenum">
              <a:rPr lang="de-DE" smtClean="0"/>
              <a:t>‹Nr.›</a:t>
            </a:fld>
            <a:endParaRPr lang="de-DE"/>
          </a:p>
        </p:txBody>
      </p:sp>
      <p:sp>
        <p:nvSpPr>
          <p:cNvPr id="8" name="Titel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3">
                    <a:shade val="75000"/>
                  </a:schemeClr>
                </a:solidFill>
              </a:defRPr>
            </a:lvl1pPr>
          </a:lstStyle>
          <a:p>
            <a:r>
              <a:rPr kumimoji="0" lang="de-DE"/>
              <a:t>Titelmasterformat durch Klicken bearbeiten</a:t>
            </a:r>
            <a:endParaRPr kumimoji="0" lang="en-US"/>
          </a:p>
        </p:txBody>
      </p:sp>
      <p:sp>
        <p:nvSpPr>
          <p:cNvPr id="4" name="Datumsplatzhalter 3"/>
          <p:cNvSpPr>
            <a:spLocks noGrp="1"/>
          </p:cNvSpPr>
          <p:nvPr>
            <p:ph type="dt" sz="half" idx="10"/>
          </p:nvPr>
        </p:nvSpPr>
        <p:spPr/>
        <p:txBody>
          <a:bodyPr/>
          <a:lstStyle/>
          <a:p>
            <a:fld id="{92E0B55E-3720-4E43-BA0D-F2B2BF39C6A3}" type="datetime1">
              <a:rPr lang="de-DE" smtClean="0"/>
              <a:t>17.09.2024</a:t>
            </a:fld>
            <a:endParaRPr lang="de-DE"/>
          </a:p>
        </p:txBody>
      </p:sp>
      <p:sp>
        <p:nvSpPr>
          <p:cNvPr id="5" name="Fußzeilenplatzhalter 4"/>
          <p:cNvSpPr>
            <a:spLocks noGrp="1"/>
          </p:cNvSpPr>
          <p:nvPr>
            <p:ph type="ftr" sz="quarter" idx="11"/>
          </p:nvPr>
        </p:nvSpPr>
        <p:spPr/>
        <p:txBody>
          <a:bodyPr/>
          <a:lstStyle/>
          <a:p>
            <a:r>
              <a:rPr lang="de-DE"/>
              <a:t>Werther, neu gelesen</a:t>
            </a:r>
          </a:p>
        </p:txBody>
      </p:sp>
      <p:sp>
        <p:nvSpPr>
          <p:cNvPr id="6" name="Foliennummernplatzhalter 5"/>
          <p:cNvSpPr>
            <a:spLocks noGrp="1"/>
          </p:cNvSpPr>
          <p:nvPr>
            <p:ph type="sldNum" sz="quarter" idx="12"/>
          </p:nvPr>
        </p:nvSpPr>
        <p:spPr>
          <a:xfrm>
            <a:off x="4361688" y="1026372"/>
            <a:ext cx="457200" cy="441325"/>
          </a:xfrm>
        </p:spPr>
        <p:txBody>
          <a:bodyPr/>
          <a:lstStyle/>
          <a:p>
            <a:fld id="{B2ADACBF-B37B-4026-855E-49B0BDFC8D12}" type="slidenum">
              <a:rPr lang="de-DE" smtClean="0"/>
              <a:t>‹Nr.›</a:t>
            </a:fld>
            <a:endParaRPr lang="de-DE"/>
          </a:p>
        </p:txBody>
      </p:sp>
      <p:sp>
        <p:nvSpPr>
          <p:cNvPr id="8" name="Inhaltsplatzhalter 7"/>
          <p:cNvSpPr>
            <a:spLocks noGrp="1"/>
          </p:cNvSpPr>
          <p:nvPr>
            <p:ph sz="quarter" idx="1"/>
          </p:nvPr>
        </p:nvSpPr>
        <p:spPr>
          <a:xfrm>
            <a:off x="301752" y="1527048"/>
            <a:ext cx="8503920" cy="4572000"/>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a:t>Textmasterformat bearbeiten</a:t>
            </a:r>
          </a:p>
        </p:txBody>
      </p:sp>
      <p:sp>
        <p:nvSpPr>
          <p:cNvPr id="13" name="Rechteck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hteck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ußzeilenplatzhalter 4"/>
          <p:cNvSpPr>
            <a:spLocks noGrp="1"/>
          </p:cNvSpPr>
          <p:nvPr>
            <p:ph type="ftr" sz="quarter" idx="11"/>
          </p:nvPr>
        </p:nvSpPr>
        <p:spPr/>
        <p:txBody>
          <a:bodyPr/>
          <a:lstStyle/>
          <a:p>
            <a:r>
              <a:rPr lang="de-DE"/>
              <a:t>Werther, neu gelesen</a:t>
            </a:r>
          </a:p>
        </p:txBody>
      </p:sp>
      <p:sp>
        <p:nvSpPr>
          <p:cNvPr id="4" name="Datumsplatzhalter 3"/>
          <p:cNvSpPr>
            <a:spLocks noGrp="1"/>
          </p:cNvSpPr>
          <p:nvPr>
            <p:ph type="dt" sz="half" idx="10"/>
          </p:nvPr>
        </p:nvSpPr>
        <p:spPr/>
        <p:txBody>
          <a:bodyPr/>
          <a:lstStyle/>
          <a:p>
            <a:fld id="{519C264D-0A2B-4A2B-9D74-2FCC3934F4E9}" type="datetime1">
              <a:rPr lang="de-DE" smtClean="0"/>
              <a:t>17.09.2024</a:t>
            </a:fld>
            <a:endParaRPr lang="de-DE"/>
          </a:p>
        </p:txBody>
      </p:sp>
      <p:sp>
        <p:nvSpPr>
          <p:cNvPr id="8" name="Gerade Verbindung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llips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2ADACBF-B37B-4026-855E-49B0BDFC8D12}" type="slidenum">
              <a:rPr lang="de-DE" smtClean="0"/>
              <a:t>‹Nr.›</a:t>
            </a:fld>
            <a:endParaRPr lang="de-DE"/>
          </a:p>
        </p:txBody>
      </p:sp>
      <p:sp>
        <p:nvSpPr>
          <p:cNvPr id="2" name="Titel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301752" y="228600"/>
            <a:ext cx="8534400" cy="758952"/>
          </a:xfrm>
        </p:spPr>
        <p:txBody>
          <a:bodyPr/>
          <a:lstStyle/>
          <a:p>
            <a:r>
              <a:rPr kumimoji="0" lang="de-DE"/>
              <a:t>Titelmasterformat durch Klicken bearbeiten</a:t>
            </a:r>
            <a:endParaRPr kumimoji="0" lang="en-US"/>
          </a:p>
        </p:txBody>
      </p:sp>
      <p:sp>
        <p:nvSpPr>
          <p:cNvPr id="5" name="Datumsplatzhalter 4"/>
          <p:cNvSpPr>
            <a:spLocks noGrp="1"/>
          </p:cNvSpPr>
          <p:nvPr>
            <p:ph type="dt" sz="half" idx="10"/>
          </p:nvPr>
        </p:nvSpPr>
        <p:spPr>
          <a:xfrm>
            <a:off x="5791200" y="6409944"/>
            <a:ext cx="3044952" cy="365760"/>
          </a:xfrm>
        </p:spPr>
        <p:txBody>
          <a:bodyPr/>
          <a:lstStyle/>
          <a:p>
            <a:fld id="{17AFA35F-15B3-4644-8502-27D1961ECE30}" type="datetime1">
              <a:rPr lang="de-DE" smtClean="0"/>
              <a:t>17.09.2024</a:t>
            </a:fld>
            <a:endParaRPr lang="de-DE"/>
          </a:p>
        </p:txBody>
      </p:sp>
      <p:sp>
        <p:nvSpPr>
          <p:cNvPr id="6" name="Fußzeilenplatzhalter 5"/>
          <p:cNvSpPr>
            <a:spLocks noGrp="1"/>
          </p:cNvSpPr>
          <p:nvPr>
            <p:ph type="ftr" sz="quarter" idx="11"/>
          </p:nvPr>
        </p:nvSpPr>
        <p:spPr/>
        <p:txBody>
          <a:bodyPr/>
          <a:lstStyle/>
          <a:p>
            <a:r>
              <a:rPr lang="de-DE"/>
              <a:t>Werther, neu gelesen</a:t>
            </a:r>
          </a:p>
        </p:txBody>
      </p:sp>
      <p:sp>
        <p:nvSpPr>
          <p:cNvPr id="7" name="Foliennummernplatzhalter 6"/>
          <p:cNvSpPr>
            <a:spLocks noGrp="1"/>
          </p:cNvSpPr>
          <p:nvPr>
            <p:ph type="sldNum" sz="quarter" idx="12"/>
          </p:nvPr>
        </p:nvSpPr>
        <p:spPr/>
        <p:txBody>
          <a:bodyPr/>
          <a:lstStyle/>
          <a:p>
            <a:fld id="{B2ADACBF-B37B-4026-855E-49B0BDFC8D12}" type="slidenum">
              <a:rPr lang="de-DE" smtClean="0"/>
              <a:t>‹Nr.›</a:t>
            </a:fld>
            <a:endParaRPr lang="de-DE"/>
          </a:p>
        </p:txBody>
      </p:sp>
      <p:sp>
        <p:nvSpPr>
          <p:cNvPr id="8" name="Gerade Verbindung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Inhaltsplatzhalter 9"/>
          <p:cNvSpPr>
            <a:spLocks noGrp="1"/>
          </p:cNvSpPr>
          <p:nvPr>
            <p:ph sz="half" idx="1"/>
          </p:nvPr>
        </p:nvSpPr>
        <p:spPr>
          <a:xfrm>
            <a:off x="301752" y="1371600"/>
            <a:ext cx="4038600" cy="4681728"/>
          </a:xfrm>
        </p:spPr>
        <p:txBody>
          <a:bodyPr/>
          <a:lstStyle>
            <a:lvl1pPr>
              <a:defRPr sz="2500"/>
            </a:lvl1p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12" name="Inhaltsplatzhalter 11"/>
          <p:cNvSpPr>
            <a:spLocks noGrp="1"/>
          </p:cNvSpPr>
          <p:nvPr>
            <p:ph sz="half" idx="2"/>
          </p:nvPr>
        </p:nvSpPr>
        <p:spPr>
          <a:xfrm>
            <a:off x="4800600" y="1371600"/>
            <a:ext cx="4038600" cy="4681728"/>
          </a:xfrm>
        </p:spPr>
        <p:txBody>
          <a:bodyPr/>
          <a:lstStyle>
            <a:lvl1pPr>
              <a:defRPr sz="2500"/>
            </a:lvl1p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leich">
    <p:bg>
      <p:bgRef idx="1001">
        <a:schemeClr val="bg2"/>
      </p:bgRef>
    </p:bg>
    <p:spTree>
      <p:nvGrpSpPr>
        <p:cNvPr id="1" name=""/>
        <p:cNvGrpSpPr/>
        <p:nvPr/>
      </p:nvGrpSpPr>
      <p:grpSpPr>
        <a:xfrm>
          <a:off x="0" y="0"/>
          <a:ext cx="0" cy="0"/>
          <a:chOff x="0" y="0"/>
          <a:chExt cx="0" cy="0"/>
        </a:xfrm>
      </p:grpSpPr>
      <p:sp>
        <p:nvSpPr>
          <p:cNvPr id="10" name="Gerade Verbindung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hteck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hteck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hteck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hteck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a:t>Textmasterformat bearbeiten</a:t>
            </a:r>
          </a:p>
        </p:txBody>
      </p:sp>
      <p:sp>
        <p:nvSpPr>
          <p:cNvPr id="4" name="Textplatzhalt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de-DE"/>
              <a:t>Textmasterformat bearbeiten</a:t>
            </a:r>
          </a:p>
        </p:txBody>
      </p:sp>
      <p:sp>
        <p:nvSpPr>
          <p:cNvPr id="7" name="Datumsplatzhalter 6"/>
          <p:cNvSpPr>
            <a:spLocks noGrp="1"/>
          </p:cNvSpPr>
          <p:nvPr>
            <p:ph type="dt" sz="half" idx="10"/>
          </p:nvPr>
        </p:nvSpPr>
        <p:spPr/>
        <p:txBody>
          <a:bodyPr/>
          <a:lstStyle/>
          <a:p>
            <a:fld id="{4ACA9528-D5C6-41B0-BFAA-78ADEBE281EE}" type="datetime1">
              <a:rPr lang="de-DE" smtClean="0"/>
              <a:t>17.09.2024</a:t>
            </a:fld>
            <a:endParaRPr lang="de-DE"/>
          </a:p>
        </p:txBody>
      </p:sp>
      <p:sp>
        <p:nvSpPr>
          <p:cNvPr id="8" name="Fußzeilenplatzhalter 7"/>
          <p:cNvSpPr>
            <a:spLocks noGrp="1"/>
          </p:cNvSpPr>
          <p:nvPr>
            <p:ph type="ftr" sz="quarter" idx="11"/>
          </p:nvPr>
        </p:nvSpPr>
        <p:spPr>
          <a:xfrm>
            <a:off x="304800" y="6409944"/>
            <a:ext cx="3581400" cy="365760"/>
          </a:xfrm>
        </p:spPr>
        <p:txBody>
          <a:bodyPr/>
          <a:lstStyle/>
          <a:p>
            <a:r>
              <a:rPr lang="de-DE"/>
              <a:t>Werther, neu gelesen</a:t>
            </a:r>
          </a:p>
        </p:txBody>
      </p:sp>
      <p:sp>
        <p:nvSpPr>
          <p:cNvPr id="15" name="Gerade Verbindung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Inhaltsplatzhalter 23"/>
          <p:cNvSpPr>
            <a:spLocks noGrp="1"/>
          </p:cNvSpPr>
          <p:nvPr>
            <p:ph sz="quarter" idx="2"/>
          </p:nvPr>
        </p:nvSpPr>
        <p:spPr>
          <a:xfrm>
            <a:off x="301752" y="2471383"/>
            <a:ext cx="4041648" cy="3818404"/>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26" name="Inhaltsplatzhalter 25"/>
          <p:cNvSpPr>
            <a:spLocks noGrp="1"/>
          </p:cNvSpPr>
          <p:nvPr>
            <p:ph sz="quarter" idx="4"/>
          </p:nvPr>
        </p:nvSpPr>
        <p:spPr>
          <a:xfrm>
            <a:off x="4800600" y="2471383"/>
            <a:ext cx="4038600" cy="3822192"/>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25" name="Ellips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Ellips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Foliennummernplatzhalter 8"/>
          <p:cNvSpPr>
            <a:spLocks noGrp="1"/>
          </p:cNvSpPr>
          <p:nvPr>
            <p:ph type="sldNum" sz="quarter" idx="12"/>
          </p:nvPr>
        </p:nvSpPr>
        <p:spPr>
          <a:xfrm>
            <a:off x="4343400" y="1042416"/>
            <a:ext cx="457200" cy="441325"/>
          </a:xfrm>
        </p:spPr>
        <p:txBody>
          <a:bodyPr/>
          <a:lstStyle>
            <a:lvl1pPr algn="ctr">
              <a:defRPr/>
            </a:lvl1pPr>
          </a:lstStyle>
          <a:p>
            <a:fld id="{B2ADACBF-B37B-4026-855E-49B0BDFC8D12}" type="slidenum">
              <a:rPr lang="de-DE" smtClean="0"/>
              <a:t>‹Nr.›</a:t>
            </a:fld>
            <a:endParaRPr lang="de-DE"/>
          </a:p>
        </p:txBody>
      </p:sp>
      <p:sp>
        <p:nvSpPr>
          <p:cNvPr id="23" name="Titel 22"/>
          <p:cNvSpPr>
            <a:spLocks noGrp="1"/>
          </p:cNvSpPr>
          <p:nvPr>
            <p:ph type="title"/>
          </p:nvPr>
        </p:nvSpPr>
        <p:spPr/>
        <p:txBody>
          <a:bodyPr rtlCol="0" anchor="b" anchorCtr="0"/>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a:t>Titelmasterformat durch Klicken bearbeiten</a:t>
            </a:r>
            <a:endParaRPr kumimoji="0" lang="en-US"/>
          </a:p>
        </p:txBody>
      </p:sp>
      <p:sp>
        <p:nvSpPr>
          <p:cNvPr id="3" name="Datumsplatzhalter 2"/>
          <p:cNvSpPr>
            <a:spLocks noGrp="1"/>
          </p:cNvSpPr>
          <p:nvPr>
            <p:ph type="dt" sz="half" idx="10"/>
          </p:nvPr>
        </p:nvSpPr>
        <p:spPr/>
        <p:txBody>
          <a:bodyPr/>
          <a:lstStyle/>
          <a:p>
            <a:fld id="{DD5F0DB0-E304-486E-87BB-9BE832029FF6}" type="datetime1">
              <a:rPr lang="de-DE" smtClean="0"/>
              <a:t>17.09.2024</a:t>
            </a:fld>
            <a:endParaRPr lang="de-DE"/>
          </a:p>
        </p:txBody>
      </p:sp>
      <p:sp>
        <p:nvSpPr>
          <p:cNvPr id="4" name="Fußzeilenplatzhalter 3"/>
          <p:cNvSpPr>
            <a:spLocks noGrp="1"/>
          </p:cNvSpPr>
          <p:nvPr>
            <p:ph type="ftr" sz="quarter" idx="11"/>
          </p:nvPr>
        </p:nvSpPr>
        <p:spPr/>
        <p:txBody>
          <a:bodyPr/>
          <a:lstStyle/>
          <a:p>
            <a:r>
              <a:rPr lang="de-DE"/>
              <a:t>Werther, neu gelesen</a:t>
            </a:r>
          </a:p>
        </p:txBody>
      </p:sp>
      <p:sp>
        <p:nvSpPr>
          <p:cNvPr id="5" name="Foliennummernplatzhalter 4"/>
          <p:cNvSpPr>
            <a:spLocks noGrp="1"/>
          </p:cNvSpPr>
          <p:nvPr>
            <p:ph type="sldNum" sz="quarter" idx="12"/>
          </p:nvPr>
        </p:nvSpPr>
        <p:spPr>
          <a:xfrm>
            <a:off x="4343400" y="1036020"/>
            <a:ext cx="457200" cy="441325"/>
          </a:xfrm>
        </p:spPr>
        <p:txBody>
          <a:bodyPr/>
          <a:lstStyle/>
          <a:p>
            <a:fld id="{B2ADACBF-B37B-4026-855E-49B0BDFC8D12}" type="slidenum">
              <a:rPr lang="de-DE" smtClean="0"/>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hteck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hteck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umsplatzhalter 1"/>
          <p:cNvSpPr>
            <a:spLocks noGrp="1"/>
          </p:cNvSpPr>
          <p:nvPr>
            <p:ph type="dt" sz="half" idx="10"/>
          </p:nvPr>
        </p:nvSpPr>
        <p:spPr/>
        <p:txBody>
          <a:bodyPr/>
          <a:lstStyle/>
          <a:p>
            <a:fld id="{20A7F09D-150B-45E8-AA69-811D6BED753B}" type="datetime1">
              <a:rPr lang="de-DE" smtClean="0"/>
              <a:t>17.09.2024</a:t>
            </a:fld>
            <a:endParaRPr lang="de-DE"/>
          </a:p>
        </p:txBody>
      </p:sp>
      <p:sp>
        <p:nvSpPr>
          <p:cNvPr id="3" name="Fußzeilenplatzhalter 2"/>
          <p:cNvSpPr>
            <a:spLocks noGrp="1"/>
          </p:cNvSpPr>
          <p:nvPr>
            <p:ph type="ftr" sz="quarter" idx="11"/>
          </p:nvPr>
        </p:nvSpPr>
        <p:spPr/>
        <p:txBody>
          <a:bodyPr/>
          <a:lstStyle/>
          <a:p>
            <a:r>
              <a:rPr lang="de-DE"/>
              <a:t>Werther, neu gelesen</a:t>
            </a:r>
          </a:p>
        </p:txBody>
      </p:sp>
      <p:sp>
        <p:nvSpPr>
          <p:cNvPr id="4" name="Foliennummernplatzhalt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2ADACBF-B37B-4026-855E-49B0BDFC8D12}" type="slidenum">
              <a:rPr lang="de-DE" smtClean="0"/>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bg>
      <p:bgRef idx="1001">
        <a:schemeClr val="bg1"/>
      </p:bgRef>
    </p:bg>
    <p:spTree>
      <p:nvGrpSpPr>
        <p:cNvPr id="1" name=""/>
        <p:cNvGrpSpPr/>
        <p:nvPr/>
      </p:nvGrpSpPr>
      <p:grpSpPr>
        <a:xfrm>
          <a:off x="0" y="0"/>
          <a:ext cx="0" cy="0"/>
          <a:chOff x="0" y="0"/>
          <a:chExt cx="0" cy="0"/>
        </a:xfrm>
      </p:grpSpPr>
      <p:sp>
        <p:nvSpPr>
          <p:cNvPr id="19" name="Rechteck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hteck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el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de-DE"/>
              <a:t>Titelmasterformat durch Klicken bearbeiten</a:t>
            </a:r>
            <a:endParaRPr kumimoji="0" lang="en-US"/>
          </a:p>
        </p:txBody>
      </p:sp>
      <p:sp>
        <p:nvSpPr>
          <p:cNvPr id="3" name="Textplatzhalt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de-DE"/>
              <a:t>Textmasterformat bearbeiten</a:t>
            </a:r>
          </a:p>
        </p:txBody>
      </p:sp>
      <p:sp>
        <p:nvSpPr>
          <p:cNvPr id="8" name="Rechteck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Gerade Verbindung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Inhaltsplatzhalter 19"/>
          <p:cNvSpPr>
            <a:spLocks noGrp="1"/>
          </p:cNvSpPr>
          <p:nvPr>
            <p:ph sz="quarter" idx="1"/>
          </p:nvPr>
        </p:nvSpPr>
        <p:spPr>
          <a:xfrm>
            <a:off x="3124200" y="685800"/>
            <a:ext cx="5638800" cy="5410200"/>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10" name="Ellips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2ADACBF-B37B-4026-855E-49B0BDFC8D12}" type="slidenum">
              <a:rPr lang="de-DE" smtClean="0"/>
              <a:t>‹Nr.›</a:t>
            </a:fld>
            <a:endParaRPr lang="de-DE"/>
          </a:p>
        </p:txBody>
      </p:sp>
      <p:sp>
        <p:nvSpPr>
          <p:cNvPr id="21" name="Rechteck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p:txBody>
          <a:bodyPr/>
          <a:lstStyle/>
          <a:p>
            <a:fld id="{8EC3240F-FA08-4DAB-81E5-F55E47BA4D9E}" type="datetime1">
              <a:rPr lang="de-DE" smtClean="0"/>
              <a:t>17.09.2024</a:t>
            </a:fld>
            <a:endParaRPr lang="de-DE"/>
          </a:p>
        </p:txBody>
      </p:sp>
      <p:sp>
        <p:nvSpPr>
          <p:cNvPr id="6" name="Fußzeilenplatzhalter 5"/>
          <p:cNvSpPr>
            <a:spLocks noGrp="1"/>
          </p:cNvSpPr>
          <p:nvPr>
            <p:ph type="ftr" sz="quarter" idx="11"/>
          </p:nvPr>
        </p:nvSpPr>
        <p:spPr>
          <a:xfrm>
            <a:off x="301752" y="6410848"/>
            <a:ext cx="3383280" cy="365760"/>
          </a:xfrm>
        </p:spPr>
        <p:txBody>
          <a:bodyPr/>
          <a:lstStyle/>
          <a:p>
            <a:r>
              <a:rPr lang="de-DE"/>
              <a:t>Werther, neu gelesen</a:t>
            </a: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21" name="Gerade Verbindung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hteck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hteck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lips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llips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p>
            <a:fld id="{B2ADACBF-B37B-4026-855E-49B0BDFC8D12}" type="slidenum">
              <a:rPr lang="de-DE" smtClean="0"/>
              <a:t>‹Nr.›</a:t>
            </a:fld>
            <a:endParaRPr lang="de-DE"/>
          </a:p>
        </p:txBody>
      </p:sp>
      <p:sp>
        <p:nvSpPr>
          <p:cNvPr id="2" name="Titel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de-DE"/>
              <a:t>Titelmasterformat durch Klicken bearbeiten</a:t>
            </a:r>
            <a:endParaRPr kumimoji="0" lang="en-US"/>
          </a:p>
        </p:txBody>
      </p:sp>
      <p:sp>
        <p:nvSpPr>
          <p:cNvPr id="3" name="Bildplatzhalter 2"/>
          <p:cNvSpPr>
            <a:spLocks noGrp="1"/>
          </p:cNvSpPr>
          <p:nvPr>
            <p:ph type="pic" idx="1"/>
          </p:nvPr>
        </p:nvSpPr>
        <p:spPr>
          <a:xfrm>
            <a:off x="3000375" y="609600"/>
            <a:ext cx="5867400" cy="4267200"/>
          </a:xfrm>
        </p:spPr>
        <p:txBody>
          <a:bodyPr/>
          <a:lstStyle>
            <a:lvl1pPr marL="0" indent="0">
              <a:buNone/>
              <a:defRPr sz="3200"/>
            </a:lvl1pPr>
          </a:lstStyle>
          <a:p>
            <a:r>
              <a:rPr kumimoji="0" lang="de-DE"/>
              <a:t>Bild durch Klicken auf Symbol hinzufügen</a:t>
            </a:r>
            <a:endParaRPr kumimoji="0" lang="en-US" dirty="0"/>
          </a:p>
        </p:txBody>
      </p:sp>
      <p:sp>
        <p:nvSpPr>
          <p:cNvPr id="4" name="Textplatzhalt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de-DE"/>
              <a:t>Textmasterformat bearbeiten</a:t>
            </a:r>
          </a:p>
        </p:txBody>
      </p:sp>
      <p:sp>
        <p:nvSpPr>
          <p:cNvPr id="22" name="Rechteck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a:xfrm>
            <a:off x="5788152" y="6404984"/>
            <a:ext cx="3044952" cy="365760"/>
          </a:xfrm>
        </p:spPr>
        <p:txBody>
          <a:bodyPr/>
          <a:lstStyle/>
          <a:p>
            <a:fld id="{574821A6-348C-4030-A6DD-1674D7A022F9}" type="datetime1">
              <a:rPr lang="de-DE" smtClean="0"/>
              <a:t>17.09.2024</a:t>
            </a:fld>
            <a:endParaRPr lang="de-DE"/>
          </a:p>
        </p:txBody>
      </p:sp>
      <p:sp>
        <p:nvSpPr>
          <p:cNvPr id="6" name="Fußzeilenplatzhalter 5"/>
          <p:cNvSpPr>
            <a:spLocks noGrp="1"/>
          </p:cNvSpPr>
          <p:nvPr>
            <p:ph type="ftr" sz="quarter" idx="11"/>
          </p:nvPr>
        </p:nvSpPr>
        <p:spPr>
          <a:xfrm>
            <a:off x="301752" y="6410848"/>
            <a:ext cx="3584448" cy="365760"/>
          </a:xfrm>
        </p:spPr>
        <p:txBody>
          <a:bodyPr/>
          <a:lstStyle/>
          <a:p>
            <a:r>
              <a:rPr lang="de-DE"/>
              <a:t>Werther, neu gelesen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Datumsplatzhalter 3"/>
          <p:cNvSpPr>
            <a:spLocks noGrp="1"/>
          </p:cNvSpPr>
          <p:nvPr>
            <p:ph type="dt" sz="half" idx="10"/>
          </p:nvPr>
        </p:nvSpPr>
        <p:spPr/>
        <p:txBody>
          <a:bodyPr/>
          <a:lstStyle/>
          <a:p>
            <a:fld id="{C7D1D5FB-6D39-4946-8243-6E4EDF2DE448}" type="datetime1">
              <a:rPr lang="de-DE" smtClean="0"/>
              <a:t>17.09.2024</a:t>
            </a:fld>
            <a:endParaRPr lang="de-DE"/>
          </a:p>
        </p:txBody>
      </p:sp>
      <p:sp>
        <p:nvSpPr>
          <p:cNvPr id="5" name="Fußzeilenplatzhalter 4"/>
          <p:cNvSpPr>
            <a:spLocks noGrp="1"/>
          </p:cNvSpPr>
          <p:nvPr>
            <p:ph type="ftr" sz="quarter" idx="11"/>
          </p:nvPr>
        </p:nvSpPr>
        <p:spPr/>
        <p:txBody>
          <a:bodyPr/>
          <a:lstStyle/>
          <a:p>
            <a:r>
              <a:rPr lang="de-DE"/>
              <a:t>Werther, neu gelesen</a:t>
            </a:r>
          </a:p>
        </p:txBody>
      </p:sp>
      <p:sp>
        <p:nvSpPr>
          <p:cNvPr id="6" name="Foliennummernplatzhalter 5"/>
          <p:cNvSpPr>
            <a:spLocks noGrp="1"/>
          </p:cNvSpPr>
          <p:nvPr>
            <p:ph type="sldNum" sz="quarter" idx="12"/>
          </p:nvPr>
        </p:nvSpPr>
        <p:spPr/>
        <p:txBody>
          <a:bodyPr/>
          <a:lstStyle/>
          <a:p>
            <a:fld id="{B2ADACBF-B37B-4026-855E-49B0BDFC8D12}" type="slidenum">
              <a:rPr lang="de-DE" smtClean="0"/>
              <a:t>‹Nr.›</a:t>
            </a:fld>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bg>
      <p:bgRef idx="1001">
        <a:schemeClr val="bg2"/>
      </p:bgRef>
    </p:bg>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Gerade Verbindung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Ellips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6915912" y="3009901"/>
            <a:ext cx="457200" cy="441325"/>
          </a:xfrm>
        </p:spPr>
        <p:txBody>
          <a:bodyPr/>
          <a:lstStyle/>
          <a:p>
            <a:fld id="{B2ADACBF-B37B-4026-855E-49B0BDFC8D12}" type="slidenum">
              <a:rPr lang="de-DE" smtClean="0"/>
              <a:t>‹Nr.›</a:t>
            </a:fld>
            <a:endParaRPr lang="de-DE"/>
          </a:p>
        </p:txBody>
      </p:sp>
      <p:sp>
        <p:nvSpPr>
          <p:cNvPr id="3" name="Vertikaler Textplatzhalter 2"/>
          <p:cNvSpPr>
            <a:spLocks noGrp="1"/>
          </p:cNvSpPr>
          <p:nvPr>
            <p:ph type="body" orient="vert" idx="1"/>
          </p:nvPr>
        </p:nvSpPr>
        <p:spPr>
          <a:xfrm>
            <a:off x="304800" y="304800"/>
            <a:ext cx="6553200" cy="5821366"/>
          </a:xfrm>
        </p:spPr>
        <p:txBody>
          <a:bodyPr vert="eaVert"/>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Datumsplatzhalter 3"/>
          <p:cNvSpPr>
            <a:spLocks noGrp="1"/>
          </p:cNvSpPr>
          <p:nvPr>
            <p:ph type="dt" sz="half" idx="10"/>
          </p:nvPr>
        </p:nvSpPr>
        <p:spPr/>
        <p:txBody>
          <a:bodyPr/>
          <a:lstStyle/>
          <a:p>
            <a:fld id="{3F156414-A7C1-47DB-8A23-5ED3B57B2F0F}" type="datetime1">
              <a:rPr lang="de-DE" smtClean="0"/>
              <a:t>17.09.2024</a:t>
            </a:fld>
            <a:endParaRPr lang="de-DE"/>
          </a:p>
        </p:txBody>
      </p:sp>
      <p:sp>
        <p:nvSpPr>
          <p:cNvPr id="5" name="Fußzeilenplatzhalter 4"/>
          <p:cNvSpPr>
            <a:spLocks noGrp="1"/>
          </p:cNvSpPr>
          <p:nvPr>
            <p:ph type="ftr" sz="quarter" idx="11"/>
          </p:nvPr>
        </p:nvSpPr>
        <p:spPr/>
        <p:txBody>
          <a:bodyPr/>
          <a:lstStyle/>
          <a:p>
            <a:r>
              <a:rPr lang="de-DE"/>
              <a:t>Werther, neu gelesen</a:t>
            </a:r>
          </a:p>
        </p:txBody>
      </p:sp>
      <p:sp>
        <p:nvSpPr>
          <p:cNvPr id="2" name="Vertikaler Titel 1"/>
          <p:cNvSpPr>
            <a:spLocks noGrp="1"/>
          </p:cNvSpPr>
          <p:nvPr>
            <p:ph type="title" orient="vert"/>
          </p:nvPr>
        </p:nvSpPr>
        <p:spPr>
          <a:xfrm>
            <a:off x="7391400" y="304801"/>
            <a:ext cx="1447800" cy="5851525"/>
          </a:xfrm>
        </p:spPr>
        <p:txBody>
          <a:bodyPr vert="eaVert"/>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umsplatzhalt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E70C61AF-747B-4BEA-9F37-199E90E8E7CB}" type="datetime1">
              <a:rPr lang="de-DE" smtClean="0"/>
              <a:t>17.09.2024</a:t>
            </a:fld>
            <a:endParaRPr lang="de-DE"/>
          </a:p>
        </p:txBody>
      </p:sp>
      <p:sp>
        <p:nvSpPr>
          <p:cNvPr id="3" name="Fußzeilenplatzhalt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r>
              <a:rPr lang="de-DE"/>
              <a:t>Werther, neu gelesen</a:t>
            </a:r>
          </a:p>
        </p:txBody>
      </p:sp>
      <p:sp>
        <p:nvSpPr>
          <p:cNvPr id="8" name="Rechteck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Gerade Verbindung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Ellips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Foliennummernplatzhalt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2ADACBF-B37B-4026-855E-49B0BDFC8D12}" type="slidenum">
              <a:rPr lang="de-DE" smtClean="0"/>
              <a:t>‹Nr.›</a:t>
            </a:fld>
            <a:endParaRPr lang="de-DE"/>
          </a:p>
        </p:txBody>
      </p:sp>
      <p:sp>
        <p:nvSpPr>
          <p:cNvPr id="22" name="Titelplatzhalter 21"/>
          <p:cNvSpPr>
            <a:spLocks noGrp="1"/>
          </p:cNvSpPr>
          <p:nvPr>
            <p:ph type="title"/>
          </p:nvPr>
        </p:nvSpPr>
        <p:spPr>
          <a:xfrm>
            <a:off x="301752" y="228600"/>
            <a:ext cx="8534400" cy="758952"/>
          </a:xfrm>
          <a:prstGeom prst="rect">
            <a:avLst/>
          </a:prstGeom>
        </p:spPr>
        <p:txBody>
          <a:bodyPr vert="horz" anchor="b">
            <a:normAutofit/>
          </a:bodyPr>
          <a:lstStyle/>
          <a:p>
            <a:r>
              <a:rPr kumimoji="0" lang="de-DE"/>
              <a:t>Titelmasterformat durch Klicken bearbeiten</a:t>
            </a:r>
            <a:endParaRPr kumimoji="0" lang="en-US"/>
          </a:p>
        </p:txBody>
      </p:sp>
      <p:sp>
        <p:nvSpPr>
          <p:cNvPr id="13" name="Textplatzhalt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de-DE"/>
              <a:t>Textmasterformat bearbeiten</a:t>
            </a:r>
          </a:p>
          <a:p>
            <a:pPr lvl="1" eaLnBrk="1" latinLnBrk="0" hangingPunct="1"/>
            <a:r>
              <a:rPr kumimoji="0" lang="de-DE"/>
              <a:t>Zweite Ebene</a:t>
            </a:r>
          </a:p>
          <a:p>
            <a:pPr lvl="2" eaLnBrk="1" latinLnBrk="0" hangingPunct="1"/>
            <a:r>
              <a:rPr kumimoji="0" lang="de-DE"/>
              <a:t>Dritte Ebene</a:t>
            </a:r>
          </a:p>
          <a:p>
            <a:pPr lvl="3" eaLnBrk="1" latinLnBrk="0" hangingPunct="1"/>
            <a:r>
              <a:rPr kumimoji="0" lang="de-DE"/>
              <a:t>Vierte Ebene</a:t>
            </a:r>
          </a:p>
          <a:p>
            <a:pPr lvl="4" eaLnBrk="1" latinLnBrk="0" hangingPunct="1"/>
            <a:r>
              <a:rPr kumimoji="0" lang="de-DE"/>
              <a:t>Fünfte Ebene</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3.jpg"/><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24.jpg"/></Relationships>
</file>

<file path=ppt/slides/_rels/slide2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371600" y="1124744"/>
            <a:ext cx="6400800" cy="1152128"/>
          </a:xfrm>
        </p:spPr>
        <p:txBody>
          <a:bodyPr>
            <a:normAutofit/>
          </a:bodyPr>
          <a:lstStyle/>
          <a:p>
            <a:r>
              <a:rPr lang="de-DE" dirty="0"/>
              <a:t>Werther, Neu gelesen</a:t>
            </a:r>
          </a:p>
        </p:txBody>
      </p:sp>
      <p:sp>
        <p:nvSpPr>
          <p:cNvPr id="2" name="Titel 1"/>
          <p:cNvSpPr>
            <a:spLocks noGrp="1"/>
          </p:cNvSpPr>
          <p:nvPr>
            <p:ph type="ctrTitle"/>
          </p:nvPr>
        </p:nvSpPr>
        <p:spPr>
          <a:xfrm>
            <a:off x="685800" y="188640"/>
            <a:ext cx="7772400" cy="1080120"/>
          </a:xfrm>
        </p:spPr>
        <p:txBody>
          <a:bodyPr>
            <a:normAutofit/>
          </a:bodyPr>
          <a:lstStyle/>
          <a:p>
            <a:r>
              <a:rPr lang="de-DE" sz="1800" b="1" i="1" dirty="0"/>
              <a:t>Jutta Heinz</a:t>
            </a:r>
            <a:br>
              <a:rPr lang="de-DE" sz="1800" b="1" i="1" dirty="0"/>
            </a:br>
            <a:endParaRPr lang="de-DE" sz="2000" b="1" dirty="0"/>
          </a:p>
        </p:txBody>
      </p:sp>
      <p:pic>
        <p:nvPicPr>
          <p:cNvPr id="5" name="Grafik 4" descr="Ein Bild, das Text, Baum, Design enthält.&#10;&#10;Automatisch generierte Beschreibung">
            <a:extLst>
              <a:ext uri="{FF2B5EF4-FFF2-40B4-BE49-F238E27FC236}">
                <a16:creationId xmlns:a16="http://schemas.microsoft.com/office/drawing/2014/main" id="{7B86CD09-B8BA-34CB-FCC4-70281B2636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2636912"/>
            <a:ext cx="8610600" cy="3943350"/>
          </a:xfrm>
          <a:prstGeom prst="rect">
            <a:avLst/>
          </a:prstGeom>
        </p:spPr>
      </p:pic>
    </p:spTree>
    <p:extLst>
      <p:ext uri="{BB962C8B-B14F-4D97-AF65-F5344CB8AC3E}">
        <p14:creationId xmlns:p14="http://schemas.microsoft.com/office/powerpoint/2010/main" val="2863071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C756DF-7879-74C2-AAE2-41E88D73E571}"/>
              </a:ext>
            </a:extLst>
          </p:cNvPr>
          <p:cNvSpPr>
            <a:spLocks noGrp="1"/>
          </p:cNvSpPr>
          <p:nvPr>
            <p:ph type="title"/>
          </p:nvPr>
        </p:nvSpPr>
        <p:spPr/>
        <p:txBody>
          <a:bodyPr>
            <a:noAutofit/>
          </a:bodyPr>
          <a:lstStyle/>
          <a:p>
            <a:r>
              <a:rPr lang="de-DE" sz="2000" b="1" kern="100" dirty="0">
                <a:effectLst/>
                <a:ea typeface="Aptos" panose="020B0004020202020204" pitchFamily="34" charset="0"/>
                <a:cs typeface="Times New Roman" panose="02020603050405020304" pitchFamily="18" charset="0"/>
              </a:rPr>
              <a:t>„</a:t>
            </a:r>
            <a:r>
              <a:rPr lang="de-DE" sz="2000" b="1" i="1" kern="100" dirty="0">
                <a:effectLst/>
                <a:ea typeface="Aptos" panose="020B0004020202020204" pitchFamily="34" charset="0"/>
                <a:cs typeface="Times New Roman" panose="02020603050405020304" pitchFamily="18" charset="0"/>
              </a:rPr>
              <a:t>Ich habe meine Entlassung vom Hofe verlangt</a:t>
            </a:r>
            <a:r>
              <a:rPr lang="de-DE" sz="2000" b="1" kern="100" dirty="0">
                <a:effectLst/>
                <a:ea typeface="Aptos" panose="020B0004020202020204" pitchFamily="34" charset="0"/>
                <a:cs typeface="Times New Roman" panose="02020603050405020304" pitchFamily="18" charset="0"/>
              </a:rPr>
              <a:t>“ – </a:t>
            </a:r>
            <a:br>
              <a:rPr lang="de-DE" sz="2000" b="1" kern="100" dirty="0">
                <a:effectLst/>
                <a:ea typeface="Aptos" panose="020B0004020202020204" pitchFamily="34" charset="0"/>
                <a:cs typeface="Times New Roman" panose="02020603050405020304" pitchFamily="18" charset="0"/>
              </a:rPr>
            </a:br>
            <a:r>
              <a:rPr lang="de-DE" sz="2000" b="1" kern="100" dirty="0">
                <a:solidFill>
                  <a:schemeClr val="accent1"/>
                </a:solidFill>
                <a:effectLst/>
                <a:ea typeface="Aptos" panose="020B0004020202020204" pitchFamily="34" charset="0"/>
                <a:cs typeface="Times New Roman" panose="02020603050405020304" pitchFamily="18" charset="0"/>
              </a:rPr>
              <a:t>Geschlecht und Gesellschaft</a:t>
            </a:r>
            <a:r>
              <a:rPr lang="de-DE" sz="2000" b="1" kern="100" dirty="0">
                <a:solidFill>
                  <a:schemeClr val="accent3"/>
                </a:solidFill>
                <a:effectLst/>
                <a:ea typeface="Aptos" panose="020B0004020202020204" pitchFamily="34" charset="0"/>
                <a:cs typeface="Times New Roman" panose="02020603050405020304" pitchFamily="18" charset="0"/>
              </a:rPr>
              <a:t> </a:t>
            </a:r>
            <a:r>
              <a:rPr lang="de-DE" sz="2000" b="1" kern="100" dirty="0">
                <a:effectLst/>
                <a:ea typeface="Aptos" panose="020B0004020202020204" pitchFamily="34" charset="0"/>
                <a:cs typeface="Times New Roman" panose="02020603050405020304" pitchFamily="18" charset="0"/>
              </a:rPr>
              <a:t>im Roman</a:t>
            </a:r>
            <a:endParaRPr lang="de-DE" sz="2000" b="1" dirty="0"/>
          </a:p>
        </p:txBody>
      </p:sp>
      <p:sp>
        <p:nvSpPr>
          <p:cNvPr id="3" name="Fußzeilenplatzhalter 2">
            <a:extLst>
              <a:ext uri="{FF2B5EF4-FFF2-40B4-BE49-F238E27FC236}">
                <a16:creationId xmlns:a16="http://schemas.microsoft.com/office/drawing/2014/main" id="{9A9BA668-7B20-30CA-0876-655E094B8464}"/>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9451C89C-2B7A-3D95-F011-E6AAC417807D}"/>
              </a:ext>
            </a:extLst>
          </p:cNvPr>
          <p:cNvSpPr>
            <a:spLocks noGrp="1"/>
          </p:cNvSpPr>
          <p:nvPr>
            <p:ph type="sldNum" sz="quarter" idx="12"/>
          </p:nvPr>
        </p:nvSpPr>
        <p:spPr/>
        <p:txBody>
          <a:bodyPr/>
          <a:lstStyle/>
          <a:p>
            <a:fld id="{B2ADACBF-B37B-4026-855E-49B0BDFC8D12}" type="slidenum">
              <a:rPr lang="de-DE" smtClean="0"/>
              <a:t>2</a:t>
            </a:fld>
            <a:endParaRPr lang="de-DE"/>
          </a:p>
        </p:txBody>
      </p:sp>
      <p:sp>
        <p:nvSpPr>
          <p:cNvPr id="5" name="Inhaltsplatzhalter 4">
            <a:extLst>
              <a:ext uri="{FF2B5EF4-FFF2-40B4-BE49-F238E27FC236}">
                <a16:creationId xmlns:a16="http://schemas.microsoft.com/office/drawing/2014/main" id="{D9935B92-1BB2-670D-7346-47D1B7B1FD34}"/>
              </a:ext>
            </a:extLst>
          </p:cNvPr>
          <p:cNvSpPr>
            <a:spLocks noGrp="1"/>
          </p:cNvSpPr>
          <p:nvPr>
            <p:ph sz="quarter" idx="1"/>
          </p:nvPr>
        </p:nvSpPr>
        <p:spPr/>
        <p:txBody>
          <a:bodyPr>
            <a:normAutofit/>
          </a:bodyPr>
          <a:lstStyle/>
          <a:p>
            <a:r>
              <a:rPr lang="de-DE" sz="1400" b="1" dirty="0">
                <a:solidFill>
                  <a:schemeClr val="accent1"/>
                </a:solidFill>
              </a:rPr>
              <a:t>Wie geht Werther mit der gesellschaftlichen Realität um, welche Konflikte erlebt er, welche Ideale sucht er?</a:t>
            </a:r>
          </a:p>
          <a:p>
            <a:r>
              <a:rPr lang="de-DE" sz="1400" i="1" dirty="0"/>
              <a:t>Kontext</a:t>
            </a:r>
            <a:r>
              <a:rPr lang="de-DE" sz="1400" dirty="0"/>
              <a:t>: </a:t>
            </a:r>
            <a:r>
              <a:rPr lang="de-DE" sz="1400" dirty="0">
                <a:solidFill>
                  <a:schemeClr val="accent1"/>
                </a:solidFill>
              </a:rPr>
              <a:t>Ständegesellschaft</a:t>
            </a:r>
            <a:r>
              <a:rPr lang="de-DE" sz="1400" dirty="0"/>
              <a:t> und </a:t>
            </a:r>
            <a:r>
              <a:rPr lang="de-DE" sz="1400" dirty="0">
                <a:solidFill>
                  <a:schemeClr val="accent1"/>
                </a:solidFill>
              </a:rPr>
              <a:t>bürgerliche Familie</a:t>
            </a:r>
          </a:p>
          <a:p>
            <a:r>
              <a:rPr lang="de-DE" sz="1400" i="1" dirty="0"/>
              <a:t>Kontext:</a:t>
            </a:r>
            <a:r>
              <a:rPr lang="de-DE" sz="1400" dirty="0"/>
              <a:t> </a:t>
            </a:r>
            <a:r>
              <a:rPr lang="de-DE" sz="1400" dirty="0">
                <a:solidFill>
                  <a:schemeClr val="accent1"/>
                </a:solidFill>
              </a:rPr>
              <a:t>Geschlechterrollen (</a:t>
            </a:r>
            <a:r>
              <a:rPr lang="de-DE" sz="1400" dirty="0"/>
              <a:t>Joachim Heinrich Campe: </a:t>
            </a:r>
            <a:r>
              <a:rPr lang="de-DE" sz="1400" i="1" dirty="0"/>
              <a:t>Väterlicher Rath für meine Tochter)</a:t>
            </a:r>
          </a:p>
          <a:p>
            <a:r>
              <a:rPr lang="de-DE" sz="1400" i="1" dirty="0"/>
              <a:t>[Begriffe: </a:t>
            </a:r>
            <a:r>
              <a:rPr lang="de-DE" sz="1400" dirty="0">
                <a:solidFill>
                  <a:schemeClr val="accent1"/>
                </a:solidFill>
              </a:rPr>
              <a:t>eigensinnig, idealisch, pünktlich, politisch]</a:t>
            </a:r>
          </a:p>
          <a:p>
            <a:r>
              <a:rPr lang="de-DE" sz="1400" i="1" dirty="0"/>
              <a:t>Lektüre</a:t>
            </a:r>
            <a:r>
              <a:rPr lang="de-DE" sz="1400" dirty="0"/>
              <a:t>: </a:t>
            </a:r>
            <a:r>
              <a:rPr lang="de-DE" sz="1400" dirty="0">
                <a:solidFill>
                  <a:schemeClr val="accent1"/>
                </a:solidFill>
              </a:rPr>
              <a:t>Briefauswahl</a:t>
            </a:r>
          </a:p>
          <a:p>
            <a:r>
              <a:rPr lang="de-DE" sz="1400" i="1" dirty="0"/>
              <a:t>Zusammenfassung und Aktualisierung: </a:t>
            </a:r>
            <a:r>
              <a:rPr lang="de-DE" sz="1400" dirty="0">
                <a:solidFill>
                  <a:schemeClr val="accent1"/>
                </a:solidFill>
              </a:rPr>
              <a:t>Brauchbarkeit vs. Selbstverwirklichung?</a:t>
            </a:r>
          </a:p>
          <a:p>
            <a:endParaRPr lang="de-DE" sz="1800" i="1" dirty="0"/>
          </a:p>
        </p:txBody>
      </p:sp>
      <p:pic>
        <p:nvPicPr>
          <p:cNvPr id="7" name="Grafik 6" descr="Ein Bild, das Kleidung, Kleid, Kunst, Retrostyle enthält.&#10;&#10;Automatisch generierte Beschreibung">
            <a:extLst>
              <a:ext uri="{FF2B5EF4-FFF2-40B4-BE49-F238E27FC236}">
                <a16:creationId xmlns:a16="http://schemas.microsoft.com/office/drawing/2014/main" id="{CC6122E9-ECD8-4D4A-5032-56DF078602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0307" y="3543122"/>
            <a:ext cx="3722762" cy="2555926"/>
          </a:xfrm>
          <a:prstGeom prst="rect">
            <a:avLst/>
          </a:prstGeom>
        </p:spPr>
      </p:pic>
    </p:spTree>
    <p:extLst>
      <p:ext uri="{BB962C8B-B14F-4D97-AF65-F5344CB8AC3E}">
        <p14:creationId xmlns:p14="http://schemas.microsoft.com/office/powerpoint/2010/main" val="3156939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F636B6-41B8-DC43-0978-CEFBD3ED0113}"/>
              </a:ext>
            </a:extLst>
          </p:cNvPr>
          <p:cNvSpPr>
            <a:spLocks noGrp="1"/>
          </p:cNvSpPr>
          <p:nvPr>
            <p:ph type="title"/>
          </p:nvPr>
        </p:nvSpPr>
        <p:spPr/>
        <p:txBody>
          <a:bodyPr>
            <a:normAutofit/>
          </a:bodyPr>
          <a:lstStyle/>
          <a:p>
            <a:r>
              <a:rPr lang="de-DE" sz="2800" dirty="0"/>
              <a:t>Ständegesellschaft und bürgerliche Familie</a:t>
            </a:r>
          </a:p>
        </p:txBody>
      </p:sp>
      <p:sp>
        <p:nvSpPr>
          <p:cNvPr id="3" name="Fußzeilenplatzhalter 2">
            <a:extLst>
              <a:ext uri="{FF2B5EF4-FFF2-40B4-BE49-F238E27FC236}">
                <a16:creationId xmlns:a16="http://schemas.microsoft.com/office/drawing/2014/main" id="{9902CCD7-4D93-DD05-8B20-412D01D49298}"/>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D6728CA5-AAF6-ADE6-ACE1-B319DF9F5603}"/>
              </a:ext>
            </a:extLst>
          </p:cNvPr>
          <p:cNvSpPr>
            <a:spLocks noGrp="1"/>
          </p:cNvSpPr>
          <p:nvPr>
            <p:ph type="sldNum" sz="quarter" idx="12"/>
          </p:nvPr>
        </p:nvSpPr>
        <p:spPr/>
        <p:txBody>
          <a:bodyPr/>
          <a:lstStyle/>
          <a:p>
            <a:fld id="{B2ADACBF-B37B-4026-855E-49B0BDFC8D12}" type="slidenum">
              <a:rPr lang="de-DE" smtClean="0"/>
              <a:t>3</a:t>
            </a:fld>
            <a:endParaRPr lang="de-DE"/>
          </a:p>
        </p:txBody>
      </p:sp>
      <p:sp>
        <p:nvSpPr>
          <p:cNvPr id="5" name="Inhaltsplatzhalter 4">
            <a:extLst>
              <a:ext uri="{FF2B5EF4-FFF2-40B4-BE49-F238E27FC236}">
                <a16:creationId xmlns:a16="http://schemas.microsoft.com/office/drawing/2014/main" id="{2D0B92EA-52A8-8471-BBD9-C7497BC4BF4C}"/>
              </a:ext>
            </a:extLst>
          </p:cNvPr>
          <p:cNvSpPr>
            <a:spLocks noGrp="1"/>
          </p:cNvSpPr>
          <p:nvPr>
            <p:ph sz="quarter" idx="1"/>
          </p:nvPr>
        </p:nvSpPr>
        <p:spPr>
          <a:xfrm>
            <a:off x="301752" y="1527048"/>
            <a:ext cx="8302696" cy="4572000"/>
          </a:xfrm>
        </p:spPr>
        <p:txBody>
          <a:bodyPr>
            <a:noAutofit/>
          </a:bodyPr>
          <a:lstStyle/>
          <a:p>
            <a:pPr marL="144145" indent="-144145" hangingPunct="0">
              <a:lnSpc>
                <a:spcPts val="1700"/>
              </a:lnSpc>
              <a:tabLst>
                <a:tab pos="144145" algn="l"/>
              </a:tabLst>
            </a:pPr>
            <a:r>
              <a:rPr lang="de-DE" sz="1400" dirty="0">
                <a:effectLst/>
                <a:ea typeface="Times New Roman" panose="02020603050405020304" pitchFamily="18" charset="0"/>
                <a:cs typeface="Times New Roman" panose="02020603050405020304" pitchFamily="18" charset="0"/>
              </a:rPr>
              <a:t>altes Modell der </a:t>
            </a:r>
            <a:r>
              <a:rPr lang="de-DE" sz="1400" dirty="0">
                <a:solidFill>
                  <a:schemeClr val="accent1"/>
                </a:solidFill>
                <a:effectLst/>
                <a:ea typeface="Times New Roman" panose="02020603050405020304" pitchFamily="18" charset="0"/>
                <a:cs typeface="Times New Roman" panose="02020603050405020304" pitchFamily="18" charset="0"/>
              </a:rPr>
              <a:t>ständischen Gesellschaft: Ständepyramide </a:t>
            </a:r>
            <a:r>
              <a:rPr lang="de-DE" sz="1400" dirty="0">
                <a:effectLst/>
                <a:ea typeface="Times New Roman" panose="02020603050405020304" pitchFamily="18" charset="0"/>
                <a:cs typeface="Times New Roman" panose="02020603050405020304" pitchFamily="18" charset="0"/>
              </a:rPr>
              <a:t>(König; Klerus; Adel; Bürgertum und Handwerk); Einzelner eingebunden in Hausgemeinschaft, Zünfte, Dorfgemeinschaft</a:t>
            </a:r>
          </a:p>
          <a:p>
            <a:pPr marL="144145" indent="-144145" hangingPunct="0">
              <a:lnSpc>
                <a:spcPts val="1700"/>
              </a:lnSpc>
              <a:tabLst>
                <a:tab pos="144145" algn="l"/>
              </a:tabLst>
            </a:pPr>
            <a:r>
              <a:rPr lang="de-DE" sz="1400" dirty="0">
                <a:effectLst/>
                <a:ea typeface="Times New Roman" panose="02020603050405020304" pitchFamily="18" charset="0"/>
                <a:cs typeface="Times New Roman" panose="02020603050405020304" pitchFamily="18" charset="0"/>
              </a:rPr>
              <a:t>determinierendes Merkmal der </a:t>
            </a:r>
            <a:r>
              <a:rPr lang="de-DE" sz="1400" dirty="0">
                <a:solidFill>
                  <a:schemeClr val="accent1"/>
                </a:solidFill>
                <a:effectLst/>
                <a:ea typeface="Times New Roman" panose="02020603050405020304" pitchFamily="18" charset="0"/>
                <a:cs typeface="Times New Roman" panose="02020603050405020304" pitchFamily="18" charset="0"/>
              </a:rPr>
              <a:t>Geburt</a:t>
            </a:r>
            <a:r>
              <a:rPr lang="de-DE" sz="1400" dirty="0">
                <a:effectLst/>
                <a:ea typeface="Times New Roman" panose="02020603050405020304" pitchFamily="18" charset="0"/>
                <a:cs typeface="Times New Roman" panose="02020603050405020304" pitchFamily="18" charset="0"/>
              </a:rPr>
              <a:t> wird nach und nach abgelöst durch </a:t>
            </a:r>
            <a:r>
              <a:rPr lang="de-DE" sz="1400" dirty="0">
                <a:solidFill>
                  <a:schemeClr val="accent1"/>
                </a:solidFill>
                <a:effectLst/>
                <a:ea typeface="Times New Roman" panose="02020603050405020304" pitchFamily="18" charset="0"/>
                <a:cs typeface="Times New Roman" panose="02020603050405020304" pitchFamily="18" charset="0"/>
              </a:rPr>
              <a:t>Leistung </a:t>
            </a:r>
            <a:r>
              <a:rPr lang="de-DE" sz="1400" dirty="0">
                <a:effectLst/>
                <a:ea typeface="Times New Roman" panose="02020603050405020304" pitchFamily="18" charset="0"/>
                <a:cs typeface="Times New Roman" panose="02020603050405020304" pitchFamily="18" charset="0"/>
              </a:rPr>
              <a:t>und Berufszugehörigkeit; </a:t>
            </a:r>
            <a:r>
              <a:rPr lang="de-DE" sz="1400" dirty="0">
                <a:solidFill>
                  <a:schemeClr val="accent1"/>
                </a:solidFill>
                <a:effectLst/>
                <a:ea typeface="Times New Roman" panose="02020603050405020304" pitchFamily="18" charset="0"/>
                <a:cs typeface="Times New Roman" panose="02020603050405020304" pitchFamily="18" charset="0"/>
              </a:rPr>
              <a:t>Besitz</a:t>
            </a:r>
            <a:r>
              <a:rPr lang="de-DE" sz="1400" dirty="0">
                <a:effectLst/>
                <a:ea typeface="Times New Roman" panose="02020603050405020304" pitchFamily="18" charset="0"/>
                <a:cs typeface="Times New Roman" panose="02020603050405020304" pitchFamily="18" charset="0"/>
              </a:rPr>
              <a:t> wird entscheidend</a:t>
            </a:r>
          </a:p>
          <a:p>
            <a:pPr marL="144145" indent="-144145" hangingPunct="0">
              <a:lnSpc>
                <a:spcPts val="1700"/>
              </a:lnSpc>
              <a:tabLst>
                <a:tab pos="144145" algn="l"/>
              </a:tabLst>
            </a:pPr>
            <a:r>
              <a:rPr lang="de-DE" sz="1400" dirty="0">
                <a:solidFill>
                  <a:schemeClr val="accent1"/>
                </a:solidFill>
                <a:effectLst/>
                <a:ea typeface="Times New Roman" panose="02020603050405020304" pitchFamily="18" charset="0"/>
                <a:cs typeface="Times New Roman" panose="02020603050405020304" pitchFamily="18" charset="0"/>
              </a:rPr>
              <a:t>Familie</a:t>
            </a:r>
            <a:r>
              <a:rPr lang="de-DE" sz="1400" dirty="0">
                <a:solidFill>
                  <a:schemeClr val="accent1"/>
                </a:solidFill>
                <a:ea typeface="Times New Roman" panose="02020603050405020304" pitchFamily="18" charset="0"/>
                <a:cs typeface="Times New Roman" panose="02020603050405020304" pitchFamily="18" charset="0"/>
              </a:rPr>
              <a:t>: </a:t>
            </a:r>
            <a:r>
              <a:rPr lang="de-DE" sz="1400" dirty="0">
                <a:effectLst/>
                <a:ea typeface="Times New Roman" panose="02020603050405020304" pitchFamily="18" charset="0"/>
                <a:cs typeface="Times New Roman" panose="02020603050405020304" pitchFamily="18" charset="0"/>
              </a:rPr>
              <a:t>„</a:t>
            </a:r>
            <a:r>
              <a:rPr lang="de-DE" sz="1400" dirty="0" err="1">
                <a:effectLst/>
                <a:ea typeface="Times New Roman" panose="02020603050405020304" pitchFamily="18" charset="0"/>
                <a:cs typeface="Times New Roman" panose="02020603050405020304" pitchFamily="18" charset="0"/>
              </a:rPr>
              <a:t>familia</a:t>
            </a:r>
            <a:r>
              <a:rPr lang="de-DE" sz="1400" dirty="0">
                <a:ea typeface="Times New Roman" panose="02020603050405020304" pitchFamily="18" charset="0"/>
                <a:cs typeface="Times New Roman" panose="02020603050405020304" pitchFamily="18" charset="0"/>
              </a:rPr>
              <a:t>“ im Lateinischen: Ursprung von „Wohnen“, verstanden als Hausgemeinschaft (unabhängig von Verwandtschaft); wird geleitet vom „</a:t>
            </a:r>
            <a:r>
              <a:rPr lang="de-DE" sz="1400" dirty="0" err="1">
                <a:ea typeface="Times New Roman" panose="02020603050405020304" pitchFamily="18" charset="0"/>
                <a:cs typeface="Times New Roman" panose="02020603050405020304" pitchFamily="18" charset="0"/>
              </a:rPr>
              <a:t>pater</a:t>
            </a:r>
            <a:r>
              <a:rPr lang="de-DE" sz="1400" dirty="0">
                <a:ea typeface="Times New Roman" panose="02020603050405020304" pitchFamily="18" charset="0"/>
                <a:cs typeface="Times New Roman" panose="02020603050405020304" pitchFamily="18" charset="0"/>
              </a:rPr>
              <a:t> </a:t>
            </a:r>
            <a:r>
              <a:rPr lang="de-DE" sz="1400" dirty="0" err="1">
                <a:ea typeface="Times New Roman" panose="02020603050405020304" pitchFamily="18" charset="0"/>
                <a:cs typeface="Times New Roman" panose="02020603050405020304" pitchFamily="18" charset="0"/>
              </a:rPr>
              <a:t>familias</a:t>
            </a:r>
            <a:r>
              <a:rPr lang="de-DE" sz="1400" dirty="0">
                <a:ea typeface="Times New Roman" panose="02020603050405020304" pitchFamily="18" charset="0"/>
                <a:cs typeface="Times New Roman" panose="02020603050405020304" pitchFamily="18" charset="0"/>
              </a:rPr>
              <a:t>“, der die Hausgemeinschaft beherrscht</a:t>
            </a:r>
          </a:p>
          <a:p>
            <a:pPr marL="144145" indent="-144145" hangingPunct="0">
              <a:lnSpc>
                <a:spcPts val="1700"/>
              </a:lnSpc>
              <a:tabLst>
                <a:tab pos="144145" algn="l"/>
              </a:tabLst>
            </a:pPr>
            <a:r>
              <a:rPr lang="de-DE" sz="1400" dirty="0">
                <a:ea typeface="Times New Roman" panose="02020603050405020304" pitchFamily="18" charset="0"/>
                <a:cs typeface="Times New Roman" panose="02020603050405020304" pitchFamily="18" charset="0"/>
              </a:rPr>
              <a:t>Begriff w</a:t>
            </a:r>
            <a:r>
              <a:rPr lang="de-DE" sz="1400" dirty="0">
                <a:effectLst/>
                <a:ea typeface="Times New Roman" panose="02020603050405020304" pitchFamily="18" charset="0"/>
                <a:cs typeface="Times New Roman" panose="02020603050405020304" pitchFamily="18" charset="0"/>
              </a:rPr>
              <a:t>ird erst Ende des 17. </a:t>
            </a:r>
            <a:r>
              <a:rPr lang="de-DE" sz="1400" dirty="0" err="1">
                <a:effectLst/>
                <a:ea typeface="Times New Roman" panose="02020603050405020304" pitchFamily="18" charset="0"/>
                <a:cs typeface="Times New Roman" panose="02020603050405020304" pitchFamily="18" charset="0"/>
              </a:rPr>
              <a:t>Jhs</a:t>
            </a:r>
            <a:r>
              <a:rPr lang="de-DE" sz="1400" dirty="0">
                <a:effectLst/>
                <a:ea typeface="Times New Roman" panose="02020603050405020304" pitchFamily="18" charset="0"/>
                <a:cs typeface="Times New Roman" panose="02020603050405020304" pitchFamily="18" charset="0"/>
              </a:rPr>
              <a:t>. aus dem Französischen in die Alltagssprache übernommen</a:t>
            </a:r>
          </a:p>
          <a:p>
            <a:pPr marL="144145" indent="-144145" hangingPunct="0">
              <a:lnSpc>
                <a:spcPts val="1700"/>
              </a:lnSpc>
              <a:tabLst>
                <a:tab pos="144145" algn="l"/>
              </a:tabLst>
            </a:pPr>
            <a:r>
              <a:rPr lang="de-DE" sz="1400" dirty="0">
                <a:effectLst/>
                <a:ea typeface="Times New Roman" panose="02020603050405020304" pitchFamily="18" charset="0"/>
                <a:cs typeface="Times New Roman" panose="02020603050405020304" pitchFamily="18" charset="0"/>
              </a:rPr>
              <a:t>bis dahin Familie des „</a:t>
            </a:r>
            <a:r>
              <a:rPr lang="de-DE" sz="1400" dirty="0">
                <a:solidFill>
                  <a:schemeClr val="accent1"/>
                </a:solidFill>
                <a:effectLst/>
                <a:ea typeface="Times New Roman" panose="02020603050405020304" pitchFamily="18" charset="0"/>
                <a:cs typeface="Times New Roman" panose="02020603050405020304" pitchFamily="18" charset="0"/>
              </a:rPr>
              <a:t>Ganzen Hauses</a:t>
            </a:r>
            <a:r>
              <a:rPr lang="de-DE" sz="1400" dirty="0">
                <a:effectLst/>
                <a:ea typeface="Times New Roman" panose="02020603050405020304" pitchFamily="18" charset="0"/>
                <a:cs typeface="Times New Roman" panose="02020603050405020304" pitchFamily="18" charset="0"/>
              </a:rPr>
              <a:t>“</a:t>
            </a:r>
            <a:r>
              <a:rPr lang="de-DE" sz="1400" dirty="0">
                <a:ea typeface="Times New Roman" panose="02020603050405020304" pitchFamily="18" charset="0"/>
                <a:cs typeface="Times New Roman" panose="02020603050405020304" pitchFamily="18" charset="0"/>
              </a:rPr>
              <a:t>: </a:t>
            </a:r>
            <a:r>
              <a:rPr lang="de-DE" sz="1400" dirty="0">
                <a:effectLst/>
                <a:ea typeface="Times New Roman" panose="02020603050405020304" pitchFamily="18" charset="0"/>
                <a:cs typeface="Times New Roman" panose="02020603050405020304" pitchFamily="18" charset="0"/>
              </a:rPr>
              <a:t>Lebenszusammenhang </a:t>
            </a:r>
            <a:r>
              <a:rPr lang="de-DE" sz="1400" dirty="0">
                <a:ea typeface="Times New Roman" panose="02020603050405020304" pitchFamily="18" charset="0"/>
                <a:cs typeface="Times New Roman" panose="02020603050405020304" pitchFamily="18" charset="0"/>
              </a:rPr>
              <a:t>v</a:t>
            </a:r>
            <a:r>
              <a:rPr lang="de-DE" sz="1400" dirty="0">
                <a:effectLst/>
                <a:ea typeface="Times New Roman" panose="02020603050405020304" pitchFamily="18" charset="0"/>
                <a:cs typeface="Times New Roman" panose="02020603050405020304" pitchFamily="18" charset="0"/>
              </a:rPr>
              <a:t>on Kernfamilie und Dienstboten; Haushalt als rechtliche, soziale und wirtschaftliche Einheit </a:t>
            </a:r>
          </a:p>
          <a:p>
            <a:pPr marL="144145" indent="-144145" hangingPunct="0">
              <a:lnSpc>
                <a:spcPts val="1700"/>
              </a:lnSpc>
              <a:tabLst>
                <a:tab pos="144145" algn="l"/>
              </a:tabLst>
            </a:pPr>
            <a:r>
              <a:rPr lang="de-DE" sz="1400" dirty="0">
                <a:solidFill>
                  <a:schemeClr val="accent1"/>
                </a:solidFill>
                <a:effectLst/>
                <a:ea typeface="Times New Roman" panose="02020603050405020304" pitchFamily="18" charset="0"/>
                <a:cs typeface="Times New Roman" panose="02020603050405020304" pitchFamily="18" charset="0"/>
              </a:rPr>
              <a:t>Bürgerliche Familie</a:t>
            </a:r>
            <a:r>
              <a:rPr lang="de-DE" sz="1400" dirty="0">
                <a:effectLst/>
                <a:ea typeface="Times New Roman" panose="02020603050405020304" pitchFamily="18" charset="0"/>
                <a:cs typeface="Times New Roman" panose="02020603050405020304" pitchFamily="18" charset="0"/>
              </a:rPr>
              <a:t>: entwickelt sich in der </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Schicht der städtischen Kaufleute und </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Verwaltungsangestellten; </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basiert auf Kernfamilie + geschlechtlich </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organisierter Arbeitsteilung</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definiert durch Besitz und Bildung</a:t>
            </a:r>
          </a:p>
          <a:p>
            <a:pPr marL="144145" indent="-144145" hangingPunct="0">
              <a:lnSpc>
                <a:spcPts val="1700"/>
              </a:lnSpc>
              <a:tabLst>
                <a:tab pos="144145" algn="l"/>
              </a:tabLst>
            </a:pPr>
            <a:r>
              <a:rPr lang="de-DE" sz="1000" dirty="0">
                <a:effectLst/>
                <a:ea typeface="Times New Roman" panose="02020603050405020304" pitchFamily="18" charset="0"/>
                <a:cs typeface="Times New Roman" panose="02020603050405020304" pitchFamily="18" charset="0"/>
              </a:rPr>
              <a:t>(vgl. Michael Maurer, </a:t>
            </a:r>
            <a:r>
              <a:rPr lang="de-DE" sz="1000" i="1" dirty="0">
                <a:effectLst/>
                <a:ea typeface="Times New Roman" panose="02020603050405020304" pitchFamily="18" charset="0"/>
                <a:cs typeface="Times New Roman" panose="02020603050405020304" pitchFamily="18" charset="0"/>
              </a:rPr>
              <a:t>Die Biographie des Bürgers </a:t>
            </a:r>
            <a:r>
              <a:rPr lang="de-DE" sz="1000" dirty="0">
                <a:effectLst/>
                <a:ea typeface="Times New Roman" panose="02020603050405020304" pitchFamily="18" charset="0"/>
                <a:cs typeface="Times New Roman" panose="02020603050405020304" pitchFamily="18" charset="0"/>
              </a:rPr>
              <a:t>(1996)</a:t>
            </a:r>
          </a:p>
        </p:txBody>
      </p:sp>
      <p:pic>
        <p:nvPicPr>
          <p:cNvPr id="7" name="Grafik 6" descr="Ein Bild, das draußen, Entwurf, Zeichnung, Bild enthält.&#10;&#10;Automatisch generierte Beschreibung">
            <a:extLst>
              <a:ext uri="{FF2B5EF4-FFF2-40B4-BE49-F238E27FC236}">
                <a16:creationId xmlns:a16="http://schemas.microsoft.com/office/drawing/2014/main" id="{CCEECEC3-EB2E-C5CC-A2A3-1EFA7E9A12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6056" y="3985653"/>
            <a:ext cx="3498209" cy="2190754"/>
          </a:xfrm>
          <a:prstGeom prst="rect">
            <a:avLst/>
          </a:prstGeom>
        </p:spPr>
      </p:pic>
      <p:sp>
        <p:nvSpPr>
          <p:cNvPr id="6" name="Textfeld 5">
            <a:extLst>
              <a:ext uri="{FF2B5EF4-FFF2-40B4-BE49-F238E27FC236}">
                <a16:creationId xmlns:a16="http://schemas.microsoft.com/office/drawing/2014/main" id="{D068A07B-F139-7C6D-D21B-F5A70A9B5E12}"/>
              </a:ext>
            </a:extLst>
          </p:cNvPr>
          <p:cNvSpPr txBox="1"/>
          <p:nvPr/>
        </p:nvSpPr>
        <p:spPr>
          <a:xfrm>
            <a:off x="6041408" y="6158399"/>
            <a:ext cx="2808312" cy="246221"/>
          </a:xfrm>
          <a:prstGeom prst="rect">
            <a:avLst/>
          </a:prstGeom>
          <a:noFill/>
        </p:spPr>
        <p:txBody>
          <a:bodyPr wrap="square" rtlCol="0">
            <a:spAutoFit/>
          </a:bodyPr>
          <a:lstStyle/>
          <a:p>
            <a:r>
              <a:rPr lang="de-DE" sz="1000" dirty="0">
                <a:solidFill>
                  <a:schemeClr val="accent3"/>
                </a:solidFill>
              </a:rPr>
              <a:t>Dorflinde in Garbenheim</a:t>
            </a:r>
          </a:p>
        </p:txBody>
      </p:sp>
    </p:spTree>
    <p:extLst>
      <p:ext uri="{BB962C8B-B14F-4D97-AF65-F5344CB8AC3E}">
        <p14:creationId xmlns:p14="http://schemas.microsoft.com/office/powerpoint/2010/main" val="2203026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DBEC8C-C465-F315-8638-765327A6755D}"/>
              </a:ext>
            </a:extLst>
          </p:cNvPr>
          <p:cNvSpPr>
            <a:spLocks noGrp="1"/>
          </p:cNvSpPr>
          <p:nvPr>
            <p:ph type="title"/>
          </p:nvPr>
        </p:nvSpPr>
        <p:spPr/>
        <p:txBody>
          <a:bodyPr>
            <a:normAutofit/>
          </a:bodyPr>
          <a:lstStyle/>
          <a:p>
            <a:r>
              <a:rPr lang="de-DE" sz="2800" dirty="0"/>
              <a:t>Ehekonzepte und Geschlechterrollen</a:t>
            </a:r>
          </a:p>
        </p:txBody>
      </p:sp>
      <p:sp>
        <p:nvSpPr>
          <p:cNvPr id="3" name="Fußzeilenplatzhalter 2">
            <a:extLst>
              <a:ext uri="{FF2B5EF4-FFF2-40B4-BE49-F238E27FC236}">
                <a16:creationId xmlns:a16="http://schemas.microsoft.com/office/drawing/2014/main" id="{E474F1B3-542E-6C01-25D4-5407ABA3A99E}"/>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3FF3F736-CD96-4075-579C-5BCD5A3237BD}"/>
              </a:ext>
            </a:extLst>
          </p:cNvPr>
          <p:cNvSpPr>
            <a:spLocks noGrp="1"/>
          </p:cNvSpPr>
          <p:nvPr>
            <p:ph type="sldNum" sz="quarter" idx="12"/>
          </p:nvPr>
        </p:nvSpPr>
        <p:spPr/>
        <p:txBody>
          <a:bodyPr/>
          <a:lstStyle/>
          <a:p>
            <a:fld id="{B2ADACBF-B37B-4026-855E-49B0BDFC8D12}" type="slidenum">
              <a:rPr lang="de-DE" smtClean="0"/>
              <a:t>4</a:t>
            </a:fld>
            <a:endParaRPr lang="de-DE"/>
          </a:p>
        </p:txBody>
      </p:sp>
      <p:sp>
        <p:nvSpPr>
          <p:cNvPr id="5" name="Inhaltsplatzhalter 4">
            <a:extLst>
              <a:ext uri="{FF2B5EF4-FFF2-40B4-BE49-F238E27FC236}">
                <a16:creationId xmlns:a16="http://schemas.microsoft.com/office/drawing/2014/main" id="{A1EB7B99-F9DF-AA64-46E3-42FC56638C59}"/>
              </a:ext>
            </a:extLst>
          </p:cNvPr>
          <p:cNvSpPr>
            <a:spLocks noGrp="1"/>
          </p:cNvSpPr>
          <p:nvPr>
            <p:ph sz="quarter" idx="1"/>
          </p:nvPr>
        </p:nvSpPr>
        <p:spPr/>
        <p:txBody>
          <a:bodyPr>
            <a:normAutofit/>
          </a:bodyPr>
          <a:lstStyle/>
          <a:p>
            <a:pPr marL="144145" indent="-144145" hangingPunct="0">
              <a:lnSpc>
                <a:spcPts val="1700"/>
              </a:lnSpc>
              <a:tabLst>
                <a:tab pos="144145" algn="l"/>
              </a:tabLst>
            </a:pPr>
            <a:r>
              <a:rPr lang="de-DE" sz="1400" dirty="0">
                <a:effectLst/>
                <a:ea typeface="Times New Roman" panose="02020603050405020304" pitchFamily="18" charset="0"/>
                <a:cs typeface="Times New Roman" panose="02020603050405020304" pitchFamily="18" charset="0"/>
              </a:rPr>
              <a:t>Veränderung des </a:t>
            </a:r>
            <a:r>
              <a:rPr lang="de-DE" sz="1400" dirty="0">
                <a:solidFill>
                  <a:schemeClr val="accent1"/>
                </a:solidFill>
                <a:effectLst/>
                <a:ea typeface="Times New Roman" panose="02020603050405020304" pitchFamily="18" charset="0"/>
                <a:cs typeface="Times New Roman" panose="02020603050405020304" pitchFamily="18" charset="0"/>
              </a:rPr>
              <a:t>Verhältnisses der Ehegatten </a:t>
            </a:r>
            <a:r>
              <a:rPr lang="de-DE" sz="1400" dirty="0">
                <a:effectLst/>
                <a:ea typeface="Times New Roman" panose="02020603050405020304" pitchFamily="18" charset="0"/>
                <a:cs typeface="Times New Roman" panose="02020603050405020304" pitchFamily="18" charset="0"/>
              </a:rPr>
              <a:t>im Verlauf des 18. Jahrhunderts: nicht mehr nur wirtschaftlich bestimmt; emotionale und geistige Komponenten; </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Vorstellung häuslichen Glücks werden ausformuliert; höchstes Ideal wird </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geistige Übereinstimmung </a:t>
            </a:r>
          </a:p>
          <a:p>
            <a:pPr marL="144145" indent="-144145" hangingPunct="0">
              <a:lnSpc>
                <a:spcPts val="1700"/>
              </a:lnSpc>
              <a:tabLst>
                <a:tab pos="144145" algn="l"/>
              </a:tabLst>
            </a:pPr>
            <a:r>
              <a:rPr lang="de-DE" sz="1400" dirty="0">
                <a:effectLst/>
                <a:ea typeface="Times New Roman" panose="02020603050405020304" pitchFamily="18" charset="0"/>
                <a:cs typeface="Times New Roman" panose="02020603050405020304" pitchFamily="18" charset="0"/>
              </a:rPr>
              <a:t>rechtliche Situation: </a:t>
            </a:r>
            <a:r>
              <a:rPr lang="de-DE" sz="1400" i="1" dirty="0">
                <a:effectLst/>
                <a:ea typeface="Times New Roman" panose="02020603050405020304" pitchFamily="18" charset="0"/>
                <a:cs typeface="Times New Roman" panose="02020603050405020304" pitchFamily="18" charset="0"/>
              </a:rPr>
              <a:t>Preußisches Allgemeines Landrecht</a:t>
            </a:r>
            <a:r>
              <a:rPr lang="de-DE" sz="1400" dirty="0">
                <a:effectLst/>
                <a:ea typeface="Times New Roman" panose="02020603050405020304" pitchFamily="18" charset="0"/>
                <a:cs typeface="Times New Roman" panose="02020603050405020304" pitchFamily="18" charset="0"/>
              </a:rPr>
              <a:t> 1794: Ehe ist auf Respekt beruhende </a:t>
            </a:r>
            <a:r>
              <a:rPr lang="de-DE" sz="1400" dirty="0">
                <a:solidFill>
                  <a:schemeClr val="accent1"/>
                </a:solidFill>
                <a:effectLst/>
                <a:ea typeface="Times New Roman" panose="02020603050405020304" pitchFamily="18" charset="0"/>
                <a:cs typeface="Times New Roman" panose="02020603050405020304" pitchFamily="18" charset="0"/>
              </a:rPr>
              <a:t>Schutz- und Unterstützungsgemeinschaft,</a:t>
            </a:r>
            <a:r>
              <a:rPr lang="de-DE" sz="1400" dirty="0">
                <a:effectLst/>
                <a:ea typeface="Times New Roman" panose="02020603050405020304" pitchFamily="18" charset="0"/>
                <a:cs typeface="Times New Roman" panose="02020603050405020304" pitchFamily="18" charset="0"/>
              </a:rPr>
              <a:t> die nur unter bestimmten Bedingungen auflösbar ist</a:t>
            </a:r>
          </a:p>
          <a:p>
            <a:pPr marL="144145" indent="-144145" hangingPunct="0">
              <a:lnSpc>
                <a:spcPts val="1700"/>
              </a:lnSpc>
              <a:tabLst>
                <a:tab pos="144145" algn="l"/>
              </a:tabLst>
            </a:pPr>
            <a:r>
              <a:rPr lang="de-DE" sz="1400" dirty="0">
                <a:solidFill>
                  <a:schemeClr val="accent1"/>
                </a:solidFill>
                <a:effectLst/>
                <a:ea typeface="Times New Roman" panose="02020603050405020304" pitchFamily="18" charset="0"/>
                <a:cs typeface="Times New Roman" panose="02020603050405020304" pitchFamily="18" charset="0"/>
              </a:rPr>
              <a:t>bürgerlicher Haushalt</a:t>
            </a:r>
            <a:r>
              <a:rPr lang="de-DE" sz="1400" dirty="0">
                <a:effectLst/>
                <a:ea typeface="Times New Roman" panose="02020603050405020304" pitchFamily="18" charset="0"/>
                <a:cs typeface="Times New Roman" panose="02020603050405020304" pitchFamily="18" charset="0"/>
              </a:rPr>
              <a:t>: Mann zwar als Hausvater tonangebend, aber auch klar abgegrenzte Funktionsbereiche der Hausfrau</a:t>
            </a:r>
          </a:p>
          <a:p>
            <a:pPr marL="144145" indent="-144145" hangingPunct="0">
              <a:lnSpc>
                <a:spcPts val="1700"/>
              </a:lnSpc>
              <a:tabLst>
                <a:tab pos="144145" algn="l"/>
              </a:tabLst>
            </a:pPr>
            <a:r>
              <a:rPr lang="de-DE" sz="1400" dirty="0">
                <a:solidFill>
                  <a:schemeClr val="accent1"/>
                </a:solidFill>
                <a:effectLst/>
                <a:ea typeface="Times New Roman" panose="02020603050405020304" pitchFamily="18" charset="0"/>
                <a:cs typeface="Times New Roman" panose="02020603050405020304" pitchFamily="18" charset="0"/>
              </a:rPr>
              <a:t>wirtschaftliche Funktionen der Frau: </a:t>
            </a:r>
            <a:r>
              <a:rPr lang="de-DE" sz="1400" dirty="0">
                <a:effectLst/>
                <a:ea typeface="Times New Roman" panose="02020603050405020304" pitchFamily="18" charset="0"/>
                <a:cs typeface="Times New Roman" panose="02020603050405020304" pitchFamily="18" charset="0"/>
              </a:rPr>
              <a:t>Leiterin des Haushalts, Erziehung der Kinder, Pflegerin im Alter</a:t>
            </a:r>
          </a:p>
          <a:p>
            <a:pPr marL="144145" indent="-144145" hangingPunct="0">
              <a:lnSpc>
                <a:spcPts val="1700"/>
              </a:lnSpc>
              <a:tabLst>
                <a:tab pos="144145" algn="l"/>
              </a:tabLst>
            </a:pPr>
            <a:r>
              <a:rPr lang="de-DE" sz="1400" dirty="0">
                <a:effectLst/>
                <a:ea typeface="Times New Roman" panose="02020603050405020304" pitchFamily="18" charset="0"/>
                <a:cs typeface="Times New Roman" panose="02020603050405020304" pitchFamily="18" charset="0"/>
              </a:rPr>
              <a:t>setzt jedoch </a:t>
            </a:r>
            <a:r>
              <a:rPr lang="de-DE" sz="1400" dirty="0">
                <a:solidFill>
                  <a:schemeClr val="accent1"/>
                </a:solidFill>
                <a:effectLst/>
                <a:ea typeface="Times New Roman" panose="02020603050405020304" pitchFamily="18" charset="0"/>
                <a:cs typeface="Times New Roman" panose="02020603050405020304" pitchFamily="18" charset="0"/>
              </a:rPr>
              <a:t>verbesserte Bildung der Frauen voraus</a:t>
            </a:r>
            <a:r>
              <a:rPr lang="de-DE" sz="1400" dirty="0">
                <a:effectLst/>
                <a:ea typeface="Times New Roman" panose="02020603050405020304" pitchFamily="18" charset="0"/>
                <a:cs typeface="Times New Roman" panose="02020603050405020304" pitchFamily="18" charset="0"/>
              </a:rPr>
              <a:t>; </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führt zu Variationen der klassischen gelehrten Bildung;</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äußert sich in beseeltem Gespräch</a:t>
            </a:r>
          </a:p>
          <a:p>
            <a:pPr marL="144145" indent="-144145" hangingPunct="0">
              <a:lnSpc>
                <a:spcPts val="1700"/>
              </a:lnSpc>
              <a:tabLst>
                <a:tab pos="144145" algn="l"/>
              </a:tabLst>
            </a:pPr>
            <a:r>
              <a:rPr lang="de-DE" sz="1400" dirty="0">
                <a:effectLst/>
                <a:ea typeface="Times New Roman" panose="02020603050405020304" pitchFamily="18" charset="0"/>
                <a:cs typeface="Times New Roman" panose="02020603050405020304" pitchFamily="18" charset="0"/>
              </a:rPr>
              <a:t>dabei Frauen zunehmend </a:t>
            </a:r>
            <a:r>
              <a:rPr lang="de-DE" sz="1400" dirty="0">
                <a:ea typeface="Times New Roman" panose="02020603050405020304" pitchFamily="18" charset="0"/>
                <a:cs typeface="Times New Roman" panose="02020603050405020304" pitchFamily="18" charset="0"/>
              </a:rPr>
              <a:t>bestimmende, gesetzgebende, </a:t>
            </a:r>
            <a:br>
              <a:rPr lang="de-DE" sz="1400" dirty="0">
                <a:ea typeface="Times New Roman" panose="02020603050405020304" pitchFamily="18" charset="0"/>
                <a:cs typeface="Times New Roman" panose="02020603050405020304" pitchFamily="18" charset="0"/>
              </a:rPr>
            </a:br>
            <a:r>
              <a:rPr lang="de-DE" sz="1400" dirty="0">
                <a:ea typeface="Times New Roman" panose="02020603050405020304" pitchFamily="18" charset="0"/>
                <a:cs typeface="Times New Roman" panose="02020603050405020304" pitchFamily="18" charset="0"/>
              </a:rPr>
              <a:t>urteilende </a:t>
            </a:r>
            <a:r>
              <a:rPr lang="de-DE" sz="1400" dirty="0">
                <a:solidFill>
                  <a:schemeClr val="accent1"/>
                </a:solidFill>
                <a:effectLst/>
                <a:ea typeface="Times New Roman" panose="02020603050405020304" pitchFamily="18" charset="0"/>
                <a:cs typeface="Times New Roman" panose="02020603050405020304" pitchFamily="18" charset="0"/>
              </a:rPr>
              <a:t>Instanz für Schönheit, Natürlichkeit, Geschmack </a:t>
            </a:r>
          </a:p>
          <a:p>
            <a:endParaRPr lang="de-DE" sz="1600" dirty="0"/>
          </a:p>
        </p:txBody>
      </p:sp>
      <p:sp>
        <p:nvSpPr>
          <p:cNvPr id="6" name="Textfeld 5">
            <a:extLst>
              <a:ext uri="{FF2B5EF4-FFF2-40B4-BE49-F238E27FC236}">
                <a16:creationId xmlns:a16="http://schemas.microsoft.com/office/drawing/2014/main" id="{66D187B9-4CEE-7760-654C-20915B727248}"/>
              </a:ext>
            </a:extLst>
          </p:cNvPr>
          <p:cNvSpPr txBox="1"/>
          <p:nvPr/>
        </p:nvSpPr>
        <p:spPr>
          <a:xfrm>
            <a:off x="5765298" y="5881177"/>
            <a:ext cx="2614399" cy="400110"/>
          </a:xfrm>
          <a:prstGeom prst="rect">
            <a:avLst/>
          </a:prstGeom>
          <a:noFill/>
        </p:spPr>
        <p:txBody>
          <a:bodyPr wrap="square" rtlCol="0">
            <a:spAutoFit/>
          </a:bodyPr>
          <a:lstStyle/>
          <a:p>
            <a:r>
              <a:rPr lang="de-DE" sz="1000" dirty="0">
                <a:solidFill>
                  <a:schemeClr val="accent3"/>
                </a:solidFill>
              </a:rPr>
              <a:t>Georg Melchior Kraus: Christoph Martin Wieland mit seiner Familie, 1774/1775</a:t>
            </a:r>
          </a:p>
        </p:txBody>
      </p:sp>
      <p:pic>
        <p:nvPicPr>
          <p:cNvPr id="1026" name="Picture 2" descr="undefined">
            <a:extLst>
              <a:ext uri="{FF2B5EF4-FFF2-40B4-BE49-F238E27FC236}">
                <a16:creationId xmlns:a16="http://schemas.microsoft.com/office/drawing/2014/main" id="{6BD982F6-5706-D287-1E60-1D2306E66FA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14590" y="3813048"/>
            <a:ext cx="2915816" cy="2041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5809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EA230-DEE7-C4B3-F07B-D327E4D392FD}"/>
              </a:ext>
            </a:extLst>
          </p:cNvPr>
          <p:cNvSpPr>
            <a:spLocks noGrp="1"/>
          </p:cNvSpPr>
          <p:nvPr>
            <p:ph type="title"/>
          </p:nvPr>
        </p:nvSpPr>
        <p:spPr/>
        <p:txBody>
          <a:bodyPr>
            <a:normAutofit/>
          </a:bodyPr>
          <a:lstStyle/>
          <a:p>
            <a:r>
              <a:rPr lang="de-DE" sz="2800" dirty="0"/>
              <a:t>Joachim Heinrich Campe (1746-1818)</a:t>
            </a:r>
          </a:p>
        </p:txBody>
      </p:sp>
      <p:sp>
        <p:nvSpPr>
          <p:cNvPr id="3" name="Fußzeilenplatzhalter 2">
            <a:extLst>
              <a:ext uri="{FF2B5EF4-FFF2-40B4-BE49-F238E27FC236}">
                <a16:creationId xmlns:a16="http://schemas.microsoft.com/office/drawing/2014/main" id="{9C20D1DC-D3DB-8115-B353-E9D3D2EB5A8E}"/>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EA4D4FCC-EEDE-B0B5-94BE-C850C98F2F3B}"/>
              </a:ext>
            </a:extLst>
          </p:cNvPr>
          <p:cNvSpPr>
            <a:spLocks noGrp="1"/>
          </p:cNvSpPr>
          <p:nvPr>
            <p:ph type="sldNum" sz="quarter" idx="12"/>
          </p:nvPr>
        </p:nvSpPr>
        <p:spPr/>
        <p:txBody>
          <a:bodyPr/>
          <a:lstStyle/>
          <a:p>
            <a:fld id="{B2ADACBF-B37B-4026-855E-49B0BDFC8D12}" type="slidenum">
              <a:rPr lang="de-DE" smtClean="0"/>
              <a:t>5</a:t>
            </a:fld>
            <a:endParaRPr lang="de-DE"/>
          </a:p>
        </p:txBody>
      </p:sp>
      <p:sp>
        <p:nvSpPr>
          <p:cNvPr id="5" name="Inhaltsplatzhalter 4">
            <a:extLst>
              <a:ext uri="{FF2B5EF4-FFF2-40B4-BE49-F238E27FC236}">
                <a16:creationId xmlns:a16="http://schemas.microsoft.com/office/drawing/2014/main" id="{31D91E6F-C936-00F6-A365-AD57B48781A4}"/>
              </a:ext>
            </a:extLst>
          </p:cNvPr>
          <p:cNvSpPr>
            <a:spLocks noGrp="1"/>
          </p:cNvSpPr>
          <p:nvPr>
            <p:ph sz="quarter" idx="1"/>
          </p:nvPr>
        </p:nvSpPr>
        <p:spPr>
          <a:xfrm>
            <a:off x="293368" y="1506517"/>
            <a:ext cx="8503920" cy="4572000"/>
          </a:xfrm>
        </p:spPr>
        <p:txBody>
          <a:bodyPr>
            <a:normAutofit/>
          </a:bodyPr>
          <a:lstStyle/>
          <a:p>
            <a:r>
              <a:rPr lang="de-DE" sz="1400" dirty="0"/>
              <a:t>Breite </a:t>
            </a:r>
            <a:r>
              <a:rPr lang="de-DE" sz="1400" dirty="0">
                <a:solidFill>
                  <a:schemeClr val="accent1"/>
                </a:solidFill>
              </a:rPr>
              <a:t>pädagogische Erfahrung</a:t>
            </a:r>
            <a:r>
              <a:rPr lang="de-DE" sz="1400" dirty="0"/>
              <a:t>: Hauslehrer bei </a:t>
            </a:r>
            <a:br>
              <a:rPr lang="de-DE" sz="1400" dirty="0"/>
            </a:br>
            <a:r>
              <a:rPr lang="de-DE" sz="1400" dirty="0"/>
              <a:t>Wilhelm und Alexander von Humboldt; </a:t>
            </a:r>
            <a:br>
              <a:rPr lang="de-DE" sz="1400" dirty="0"/>
            </a:br>
            <a:r>
              <a:rPr lang="de-DE" sz="1400" dirty="0"/>
              <a:t>Leiter des Dessauer </a:t>
            </a:r>
            <a:r>
              <a:rPr lang="de-DE" sz="1400" dirty="0" err="1"/>
              <a:t>Philanthropins</a:t>
            </a:r>
            <a:r>
              <a:rPr lang="de-DE" sz="1400" dirty="0"/>
              <a:t> (1776/1777); </a:t>
            </a:r>
            <a:br>
              <a:rPr lang="de-DE" sz="1400" dirty="0"/>
            </a:br>
            <a:r>
              <a:rPr lang="de-DE" sz="1400" dirty="0"/>
              <a:t>Beteiligung an diversen Schulreformen</a:t>
            </a:r>
          </a:p>
          <a:p>
            <a:r>
              <a:rPr lang="de-DE" sz="1400" dirty="0"/>
              <a:t>1787 Gründung der </a:t>
            </a:r>
            <a:r>
              <a:rPr lang="de-DE" sz="1400" i="1" dirty="0">
                <a:solidFill>
                  <a:schemeClr val="accent1"/>
                </a:solidFill>
              </a:rPr>
              <a:t>Braunschweigischen Schulbuchhandlung</a:t>
            </a:r>
          </a:p>
          <a:p>
            <a:r>
              <a:rPr lang="de-DE" sz="1400" dirty="0"/>
              <a:t>Später: Sprachstudien; </a:t>
            </a:r>
            <a:r>
              <a:rPr lang="de-DE" sz="1400" i="1" dirty="0">
                <a:solidFill>
                  <a:schemeClr val="accent1"/>
                </a:solidFill>
              </a:rPr>
              <a:t>Wörterbuch zur Erklärung und Verdeutschen </a:t>
            </a:r>
            <a:br>
              <a:rPr lang="de-DE" sz="1400" i="1" dirty="0">
                <a:solidFill>
                  <a:schemeClr val="accent1"/>
                </a:solidFill>
              </a:rPr>
            </a:br>
            <a:r>
              <a:rPr lang="de-DE" sz="1400" i="1" dirty="0">
                <a:solidFill>
                  <a:schemeClr val="accent1"/>
                </a:solidFill>
              </a:rPr>
              <a:t>der unserer Sprache </a:t>
            </a:r>
            <a:r>
              <a:rPr lang="de-DE" sz="1400" i="1" dirty="0" err="1">
                <a:solidFill>
                  <a:schemeClr val="accent1"/>
                </a:solidFill>
              </a:rPr>
              <a:t>aufgedrungenen</a:t>
            </a:r>
            <a:r>
              <a:rPr lang="de-DE" sz="1400" i="1" dirty="0">
                <a:solidFill>
                  <a:schemeClr val="accent1"/>
                </a:solidFill>
              </a:rPr>
              <a:t> fremden Wörter</a:t>
            </a:r>
            <a:r>
              <a:rPr lang="de-DE" sz="1400" dirty="0">
                <a:solidFill>
                  <a:schemeClr val="accent1"/>
                </a:solidFill>
              </a:rPr>
              <a:t> (1801)</a:t>
            </a:r>
          </a:p>
          <a:p>
            <a:endParaRPr lang="de-DE" sz="1400" dirty="0">
              <a:solidFill>
                <a:schemeClr val="accent1"/>
              </a:solidFill>
            </a:endParaRPr>
          </a:p>
          <a:p>
            <a:r>
              <a:rPr lang="de-DE" sz="1400" dirty="0">
                <a:solidFill>
                  <a:schemeClr val="accent1"/>
                </a:solidFill>
              </a:rPr>
              <a:t>Ratgeberliteratur</a:t>
            </a:r>
            <a:r>
              <a:rPr lang="de-DE" sz="1400" dirty="0"/>
              <a:t>:</a:t>
            </a:r>
          </a:p>
          <a:p>
            <a:r>
              <a:rPr lang="de-DE" sz="1400" i="1" dirty="0" err="1"/>
              <a:t>Theophron</a:t>
            </a:r>
            <a:r>
              <a:rPr lang="de-DE" sz="1400" i="1" dirty="0"/>
              <a:t>, oder Der </a:t>
            </a:r>
            <a:r>
              <a:rPr lang="de-DE" sz="1400" i="1" dirty="0" err="1"/>
              <a:t>erfahrne</a:t>
            </a:r>
            <a:r>
              <a:rPr lang="de-DE" sz="1400" i="1" dirty="0"/>
              <a:t> Rathgeber für die </a:t>
            </a:r>
            <a:r>
              <a:rPr lang="de-DE" sz="1400" i="1" dirty="0" err="1"/>
              <a:t>unerfahrne</a:t>
            </a:r>
            <a:r>
              <a:rPr lang="de-DE" sz="1400" i="1" dirty="0"/>
              <a:t> Jugend </a:t>
            </a:r>
            <a:r>
              <a:rPr lang="de-DE" sz="1400" dirty="0"/>
              <a:t>(1783)</a:t>
            </a:r>
          </a:p>
          <a:p>
            <a:r>
              <a:rPr lang="de-DE" sz="1400" i="1" dirty="0"/>
              <a:t>Väterlicher Rath für meine Tochter. Ein Gegenstück zum </a:t>
            </a:r>
            <a:r>
              <a:rPr lang="de-DE" sz="1400" i="1" dirty="0" err="1"/>
              <a:t>Theophron</a:t>
            </a:r>
            <a:r>
              <a:rPr lang="de-DE" sz="1400" dirty="0"/>
              <a:t> (1789)</a:t>
            </a:r>
            <a:br>
              <a:rPr lang="de-DE" sz="1400" dirty="0"/>
            </a:br>
            <a:r>
              <a:rPr lang="de-DE" sz="1400" dirty="0"/>
              <a:t>gewidmet seiner Tochter Philippine Caroline</a:t>
            </a:r>
          </a:p>
          <a:p>
            <a:endParaRPr lang="de-DE" sz="1800" dirty="0"/>
          </a:p>
        </p:txBody>
      </p:sp>
      <p:pic>
        <p:nvPicPr>
          <p:cNvPr id="7" name="Grafik 6" descr="Ein Bild, das Text, Buch, Baum, Schwarzweiß enthält.&#10;&#10;Automatisch generierte Beschreibung">
            <a:extLst>
              <a:ext uri="{FF2B5EF4-FFF2-40B4-BE49-F238E27FC236}">
                <a16:creationId xmlns:a16="http://schemas.microsoft.com/office/drawing/2014/main" id="{03F1A608-81D3-E9DD-5DC1-D6BE5EDDCEC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35552" y="4581127"/>
            <a:ext cx="2347722" cy="1945675"/>
          </a:xfrm>
          <a:prstGeom prst="rect">
            <a:avLst/>
          </a:prstGeom>
        </p:spPr>
      </p:pic>
      <p:pic>
        <p:nvPicPr>
          <p:cNvPr id="9" name="Grafik 8" descr="Ein Bild, das Text, Buch, Karte Menü, Schwarzweiß enthält.&#10;&#10;Automatisch generierte Beschreibung">
            <a:extLst>
              <a:ext uri="{FF2B5EF4-FFF2-40B4-BE49-F238E27FC236}">
                <a16:creationId xmlns:a16="http://schemas.microsoft.com/office/drawing/2014/main" id="{EBCF9A36-6EDD-16B2-AE43-A1E18861E1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1994" y="4581128"/>
            <a:ext cx="2303558" cy="1945675"/>
          </a:xfrm>
          <a:prstGeom prst="rect">
            <a:avLst/>
          </a:prstGeom>
        </p:spPr>
      </p:pic>
      <p:pic>
        <p:nvPicPr>
          <p:cNvPr id="11" name="Grafik 10" descr="Ein Bild, das Porträt, Menschliches Gesicht, Entwurf, Mann enthält.&#10;&#10;Automatisch generierte Beschreibung">
            <a:extLst>
              <a:ext uri="{FF2B5EF4-FFF2-40B4-BE49-F238E27FC236}">
                <a16:creationId xmlns:a16="http://schemas.microsoft.com/office/drawing/2014/main" id="{C72B6126-9811-0E16-C2AE-7F58589F730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98584" y="1772816"/>
            <a:ext cx="1693346" cy="2112435"/>
          </a:xfrm>
          <a:prstGeom prst="rect">
            <a:avLst/>
          </a:prstGeom>
        </p:spPr>
      </p:pic>
    </p:spTree>
    <p:extLst>
      <p:ext uri="{BB962C8B-B14F-4D97-AF65-F5344CB8AC3E}">
        <p14:creationId xmlns:p14="http://schemas.microsoft.com/office/powerpoint/2010/main" val="1744411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EA230-DEE7-C4B3-F07B-D327E4D392FD}"/>
              </a:ext>
            </a:extLst>
          </p:cNvPr>
          <p:cNvSpPr>
            <a:spLocks noGrp="1"/>
          </p:cNvSpPr>
          <p:nvPr>
            <p:ph type="title"/>
          </p:nvPr>
        </p:nvSpPr>
        <p:spPr/>
        <p:txBody>
          <a:bodyPr>
            <a:normAutofit/>
          </a:bodyPr>
          <a:lstStyle/>
          <a:p>
            <a:r>
              <a:rPr lang="de-DE" sz="2800" dirty="0"/>
              <a:t>Joachim Heinrich Campe (1746-1818)</a:t>
            </a:r>
          </a:p>
        </p:txBody>
      </p:sp>
      <p:sp>
        <p:nvSpPr>
          <p:cNvPr id="3" name="Fußzeilenplatzhalter 2">
            <a:extLst>
              <a:ext uri="{FF2B5EF4-FFF2-40B4-BE49-F238E27FC236}">
                <a16:creationId xmlns:a16="http://schemas.microsoft.com/office/drawing/2014/main" id="{9C20D1DC-D3DB-8115-B353-E9D3D2EB5A8E}"/>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EA4D4FCC-EEDE-B0B5-94BE-C850C98F2F3B}"/>
              </a:ext>
            </a:extLst>
          </p:cNvPr>
          <p:cNvSpPr>
            <a:spLocks noGrp="1"/>
          </p:cNvSpPr>
          <p:nvPr>
            <p:ph type="sldNum" sz="quarter" idx="12"/>
          </p:nvPr>
        </p:nvSpPr>
        <p:spPr/>
        <p:txBody>
          <a:bodyPr/>
          <a:lstStyle/>
          <a:p>
            <a:fld id="{B2ADACBF-B37B-4026-855E-49B0BDFC8D12}" type="slidenum">
              <a:rPr lang="de-DE" smtClean="0"/>
              <a:t>6</a:t>
            </a:fld>
            <a:endParaRPr lang="de-DE"/>
          </a:p>
        </p:txBody>
      </p:sp>
      <p:pic>
        <p:nvPicPr>
          <p:cNvPr id="8" name="Inhaltsplatzhalter 7" descr="Ein Bild, das Text, Screenshot, Schrift, Dokument enthält.&#10;&#10;Automatisch generierte Beschreibung">
            <a:extLst>
              <a:ext uri="{FF2B5EF4-FFF2-40B4-BE49-F238E27FC236}">
                <a16:creationId xmlns:a16="http://schemas.microsoft.com/office/drawing/2014/main" id="{96B2E40C-AEC1-ECFB-FBFB-A28E09EA7F3F}"/>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2053833" y="1511205"/>
            <a:ext cx="4615709" cy="4572000"/>
          </a:xfrm>
        </p:spPr>
      </p:pic>
      <p:pic>
        <p:nvPicPr>
          <p:cNvPr id="11" name="Grafik 10" descr="Ein Bild, das Porträt, Menschliches Gesicht, Entwurf, Mann enthält.&#10;&#10;Automatisch generierte Beschreibung">
            <a:extLst>
              <a:ext uri="{FF2B5EF4-FFF2-40B4-BE49-F238E27FC236}">
                <a16:creationId xmlns:a16="http://schemas.microsoft.com/office/drawing/2014/main" id="{C72B6126-9811-0E16-C2AE-7F58589F73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8584" y="1772816"/>
            <a:ext cx="1693346" cy="2112435"/>
          </a:xfrm>
          <a:prstGeom prst="rect">
            <a:avLst/>
          </a:prstGeom>
        </p:spPr>
      </p:pic>
    </p:spTree>
    <p:extLst>
      <p:ext uri="{BB962C8B-B14F-4D97-AF65-F5344CB8AC3E}">
        <p14:creationId xmlns:p14="http://schemas.microsoft.com/office/powerpoint/2010/main" val="3562613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1D8E73-1967-C7A4-53D8-9E6BE13982D8}"/>
              </a:ext>
            </a:extLst>
          </p:cNvPr>
          <p:cNvSpPr>
            <a:spLocks noGrp="1"/>
          </p:cNvSpPr>
          <p:nvPr>
            <p:ph type="title"/>
          </p:nvPr>
        </p:nvSpPr>
        <p:spPr/>
        <p:txBody>
          <a:bodyPr>
            <a:noAutofit/>
          </a:bodyPr>
          <a:lstStyle/>
          <a:p>
            <a:r>
              <a:rPr lang="de-DE" sz="2400" dirty="0"/>
              <a:t>Joachim Heinrich Campe: </a:t>
            </a:r>
            <a:br>
              <a:rPr lang="de-DE" sz="2400" dirty="0"/>
            </a:br>
            <a:r>
              <a:rPr lang="de-DE" sz="2400" i="1" dirty="0"/>
              <a:t>Väterlicher Rath für meine Tochter</a:t>
            </a:r>
            <a:r>
              <a:rPr lang="de-DE" sz="2400" dirty="0"/>
              <a:t> (1796)</a:t>
            </a:r>
          </a:p>
        </p:txBody>
      </p:sp>
      <p:sp>
        <p:nvSpPr>
          <p:cNvPr id="3" name="Fußzeilenplatzhalter 2">
            <a:extLst>
              <a:ext uri="{FF2B5EF4-FFF2-40B4-BE49-F238E27FC236}">
                <a16:creationId xmlns:a16="http://schemas.microsoft.com/office/drawing/2014/main" id="{033E5E65-9C16-E70A-F687-B755CDEF2160}"/>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582942FC-0CD5-CD60-3405-8FBFDA4CCAD9}"/>
              </a:ext>
            </a:extLst>
          </p:cNvPr>
          <p:cNvSpPr>
            <a:spLocks noGrp="1"/>
          </p:cNvSpPr>
          <p:nvPr>
            <p:ph type="sldNum" sz="quarter" idx="12"/>
          </p:nvPr>
        </p:nvSpPr>
        <p:spPr/>
        <p:txBody>
          <a:bodyPr/>
          <a:lstStyle/>
          <a:p>
            <a:fld id="{B2ADACBF-B37B-4026-855E-49B0BDFC8D12}" type="slidenum">
              <a:rPr lang="de-DE" smtClean="0"/>
              <a:t>7</a:t>
            </a:fld>
            <a:endParaRPr lang="de-DE"/>
          </a:p>
        </p:txBody>
      </p:sp>
      <p:sp>
        <p:nvSpPr>
          <p:cNvPr id="5" name="Inhaltsplatzhalter 4">
            <a:extLst>
              <a:ext uri="{FF2B5EF4-FFF2-40B4-BE49-F238E27FC236}">
                <a16:creationId xmlns:a16="http://schemas.microsoft.com/office/drawing/2014/main" id="{6B568BB3-C9A4-026E-AA83-E211077F304F}"/>
              </a:ext>
            </a:extLst>
          </p:cNvPr>
          <p:cNvSpPr>
            <a:spLocks noGrp="1"/>
          </p:cNvSpPr>
          <p:nvPr>
            <p:ph sz="quarter" idx="1"/>
          </p:nvPr>
        </p:nvSpPr>
        <p:spPr/>
        <p:txBody>
          <a:bodyPr>
            <a:normAutofit/>
          </a:bodyPr>
          <a:lstStyle/>
          <a:p>
            <a:pPr marL="0" indent="0">
              <a:lnSpc>
                <a:spcPts val="1700"/>
              </a:lnSpc>
              <a:spcAft>
                <a:spcPts val="800"/>
              </a:spcAft>
              <a:buNone/>
            </a:pPr>
            <a:r>
              <a:rPr lang="de-DE" sz="1400" b="1" kern="100" dirty="0" err="1">
                <a:solidFill>
                  <a:schemeClr val="accent1"/>
                </a:solidFill>
                <a:effectLst/>
                <a:ea typeface="Aptos" panose="020B0004020202020204" pitchFamily="34" charset="0"/>
                <a:cs typeface="Times New Roman" panose="02020603050405020304" pitchFamily="18" charset="0"/>
              </a:rPr>
              <a:t>Ueber</a:t>
            </a:r>
            <a:r>
              <a:rPr lang="de-DE" sz="1400" b="1" kern="100" dirty="0">
                <a:solidFill>
                  <a:schemeClr val="accent1"/>
                </a:solidFill>
                <a:effectLst/>
                <a:ea typeface="Aptos" panose="020B0004020202020204" pitchFamily="34" charset="0"/>
                <a:cs typeface="Times New Roman" panose="02020603050405020304" pitchFamily="18" charset="0"/>
              </a:rPr>
              <a:t> die allgemeine und besondere Bestimmung des Weibes.</a:t>
            </a:r>
            <a:endParaRPr lang="de-DE" sz="1400" kern="100" dirty="0">
              <a:solidFill>
                <a:schemeClr val="accent1"/>
              </a:solidFill>
              <a:effectLst/>
              <a:ea typeface="Aptos" panose="020B0004020202020204" pitchFamily="34" charset="0"/>
              <a:cs typeface="Times New Roman" panose="02020603050405020304" pitchFamily="18" charset="0"/>
            </a:endParaRPr>
          </a:p>
          <a:p>
            <a:pPr marL="0" indent="0">
              <a:lnSpc>
                <a:spcPts val="1700"/>
              </a:lnSpc>
              <a:spcAft>
                <a:spcPts val="800"/>
              </a:spcAft>
              <a:buNone/>
            </a:pPr>
            <a:r>
              <a:rPr lang="de-DE" sz="1400" kern="100" dirty="0">
                <a:effectLst/>
                <a:ea typeface="Aptos" panose="020B0004020202020204" pitchFamily="34" charset="0"/>
                <a:cs typeface="Times New Roman" panose="02020603050405020304" pitchFamily="18" charset="0"/>
              </a:rPr>
              <a:t>Um die Antwort auf die erste jener Fragen </a:t>
            </a:r>
            <a:r>
              <a:rPr lang="de-DE" sz="1400" i="1" kern="100" dirty="0">
                <a:effectLst/>
                <a:ea typeface="Aptos" panose="020B0004020202020204" pitchFamily="34" charset="0"/>
                <a:cs typeface="Times New Roman" panose="02020603050405020304" pitchFamily="18" charset="0"/>
              </a:rPr>
              <a:t>[allgemeine Bestimmung]</a:t>
            </a:r>
            <a:r>
              <a:rPr lang="de-DE" sz="1400" kern="100" dirty="0">
                <a:effectLst/>
                <a:ea typeface="Aptos" panose="020B0004020202020204" pitchFamily="34" charset="0"/>
                <a:cs typeface="Times New Roman" panose="02020603050405020304" pitchFamily="18" charset="0"/>
              </a:rPr>
              <a:t>, deren </a:t>
            </a:r>
            <a:r>
              <a:rPr lang="de-DE" sz="1400" kern="100" dirty="0" err="1">
                <a:effectLst/>
                <a:ea typeface="Aptos" panose="020B0004020202020204" pitchFamily="34" charset="0"/>
                <a:cs typeface="Times New Roman" panose="02020603050405020304" pitchFamily="18" charset="0"/>
              </a:rPr>
              <a:t>überschwengliche</a:t>
            </a:r>
            <a:r>
              <a:rPr lang="de-DE" sz="1400" kern="100" dirty="0">
                <a:effectLst/>
                <a:ea typeface="Aptos" panose="020B0004020202020204" pitchFamily="34" charset="0"/>
                <a:cs typeface="Times New Roman" panose="02020603050405020304" pitchFamily="18" charset="0"/>
              </a:rPr>
              <a:t> Wichtigkeit dir </a:t>
            </a:r>
            <a:r>
              <a:rPr lang="de-DE" sz="1400" kern="100" dirty="0" err="1">
                <a:effectLst/>
                <a:ea typeface="Aptos" panose="020B0004020202020204" pitchFamily="34" charset="0"/>
                <a:cs typeface="Times New Roman" panose="02020603050405020304" pitchFamily="18" charset="0"/>
              </a:rPr>
              <a:t>wol</a:t>
            </a:r>
            <a:r>
              <a:rPr lang="de-DE" sz="1400" kern="100" dirty="0">
                <a:effectLst/>
                <a:ea typeface="Aptos" panose="020B0004020202020204" pitchFamily="34" charset="0"/>
                <a:cs typeface="Times New Roman" panose="02020603050405020304" pitchFamily="18" charset="0"/>
              </a:rPr>
              <a:t> von selbst einleuchten wird, da zu suchen, wo sie zu finden ist, </a:t>
            </a:r>
            <a:r>
              <a:rPr lang="de-DE" sz="1400" kern="100" dirty="0" err="1">
                <a:effectLst/>
                <a:ea typeface="Aptos" panose="020B0004020202020204" pitchFamily="34" charset="0"/>
                <a:cs typeface="Times New Roman" panose="02020603050405020304" pitchFamily="18" charset="0"/>
              </a:rPr>
              <a:t>muß</a:t>
            </a:r>
            <a:r>
              <a:rPr lang="de-DE" sz="1400" kern="100" dirty="0">
                <a:effectLst/>
                <a:ea typeface="Aptos" panose="020B0004020202020204" pitchFamily="34" charset="0"/>
                <a:cs typeface="Times New Roman" panose="02020603050405020304" pitchFamily="18" charset="0"/>
              </a:rPr>
              <a:t> ich dich zuvörderst erinnern, </a:t>
            </a:r>
            <a:r>
              <a:rPr lang="de-DE" sz="1400" kern="100" dirty="0" err="1">
                <a:effectLst/>
                <a:ea typeface="Aptos" panose="020B0004020202020204" pitchFamily="34" charset="0"/>
                <a:cs typeface="Times New Roman" panose="02020603050405020304" pitchFamily="18" charset="0"/>
              </a:rPr>
              <a:t>daß</a:t>
            </a:r>
            <a:r>
              <a:rPr lang="de-DE" sz="1400" kern="100" dirty="0">
                <a:effectLst/>
                <a:ea typeface="Aptos" panose="020B0004020202020204" pitchFamily="34" charset="0"/>
                <a:cs typeface="Times New Roman" panose="02020603050405020304" pitchFamily="18" charset="0"/>
              </a:rPr>
              <a:t> du dich, mithin auch deine Bestimmung, von nun an, da du zum menschlichen und gesellschaftlichen Leben reifest, </a:t>
            </a:r>
            <a:r>
              <a:rPr lang="de-DE" sz="1400" kern="100" dirty="0">
                <a:solidFill>
                  <a:schemeClr val="accent1"/>
                </a:solidFill>
                <a:effectLst/>
                <a:ea typeface="Aptos" panose="020B0004020202020204" pitchFamily="34" charset="0"/>
                <a:cs typeface="Times New Roman" panose="02020603050405020304" pitchFamily="18" charset="0"/>
              </a:rPr>
              <a:t>aus einem zweifachen Gesichtspunkte </a:t>
            </a:r>
            <a:r>
              <a:rPr lang="de-DE" sz="1400" kern="100" dirty="0">
                <a:effectLst/>
                <a:ea typeface="Aptos" panose="020B0004020202020204" pitchFamily="34" charset="0"/>
                <a:cs typeface="Times New Roman" panose="02020603050405020304" pitchFamily="18" charset="0"/>
              </a:rPr>
              <a:t>betrachten </a:t>
            </a:r>
            <a:r>
              <a:rPr lang="de-DE" sz="1400" kern="100" dirty="0" err="1">
                <a:effectLst/>
                <a:ea typeface="Aptos" panose="020B0004020202020204" pitchFamily="34" charset="0"/>
                <a:cs typeface="Times New Roman" panose="02020603050405020304" pitchFamily="18" charset="0"/>
              </a:rPr>
              <a:t>mußt</a:t>
            </a:r>
            <a:r>
              <a:rPr lang="de-DE" sz="1400" kern="100" dirty="0">
                <a:effectLst/>
                <a:ea typeface="Aptos" panose="020B0004020202020204" pitchFamily="34" charset="0"/>
                <a:cs typeface="Times New Roman" panose="02020603050405020304" pitchFamily="18" charset="0"/>
              </a:rPr>
              <a:t>. </a:t>
            </a:r>
            <a:r>
              <a:rPr lang="de-DE" sz="1400" kern="100" dirty="0">
                <a:solidFill>
                  <a:schemeClr val="accent1"/>
                </a:solidFill>
                <a:effectLst/>
                <a:ea typeface="Aptos" panose="020B0004020202020204" pitchFamily="34" charset="0"/>
                <a:cs typeface="Times New Roman" panose="02020603050405020304" pitchFamily="18" charset="0"/>
              </a:rPr>
              <a:t>Du bist ein </a:t>
            </a:r>
            <a:r>
              <a:rPr lang="de-DE" sz="1400" b="1" kern="100" dirty="0">
                <a:solidFill>
                  <a:schemeClr val="accent1"/>
                </a:solidFill>
                <a:effectLst/>
                <a:ea typeface="Aptos" panose="020B0004020202020204" pitchFamily="34" charset="0"/>
                <a:cs typeface="Times New Roman" panose="02020603050405020304" pitchFamily="18" charset="0"/>
              </a:rPr>
              <a:t>Mensch</a:t>
            </a:r>
            <a:r>
              <a:rPr lang="de-DE" sz="1400" kern="100" dirty="0">
                <a:solidFill>
                  <a:schemeClr val="accent1"/>
                </a:solidFill>
                <a:effectLst/>
                <a:ea typeface="Aptos" panose="020B0004020202020204" pitchFamily="34" charset="0"/>
                <a:cs typeface="Times New Roman" panose="02020603050405020304" pitchFamily="18" charset="0"/>
              </a:rPr>
              <a:t> </a:t>
            </a:r>
            <a:r>
              <a:rPr lang="de-DE" sz="1400" kern="100" dirty="0">
                <a:effectLst/>
                <a:ea typeface="Aptos" panose="020B0004020202020204" pitchFamily="34" charset="0"/>
                <a:cs typeface="Times New Roman" panose="02020603050405020304" pitchFamily="18" charset="0"/>
              </a:rPr>
              <a:t>– also bestimmt zu allem, was der allgemeine Beruf der Menschheit mit sich führt. </a:t>
            </a:r>
            <a:r>
              <a:rPr lang="de-DE" sz="1400" kern="100" dirty="0">
                <a:solidFill>
                  <a:schemeClr val="accent1"/>
                </a:solidFill>
                <a:effectLst/>
                <a:ea typeface="Aptos" panose="020B0004020202020204" pitchFamily="34" charset="0"/>
                <a:cs typeface="Times New Roman" panose="02020603050405020304" pitchFamily="18" charset="0"/>
              </a:rPr>
              <a:t>Du bist ein </a:t>
            </a:r>
            <a:r>
              <a:rPr lang="de-DE" sz="1400" b="1" kern="100" dirty="0">
                <a:solidFill>
                  <a:schemeClr val="accent1"/>
                </a:solidFill>
                <a:effectLst/>
                <a:ea typeface="Aptos" panose="020B0004020202020204" pitchFamily="34" charset="0"/>
                <a:cs typeface="Times New Roman" panose="02020603050405020304" pitchFamily="18" charset="0"/>
              </a:rPr>
              <a:t>Frauenzimmer</a:t>
            </a:r>
            <a:r>
              <a:rPr lang="de-DE" sz="1400" kern="100" dirty="0">
                <a:solidFill>
                  <a:schemeClr val="accent1"/>
                </a:solidFill>
                <a:effectLst/>
                <a:ea typeface="Aptos" panose="020B0004020202020204" pitchFamily="34" charset="0"/>
                <a:cs typeface="Times New Roman" panose="02020603050405020304" pitchFamily="18" charset="0"/>
              </a:rPr>
              <a:t> </a:t>
            </a:r>
            <a:r>
              <a:rPr lang="de-DE" sz="1400" kern="100" dirty="0">
                <a:effectLst/>
                <a:ea typeface="Aptos" panose="020B0004020202020204" pitchFamily="34" charset="0"/>
                <a:cs typeface="Times New Roman" panose="02020603050405020304" pitchFamily="18" charset="0"/>
              </a:rPr>
              <a:t>– also bestimmt und berufen zu allem, was das Weib dem Manne, der menschlichen und der bürgerlichen Gesellschaft sein soll. </a:t>
            </a:r>
            <a:r>
              <a:rPr lang="de-DE" sz="1400" kern="100" dirty="0">
                <a:solidFill>
                  <a:schemeClr val="accent1"/>
                </a:solidFill>
                <a:effectLst/>
                <a:ea typeface="Aptos" panose="020B0004020202020204" pitchFamily="34" charset="0"/>
                <a:cs typeface="Times New Roman" panose="02020603050405020304" pitchFamily="18" charset="0"/>
              </a:rPr>
              <a:t>Du hast also eine zweifache Bestimmung, eine </a:t>
            </a:r>
            <a:r>
              <a:rPr lang="de-DE" sz="1400" b="1" kern="100" dirty="0">
                <a:solidFill>
                  <a:schemeClr val="accent1"/>
                </a:solidFill>
                <a:effectLst/>
                <a:ea typeface="Aptos" panose="020B0004020202020204" pitchFamily="34" charset="0"/>
                <a:cs typeface="Times New Roman" panose="02020603050405020304" pitchFamily="18" charset="0"/>
              </a:rPr>
              <a:t>allgemeine</a:t>
            </a:r>
            <a:r>
              <a:rPr lang="de-DE" sz="1400" kern="100" dirty="0">
                <a:solidFill>
                  <a:schemeClr val="accent1"/>
                </a:solidFill>
                <a:effectLst/>
                <a:ea typeface="Aptos" panose="020B0004020202020204" pitchFamily="34" charset="0"/>
                <a:cs typeface="Times New Roman" panose="02020603050405020304" pitchFamily="18" charset="0"/>
              </a:rPr>
              <a:t> und eine </a:t>
            </a:r>
            <a:r>
              <a:rPr lang="de-DE" sz="1400" b="1" kern="100" dirty="0">
                <a:solidFill>
                  <a:schemeClr val="accent1"/>
                </a:solidFill>
                <a:effectLst/>
                <a:ea typeface="Aptos" panose="020B0004020202020204" pitchFamily="34" charset="0"/>
                <a:cs typeface="Times New Roman" panose="02020603050405020304" pitchFamily="18" charset="0"/>
              </a:rPr>
              <a:t>besondere,</a:t>
            </a:r>
            <a:r>
              <a:rPr lang="de-DE" sz="1400" kern="100" dirty="0">
                <a:solidFill>
                  <a:schemeClr val="accent1"/>
                </a:solidFill>
                <a:effectLst/>
                <a:ea typeface="Aptos" panose="020B0004020202020204" pitchFamily="34" charset="0"/>
                <a:cs typeface="Times New Roman" panose="02020603050405020304" pitchFamily="18" charset="0"/>
              </a:rPr>
              <a:t> eine </a:t>
            </a:r>
            <a:r>
              <a:rPr lang="de-DE" sz="1400" b="1" kern="100" dirty="0">
                <a:solidFill>
                  <a:schemeClr val="accent1"/>
                </a:solidFill>
                <a:effectLst/>
                <a:ea typeface="Aptos" panose="020B0004020202020204" pitchFamily="34" charset="0"/>
                <a:cs typeface="Times New Roman" panose="02020603050405020304" pitchFamily="18" charset="0"/>
              </a:rPr>
              <a:t>als Mensch</a:t>
            </a:r>
            <a:r>
              <a:rPr lang="de-DE" sz="1400" kern="100" dirty="0">
                <a:solidFill>
                  <a:schemeClr val="accent1"/>
                </a:solidFill>
                <a:effectLst/>
                <a:ea typeface="Aptos" panose="020B0004020202020204" pitchFamily="34" charset="0"/>
                <a:cs typeface="Times New Roman" panose="02020603050405020304" pitchFamily="18" charset="0"/>
              </a:rPr>
              <a:t> und eine </a:t>
            </a:r>
            <a:r>
              <a:rPr lang="de-DE" sz="1400" b="1" kern="100" dirty="0">
                <a:solidFill>
                  <a:schemeClr val="accent1"/>
                </a:solidFill>
                <a:effectLst/>
                <a:ea typeface="Aptos" panose="020B0004020202020204" pitchFamily="34" charset="0"/>
                <a:cs typeface="Times New Roman" panose="02020603050405020304" pitchFamily="18" charset="0"/>
              </a:rPr>
              <a:t>als Weib</a:t>
            </a:r>
            <a:r>
              <a:rPr lang="de-DE" sz="1400" b="1" kern="100" dirty="0">
                <a:effectLst/>
                <a:ea typeface="Aptos" panose="020B0004020202020204" pitchFamily="34" charset="0"/>
                <a:cs typeface="Times New Roman" panose="02020603050405020304" pitchFamily="18" charset="0"/>
              </a:rPr>
              <a:t>.</a:t>
            </a:r>
            <a:r>
              <a:rPr lang="de-DE" sz="1400" kern="100" dirty="0">
                <a:effectLst/>
                <a:ea typeface="Aptos" panose="020B0004020202020204" pitchFamily="34" charset="0"/>
                <a:cs typeface="Times New Roman" panose="02020603050405020304" pitchFamily="18" charset="0"/>
              </a:rPr>
              <a:t> </a:t>
            </a:r>
            <a:r>
              <a:rPr lang="de-DE" sz="1400" kern="100" dirty="0" err="1">
                <a:effectLst/>
                <a:ea typeface="Aptos" panose="020B0004020202020204" pitchFamily="34" charset="0"/>
                <a:cs typeface="Times New Roman" panose="02020603050405020304" pitchFamily="18" charset="0"/>
              </a:rPr>
              <a:t>Laß</a:t>
            </a:r>
            <a:r>
              <a:rPr lang="de-DE" sz="1400" kern="100" dirty="0">
                <a:effectLst/>
                <a:ea typeface="Aptos" panose="020B0004020202020204" pitchFamily="34" charset="0"/>
                <a:cs typeface="Times New Roman" panose="02020603050405020304" pitchFamily="18" charset="0"/>
              </a:rPr>
              <a:t> uns nun fragen, worin jene, dann, worin diese bestehe. </a:t>
            </a:r>
          </a:p>
          <a:p>
            <a:pPr marL="0" indent="0">
              <a:buNone/>
            </a:pPr>
            <a:endParaRPr lang="de-DE" sz="1400" dirty="0"/>
          </a:p>
        </p:txBody>
      </p:sp>
      <p:pic>
        <p:nvPicPr>
          <p:cNvPr id="7" name="Grafik 6" descr="Ein Bild, das Text, Buch, Baum, Schwarzweiß enthält.&#10;&#10;Automatisch generierte Beschreibung">
            <a:extLst>
              <a:ext uri="{FF2B5EF4-FFF2-40B4-BE49-F238E27FC236}">
                <a16:creationId xmlns:a16="http://schemas.microsoft.com/office/drawing/2014/main" id="{8CABB562-5ADD-5783-FB13-3F38B37C7B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3848" y="3861048"/>
            <a:ext cx="3201453" cy="2653204"/>
          </a:xfrm>
          <a:prstGeom prst="rect">
            <a:avLst/>
          </a:prstGeom>
        </p:spPr>
      </p:pic>
    </p:spTree>
    <p:extLst>
      <p:ext uri="{BB962C8B-B14F-4D97-AF65-F5344CB8AC3E}">
        <p14:creationId xmlns:p14="http://schemas.microsoft.com/office/powerpoint/2010/main" val="4576156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1D8E73-1967-C7A4-53D8-9E6BE13982D8}"/>
              </a:ext>
            </a:extLst>
          </p:cNvPr>
          <p:cNvSpPr>
            <a:spLocks noGrp="1"/>
          </p:cNvSpPr>
          <p:nvPr>
            <p:ph type="title"/>
          </p:nvPr>
        </p:nvSpPr>
        <p:spPr/>
        <p:txBody>
          <a:bodyPr>
            <a:noAutofit/>
          </a:bodyPr>
          <a:lstStyle/>
          <a:p>
            <a:r>
              <a:rPr lang="de-DE" sz="2400" dirty="0"/>
              <a:t>Joachim Heinrich Campe: </a:t>
            </a:r>
            <a:br>
              <a:rPr lang="de-DE" sz="2400" dirty="0"/>
            </a:br>
            <a:r>
              <a:rPr lang="de-DE" sz="2400" i="1" dirty="0"/>
              <a:t>Väterlicher Rath für meine Tochter</a:t>
            </a:r>
            <a:r>
              <a:rPr lang="de-DE" sz="2400" dirty="0"/>
              <a:t> (1796)</a:t>
            </a:r>
          </a:p>
        </p:txBody>
      </p:sp>
      <p:sp>
        <p:nvSpPr>
          <p:cNvPr id="3" name="Fußzeilenplatzhalter 2">
            <a:extLst>
              <a:ext uri="{FF2B5EF4-FFF2-40B4-BE49-F238E27FC236}">
                <a16:creationId xmlns:a16="http://schemas.microsoft.com/office/drawing/2014/main" id="{033E5E65-9C16-E70A-F687-B755CDEF2160}"/>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582942FC-0CD5-CD60-3405-8FBFDA4CCAD9}"/>
              </a:ext>
            </a:extLst>
          </p:cNvPr>
          <p:cNvSpPr>
            <a:spLocks noGrp="1"/>
          </p:cNvSpPr>
          <p:nvPr>
            <p:ph type="sldNum" sz="quarter" idx="12"/>
          </p:nvPr>
        </p:nvSpPr>
        <p:spPr/>
        <p:txBody>
          <a:bodyPr/>
          <a:lstStyle/>
          <a:p>
            <a:fld id="{B2ADACBF-B37B-4026-855E-49B0BDFC8D12}" type="slidenum">
              <a:rPr lang="de-DE" smtClean="0"/>
              <a:t>8</a:t>
            </a:fld>
            <a:endParaRPr lang="de-DE"/>
          </a:p>
        </p:txBody>
      </p:sp>
      <p:sp>
        <p:nvSpPr>
          <p:cNvPr id="5" name="Inhaltsplatzhalter 4">
            <a:extLst>
              <a:ext uri="{FF2B5EF4-FFF2-40B4-BE49-F238E27FC236}">
                <a16:creationId xmlns:a16="http://schemas.microsoft.com/office/drawing/2014/main" id="{6B568BB3-C9A4-026E-AA83-E211077F304F}"/>
              </a:ext>
            </a:extLst>
          </p:cNvPr>
          <p:cNvSpPr>
            <a:spLocks noGrp="1"/>
          </p:cNvSpPr>
          <p:nvPr>
            <p:ph sz="quarter" idx="1"/>
          </p:nvPr>
        </p:nvSpPr>
        <p:spPr/>
        <p:txBody>
          <a:bodyPr>
            <a:normAutofit/>
          </a:bodyPr>
          <a:lstStyle/>
          <a:p>
            <a:pPr marL="0" indent="0">
              <a:lnSpc>
                <a:spcPts val="1700"/>
              </a:lnSpc>
              <a:buNone/>
            </a:pPr>
            <a:r>
              <a:rPr lang="de-DE" sz="1400" kern="100" dirty="0">
                <a:ea typeface="Aptos" panose="020B0004020202020204" pitchFamily="34" charset="0"/>
                <a:cs typeface="Times New Roman" panose="02020603050405020304" pitchFamily="18" charset="0"/>
              </a:rPr>
              <a:t>[…] </a:t>
            </a:r>
            <a:r>
              <a:rPr lang="de-DE" sz="1400" kern="100" dirty="0">
                <a:effectLst/>
                <a:ea typeface="Aptos" panose="020B0004020202020204" pitchFamily="34" charset="0"/>
                <a:cs typeface="Times New Roman" panose="02020603050405020304" pitchFamily="18" charset="0"/>
              </a:rPr>
              <a:t>der Mensch soll sich und Andere, so sehr es kann, dadurch zu beglücken suchen, </a:t>
            </a:r>
            <a:r>
              <a:rPr lang="de-DE" sz="1400" kern="100" dirty="0" err="1">
                <a:effectLst/>
                <a:ea typeface="Aptos" panose="020B0004020202020204" pitchFamily="34" charset="0"/>
                <a:cs typeface="Times New Roman" panose="02020603050405020304" pitchFamily="18" charset="0"/>
              </a:rPr>
              <a:t>daß</a:t>
            </a:r>
            <a:r>
              <a:rPr lang="de-DE" sz="1400" kern="100" dirty="0">
                <a:effectLst/>
                <a:ea typeface="Aptos" panose="020B0004020202020204" pitchFamily="34" charset="0"/>
                <a:cs typeface="Times New Roman" panose="02020603050405020304" pitchFamily="18" charset="0"/>
              </a:rPr>
              <a:t> er alle seine </a:t>
            </a:r>
            <a:r>
              <a:rPr lang="de-DE" sz="1400" b="1" kern="100" dirty="0">
                <a:solidFill>
                  <a:schemeClr val="accent1"/>
                </a:solidFill>
                <a:effectLst/>
                <a:ea typeface="Aptos" panose="020B0004020202020204" pitchFamily="34" charset="0"/>
                <a:cs typeface="Times New Roman" panose="02020603050405020304" pitchFamily="18" charset="0"/>
              </a:rPr>
              <a:t>Kräfte und Fähigkeiten </a:t>
            </a:r>
            <a:r>
              <a:rPr lang="de-DE" sz="1400" kern="100" dirty="0">
                <a:effectLst/>
                <a:ea typeface="Aptos" panose="020B0004020202020204" pitchFamily="34" charset="0"/>
                <a:cs typeface="Times New Roman" panose="02020603050405020304" pitchFamily="18" charset="0"/>
              </a:rPr>
              <a:t>– die körperlichen wie die geistigen und sittlichen, die </a:t>
            </a:r>
            <a:r>
              <a:rPr lang="de-DE" sz="1400" kern="100" dirty="0" err="1">
                <a:effectLst/>
                <a:ea typeface="Aptos" panose="020B0004020202020204" pitchFamily="34" charset="0"/>
                <a:cs typeface="Times New Roman" panose="02020603050405020304" pitchFamily="18" charset="0"/>
              </a:rPr>
              <a:t>Erkenntnißkräfte</a:t>
            </a:r>
            <a:r>
              <a:rPr lang="de-DE" sz="1400" kern="100" dirty="0">
                <a:effectLst/>
                <a:ea typeface="Aptos" panose="020B0004020202020204" pitchFamily="34" charset="0"/>
                <a:cs typeface="Times New Roman" panose="02020603050405020304" pitchFamily="18" charset="0"/>
              </a:rPr>
              <a:t> wie das Empfindungsvermögen – </a:t>
            </a:r>
            <a:r>
              <a:rPr lang="de-DE" sz="1400" b="1" kern="100" dirty="0">
                <a:solidFill>
                  <a:schemeClr val="accent1"/>
                </a:solidFill>
                <a:effectLst/>
                <a:ea typeface="Aptos" panose="020B0004020202020204" pitchFamily="34" charset="0"/>
                <a:cs typeface="Times New Roman" panose="02020603050405020304" pitchFamily="18" charset="0"/>
              </a:rPr>
              <a:t>in gleichem Maße</a:t>
            </a:r>
            <a:r>
              <a:rPr lang="de-DE" sz="1400" b="1" kern="100" dirty="0">
                <a:effectLst/>
                <a:ea typeface="Aptos" panose="020B0004020202020204" pitchFamily="34" charset="0"/>
                <a:cs typeface="Times New Roman" panose="02020603050405020304" pitchFamily="18" charset="0"/>
              </a:rPr>
              <a:t>,</a:t>
            </a:r>
            <a:r>
              <a:rPr lang="de-DE" sz="1400" kern="100" dirty="0">
                <a:effectLst/>
                <a:ea typeface="Aptos" panose="020B0004020202020204" pitchFamily="34" charset="0"/>
                <a:cs typeface="Times New Roman" panose="02020603050405020304" pitchFamily="18" charset="0"/>
              </a:rPr>
              <a:t> aber auch </a:t>
            </a:r>
            <a:r>
              <a:rPr lang="de-DE" sz="1400" b="1" kern="100" dirty="0">
                <a:solidFill>
                  <a:schemeClr val="accent1"/>
                </a:solidFill>
                <a:effectLst/>
                <a:ea typeface="Aptos" panose="020B0004020202020204" pitchFamily="34" charset="0"/>
                <a:cs typeface="Times New Roman" panose="02020603050405020304" pitchFamily="18" charset="0"/>
              </a:rPr>
              <a:t>in beständiger Hinsicht auf den</a:t>
            </a:r>
            <a:r>
              <a:rPr lang="de-DE" sz="1400" kern="100" dirty="0">
                <a:solidFill>
                  <a:schemeClr val="accent1"/>
                </a:solidFill>
                <a:effectLst/>
                <a:ea typeface="Aptos" panose="020B0004020202020204" pitchFamily="34" charset="0"/>
                <a:cs typeface="Times New Roman" panose="02020603050405020304" pitchFamily="18" charset="0"/>
              </a:rPr>
              <a:t> von der Vorsehung und der menschlichen Gesellschaft </a:t>
            </a:r>
            <a:r>
              <a:rPr lang="de-DE" sz="1400" b="1" kern="100" dirty="0">
                <a:solidFill>
                  <a:schemeClr val="accent1"/>
                </a:solidFill>
                <a:effectLst/>
                <a:ea typeface="Aptos" panose="020B0004020202020204" pitchFamily="34" charset="0"/>
                <a:cs typeface="Times New Roman" panose="02020603050405020304" pitchFamily="18" charset="0"/>
              </a:rPr>
              <a:t>ihm angewiesenen Wirkungskreis</a:t>
            </a:r>
            <a:r>
              <a:rPr lang="de-DE" sz="1400" kern="100" dirty="0">
                <a:solidFill>
                  <a:schemeClr val="accent1"/>
                </a:solidFill>
                <a:effectLst/>
                <a:ea typeface="Aptos" panose="020B0004020202020204" pitchFamily="34" charset="0"/>
                <a:cs typeface="Times New Roman" panose="02020603050405020304" pitchFamily="18" charset="0"/>
              </a:rPr>
              <a:t> </a:t>
            </a:r>
            <a:r>
              <a:rPr lang="de-DE" sz="1400" kern="100" dirty="0">
                <a:effectLst/>
                <a:ea typeface="Aptos" panose="020B0004020202020204" pitchFamily="34" charset="0"/>
                <a:cs typeface="Times New Roman" panose="02020603050405020304" pitchFamily="18" charset="0"/>
              </a:rPr>
              <a:t>auszubilden, zu vervollkommnen, zu veredeln, und auf jede ihm mögliche Weise wirksam zu machen strebe. Da hast du, mein Kind, den allgemeinsten Zweck unsers Daseins, und zugleich das allgemeinste Mittel, wodurch dieser Zweck erreicht werden kann und soll. Jener heißt </a:t>
            </a:r>
            <a:r>
              <a:rPr lang="de-DE" sz="1400" b="1" kern="100" dirty="0">
                <a:solidFill>
                  <a:schemeClr val="accent1"/>
                </a:solidFill>
                <a:effectLst/>
                <a:ea typeface="Aptos" panose="020B0004020202020204" pitchFamily="34" charset="0"/>
                <a:cs typeface="Times New Roman" panose="02020603050405020304" pitchFamily="18" charset="0"/>
              </a:rPr>
              <a:t>Beglückung</a:t>
            </a:r>
            <a:r>
              <a:rPr lang="de-DE" sz="1400" b="1" kern="100" dirty="0">
                <a:effectLst/>
                <a:ea typeface="Aptos" panose="020B0004020202020204" pitchFamily="34" charset="0"/>
                <a:cs typeface="Times New Roman" panose="02020603050405020304" pitchFamily="18" charset="0"/>
              </a:rPr>
              <a:t>,</a:t>
            </a:r>
            <a:r>
              <a:rPr lang="de-DE" sz="1400" kern="100" dirty="0">
                <a:effectLst/>
                <a:ea typeface="Aptos" panose="020B0004020202020204" pitchFamily="34" charset="0"/>
                <a:cs typeface="Times New Roman" panose="02020603050405020304" pitchFamily="18" charset="0"/>
              </a:rPr>
              <a:t> dieses </a:t>
            </a:r>
            <a:r>
              <a:rPr lang="de-DE" sz="1400" b="1" kern="100" dirty="0">
                <a:solidFill>
                  <a:schemeClr val="accent1"/>
                </a:solidFill>
                <a:effectLst/>
                <a:ea typeface="Aptos" panose="020B0004020202020204" pitchFamily="34" charset="0"/>
                <a:cs typeface="Times New Roman" panose="02020603050405020304" pitchFamily="18" charset="0"/>
              </a:rPr>
              <a:t>zweckmäßige Ausbildung</a:t>
            </a:r>
            <a:r>
              <a:rPr lang="de-DE" sz="1400" kern="100" dirty="0">
                <a:solidFill>
                  <a:schemeClr val="accent1"/>
                </a:solidFill>
                <a:effectLst/>
                <a:ea typeface="Aptos" panose="020B0004020202020204" pitchFamily="34" charset="0"/>
                <a:cs typeface="Times New Roman" panose="02020603050405020304" pitchFamily="18" charset="0"/>
              </a:rPr>
              <a:t> durch </a:t>
            </a:r>
            <a:r>
              <a:rPr lang="de-DE" sz="1400" b="1" kern="100" dirty="0">
                <a:solidFill>
                  <a:schemeClr val="accent1"/>
                </a:solidFill>
                <a:effectLst/>
                <a:ea typeface="Aptos" panose="020B0004020202020204" pitchFamily="34" charset="0"/>
                <a:cs typeface="Times New Roman" panose="02020603050405020304" pitchFamily="18" charset="0"/>
              </a:rPr>
              <a:t>Berufswirksamkeit.</a:t>
            </a:r>
            <a:endParaRPr lang="de-DE" sz="1400" kern="100" dirty="0">
              <a:solidFill>
                <a:schemeClr val="accent1"/>
              </a:solidFill>
              <a:effectLst/>
              <a:ea typeface="Aptos" panose="020B0004020202020204" pitchFamily="34" charset="0"/>
              <a:cs typeface="Times New Roman" panose="02020603050405020304" pitchFamily="18" charset="0"/>
            </a:endParaRPr>
          </a:p>
          <a:p>
            <a:pPr marL="0" indent="0">
              <a:buNone/>
            </a:pPr>
            <a:endParaRPr lang="de-DE" sz="1400" dirty="0"/>
          </a:p>
        </p:txBody>
      </p:sp>
      <p:pic>
        <p:nvPicPr>
          <p:cNvPr id="7" name="Grafik 6" descr="Ein Bild, das Text, Buch, Schwarzweiß, draußen enthält.&#10;&#10;Automatisch generierte Beschreibung">
            <a:extLst>
              <a:ext uri="{FF2B5EF4-FFF2-40B4-BE49-F238E27FC236}">
                <a16:creationId xmlns:a16="http://schemas.microsoft.com/office/drawing/2014/main" id="{0871C087-3B3E-9875-6BA8-F2BB387AF6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7624" y="3469307"/>
            <a:ext cx="3111259" cy="2689092"/>
          </a:xfrm>
          <a:prstGeom prst="rect">
            <a:avLst/>
          </a:prstGeom>
        </p:spPr>
      </p:pic>
      <p:pic>
        <p:nvPicPr>
          <p:cNvPr id="9" name="Grafik 8" descr="Ein Bild, das Text, Buch, Entwurf, Zeichnung enthält.&#10;&#10;Automatisch generierte Beschreibung">
            <a:extLst>
              <a:ext uri="{FF2B5EF4-FFF2-40B4-BE49-F238E27FC236}">
                <a16:creationId xmlns:a16="http://schemas.microsoft.com/office/drawing/2014/main" id="{09CD01CE-B201-EB75-8D74-069C5BB6CD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3429000"/>
            <a:ext cx="3009330" cy="2665141"/>
          </a:xfrm>
          <a:prstGeom prst="rect">
            <a:avLst/>
          </a:prstGeom>
        </p:spPr>
      </p:pic>
    </p:spTree>
    <p:extLst>
      <p:ext uri="{BB962C8B-B14F-4D97-AF65-F5344CB8AC3E}">
        <p14:creationId xmlns:p14="http://schemas.microsoft.com/office/powerpoint/2010/main" val="2762321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CC86D6-CA7E-413E-F45B-82AABDDFD62A}"/>
              </a:ext>
            </a:extLst>
          </p:cNvPr>
          <p:cNvSpPr>
            <a:spLocks noGrp="1"/>
          </p:cNvSpPr>
          <p:nvPr>
            <p:ph type="title"/>
          </p:nvPr>
        </p:nvSpPr>
        <p:spPr/>
        <p:txBody>
          <a:bodyPr>
            <a:noAutofit/>
          </a:bodyPr>
          <a:lstStyle/>
          <a:p>
            <a:r>
              <a:rPr lang="de-DE" sz="2400" dirty="0"/>
              <a:t>Joachim Heinrich Campe: </a:t>
            </a:r>
            <a:br>
              <a:rPr lang="de-DE" sz="2400" dirty="0"/>
            </a:br>
            <a:r>
              <a:rPr lang="de-DE" sz="2400" i="1" dirty="0"/>
              <a:t>Väterlicher Rath für meine Tochter</a:t>
            </a:r>
            <a:r>
              <a:rPr lang="de-DE" sz="2400" dirty="0"/>
              <a:t> (1796)</a:t>
            </a:r>
          </a:p>
        </p:txBody>
      </p:sp>
      <p:sp>
        <p:nvSpPr>
          <p:cNvPr id="3" name="Fußzeilenplatzhalter 2">
            <a:extLst>
              <a:ext uri="{FF2B5EF4-FFF2-40B4-BE49-F238E27FC236}">
                <a16:creationId xmlns:a16="http://schemas.microsoft.com/office/drawing/2014/main" id="{B2604D51-49AE-F024-878E-90FCDC6DE4C4}"/>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83B434F9-DC9F-A541-CA85-F55A1B06A3B8}"/>
              </a:ext>
            </a:extLst>
          </p:cNvPr>
          <p:cNvSpPr>
            <a:spLocks noGrp="1"/>
          </p:cNvSpPr>
          <p:nvPr>
            <p:ph type="sldNum" sz="quarter" idx="12"/>
          </p:nvPr>
        </p:nvSpPr>
        <p:spPr/>
        <p:txBody>
          <a:bodyPr/>
          <a:lstStyle/>
          <a:p>
            <a:fld id="{B2ADACBF-B37B-4026-855E-49B0BDFC8D12}" type="slidenum">
              <a:rPr lang="de-DE" smtClean="0"/>
              <a:t>9</a:t>
            </a:fld>
            <a:endParaRPr lang="de-DE"/>
          </a:p>
        </p:txBody>
      </p:sp>
      <p:sp>
        <p:nvSpPr>
          <p:cNvPr id="5" name="Inhaltsplatzhalter 4">
            <a:extLst>
              <a:ext uri="{FF2B5EF4-FFF2-40B4-BE49-F238E27FC236}">
                <a16:creationId xmlns:a16="http://schemas.microsoft.com/office/drawing/2014/main" id="{A520EFE9-7F5C-0F4E-0483-0CC7D4F77BF3}"/>
              </a:ext>
            </a:extLst>
          </p:cNvPr>
          <p:cNvSpPr>
            <a:spLocks noGrp="1"/>
          </p:cNvSpPr>
          <p:nvPr>
            <p:ph sz="quarter" idx="1"/>
          </p:nvPr>
        </p:nvSpPr>
        <p:spPr>
          <a:xfrm>
            <a:off x="611560" y="1527048"/>
            <a:ext cx="8064896" cy="4572000"/>
          </a:xfrm>
        </p:spPr>
        <p:txBody>
          <a:bodyPr>
            <a:normAutofit/>
          </a:bodyPr>
          <a:lstStyle/>
          <a:p>
            <a:pPr marL="0" indent="0">
              <a:lnSpc>
                <a:spcPts val="1700"/>
              </a:lnSpc>
              <a:buNone/>
            </a:pPr>
            <a:r>
              <a:rPr lang="de-DE" sz="1400" dirty="0">
                <a:effectLst/>
                <a:ea typeface="Aptos" panose="020B0004020202020204" pitchFamily="34" charset="0"/>
              </a:rPr>
              <a:t>Ihr seid wahrlich nicht dazu bestimmt, nur große Kinder, tändelnde Puppen, Närrinnen oder gar Furien zu sein; ihr seid vielmehr geschaffen – o vernimm deinen ehrwürdigen Beruf mit dankbarer Freude über die große Würde desselben! – </a:t>
            </a:r>
            <a:r>
              <a:rPr lang="de-DE" sz="1400" dirty="0">
                <a:solidFill>
                  <a:schemeClr val="accent1"/>
                </a:solidFill>
                <a:effectLst/>
                <a:ea typeface="Aptos" panose="020B0004020202020204" pitchFamily="34" charset="0"/>
              </a:rPr>
              <a:t>um </a:t>
            </a:r>
            <a:r>
              <a:rPr lang="de-DE" sz="1400" b="1" dirty="0">
                <a:solidFill>
                  <a:schemeClr val="accent1"/>
                </a:solidFill>
                <a:effectLst/>
                <a:ea typeface="Aptos" panose="020B0004020202020204" pitchFamily="34" charset="0"/>
              </a:rPr>
              <a:t>beglückende Gattinnen, bildende Mütter</a:t>
            </a:r>
            <a:r>
              <a:rPr lang="de-DE" sz="1400" dirty="0">
                <a:solidFill>
                  <a:schemeClr val="accent1"/>
                </a:solidFill>
                <a:effectLst/>
                <a:ea typeface="Aptos" panose="020B0004020202020204" pitchFamily="34" charset="0"/>
              </a:rPr>
              <a:t> und weise </a:t>
            </a:r>
            <a:r>
              <a:rPr lang="de-DE" sz="1400" b="1" dirty="0">
                <a:solidFill>
                  <a:schemeClr val="accent1"/>
                </a:solidFill>
                <a:effectLst/>
                <a:ea typeface="Aptos" panose="020B0004020202020204" pitchFamily="34" charset="0"/>
              </a:rPr>
              <a:t>Vorsteherinnen</a:t>
            </a:r>
            <a:r>
              <a:rPr lang="de-DE" sz="1400" dirty="0">
                <a:solidFill>
                  <a:schemeClr val="accent1"/>
                </a:solidFill>
                <a:effectLst/>
                <a:ea typeface="Aptos" panose="020B0004020202020204" pitchFamily="34" charset="0"/>
              </a:rPr>
              <a:t> </a:t>
            </a:r>
            <a:r>
              <a:rPr lang="de-DE" sz="1400" b="1" dirty="0">
                <a:solidFill>
                  <a:schemeClr val="accent1"/>
                </a:solidFill>
                <a:effectLst/>
                <a:ea typeface="Aptos" panose="020B0004020202020204" pitchFamily="34" charset="0"/>
              </a:rPr>
              <a:t>des </a:t>
            </a:r>
            <a:r>
              <a:rPr lang="de-DE" sz="1400" b="1" dirty="0" err="1">
                <a:solidFill>
                  <a:schemeClr val="accent1"/>
                </a:solidFill>
                <a:effectLst/>
                <a:ea typeface="Aptos" panose="020B0004020202020204" pitchFamily="34" charset="0"/>
              </a:rPr>
              <a:t>innern</a:t>
            </a:r>
            <a:r>
              <a:rPr lang="de-DE" sz="1400" b="1" dirty="0">
                <a:solidFill>
                  <a:schemeClr val="accent1"/>
                </a:solidFill>
                <a:effectLst/>
                <a:ea typeface="Aptos" panose="020B0004020202020204" pitchFamily="34" charset="0"/>
              </a:rPr>
              <a:t> Hauswesens</a:t>
            </a:r>
            <a:r>
              <a:rPr lang="de-DE" sz="1400" dirty="0">
                <a:solidFill>
                  <a:schemeClr val="accent1"/>
                </a:solidFill>
                <a:effectLst/>
                <a:ea typeface="Aptos" panose="020B0004020202020204" pitchFamily="34" charset="0"/>
              </a:rPr>
              <a:t> </a:t>
            </a:r>
            <a:r>
              <a:rPr lang="de-DE" sz="1400" dirty="0">
                <a:effectLst/>
                <a:ea typeface="Aptos" panose="020B0004020202020204" pitchFamily="34" charset="0"/>
              </a:rPr>
              <a:t>zu werden; Gattinnen, die der ganzen zweiten Hälfte des menschlichen Geschlechts, der männlichen, welche die </a:t>
            </a:r>
            <a:r>
              <a:rPr lang="de-DE" sz="1400" dirty="0" err="1">
                <a:effectLst/>
                <a:ea typeface="Aptos" panose="020B0004020202020204" pitchFamily="34" charset="0"/>
              </a:rPr>
              <a:t>größern</a:t>
            </a:r>
            <a:r>
              <a:rPr lang="de-DE" sz="1400" dirty="0">
                <a:effectLst/>
                <a:ea typeface="Aptos" panose="020B0004020202020204" pitchFamily="34" charset="0"/>
              </a:rPr>
              <a:t> Beschwerden, Sorgen und </a:t>
            </a:r>
            <a:r>
              <a:rPr lang="de-DE" sz="1400" dirty="0" err="1">
                <a:effectLst/>
                <a:ea typeface="Aptos" panose="020B0004020202020204" pitchFamily="34" charset="0"/>
              </a:rPr>
              <a:t>Mühseligkeiten</a:t>
            </a:r>
            <a:r>
              <a:rPr lang="de-DE" sz="1400" dirty="0">
                <a:effectLst/>
                <a:ea typeface="Aptos" panose="020B0004020202020204" pitchFamily="34" charset="0"/>
              </a:rPr>
              <a:t> zu tragen hat, durch zärtliche </a:t>
            </a:r>
            <a:r>
              <a:rPr lang="de-DE" sz="1400" dirty="0" err="1">
                <a:effectLst/>
                <a:ea typeface="Aptos" panose="020B0004020202020204" pitchFamily="34" charset="0"/>
              </a:rPr>
              <a:t>Theilnahme</a:t>
            </a:r>
            <a:r>
              <a:rPr lang="de-DE" sz="1400" dirty="0">
                <a:effectLst/>
                <a:ea typeface="Aptos" panose="020B0004020202020204" pitchFamily="34" charset="0"/>
              </a:rPr>
              <a:t>, Liebe, Pflege und Fürsorge das Leben versüßen sollen; Mütter, welche nicht bloß Kinder </a:t>
            </a:r>
            <a:r>
              <a:rPr lang="de-DE" sz="1400" dirty="0" err="1">
                <a:effectLst/>
                <a:ea typeface="Aptos" panose="020B0004020202020204" pitchFamily="34" charset="0"/>
              </a:rPr>
              <a:t>gebähren</a:t>
            </a:r>
            <a:r>
              <a:rPr lang="de-DE" sz="1400" dirty="0">
                <a:effectLst/>
                <a:ea typeface="Aptos" panose="020B0004020202020204" pitchFamily="34" charset="0"/>
              </a:rPr>
              <a:t>, sondern auch die ersten Keime jeder schönen menschlichen Tugend in ihnen pflegen, die ersten Knospen ihrer Seelenfähigkeiten weislich zur Entwickelung fördern sollen; Vorsteherinnen des Hauswesens, welche durch Aufmerksamkeit, Ordnung, Reinlichkeit, Fleiß, Sparsamkeit, </a:t>
            </a:r>
            <a:r>
              <a:rPr lang="de-DE" sz="1400" dirty="0" err="1">
                <a:effectLst/>
                <a:ea typeface="Aptos" panose="020B0004020202020204" pitchFamily="34" charset="0"/>
              </a:rPr>
              <a:t>wirthschaftliche</a:t>
            </a:r>
            <a:r>
              <a:rPr lang="de-DE" sz="1400" dirty="0">
                <a:effectLst/>
                <a:ea typeface="Aptos" panose="020B0004020202020204" pitchFamily="34" charset="0"/>
              </a:rPr>
              <a:t> Kenntnisse und Geschicklichkeiten, den Wohlstand, die Ehre, die häusliche Ruhe und Glückseligkeit des erwerbenden Gatten sicher stellen, ihm die Sorgen der Nahrung erleichtern, und sein Haus zu einer Wohnung des Friedens, der Freude und der Glückseligkeit machen sollen. </a:t>
            </a:r>
          </a:p>
          <a:p>
            <a:pPr marL="0" indent="0">
              <a:lnSpc>
                <a:spcPts val="1700"/>
              </a:lnSpc>
              <a:buNone/>
            </a:pPr>
            <a:r>
              <a:rPr lang="de-DE" sz="1400" dirty="0">
                <a:effectLst/>
                <a:ea typeface="Aptos" panose="020B0004020202020204" pitchFamily="34" charset="0"/>
              </a:rPr>
              <a:t>Fasse diese </a:t>
            </a:r>
            <a:r>
              <a:rPr lang="de-DE" sz="1400" dirty="0">
                <a:solidFill>
                  <a:schemeClr val="accent1"/>
                </a:solidFill>
                <a:effectLst/>
                <a:ea typeface="Aptos" panose="020B0004020202020204" pitchFamily="34" charset="0"/>
              </a:rPr>
              <a:t>hohe und würdige Bestimmung deines Geschlechts </a:t>
            </a:r>
            <a:r>
              <a:rPr lang="de-DE" sz="1400" dirty="0">
                <a:effectLst/>
                <a:ea typeface="Aptos" panose="020B0004020202020204" pitchFamily="34" charset="0"/>
              </a:rPr>
              <a:t>doch ja recht fest ins Auge, mein Kind; und siehe, wie das Wohl der ganzen menschlichen Gesellschaft am End: lediglich davon abhängt, wie gut oder wie schlecht ihr dazu vorbereitet werdet. Denn nicht bloß das häusliche Familienglück, sondern auch – was dem ersten Gehör nach unglaublich klingt </a:t>
            </a:r>
            <a:r>
              <a:rPr lang="de-DE" sz="1400" dirty="0">
                <a:solidFill>
                  <a:schemeClr val="accent1"/>
                </a:solidFill>
                <a:effectLst/>
                <a:ea typeface="Aptos" panose="020B0004020202020204" pitchFamily="34" charset="0"/>
              </a:rPr>
              <a:t>– das öffentliche Wohl des Staats, steht </a:t>
            </a:r>
            <a:r>
              <a:rPr lang="de-DE" sz="1400" dirty="0" err="1">
                <a:solidFill>
                  <a:schemeClr val="accent1"/>
                </a:solidFill>
                <a:effectLst/>
                <a:ea typeface="Aptos" panose="020B0004020202020204" pitchFamily="34" charset="0"/>
              </a:rPr>
              <a:t>größtentheils</a:t>
            </a:r>
            <a:r>
              <a:rPr lang="de-DE" sz="1400" dirty="0">
                <a:solidFill>
                  <a:schemeClr val="accent1"/>
                </a:solidFill>
                <a:effectLst/>
                <a:ea typeface="Aptos" panose="020B0004020202020204" pitchFamily="34" charset="0"/>
              </a:rPr>
              <a:t> in eurer Hand, hängt </a:t>
            </a:r>
            <a:r>
              <a:rPr lang="de-DE" sz="1400" dirty="0" err="1">
                <a:solidFill>
                  <a:schemeClr val="accent1"/>
                </a:solidFill>
                <a:effectLst/>
                <a:ea typeface="Aptos" panose="020B0004020202020204" pitchFamily="34" charset="0"/>
              </a:rPr>
              <a:t>größtentheils</a:t>
            </a:r>
            <a:r>
              <a:rPr lang="de-DE" sz="1400" dirty="0">
                <a:solidFill>
                  <a:schemeClr val="accent1"/>
                </a:solidFill>
                <a:effectLst/>
                <a:ea typeface="Aptos" panose="020B0004020202020204" pitchFamily="34" charset="0"/>
              </a:rPr>
              <a:t>, um nicht zu sagen </a:t>
            </a:r>
            <a:r>
              <a:rPr lang="de-DE" sz="1400" b="1" dirty="0">
                <a:solidFill>
                  <a:schemeClr val="accent1"/>
                </a:solidFill>
                <a:effectLst/>
                <a:ea typeface="Aptos" panose="020B0004020202020204" pitchFamily="34" charset="0"/>
              </a:rPr>
              <a:t>ganz,</a:t>
            </a:r>
            <a:r>
              <a:rPr lang="de-DE" sz="1400" dirty="0">
                <a:solidFill>
                  <a:schemeClr val="accent1"/>
                </a:solidFill>
                <a:effectLst/>
                <a:ea typeface="Aptos" panose="020B0004020202020204" pitchFamily="34" charset="0"/>
              </a:rPr>
              <a:t> von der Art und Weise ab, wie das weibliche Geschlecht seine natürliche und bürgerliche Bestimmung erfüllt.</a:t>
            </a:r>
            <a:endParaRPr lang="de-DE" sz="1400" dirty="0">
              <a:solidFill>
                <a:schemeClr val="accent1"/>
              </a:solidFill>
            </a:endParaRPr>
          </a:p>
        </p:txBody>
      </p:sp>
    </p:spTree>
    <p:extLst>
      <p:ext uri="{BB962C8B-B14F-4D97-AF65-F5344CB8AC3E}">
        <p14:creationId xmlns:p14="http://schemas.microsoft.com/office/powerpoint/2010/main" val="3693755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AEF4AD-A236-AA64-690F-853830C7C2F1}"/>
              </a:ext>
            </a:extLst>
          </p:cNvPr>
          <p:cNvSpPr>
            <a:spLocks noGrp="1"/>
          </p:cNvSpPr>
          <p:nvPr>
            <p:ph type="title"/>
          </p:nvPr>
        </p:nvSpPr>
        <p:spPr/>
        <p:txBody>
          <a:bodyPr>
            <a:normAutofit fontScale="90000"/>
          </a:bodyPr>
          <a:lstStyle/>
          <a:p>
            <a:r>
              <a:rPr lang="de-DE" sz="2400" dirty="0"/>
              <a:t>[Immanuel Kant, </a:t>
            </a:r>
            <a:r>
              <a:rPr lang="de-DE" sz="2400" i="1" dirty="0"/>
              <a:t>Anthropologie in pragmatischer Hinsicht</a:t>
            </a:r>
            <a:br>
              <a:rPr lang="de-DE" sz="2400" i="1" dirty="0"/>
            </a:br>
            <a:r>
              <a:rPr lang="de-DE" sz="2400" dirty="0"/>
              <a:t>(1796/1797)]</a:t>
            </a:r>
          </a:p>
        </p:txBody>
      </p:sp>
      <p:sp>
        <p:nvSpPr>
          <p:cNvPr id="3" name="Fußzeilenplatzhalter 2">
            <a:extLst>
              <a:ext uri="{FF2B5EF4-FFF2-40B4-BE49-F238E27FC236}">
                <a16:creationId xmlns:a16="http://schemas.microsoft.com/office/drawing/2014/main" id="{AA5CFDD2-6F32-B461-B08D-E3E1BC019719}"/>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7350D45C-D0ED-ADC8-ED89-4BE205738C5A}"/>
              </a:ext>
            </a:extLst>
          </p:cNvPr>
          <p:cNvSpPr>
            <a:spLocks noGrp="1"/>
          </p:cNvSpPr>
          <p:nvPr>
            <p:ph type="sldNum" sz="quarter" idx="12"/>
          </p:nvPr>
        </p:nvSpPr>
        <p:spPr/>
        <p:txBody>
          <a:bodyPr/>
          <a:lstStyle/>
          <a:p>
            <a:fld id="{B2ADACBF-B37B-4026-855E-49B0BDFC8D12}" type="slidenum">
              <a:rPr lang="de-DE" smtClean="0"/>
              <a:t>10</a:t>
            </a:fld>
            <a:endParaRPr lang="de-DE"/>
          </a:p>
        </p:txBody>
      </p:sp>
      <p:pic>
        <p:nvPicPr>
          <p:cNvPr id="7" name="Inhaltsplatzhalter 6" descr="Ein Bild, das Text, Papier, Buch, Veröffentlichung enthält.&#10;&#10;Automatisch generierte Beschreibung">
            <a:extLst>
              <a:ext uri="{FF2B5EF4-FFF2-40B4-BE49-F238E27FC236}">
                <a16:creationId xmlns:a16="http://schemas.microsoft.com/office/drawing/2014/main" id="{1EB08154-CA79-CE12-6CD3-B7FA7FB93A7A}"/>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727578" y="1651325"/>
            <a:ext cx="3600450" cy="4095750"/>
          </a:xfrm>
        </p:spPr>
      </p:pic>
      <p:pic>
        <p:nvPicPr>
          <p:cNvPr id="11" name="Grafik 10" descr="Ein Bild, das Text, Brief, Papier, Schrift enthält.&#10;&#10;Automatisch generierte Beschreibung">
            <a:extLst>
              <a:ext uri="{FF2B5EF4-FFF2-40B4-BE49-F238E27FC236}">
                <a16:creationId xmlns:a16="http://schemas.microsoft.com/office/drawing/2014/main" id="{835041BE-5553-17B3-00D3-81D581E7CF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8952" y="1628800"/>
            <a:ext cx="3829050" cy="4333875"/>
          </a:xfrm>
          <a:prstGeom prst="rect">
            <a:avLst/>
          </a:prstGeom>
        </p:spPr>
      </p:pic>
    </p:spTree>
    <p:extLst>
      <p:ext uri="{BB962C8B-B14F-4D97-AF65-F5344CB8AC3E}">
        <p14:creationId xmlns:p14="http://schemas.microsoft.com/office/powerpoint/2010/main" val="38638915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AEF4AD-A236-AA64-690F-853830C7C2F1}"/>
              </a:ext>
            </a:extLst>
          </p:cNvPr>
          <p:cNvSpPr>
            <a:spLocks noGrp="1"/>
          </p:cNvSpPr>
          <p:nvPr>
            <p:ph type="title"/>
          </p:nvPr>
        </p:nvSpPr>
        <p:spPr/>
        <p:txBody>
          <a:bodyPr>
            <a:normAutofit fontScale="90000"/>
          </a:bodyPr>
          <a:lstStyle/>
          <a:p>
            <a:r>
              <a:rPr lang="de-DE" sz="2400" dirty="0"/>
              <a:t>[Immanuel Kant, </a:t>
            </a:r>
            <a:r>
              <a:rPr lang="de-DE" sz="2400" i="1" dirty="0"/>
              <a:t>Anthropologie in pragmatischer Hinsicht</a:t>
            </a:r>
            <a:br>
              <a:rPr lang="de-DE" sz="2400" i="1" dirty="0"/>
            </a:br>
            <a:r>
              <a:rPr lang="de-DE" sz="2400" dirty="0"/>
              <a:t>(1796/1797)]</a:t>
            </a:r>
          </a:p>
        </p:txBody>
      </p:sp>
      <p:sp>
        <p:nvSpPr>
          <p:cNvPr id="3" name="Fußzeilenplatzhalter 2">
            <a:extLst>
              <a:ext uri="{FF2B5EF4-FFF2-40B4-BE49-F238E27FC236}">
                <a16:creationId xmlns:a16="http://schemas.microsoft.com/office/drawing/2014/main" id="{AA5CFDD2-6F32-B461-B08D-E3E1BC019719}"/>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7350D45C-D0ED-ADC8-ED89-4BE205738C5A}"/>
              </a:ext>
            </a:extLst>
          </p:cNvPr>
          <p:cNvSpPr>
            <a:spLocks noGrp="1"/>
          </p:cNvSpPr>
          <p:nvPr>
            <p:ph type="sldNum" sz="quarter" idx="12"/>
          </p:nvPr>
        </p:nvSpPr>
        <p:spPr/>
        <p:txBody>
          <a:bodyPr/>
          <a:lstStyle/>
          <a:p>
            <a:fld id="{B2ADACBF-B37B-4026-855E-49B0BDFC8D12}" type="slidenum">
              <a:rPr lang="de-DE" smtClean="0"/>
              <a:t>11</a:t>
            </a:fld>
            <a:endParaRPr lang="de-DE"/>
          </a:p>
        </p:txBody>
      </p:sp>
      <p:sp>
        <p:nvSpPr>
          <p:cNvPr id="5" name="Inhaltsplatzhalter 4">
            <a:extLst>
              <a:ext uri="{FF2B5EF4-FFF2-40B4-BE49-F238E27FC236}">
                <a16:creationId xmlns:a16="http://schemas.microsoft.com/office/drawing/2014/main" id="{C5CE2F5E-EA0F-B042-5255-8C69670A1C05}"/>
              </a:ext>
            </a:extLst>
          </p:cNvPr>
          <p:cNvSpPr>
            <a:spLocks noGrp="1"/>
          </p:cNvSpPr>
          <p:nvPr>
            <p:ph sz="quarter" idx="1"/>
          </p:nvPr>
        </p:nvSpPr>
        <p:spPr>
          <a:xfrm>
            <a:off x="490856" y="1772816"/>
            <a:ext cx="8314815" cy="4326231"/>
          </a:xfrm>
        </p:spPr>
        <p:txBody>
          <a:bodyPr>
            <a:normAutofit/>
          </a:bodyPr>
          <a:lstStyle/>
          <a:p>
            <a:pPr marL="0" indent="0" algn="just" hangingPunct="0">
              <a:lnSpc>
                <a:spcPts val="1200"/>
              </a:lnSpc>
              <a:buNone/>
              <a:tabLst>
                <a:tab pos="144145" algn="l"/>
              </a:tabLst>
            </a:pPr>
            <a:r>
              <a:rPr lang="de-DE" sz="1400" i="1" dirty="0">
                <a:effectLst/>
                <a:ea typeface="Times New Roman" panose="02020603050405020304" pitchFamily="18" charset="0"/>
                <a:cs typeface="Times New Roman" panose="02020603050405020304" pitchFamily="18" charset="0"/>
              </a:rPr>
              <a:t>Charakteristik, B: Der </a:t>
            </a:r>
            <a:r>
              <a:rPr lang="de-DE" sz="1400" i="1" dirty="0">
                <a:solidFill>
                  <a:schemeClr val="accent1"/>
                </a:solidFill>
                <a:effectLst/>
                <a:ea typeface="Times New Roman" panose="02020603050405020304" pitchFamily="18" charset="0"/>
                <a:cs typeface="Times New Roman" panose="02020603050405020304" pitchFamily="18" charset="0"/>
              </a:rPr>
              <a:t>Charakter</a:t>
            </a:r>
            <a:r>
              <a:rPr lang="de-DE" sz="1400" i="1" dirty="0">
                <a:effectLst/>
                <a:ea typeface="Times New Roman" panose="02020603050405020304" pitchFamily="18" charset="0"/>
                <a:cs typeface="Times New Roman" panose="02020603050405020304" pitchFamily="18" charset="0"/>
              </a:rPr>
              <a:t> des Geschlechts</a:t>
            </a:r>
          </a:p>
          <a:p>
            <a:pPr marL="0" indent="0" algn="just" hangingPunct="0">
              <a:lnSpc>
                <a:spcPts val="1200"/>
              </a:lnSpc>
              <a:buNone/>
              <a:tabLst>
                <a:tab pos="144145" algn="l"/>
              </a:tabLst>
            </a:pPr>
            <a:endParaRPr lang="de-DE" sz="1400" dirty="0">
              <a:effectLst/>
              <a:ea typeface="Times New Roman" panose="02020603050405020304" pitchFamily="18" charset="0"/>
              <a:cs typeface="Times New Roman" panose="02020603050405020304" pitchFamily="18" charset="0"/>
            </a:endParaRPr>
          </a:p>
          <a:p>
            <a:pPr hangingPunct="0">
              <a:lnSpc>
                <a:spcPts val="1700"/>
              </a:lnSpc>
              <a:tabLst>
                <a:tab pos="144145" algn="l"/>
              </a:tabLst>
            </a:pPr>
            <a:r>
              <a:rPr lang="de-DE" sz="1400" dirty="0">
                <a:effectLst/>
                <a:ea typeface="Times New Roman" panose="02020603050405020304" pitchFamily="18" charset="0"/>
                <a:cs typeface="Times New Roman" panose="02020603050405020304" pitchFamily="18" charset="0"/>
              </a:rPr>
              <a:t>Ausgangspunkt ist naturgeschichtliche Überlegung: kleinere Maschinen, die ebenso viel ausrichten sollen, wie größere, erfordern mehr Sorgfalt in der Organisation; deshalb vor allem Exposition des weiblichen Geschlechtscharakters als der komplizierteren Maschine</a:t>
            </a:r>
          </a:p>
          <a:p>
            <a:pPr algn="just" hangingPunct="0">
              <a:lnSpc>
                <a:spcPts val="1700"/>
              </a:lnSpc>
              <a:tabLst>
                <a:tab pos="144145" algn="l"/>
              </a:tabLst>
            </a:pPr>
            <a:r>
              <a:rPr lang="de-DE" sz="1400" b="1" dirty="0">
                <a:solidFill>
                  <a:schemeClr val="accent1"/>
                </a:solidFill>
                <a:effectLst/>
                <a:ea typeface="Times New Roman" panose="02020603050405020304" pitchFamily="18" charset="0"/>
                <a:cs typeface="Times New Roman" panose="02020603050405020304" pitchFamily="18" charset="0"/>
              </a:rPr>
              <a:t>Natur</a:t>
            </a:r>
            <a:r>
              <a:rPr lang="de-DE" sz="1400" dirty="0">
                <a:solidFill>
                  <a:schemeClr val="accent1"/>
                </a:solidFill>
                <a:effectLst/>
                <a:ea typeface="Times New Roman" panose="02020603050405020304" pitchFamily="18" charset="0"/>
                <a:cs typeface="Times New Roman" panose="02020603050405020304" pitchFamily="18" charset="0"/>
              </a:rPr>
              <a:t> verfolgt dabei zwei Zwecke</a:t>
            </a:r>
            <a:r>
              <a:rPr lang="de-DE" sz="1400" dirty="0">
                <a:effectLst/>
                <a:ea typeface="Times New Roman" panose="02020603050405020304" pitchFamily="18" charset="0"/>
                <a:cs typeface="Times New Roman" panose="02020603050405020304" pitchFamily="18" charset="0"/>
              </a:rPr>
              <a:t>:</a:t>
            </a:r>
          </a:p>
          <a:p>
            <a:pPr algn="just" hangingPunct="0">
              <a:lnSpc>
                <a:spcPts val="1700"/>
              </a:lnSpc>
              <a:tabLst>
                <a:tab pos="144145" algn="l"/>
              </a:tabLst>
            </a:pPr>
            <a:r>
              <a:rPr lang="de-DE" sz="1400" dirty="0">
                <a:effectLst/>
                <a:ea typeface="Times New Roman" panose="02020603050405020304" pitchFamily="18" charset="0"/>
                <a:cs typeface="Times New Roman" panose="02020603050405020304" pitchFamily="18" charset="0"/>
              </a:rPr>
              <a:t>- </a:t>
            </a:r>
            <a:r>
              <a:rPr lang="de-DE" sz="1400" dirty="0">
                <a:solidFill>
                  <a:schemeClr val="accent1"/>
                </a:solidFill>
                <a:effectLst/>
                <a:ea typeface="Times New Roman" panose="02020603050405020304" pitchFamily="18" charset="0"/>
                <a:cs typeface="Times New Roman" panose="02020603050405020304" pitchFamily="18" charset="0"/>
              </a:rPr>
              <a:t>Erhaltung der Gattung</a:t>
            </a:r>
          </a:p>
          <a:p>
            <a:pPr hangingPunct="0">
              <a:lnSpc>
                <a:spcPts val="1700"/>
              </a:lnSpc>
              <a:tabLst>
                <a:tab pos="144145" algn="l"/>
              </a:tabLst>
            </a:pPr>
            <a:r>
              <a:rPr lang="de-DE" sz="1400" dirty="0">
                <a:effectLst/>
                <a:ea typeface="Times New Roman" panose="02020603050405020304" pitchFamily="18" charset="0"/>
                <a:cs typeface="Times New Roman" panose="02020603050405020304" pitchFamily="18" charset="0"/>
              </a:rPr>
              <a:t>- </a:t>
            </a:r>
            <a:r>
              <a:rPr lang="de-DE" sz="1400" dirty="0">
                <a:solidFill>
                  <a:schemeClr val="accent1"/>
                </a:solidFill>
                <a:effectLst/>
                <a:ea typeface="Times New Roman" panose="02020603050405020304" pitchFamily="18" charset="0"/>
                <a:cs typeface="Times New Roman" panose="02020603050405020304" pitchFamily="18" charset="0"/>
              </a:rPr>
              <a:t>Geschlechtsgemeinschaft</a:t>
            </a:r>
            <a:r>
              <a:rPr lang="de-DE" sz="1400" dirty="0">
                <a:effectLst/>
                <a:ea typeface="Times New Roman" panose="02020603050405020304" pitchFamily="18" charset="0"/>
                <a:cs typeface="Times New Roman" panose="02020603050405020304" pitchFamily="18" charset="0"/>
              </a:rPr>
              <a:t> in häuslicher Verbindung </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fortdauernd zu machen</a:t>
            </a:r>
          </a:p>
          <a:p>
            <a:pPr hangingPunct="0">
              <a:lnSpc>
                <a:spcPts val="1700"/>
              </a:lnSpc>
              <a:tabLst>
                <a:tab pos="144145" algn="l"/>
              </a:tabLst>
            </a:pPr>
            <a:r>
              <a:rPr lang="de-DE" sz="1400" dirty="0">
                <a:effectLst/>
                <a:ea typeface="Times New Roman" panose="02020603050405020304" pitchFamily="18" charset="0"/>
                <a:cs typeface="Times New Roman" panose="02020603050405020304" pitchFamily="18" charset="0"/>
              </a:rPr>
              <a:t>zur Vereinigungsabsicht ist keine Gleichheit, sondern </a:t>
            </a:r>
            <a:br>
              <a:rPr lang="de-DE" sz="1400" dirty="0">
                <a:effectLst/>
                <a:ea typeface="Times New Roman" panose="02020603050405020304" pitchFamily="18" charset="0"/>
                <a:cs typeface="Times New Roman" panose="02020603050405020304" pitchFamily="18" charset="0"/>
              </a:rPr>
            </a:br>
            <a:r>
              <a:rPr lang="de-DE" sz="1400" b="1" dirty="0">
                <a:solidFill>
                  <a:schemeClr val="accent1"/>
                </a:solidFill>
                <a:effectLst/>
                <a:ea typeface="Times New Roman" panose="02020603050405020304" pitchFamily="18" charset="0"/>
                <a:cs typeface="Times New Roman" panose="02020603050405020304" pitchFamily="18" charset="0"/>
              </a:rPr>
              <a:t>Herrschaftsverhältnis</a:t>
            </a:r>
            <a:r>
              <a:rPr lang="de-DE" sz="1400" b="1" dirty="0">
                <a:effectLst/>
                <a:ea typeface="Times New Roman" panose="02020603050405020304" pitchFamily="18" charset="0"/>
                <a:cs typeface="Times New Roman" panose="02020603050405020304" pitchFamily="18" charset="0"/>
              </a:rPr>
              <a:t> </a:t>
            </a:r>
            <a:r>
              <a:rPr lang="de-DE" sz="1400" dirty="0">
                <a:effectLst/>
                <a:ea typeface="Times New Roman" panose="02020603050405020304" pitchFamily="18" charset="0"/>
                <a:cs typeface="Times New Roman" panose="02020603050405020304" pitchFamily="18" charset="0"/>
              </a:rPr>
              <a:t>nötig, sonst nur Streit; </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kann jedoch im geschichtlichen Verlauf wechseln </a:t>
            </a:r>
          </a:p>
          <a:p>
            <a:pPr algn="just" hangingPunct="0">
              <a:lnSpc>
                <a:spcPts val="1700"/>
              </a:lnSpc>
              <a:tabLst>
                <a:tab pos="144145" algn="l"/>
              </a:tabLst>
            </a:pPr>
            <a:r>
              <a:rPr lang="de-DE" sz="1400" dirty="0">
                <a:effectLst/>
                <a:ea typeface="Times New Roman" panose="02020603050405020304" pitchFamily="18" charset="0"/>
                <a:cs typeface="Times New Roman" panose="02020603050405020304" pitchFamily="18" charset="0"/>
              </a:rPr>
              <a:t>Urzustand: Mann durch körperliche Stärke überlegen; </a:t>
            </a:r>
          </a:p>
          <a:p>
            <a:pPr algn="just" hangingPunct="0">
              <a:lnSpc>
                <a:spcPts val="1700"/>
              </a:lnSpc>
              <a:tabLst>
                <a:tab pos="144145" algn="l"/>
              </a:tabLst>
            </a:pPr>
            <a:r>
              <a:rPr lang="de-DE" sz="1400" dirty="0">
                <a:effectLst/>
                <a:ea typeface="Times New Roman" panose="02020603050405020304" pitchFamily="18" charset="0"/>
                <a:cs typeface="Times New Roman" panose="02020603050405020304" pitchFamily="18" charset="0"/>
              </a:rPr>
              <a:t>im </a:t>
            </a:r>
            <a:r>
              <a:rPr lang="de-DE" sz="1400" dirty="0">
                <a:solidFill>
                  <a:schemeClr val="accent1"/>
                </a:solidFill>
                <a:effectLst/>
                <a:ea typeface="Times New Roman" panose="02020603050405020304" pitchFamily="18" charset="0"/>
                <a:cs typeface="Times New Roman" panose="02020603050405020304" pitchFamily="18" charset="0"/>
              </a:rPr>
              <a:t>Naturzustand</a:t>
            </a:r>
            <a:r>
              <a:rPr lang="de-DE" sz="1400" dirty="0">
                <a:effectLst/>
                <a:ea typeface="Times New Roman" panose="02020603050405020304" pitchFamily="18" charset="0"/>
                <a:cs typeface="Times New Roman" panose="02020603050405020304" pitchFamily="18" charset="0"/>
              </a:rPr>
              <a:t>: Weib als „Haustier“; im "</a:t>
            </a:r>
            <a:r>
              <a:rPr lang="de-DE" sz="1400" dirty="0">
                <a:solidFill>
                  <a:schemeClr val="accent1"/>
                </a:solidFill>
                <a:effectLst/>
                <a:ea typeface="Times New Roman" panose="02020603050405020304" pitchFamily="18" charset="0"/>
                <a:cs typeface="Times New Roman" panose="02020603050405020304" pitchFamily="18" charset="0"/>
              </a:rPr>
              <a:t>bürgerlichen Zustand</a:t>
            </a:r>
            <a:r>
              <a:rPr lang="de-DE" sz="1400" dirty="0">
                <a:effectLst/>
                <a:ea typeface="Times New Roman" panose="02020603050405020304" pitchFamily="18" charset="0"/>
                <a:cs typeface="Times New Roman" panose="02020603050405020304" pitchFamily="18" charset="0"/>
              </a:rPr>
              <a:t>": Monogamie</a:t>
            </a:r>
          </a:p>
          <a:p>
            <a:pPr hangingPunct="0">
              <a:lnSpc>
                <a:spcPts val="1700"/>
              </a:lnSpc>
              <a:tabLst>
                <a:tab pos="144145" algn="l"/>
              </a:tabLst>
            </a:pPr>
            <a:r>
              <a:rPr lang="de-DE" sz="1400" b="1" dirty="0">
                <a:solidFill>
                  <a:schemeClr val="accent1"/>
                </a:solidFill>
                <a:effectLst/>
                <a:ea typeface="Times New Roman" panose="02020603050405020304" pitchFamily="18" charset="0"/>
                <a:cs typeface="Times New Roman" panose="02020603050405020304" pitchFamily="18" charset="0"/>
              </a:rPr>
              <a:t>Kultur</a:t>
            </a:r>
            <a:r>
              <a:rPr lang="de-DE" sz="1400" dirty="0">
                <a:solidFill>
                  <a:schemeClr val="accent1"/>
                </a:solidFill>
                <a:effectLst/>
                <a:ea typeface="Times New Roman" panose="02020603050405020304" pitchFamily="18" charset="0"/>
                <a:cs typeface="Times New Roman" panose="02020603050405020304" pitchFamily="18" charset="0"/>
              </a:rPr>
              <a:t> und Verfeinerung </a:t>
            </a:r>
            <a:r>
              <a:rPr lang="de-DE" sz="1400" dirty="0">
                <a:effectLst/>
                <a:ea typeface="Times New Roman" panose="02020603050405020304" pitchFamily="18" charset="0"/>
                <a:cs typeface="Times New Roman" panose="02020603050405020304" pitchFamily="18" charset="0"/>
              </a:rPr>
              <a:t>der Gesellschaft; führt dazu, dass im kultivierten Zustand die Frau den Mann beherrscht und lenkt</a:t>
            </a:r>
            <a:r>
              <a:rPr lang="de-DE" sz="1400" dirty="0">
                <a:ea typeface="Times New Roman" panose="02020603050405020304" pitchFamily="18" charset="0"/>
                <a:cs typeface="Times New Roman" panose="02020603050405020304" pitchFamily="18" charset="0"/>
              </a:rPr>
              <a:t>, da stärker der Kultivierung zugänglich; führt zu </a:t>
            </a:r>
            <a:r>
              <a:rPr lang="de-DE" sz="1400" dirty="0">
                <a:effectLst/>
                <a:ea typeface="Times New Roman" panose="02020603050405020304" pitchFamily="18" charset="0"/>
                <a:cs typeface="Times New Roman" panose="02020603050405020304" pitchFamily="18" charset="0"/>
              </a:rPr>
              <a:t>Umkehr des Herrschaftsverhältnisses</a:t>
            </a:r>
          </a:p>
          <a:p>
            <a:pPr>
              <a:lnSpc>
                <a:spcPts val="1700"/>
              </a:lnSpc>
            </a:pPr>
            <a:endParaRPr lang="de-DE" sz="1400" dirty="0"/>
          </a:p>
        </p:txBody>
      </p:sp>
      <p:pic>
        <p:nvPicPr>
          <p:cNvPr id="2050" name="Picture 2">
            <a:extLst>
              <a:ext uri="{FF2B5EF4-FFF2-40B4-BE49-F238E27FC236}">
                <a16:creationId xmlns:a16="http://schemas.microsoft.com/office/drawing/2014/main" id="{C7474FEF-BB22-8410-54EA-3D36803C4D2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88224" y="2831263"/>
            <a:ext cx="1556500" cy="1735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5220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FF17D5-8FCC-C358-82A0-3C3CA3922189}"/>
              </a:ext>
            </a:extLst>
          </p:cNvPr>
          <p:cNvSpPr>
            <a:spLocks noGrp="1"/>
          </p:cNvSpPr>
          <p:nvPr>
            <p:ph type="title"/>
          </p:nvPr>
        </p:nvSpPr>
        <p:spPr/>
        <p:txBody>
          <a:bodyPr>
            <a:normAutofit/>
          </a:bodyPr>
          <a:lstStyle/>
          <a:p>
            <a:r>
              <a:rPr lang="de-DE" sz="2800" dirty="0"/>
              <a:t>Begriffe: </a:t>
            </a:r>
            <a:r>
              <a:rPr lang="de-DE" sz="2800" i="1" dirty="0"/>
              <a:t>radotieren, Base</a:t>
            </a:r>
          </a:p>
        </p:txBody>
      </p:sp>
      <p:sp>
        <p:nvSpPr>
          <p:cNvPr id="3" name="Fußzeilenplatzhalter 2">
            <a:extLst>
              <a:ext uri="{FF2B5EF4-FFF2-40B4-BE49-F238E27FC236}">
                <a16:creationId xmlns:a16="http://schemas.microsoft.com/office/drawing/2014/main" id="{B8B92C5A-91F2-D8AD-C5E7-7BF639EF723C}"/>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413C71A9-855C-42FA-7A01-4F14328DE585}"/>
              </a:ext>
            </a:extLst>
          </p:cNvPr>
          <p:cNvSpPr>
            <a:spLocks noGrp="1"/>
          </p:cNvSpPr>
          <p:nvPr>
            <p:ph type="sldNum" sz="quarter" idx="12"/>
          </p:nvPr>
        </p:nvSpPr>
        <p:spPr/>
        <p:txBody>
          <a:bodyPr/>
          <a:lstStyle/>
          <a:p>
            <a:fld id="{B2ADACBF-B37B-4026-855E-49B0BDFC8D12}" type="slidenum">
              <a:rPr lang="de-DE" smtClean="0"/>
              <a:t>12</a:t>
            </a:fld>
            <a:endParaRPr lang="de-DE"/>
          </a:p>
        </p:txBody>
      </p:sp>
      <p:sp>
        <p:nvSpPr>
          <p:cNvPr id="5" name="Inhaltsplatzhalter 4">
            <a:extLst>
              <a:ext uri="{FF2B5EF4-FFF2-40B4-BE49-F238E27FC236}">
                <a16:creationId xmlns:a16="http://schemas.microsoft.com/office/drawing/2014/main" id="{FAEEC1C7-8C6A-3FB1-4516-AA3B05E6CDA1}"/>
              </a:ext>
            </a:extLst>
          </p:cNvPr>
          <p:cNvSpPr>
            <a:spLocks noGrp="1"/>
          </p:cNvSpPr>
          <p:nvPr>
            <p:ph sz="quarter" idx="1"/>
          </p:nvPr>
        </p:nvSpPr>
        <p:spPr/>
        <p:txBody>
          <a:bodyPr>
            <a:normAutofit/>
          </a:bodyPr>
          <a:lstStyle/>
          <a:p>
            <a:pPr marL="0" indent="0">
              <a:lnSpc>
                <a:spcPts val="1700"/>
              </a:lnSpc>
              <a:spcAft>
                <a:spcPts val="300"/>
              </a:spcAft>
              <a:buNone/>
            </a:pPr>
            <a:r>
              <a:rPr lang="de-DE" sz="1400" b="1" kern="100" dirty="0">
                <a:effectLst/>
                <a:ea typeface="Aptos" panose="020B0004020202020204" pitchFamily="34" charset="0"/>
                <a:cs typeface="Times New Roman" panose="02020603050405020304" pitchFamily="18" charset="0"/>
              </a:rPr>
              <a:t>radotieren </a:t>
            </a:r>
            <a:endParaRPr lang="de-DE" sz="1400" kern="100" dirty="0">
              <a:effectLst/>
              <a:ea typeface="Aptos" panose="020B0004020202020204" pitchFamily="34" charset="0"/>
              <a:cs typeface="Times New Roman" panose="02020603050405020304" pitchFamily="18" charset="0"/>
            </a:endParaRPr>
          </a:p>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ungehemmt herumfaseln, albernes Gerede von sich geben; einmal in </a:t>
            </a:r>
            <a:r>
              <a:rPr lang="de-DE" sz="1400" kern="100" dirty="0" err="1">
                <a:effectLst/>
                <a:ea typeface="Aptos" panose="020B0004020202020204" pitchFamily="34" charset="0"/>
                <a:cs typeface="Times New Roman" panose="02020603050405020304" pitchFamily="18" charset="0"/>
              </a:rPr>
              <a:t>metasprachl</a:t>
            </a:r>
            <a:r>
              <a:rPr lang="de-DE" sz="1400" kern="100" dirty="0">
                <a:effectLst/>
                <a:ea typeface="Aptos" panose="020B0004020202020204" pitchFamily="34" charset="0"/>
                <a:cs typeface="Times New Roman" panose="02020603050405020304" pitchFamily="18" charset="0"/>
              </a:rPr>
              <a:t> </a:t>
            </a:r>
            <a:r>
              <a:rPr lang="de-DE" sz="1400" kern="100" dirty="0" err="1">
                <a:effectLst/>
                <a:ea typeface="Aptos" panose="020B0004020202020204" pitchFamily="34" charset="0"/>
                <a:cs typeface="Times New Roman" panose="02020603050405020304" pitchFamily="18" charset="0"/>
              </a:rPr>
              <a:t>Zshg</a:t>
            </a:r>
            <a:r>
              <a:rPr lang="de-DE" sz="1400" kern="100" dirty="0">
                <a:effectLst/>
                <a:ea typeface="Aptos" panose="020B0004020202020204" pitchFamily="34" charset="0"/>
                <a:cs typeface="Times New Roman" panose="02020603050405020304" pitchFamily="18" charset="0"/>
              </a:rPr>
              <a:t> </a:t>
            </a:r>
          </a:p>
          <a:p>
            <a:pPr marL="0" indent="0">
              <a:lnSpc>
                <a:spcPts val="1700"/>
              </a:lnSpc>
              <a:spcAft>
                <a:spcPts val="300"/>
              </a:spcAft>
              <a:buNone/>
            </a:pPr>
            <a:r>
              <a:rPr lang="de-DE" sz="1400" i="1" kern="100" dirty="0">
                <a:effectLst/>
                <a:ea typeface="Aptos" panose="020B0004020202020204" pitchFamily="34" charset="0"/>
                <a:cs typeface="Times New Roman" panose="02020603050405020304" pitchFamily="18" charset="0"/>
              </a:rPr>
              <a:t>kommt </a:t>
            </a:r>
            <a:r>
              <a:rPr lang="de-DE" sz="1400" i="1" kern="100" dirty="0" err="1">
                <a:effectLst/>
                <a:ea typeface="Aptos" panose="020B0004020202020204" pitchFamily="34" charset="0"/>
                <a:cs typeface="Times New Roman" panose="02020603050405020304" pitchFamily="18" charset="0"/>
              </a:rPr>
              <a:t>mir's</a:t>
            </a:r>
            <a:r>
              <a:rPr lang="de-DE" sz="1400" i="1" kern="100" dirty="0">
                <a:effectLst/>
                <a:ea typeface="Aptos" panose="020B0004020202020204" pitchFamily="34" charset="0"/>
                <a:cs typeface="Times New Roman" panose="02020603050405020304" pitchFamily="18" charset="0"/>
              </a:rPr>
              <a:t> manchmal vor, </a:t>
            </a:r>
            <a:r>
              <a:rPr lang="de-DE" sz="1400" i="1" kern="100" dirty="0" err="1">
                <a:effectLst/>
                <a:ea typeface="Aptos" panose="020B0004020202020204" pitchFamily="34" charset="0"/>
                <a:cs typeface="Times New Roman" panose="02020603050405020304" pitchFamily="18" charset="0"/>
              </a:rPr>
              <a:t>daß</a:t>
            </a:r>
            <a:r>
              <a:rPr lang="de-DE" sz="1400" i="1" kern="100" dirty="0">
                <a:effectLst/>
                <a:ea typeface="Aptos" panose="020B0004020202020204" pitchFamily="34" charset="0"/>
                <a:cs typeface="Times New Roman" panose="02020603050405020304" pitchFamily="18" charset="0"/>
              </a:rPr>
              <a:t> ich älter werde und </a:t>
            </a:r>
            <a:r>
              <a:rPr lang="de-DE" sz="1400" i="1" kern="100" dirty="0" err="1">
                <a:effectLst/>
                <a:ea typeface="Aptos" panose="020B0004020202020204" pitchFamily="34" charset="0"/>
                <a:cs typeface="Times New Roman" panose="02020603050405020304" pitchFamily="18" charset="0"/>
              </a:rPr>
              <a:t>daß</a:t>
            </a:r>
            <a:r>
              <a:rPr lang="de-DE" sz="1400" i="1" kern="100" dirty="0">
                <a:effectLst/>
                <a:ea typeface="Aptos" panose="020B0004020202020204" pitchFamily="34" charset="0"/>
                <a:cs typeface="Times New Roman" panose="02020603050405020304" pitchFamily="18" charset="0"/>
              </a:rPr>
              <a:t> ich </a:t>
            </a:r>
            <a:r>
              <a:rPr lang="de-DE" sz="1400" i="1" kern="100" dirty="0" err="1">
                <a:effectLst/>
                <a:ea typeface="Aptos" panose="020B0004020202020204" pitchFamily="34" charset="0"/>
                <a:cs typeface="Times New Roman" panose="02020603050405020304" pitchFamily="18" charset="0"/>
              </a:rPr>
              <a:t>radotire</a:t>
            </a:r>
            <a:r>
              <a:rPr lang="de-DE" sz="1400" i="1" kern="100" dirty="0">
                <a:effectLst/>
                <a:ea typeface="Aptos" panose="020B0004020202020204" pitchFamily="34" charset="0"/>
                <a:cs typeface="Times New Roman" panose="02020603050405020304" pitchFamily="18" charset="0"/>
              </a:rPr>
              <a:t>: denn </a:t>
            </a:r>
            <a:r>
              <a:rPr lang="de-DE" sz="1400" i="1" kern="100" dirty="0" err="1">
                <a:effectLst/>
                <a:ea typeface="Aptos" panose="020B0004020202020204" pitchFamily="34" charset="0"/>
                <a:cs typeface="Times New Roman" panose="02020603050405020304" pitchFamily="18" charset="0"/>
              </a:rPr>
              <a:t>radotiren</a:t>
            </a:r>
            <a:r>
              <a:rPr lang="de-DE" sz="1400" i="1" kern="100" dirty="0">
                <a:effectLst/>
                <a:ea typeface="Aptos" panose="020B0004020202020204" pitchFamily="34" charset="0"/>
                <a:cs typeface="Times New Roman" panose="02020603050405020304" pitchFamily="18" charset="0"/>
              </a:rPr>
              <a:t> heißt nicht, wies das gemeine </a:t>
            </a:r>
            <a:r>
              <a:rPr lang="de-DE" sz="1400" i="1" kern="100" dirty="0" err="1">
                <a:effectLst/>
                <a:ea typeface="Aptos" panose="020B0004020202020204" pitchFamily="34" charset="0"/>
                <a:cs typeface="Times New Roman" panose="02020603050405020304" pitchFamily="18" charset="0"/>
              </a:rPr>
              <a:t>Lexicon</a:t>
            </a:r>
            <a:r>
              <a:rPr lang="de-DE" sz="1400" i="1" kern="100" dirty="0">
                <a:effectLst/>
                <a:ea typeface="Aptos" panose="020B0004020202020204" pitchFamily="34" charset="0"/>
                <a:cs typeface="Times New Roman" panose="02020603050405020304" pitchFamily="18" charset="0"/>
              </a:rPr>
              <a:t> sagt, allein albernes Zeug reden, sondern auch, das Rechte zur unrechten Zeit sagen; welches dem sogenannten Verstand immer albern vorkommt </a:t>
            </a:r>
            <a:r>
              <a:rPr lang="de-DE" sz="1400" u="sng" kern="100" dirty="0">
                <a:solidFill>
                  <a:srgbClr val="467886"/>
                </a:solidFill>
                <a:effectLst/>
                <a:ea typeface="Aptos" panose="020B0004020202020204" pitchFamily="34" charset="0"/>
                <a:cs typeface="Times New Roman" panose="02020603050405020304" pitchFamily="18" charset="0"/>
              </a:rPr>
              <a:t>WA</a:t>
            </a:r>
            <a:r>
              <a:rPr lang="de-DE" sz="1400" kern="100" dirty="0">
                <a:effectLst/>
                <a:ea typeface="Aptos" panose="020B0004020202020204" pitchFamily="34" charset="0"/>
                <a:cs typeface="Times New Roman" panose="02020603050405020304" pitchFamily="18" charset="0"/>
              </a:rPr>
              <a:t> B21,195,23 Reinhard 21.2.10</a:t>
            </a:r>
          </a:p>
          <a:p>
            <a:pPr marL="0" indent="0">
              <a:buNone/>
            </a:pPr>
            <a:endParaRPr lang="de-DE" sz="1400" dirty="0"/>
          </a:p>
          <a:p>
            <a:pPr marL="0" indent="0">
              <a:buNone/>
            </a:pPr>
            <a:r>
              <a:rPr lang="de-DE" sz="1400" b="1" dirty="0"/>
              <a:t>Base</a:t>
            </a:r>
          </a:p>
          <a:p>
            <a:pPr marL="0" indent="0">
              <a:lnSpc>
                <a:spcPts val="1700"/>
              </a:lnSpc>
              <a:buNone/>
            </a:pPr>
            <a:r>
              <a:rPr lang="de-DE" sz="1400" kern="100" dirty="0">
                <a:effectLst/>
                <a:ea typeface="Aptos" panose="020B0004020202020204" pitchFamily="34" charset="0"/>
                <a:cs typeface="Times New Roman" panose="02020603050405020304" pitchFamily="18" charset="0"/>
              </a:rPr>
              <a:t>2 in </a:t>
            </a:r>
            <a:r>
              <a:rPr lang="de-DE" sz="1400" kern="100" dirty="0" err="1">
                <a:effectLst/>
                <a:ea typeface="Aptos" panose="020B0004020202020204" pitchFamily="34" charset="0"/>
                <a:cs typeface="Times New Roman" panose="02020603050405020304" pitchFamily="18" charset="0"/>
              </a:rPr>
              <a:t>versch</a:t>
            </a:r>
            <a:r>
              <a:rPr lang="de-DE" sz="1400" kern="100" dirty="0">
                <a:effectLst/>
                <a:ea typeface="Aptos" panose="020B0004020202020204" pitchFamily="34" charset="0"/>
                <a:cs typeface="Times New Roman" panose="02020603050405020304" pitchFamily="18" charset="0"/>
              </a:rPr>
              <a:t> (konventionellen) Übertragungen u Typisierungen  </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a Klatschbase, neugierige, </a:t>
            </a:r>
            <a:r>
              <a:rPr lang="de-DE" sz="1400" kern="100" dirty="0" err="1">
                <a:effectLst/>
                <a:ea typeface="Aptos" panose="020B0004020202020204" pitchFamily="34" charset="0"/>
                <a:cs typeface="Times New Roman" panose="02020603050405020304" pitchFamily="18" charset="0"/>
              </a:rPr>
              <a:t>hyster</a:t>
            </a:r>
            <a:r>
              <a:rPr lang="de-DE" sz="1400" kern="100" dirty="0">
                <a:effectLst/>
                <a:ea typeface="Aptos" panose="020B0004020202020204" pitchFamily="34" charset="0"/>
                <a:cs typeface="Times New Roman" panose="02020603050405020304" pitchFamily="18" charset="0"/>
              </a:rPr>
              <a:t>, </a:t>
            </a:r>
            <a:r>
              <a:rPr lang="de-DE" sz="1400" kern="100" dirty="0" err="1">
                <a:effectLst/>
                <a:ea typeface="Aptos" panose="020B0004020202020204" pitchFamily="34" charset="0"/>
                <a:cs typeface="Times New Roman" panose="02020603050405020304" pitchFamily="18" charset="0"/>
              </a:rPr>
              <a:t>umständl</a:t>
            </a:r>
            <a:r>
              <a:rPr lang="de-DE" sz="1400" kern="100" dirty="0">
                <a:effectLst/>
                <a:ea typeface="Aptos" panose="020B0004020202020204" pitchFamily="34" charset="0"/>
                <a:cs typeface="Times New Roman" panose="02020603050405020304" pitchFamily="18" charset="0"/>
              </a:rPr>
              <a:t> Alte; auch in der </a:t>
            </a:r>
            <a:r>
              <a:rPr lang="de-DE" sz="1400" kern="100" dirty="0" err="1">
                <a:effectLst/>
                <a:ea typeface="Aptos" panose="020B0004020202020204" pitchFamily="34" charset="0"/>
                <a:cs typeface="Times New Roman" panose="02020603050405020304" pitchFamily="18" charset="0"/>
              </a:rPr>
              <a:t>begriffl</a:t>
            </a:r>
            <a:r>
              <a:rPr lang="de-DE" sz="1400" kern="100" dirty="0">
                <a:effectLst/>
                <a:ea typeface="Aptos" panose="020B0004020202020204" pitchFamily="34" charset="0"/>
                <a:cs typeface="Times New Roman" panose="02020603050405020304" pitchFamily="18" charset="0"/>
              </a:rPr>
              <a:t> verfestigten </a:t>
            </a:r>
            <a:r>
              <a:rPr lang="de-DE" sz="1400" kern="100" dirty="0" err="1">
                <a:effectLst/>
                <a:ea typeface="Aptos" panose="020B0004020202020204" pitchFamily="34" charset="0"/>
                <a:cs typeface="Times New Roman" panose="02020603050405020304" pitchFamily="18" charset="0"/>
              </a:rPr>
              <a:t>Vbdg</a:t>
            </a:r>
            <a:r>
              <a:rPr lang="de-DE" sz="1400" kern="100" dirty="0">
                <a:effectLst/>
                <a:ea typeface="Aptos" panose="020B0004020202020204" pitchFamily="34" charset="0"/>
                <a:cs typeface="Times New Roman" panose="02020603050405020304" pitchFamily="18" charset="0"/>
              </a:rPr>
              <a:t> ‘Frau Base‘</a:t>
            </a:r>
          </a:p>
          <a:p>
            <a:pPr marL="0" indent="0">
              <a:lnSpc>
                <a:spcPts val="1700"/>
              </a:lnSpc>
              <a:buNone/>
            </a:pPr>
            <a:r>
              <a:rPr lang="de-DE" sz="1400" i="1" kern="100" dirty="0">
                <a:effectLst/>
                <a:ea typeface="Aptos" panose="020B0004020202020204" pitchFamily="34" charset="0"/>
                <a:cs typeface="Times New Roman" panose="02020603050405020304" pitchFamily="18" charset="0"/>
              </a:rPr>
              <a:t>sag ihr [Lotte]: Ihren Nahmen von tausend heiligen Lippen mit Ehrfurcht ausgesprochen zu </a:t>
            </a:r>
            <a:br>
              <a:rPr lang="de-DE" sz="1400" i="1" kern="100" dirty="0">
                <a:effectLst/>
                <a:ea typeface="Aptos" panose="020B0004020202020204" pitchFamily="34" charset="0"/>
                <a:cs typeface="Times New Roman" panose="02020603050405020304" pitchFamily="18" charset="0"/>
              </a:rPr>
            </a:br>
            <a:r>
              <a:rPr lang="de-DE" sz="1400" i="1" kern="100" dirty="0" err="1">
                <a:effectLst/>
                <a:ea typeface="Aptos" panose="020B0004020202020204" pitchFamily="34" charset="0"/>
                <a:cs typeface="Times New Roman" panose="02020603050405020304" pitchFamily="18" charset="0"/>
              </a:rPr>
              <a:t>wisssen</a:t>
            </a:r>
            <a:r>
              <a:rPr lang="de-DE" sz="1400" i="1" kern="100" dirty="0">
                <a:effectLst/>
                <a:ea typeface="Aptos" panose="020B0004020202020204" pitchFamily="34" charset="0"/>
                <a:cs typeface="Times New Roman" panose="02020603050405020304" pitchFamily="18" charset="0"/>
              </a:rPr>
              <a:t>, </a:t>
            </a:r>
            <a:r>
              <a:rPr lang="de-DE" sz="1400" i="1" kern="100" dirty="0" err="1">
                <a:effectLst/>
                <a:ea typeface="Aptos" panose="020B0004020202020204" pitchFamily="34" charset="0"/>
                <a:cs typeface="Times New Roman" panose="02020603050405020304" pitchFamily="18" charset="0"/>
              </a:rPr>
              <a:t>sey</a:t>
            </a:r>
            <a:r>
              <a:rPr lang="de-DE" sz="1400" i="1" kern="100" dirty="0">
                <a:effectLst/>
                <a:ea typeface="Aptos" panose="020B0004020202020204" pitchFamily="34" charset="0"/>
                <a:cs typeface="Times New Roman" panose="02020603050405020304" pitchFamily="18" charset="0"/>
              </a:rPr>
              <a:t> doch ein </a:t>
            </a:r>
            <a:r>
              <a:rPr lang="de-DE" sz="1400" i="1" kern="100" dirty="0" err="1">
                <a:effectLst/>
                <a:ea typeface="Aptos" panose="020B0004020202020204" pitchFamily="34" charset="0"/>
                <a:cs typeface="Times New Roman" panose="02020603050405020304" pitchFamily="18" charset="0"/>
              </a:rPr>
              <a:t>Aequivalent</a:t>
            </a:r>
            <a:r>
              <a:rPr lang="de-DE" sz="1400" i="1" kern="100" dirty="0">
                <a:effectLst/>
                <a:ea typeface="Aptos" panose="020B0004020202020204" pitchFamily="34" charset="0"/>
                <a:cs typeface="Times New Roman" panose="02020603050405020304" pitchFamily="18" charset="0"/>
              </a:rPr>
              <a:t> gegen Besorgnisse, die einem kaum ohne alles andere im gemeinen </a:t>
            </a:r>
            <a:br>
              <a:rPr lang="de-DE" sz="1400" i="1" kern="100" dirty="0">
                <a:effectLst/>
                <a:ea typeface="Aptos" panose="020B0004020202020204" pitchFamily="34" charset="0"/>
                <a:cs typeface="Times New Roman" panose="02020603050405020304" pitchFamily="18" charset="0"/>
              </a:rPr>
            </a:br>
            <a:r>
              <a:rPr lang="de-DE" sz="1400" i="1" kern="100" dirty="0">
                <a:effectLst/>
                <a:ea typeface="Aptos" panose="020B0004020202020204" pitchFamily="34" charset="0"/>
                <a:cs typeface="Times New Roman" panose="02020603050405020304" pitchFamily="18" charset="0"/>
              </a:rPr>
              <a:t>Leben, da man jeder B. ausgesetzt ist, lange </a:t>
            </a:r>
            <a:r>
              <a:rPr lang="de-DE" sz="1400" i="1" kern="100" dirty="0" err="1">
                <a:effectLst/>
                <a:ea typeface="Aptos" panose="020B0004020202020204" pitchFamily="34" charset="0"/>
                <a:cs typeface="Times New Roman" panose="02020603050405020304" pitchFamily="18" charset="0"/>
              </a:rPr>
              <a:t>verdriesen</a:t>
            </a:r>
            <a:r>
              <a:rPr lang="de-DE" sz="1400" i="1" kern="100" dirty="0">
                <a:effectLst/>
                <a:ea typeface="Aptos" panose="020B0004020202020204" pitchFamily="34" charset="0"/>
                <a:cs typeface="Times New Roman" panose="02020603050405020304" pitchFamily="18" charset="0"/>
              </a:rPr>
              <a:t> würden</a:t>
            </a:r>
            <a:r>
              <a:rPr lang="de-DE" sz="1400" kern="100" dirty="0">
                <a:effectLst/>
                <a:ea typeface="Aptos" panose="020B0004020202020204" pitchFamily="34" charset="0"/>
                <a:cs typeface="Times New Roman" panose="02020603050405020304" pitchFamily="18" charset="0"/>
              </a:rPr>
              <a:t> </a:t>
            </a:r>
            <a:r>
              <a:rPr lang="de-DE" sz="1400" u="sng" kern="100" dirty="0">
                <a:solidFill>
                  <a:srgbClr val="467886"/>
                </a:solidFill>
                <a:effectLst/>
                <a:ea typeface="Aptos" panose="020B0004020202020204" pitchFamily="34" charset="0"/>
                <a:cs typeface="Times New Roman" panose="02020603050405020304" pitchFamily="18" charset="0"/>
              </a:rPr>
              <a:t>WA</a:t>
            </a:r>
            <a:r>
              <a:rPr lang="de-DE" sz="1400" kern="100" dirty="0">
                <a:effectLst/>
                <a:ea typeface="Aptos" panose="020B0004020202020204" pitchFamily="34" charset="0"/>
                <a:cs typeface="Times New Roman" panose="02020603050405020304" pitchFamily="18" charset="0"/>
              </a:rPr>
              <a:t> B2,208,12 Kestner 21.11.74  </a:t>
            </a:r>
            <a:br>
              <a:rPr lang="de-DE" sz="1400" kern="100" dirty="0">
                <a:effectLst/>
                <a:ea typeface="Aptos" panose="020B0004020202020204" pitchFamily="34" charset="0"/>
                <a:cs typeface="Times New Roman" panose="02020603050405020304" pitchFamily="18" charset="0"/>
              </a:rPr>
            </a:br>
            <a:endParaRPr lang="de-DE" sz="1400" kern="100" dirty="0">
              <a:effectLst/>
              <a:ea typeface="Aptos" panose="020B0004020202020204" pitchFamily="34" charset="0"/>
              <a:cs typeface="Times New Roman" panose="02020603050405020304" pitchFamily="18" charset="0"/>
            </a:endParaRPr>
          </a:p>
          <a:p>
            <a:pPr marL="0" indent="0">
              <a:lnSpc>
                <a:spcPts val="1700"/>
              </a:lnSpc>
              <a:buNone/>
            </a:pPr>
            <a:r>
              <a:rPr lang="de-DE" sz="1400" i="1" kern="100" dirty="0">
                <a:effectLst/>
                <a:ea typeface="Aptos" panose="020B0004020202020204" pitchFamily="34" charset="0"/>
                <a:cs typeface="Times New Roman" panose="02020603050405020304" pitchFamily="18" charset="0"/>
              </a:rPr>
              <a:t>Und weil es denn überall Frau Basen </a:t>
            </a:r>
            <a:r>
              <a:rPr lang="de-DE" sz="1400" i="1" kern="100" dirty="0" err="1">
                <a:effectLst/>
                <a:ea typeface="Aptos" panose="020B0004020202020204" pitchFamily="34" charset="0"/>
                <a:cs typeface="Times New Roman" panose="02020603050405020304" pitchFamily="18" charset="0"/>
              </a:rPr>
              <a:t>giebt</a:t>
            </a:r>
            <a:r>
              <a:rPr lang="de-DE" sz="1400" i="1" kern="100" dirty="0">
                <a:effectLst/>
                <a:ea typeface="Aptos" panose="020B0004020202020204" pitchFamily="34" charset="0"/>
                <a:cs typeface="Times New Roman" panose="02020603050405020304" pitchFamily="18" charset="0"/>
              </a:rPr>
              <a:t>, die vom </a:t>
            </a:r>
            <a:r>
              <a:rPr lang="de-DE" sz="1400" i="1" kern="100" dirty="0" err="1">
                <a:effectLst/>
                <a:ea typeface="Aptos" panose="020B0004020202020204" pitchFamily="34" charset="0"/>
                <a:cs typeface="Times New Roman" panose="02020603050405020304" pitchFamily="18" charset="0"/>
              </a:rPr>
              <a:t>Müssiggange</a:t>
            </a:r>
            <a:r>
              <a:rPr lang="de-DE" sz="1400" i="1" kern="100" dirty="0">
                <a:effectLst/>
                <a:ea typeface="Aptos" panose="020B0004020202020204" pitchFamily="34" charset="0"/>
                <a:cs typeface="Times New Roman" panose="02020603050405020304" pitchFamily="18" charset="0"/>
              </a:rPr>
              <a:t> mit dem Rechte beliehen sind sich um </a:t>
            </a:r>
            <a:br>
              <a:rPr lang="de-DE" sz="1400" i="1" kern="100" dirty="0">
                <a:effectLst/>
                <a:ea typeface="Aptos" panose="020B0004020202020204" pitchFamily="34" charset="0"/>
                <a:cs typeface="Times New Roman" panose="02020603050405020304" pitchFamily="18" charset="0"/>
              </a:rPr>
            </a:br>
            <a:r>
              <a:rPr lang="de-DE" sz="1400" i="1" kern="100" dirty="0">
                <a:effectLst/>
                <a:ea typeface="Aptos" panose="020B0004020202020204" pitchFamily="34" charset="0"/>
                <a:cs typeface="Times New Roman" panose="02020603050405020304" pitchFamily="18" charset="0"/>
              </a:rPr>
              <a:t>andrer Leute Sachen zu </a:t>
            </a:r>
            <a:r>
              <a:rPr lang="de-DE" sz="1400" i="1" kern="100" dirty="0" err="1">
                <a:effectLst/>
                <a:ea typeface="Aptos" panose="020B0004020202020204" pitchFamily="34" charset="0"/>
                <a:cs typeface="Times New Roman" panose="02020603050405020304" pitchFamily="18" charset="0"/>
              </a:rPr>
              <a:t>bekümmen</a:t>
            </a:r>
            <a:r>
              <a:rPr lang="de-DE" sz="1400" i="1" kern="100" dirty="0">
                <a:effectLst/>
                <a:ea typeface="Aptos" panose="020B0004020202020204" pitchFamily="34" charset="0"/>
                <a:cs typeface="Times New Roman" panose="02020603050405020304" pitchFamily="18" charset="0"/>
              </a:rPr>
              <a:t>, so wollte man hier den Herzog von der Reise in die Savoyischen </a:t>
            </a:r>
            <a:br>
              <a:rPr lang="de-DE" sz="1400" i="1" kern="100" dirty="0">
                <a:effectLst/>
                <a:ea typeface="Aptos" panose="020B0004020202020204" pitchFamily="34" charset="0"/>
                <a:cs typeface="Times New Roman" panose="02020603050405020304" pitchFamily="18" charset="0"/>
              </a:rPr>
            </a:br>
            <a:r>
              <a:rPr lang="de-DE" sz="1400" i="1" kern="100" dirty="0" err="1">
                <a:effectLst/>
                <a:ea typeface="Aptos" panose="020B0004020202020204" pitchFamily="34" charset="0"/>
                <a:cs typeface="Times New Roman" panose="02020603050405020304" pitchFamily="18" charset="0"/>
              </a:rPr>
              <a:t>Eisgebürge</a:t>
            </a:r>
            <a:r>
              <a:rPr lang="de-DE" sz="1400" i="1" kern="100" dirty="0">
                <a:effectLst/>
                <a:ea typeface="Aptos" panose="020B0004020202020204" pitchFamily="34" charset="0"/>
                <a:cs typeface="Times New Roman" panose="02020603050405020304" pitchFamily="18" charset="0"/>
              </a:rPr>
              <a:t> .. mit den ernsthaftesten Protestationen abhalten</a:t>
            </a:r>
            <a:r>
              <a:rPr lang="de-DE" sz="1400" kern="100" dirty="0">
                <a:effectLst/>
                <a:ea typeface="Aptos" panose="020B0004020202020204" pitchFamily="34" charset="0"/>
                <a:cs typeface="Times New Roman" panose="02020603050405020304" pitchFamily="18" charset="0"/>
              </a:rPr>
              <a:t> </a:t>
            </a:r>
            <a:r>
              <a:rPr lang="de-DE" sz="1400" u="sng" kern="100" dirty="0">
                <a:solidFill>
                  <a:srgbClr val="467886"/>
                </a:solidFill>
                <a:effectLst/>
                <a:ea typeface="Aptos" panose="020B0004020202020204" pitchFamily="34" charset="0"/>
                <a:cs typeface="Times New Roman" panose="02020603050405020304" pitchFamily="18" charset="0"/>
              </a:rPr>
              <a:t>WA</a:t>
            </a:r>
            <a:r>
              <a:rPr lang="de-DE" sz="1400" kern="100" dirty="0">
                <a:effectLst/>
                <a:ea typeface="Aptos" panose="020B0004020202020204" pitchFamily="34" charset="0"/>
                <a:cs typeface="Times New Roman" panose="02020603050405020304" pitchFamily="18" charset="0"/>
              </a:rPr>
              <a:t> B4,118,22 </a:t>
            </a:r>
            <a:r>
              <a:rPr lang="de-DE" sz="1400" kern="100" dirty="0" err="1">
                <a:effectLst/>
                <a:ea typeface="Aptos" panose="020B0004020202020204" pitchFamily="34" charset="0"/>
                <a:cs typeface="Times New Roman" panose="02020603050405020304" pitchFamily="18" charset="0"/>
              </a:rPr>
              <a:t>ChStein</a:t>
            </a:r>
            <a:r>
              <a:rPr lang="de-DE" sz="1400" kern="100" dirty="0">
                <a:effectLst/>
                <a:ea typeface="Aptos" panose="020B0004020202020204" pitchFamily="34" charset="0"/>
                <a:cs typeface="Times New Roman" panose="02020603050405020304" pitchFamily="18" charset="0"/>
              </a:rPr>
              <a:t> 2.11.79   </a:t>
            </a:r>
            <a:endParaRPr lang="de-DE" sz="1400" b="1" dirty="0"/>
          </a:p>
        </p:txBody>
      </p:sp>
    </p:spTree>
    <p:extLst>
      <p:ext uri="{BB962C8B-B14F-4D97-AF65-F5344CB8AC3E}">
        <p14:creationId xmlns:p14="http://schemas.microsoft.com/office/powerpoint/2010/main" val="32322396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A16A2A-3314-99BD-5D80-6382B828AAF0}"/>
              </a:ext>
            </a:extLst>
          </p:cNvPr>
          <p:cNvSpPr>
            <a:spLocks noGrp="1"/>
          </p:cNvSpPr>
          <p:nvPr>
            <p:ph type="title"/>
          </p:nvPr>
        </p:nvSpPr>
        <p:spPr/>
        <p:txBody>
          <a:bodyPr>
            <a:normAutofit/>
          </a:bodyPr>
          <a:lstStyle/>
          <a:p>
            <a:r>
              <a:rPr lang="de-DE" sz="2800" dirty="0"/>
              <a:t>Begriffe: </a:t>
            </a:r>
            <a:r>
              <a:rPr lang="de-DE" sz="2800" i="1" dirty="0"/>
              <a:t>idealisch, pünktlich</a:t>
            </a:r>
          </a:p>
        </p:txBody>
      </p:sp>
      <p:sp>
        <p:nvSpPr>
          <p:cNvPr id="3" name="Fußzeilenplatzhalter 2">
            <a:extLst>
              <a:ext uri="{FF2B5EF4-FFF2-40B4-BE49-F238E27FC236}">
                <a16:creationId xmlns:a16="http://schemas.microsoft.com/office/drawing/2014/main" id="{B0D1FAF5-127B-D070-8548-D242DCDCB46A}"/>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18B53AC9-FEED-C480-8C8C-330D9ACF868F}"/>
              </a:ext>
            </a:extLst>
          </p:cNvPr>
          <p:cNvSpPr>
            <a:spLocks noGrp="1"/>
          </p:cNvSpPr>
          <p:nvPr>
            <p:ph type="sldNum" sz="quarter" idx="12"/>
          </p:nvPr>
        </p:nvSpPr>
        <p:spPr/>
        <p:txBody>
          <a:bodyPr/>
          <a:lstStyle/>
          <a:p>
            <a:fld id="{B2ADACBF-B37B-4026-855E-49B0BDFC8D12}" type="slidenum">
              <a:rPr lang="de-DE" smtClean="0"/>
              <a:t>13</a:t>
            </a:fld>
            <a:endParaRPr lang="de-DE"/>
          </a:p>
        </p:txBody>
      </p:sp>
      <p:sp>
        <p:nvSpPr>
          <p:cNvPr id="5" name="Inhaltsplatzhalter 4">
            <a:extLst>
              <a:ext uri="{FF2B5EF4-FFF2-40B4-BE49-F238E27FC236}">
                <a16:creationId xmlns:a16="http://schemas.microsoft.com/office/drawing/2014/main" id="{6667B54F-04BC-7F7A-0BB6-9AB0F9E33B4D}"/>
              </a:ext>
            </a:extLst>
          </p:cNvPr>
          <p:cNvSpPr>
            <a:spLocks noGrp="1"/>
          </p:cNvSpPr>
          <p:nvPr>
            <p:ph sz="quarter" idx="1"/>
          </p:nvPr>
        </p:nvSpPr>
        <p:spPr>
          <a:xfrm>
            <a:off x="539552" y="1527048"/>
            <a:ext cx="7848872" cy="4572000"/>
          </a:xfrm>
        </p:spPr>
        <p:txBody>
          <a:bodyPr>
            <a:noAutofit/>
          </a:bodyPr>
          <a:lstStyle/>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 </a:t>
            </a:r>
            <a:r>
              <a:rPr lang="de-DE" sz="1400" b="1" kern="100" dirty="0">
                <a:effectLst/>
                <a:ea typeface="Aptos" panose="020B0004020202020204" pitchFamily="34" charset="0"/>
                <a:cs typeface="Times New Roman" panose="02020603050405020304" pitchFamily="18" charset="0"/>
              </a:rPr>
              <a:t>idealisch</a:t>
            </a:r>
            <a:r>
              <a:rPr lang="de-DE" sz="1400" kern="100" dirty="0">
                <a:effectLst/>
                <a:ea typeface="Aptos" panose="020B0004020202020204" pitchFamily="34" charset="0"/>
                <a:cs typeface="Times New Roman" panose="02020603050405020304" pitchFamily="18" charset="0"/>
              </a:rPr>
              <a:t>  </a:t>
            </a:r>
            <a:r>
              <a:rPr lang="de-DE" sz="1400" i="1" kern="100" dirty="0">
                <a:effectLst/>
                <a:ea typeface="Aptos" panose="020B0004020202020204" pitchFamily="34" charset="0"/>
                <a:cs typeface="Times New Roman" panose="02020603050405020304" pitchFamily="18" charset="0"/>
              </a:rPr>
              <a:t>als Weiterbildung des </a:t>
            </a:r>
            <a:r>
              <a:rPr lang="de-DE" sz="1400" i="1" kern="100" dirty="0" err="1">
                <a:effectLst/>
                <a:ea typeface="Aptos" panose="020B0004020202020204" pitchFamily="34" charset="0"/>
                <a:cs typeface="Times New Roman" panose="02020603050405020304" pitchFamily="18" charset="0"/>
              </a:rPr>
              <a:t>Adj</a:t>
            </a:r>
            <a:r>
              <a:rPr lang="de-DE" sz="1400" i="1" kern="100" dirty="0">
                <a:effectLst/>
                <a:ea typeface="Aptos" panose="020B0004020202020204" pitchFamily="34" charset="0"/>
                <a:cs typeface="Times New Roman" panose="02020603050405020304" pitchFamily="18" charset="0"/>
              </a:rPr>
              <a:t> ‘ideal’ im 18. </a:t>
            </a:r>
            <a:r>
              <a:rPr lang="de-DE" sz="1400" i="1" kern="100" dirty="0" err="1">
                <a:effectLst/>
                <a:ea typeface="Aptos" panose="020B0004020202020204" pitchFamily="34" charset="0"/>
                <a:cs typeface="Times New Roman" panose="02020603050405020304" pitchFamily="18" charset="0"/>
              </a:rPr>
              <a:t>Jh</a:t>
            </a:r>
            <a:r>
              <a:rPr lang="de-DE" sz="1400" i="1" kern="100" dirty="0">
                <a:effectLst/>
                <a:ea typeface="Aptos" panose="020B0004020202020204" pitchFamily="34" charset="0"/>
                <a:cs typeface="Times New Roman" panose="02020603050405020304" pitchFamily="18" charset="0"/>
              </a:rPr>
              <a:t> entstanden, nach 1800 veraltend und auch von G zunehmend seltener verwendet</a:t>
            </a:r>
            <a:r>
              <a:rPr lang="de-DE" sz="1400" kern="100" dirty="0">
                <a:effectLst/>
                <a:ea typeface="Aptos" panose="020B0004020202020204" pitchFamily="34" charset="0"/>
                <a:cs typeface="Times New Roman" panose="02020603050405020304" pitchFamily="18" charset="0"/>
              </a:rPr>
              <a:t> </a:t>
            </a:r>
          </a:p>
          <a:p>
            <a:pPr marL="0" indent="0">
              <a:lnSpc>
                <a:spcPts val="1700"/>
              </a:lnSpc>
              <a:spcAft>
                <a:spcPts val="300"/>
              </a:spcAft>
              <a:buNone/>
            </a:pPr>
            <a:r>
              <a:rPr lang="de-DE" sz="1400" u="sng" kern="100" dirty="0">
                <a:effectLst/>
                <a:ea typeface="Aptos" panose="020B0004020202020204" pitchFamily="34" charset="0"/>
                <a:cs typeface="Times New Roman" panose="02020603050405020304" pitchFamily="18" charset="0"/>
              </a:rPr>
              <a:t>1 vorbildlich, musterhaft, vollkommen  </a:t>
            </a:r>
          </a:p>
          <a:p>
            <a:pPr marL="0" indent="0" fontAlgn="base">
              <a:lnSpc>
                <a:spcPts val="1700"/>
              </a:lnSpc>
              <a:spcAft>
                <a:spcPts val="300"/>
              </a:spcAft>
              <a:buClr>
                <a:srgbClr val="000000"/>
              </a:buClr>
              <a:buSzPts val="1200"/>
              <a:buNone/>
            </a:pPr>
            <a:r>
              <a:rPr lang="de-DE" sz="1400" i="1" u="none" strike="noStrike" kern="100" dirty="0">
                <a:effectLst/>
                <a:uFill>
                  <a:solidFill>
                    <a:srgbClr val="000000"/>
                  </a:solidFill>
                </a:uFill>
                <a:ea typeface="Calibri" panose="020F0502020204030204" pitchFamily="34" charset="0"/>
                <a:cs typeface="Calibri" panose="020F0502020204030204" pitchFamily="34" charset="0"/>
              </a:rPr>
              <a:t>künstlerisch vollendet, meist </a:t>
            </a:r>
            <a:r>
              <a:rPr lang="de-DE" sz="1400" i="1" u="none" strike="noStrike" kern="100" dirty="0" err="1">
                <a:effectLst/>
                <a:uFill>
                  <a:solidFill>
                    <a:srgbClr val="000000"/>
                  </a:solidFill>
                </a:uFill>
                <a:ea typeface="Calibri" panose="020F0502020204030204" pitchFamily="34" charset="0"/>
                <a:cs typeface="Calibri" panose="020F0502020204030204" pitchFamily="34" charset="0"/>
              </a:rPr>
              <a:t>iZshg</a:t>
            </a:r>
            <a:r>
              <a:rPr lang="de-DE" sz="1400" i="1" u="none" strike="noStrike" kern="100" dirty="0">
                <a:effectLst/>
                <a:uFill>
                  <a:solidFill>
                    <a:srgbClr val="000000"/>
                  </a:solidFill>
                </a:uFill>
                <a:ea typeface="Calibri" panose="020F0502020204030204" pitchFamily="34" charset="0"/>
                <a:cs typeface="Calibri" panose="020F0502020204030204" pitchFamily="34" charset="0"/>
              </a:rPr>
              <a:t> mit (antikem, klassizistischem) Kunst- </a:t>
            </a:r>
            <a:r>
              <a:rPr lang="de-DE" sz="1400" i="1" u="none" strike="noStrike" kern="100" dirty="0" err="1">
                <a:effectLst/>
                <a:uFill>
                  <a:solidFill>
                    <a:srgbClr val="000000"/>
                  </a:solidFill>
                </a:uFill>
                <a:ea typeface="Calibri" panose="020F0502020204030204" pitchFamily="34" charset="0"/>
                <a:cs typeface="Calibri" panose="020F0502020204030204" pitchFamily="34" charset="0"/>
              </a:rPr>
              <a:t>od</a:t>
            </a:r>
            <a:r>
              <a:rPr lang="de-DE" sz="1400" i="1" u="none" strike="noStrike" kern="100" dirty="0">
                <a:effectLst/>
                <a:uFill>
                  <a:solidFill>
                    <a:srgbClr val="000000"/>
                  </a:solidFill>
                </a:uFill>
                <a:ea typeface="Calibri" panose="020F0502020204030204" pitchFamily="34" charset="0"/>
                <a:cs typeface="Calibri" panose="020F0502020204030204" pitchFamily="34" charset="0"/>
              </a:rPr>
              <a:t> Schönheitsideal; auch </a:t>
            </a:r>
            <a:r>
              <a:rPr lang="de-DE" sz="1400" i="1" u="none" strike="noStrike" kern="100" dirty="0" err="1">
                <a:effectLst/>
                <a:uFill>
                  <a:solidFill>
                    <a:srgbClr val="000000"/>
                  </a:solidFill>
                </a:uFill>
                <a:ea typeface="Calibri" panose="020F0502020204030204" pitchFamily="34" charset="0"/>
                <a:cs typeface="Calibri" panose="020F0502020204030204" pitchFamily="34" charset="0"/>
              </a:rPr>
              <a:t>mBez</a:t>
            </a:r>
            <a:r>
              <a:rPr lang="de-DE" sz="1400" i="1" u="none" strike="noStrike" kern="100" dirty="0">
                <a:effectLst/>
                <a:uFill>
                  <a:solidFill>
                    <a:srgbClr val="000000"/>
                  </a:solidFill>
                </a:uFill>
                <a:ea typeface="Calibri" panose="020F0502020204030204" pitchFamily="34" charset="0"/>
                <a:cs typeface="Calibri" panose="020F0502020204030204" pitchFamily="34" charset="0"/>
              </a:rPr>
              <a:t> auf schöne Körper; </a:t>
            </a:r>
            <a:r>
              <a:rPr lang="de-DE" sz="1400" i="1" u="none" strike="noStrike" kern="100" dirty="0" err="1">
                <a:effectLst/>
                <a:uFill>
                  <a:solidFill>
                    <a:srgbClr val="000000"/>
                  </a:solidFill>
                </a:uFill>
                <a:ea typeface="Calibri" panose="020F0502020204030204" pitchFamily="34" charset="0"/>
                <a:cs typeface="Calibri" panose="020F0502020204030204" pitchFamily="34" charset="0"/>
              </a:rPr>
              <a:t>iSv</a:t>
            </a:r>
            <a:r>
              <a:rPr lang="de-DE" sz="1400" i="1" u="none" strike="noStrike" kern="100" dirty="0">
                <a:effectLst/>
                <a:uFill>
                  <a:solidFill>
                    <a:srgbClr val="000000"/>
                  </a:solidFill>
                </a:uFill>
                <a:ea typeface="Calibri" panose="020F0502020204030204" pitchFamily="34" charset="0"/>
                <a:cs typeface="Calibri" panose="020F0502020204030204" pitchFamily="34" charset="0"/>
              </a:rPr>
              <a:t> archetypisch, urbildlich; in </a:t>
            </a:r>
            <a:r>
              <a:rPr lang="de-DE" sz="1400" i="1" u="none" strike="noStrike" kern="100" dirty="0" err="1">
                <a:effectLst/>
                <a:uFill>
                  <a:solidFill>
                    <a:srgbClr val="000000"/>
                  </a:solidFill>
                </a:uFill>
                <a:ea typeface="Calibri" panose="020F0502020204030204" pitchFamily="34" charset="0"/>
                <a:cs typeface="Calibri" panose="020F0502020204030204" pitchFamily="34" charset="0"/>
              </a:rPr>
              <a:t>sittl</a:t>
            </a:r>
            <a:r>
              <a:rPr lang="de-DE" sz="1400" i="1" u="none" strike="noStrike" kern="100" dirty="0">
                <a:effectLst/>
                <a:uFill>
                  <a:solidFill>
                    <a:srgbClr val="000000"/>
                  </a:solidFill>
                </a:uFill>
                <a:ea typeface="Calibri" panose="020F0502020204030204" pitchFamily="34" charset="0"/>
                <a:cs typeface="Calibri" panose="020F0502020204030204" pitchFamily="34" charset="0"/>
              </a:rPr>
              <a:t>-moral Sinn </a:t>
            </a:r>
            <a:endParaRPr lang="de-DE" sz="1400" u="none" strike="noStrike" kern="100" dirty="0">
              <a:effectLst/>
              <a:uFill>
                <a:solidFill>
                  <a:srgbClr val="000000"/>
                </a:solidFill>
              </a:uFill>
              <a:ea typeface="Calibri" panose="020F0502020204030204" pitchFamily="34" charset="0"/>
              <a:cs typeface="Calibri" panose="020F0502020204030204" pitchFamily="34" charset="0"/>
            </a:endParaRPr>
          </a:p>
          <a:p>
            <a:pPr marL="0" indent="0">
              <a:lnSpc>
                <a:spcPts val="1700"/>
              </a:lnSpc>
              <a:spcAft>
                <a:spcPts val="300"/>
              </a:spcAft>
              <a:buNone/>
            </a:pPr>
            <a:r>
              <a:rPr lang="de-DE" sz="1400" u="sng" kern="100" dirty="0">
                <a:effectLst/>
                <a:ea typeface="Aptos" panose="020B0004020202020204" pitchFamily="34" charset="0"/>
                <a:cs typeface="Times New Roman" panose="02020603050405020304" pitchFamily="18" charset="0"/>
              </a:rPr>
              <a:t>2 geistig, von Geistigem bestimmt  </a:t>
            </a:r>
            <a:endParaRPr lang="de-DE" sz="1400" kern="100" dirty="0">
              <a:effectLst/>
              <a:ea typeface="Aptos" panose="020B0004020202020204" pitchFamily="34" charset="0"/>
              <a:cs typeface="Times New Roman" panose="02020603050405020304" pitchFamily="18" charset="0"/>
            </a:endParaRPr>
          </a:p>
          <a:p>
            <a:pPr marL="0" indent="0">
              <a:lnSpc>
                <a:spcPts val="1700"/>
              </a:lnSpc>
              <a:spcAft>
                <a:spcPts val="300"/>
              </a:spcAft>
              <a:buNone/>
            </a:pPr>
            <a:r>
              <a:rPr lang="de-DE" sz="1400" b="1" kern="100" dirty="0">
                <a:effectLst/>
                <a:ea typeface="Aptos" panose="020B0004020202020204" pitchFamily="34" charset="0"/>
                <a:cs typeface="Times New Roman" panose="02020603050405020304" pitchFamily="18" charset="0"/>
              </a:rPr>
              <a:t>a</a:t>
            </a:r>
            <a:r>
              <a:rPr lang="de-DE" sz="1400" kern="100" dirty="0">
                <a:effectLst/>
                <a:ea typeface="Noto Sans" panose="020B0502040504020204" pitchFamily="34"/>
                <a:cs typeface="Noto Sans" panose="020B0502040504020204" pitchFamily="34"/>
              </a:rPr>
              <a:t> </a:t>
            </a:r>
            <a:r>
              <a:rPr lang="de-DE" sz="1400" i="1" kern="100" dirty="0">
                <a:effectLst/>
                <a:ea typeface="Aptos" panose="020B0004020202020204" pitchFamily="34" charset="0"/>
                <a:cs typeface="Times New Roman" panose="02020603050405020304" pitchFamily="18" charset="0"/>
              </a:rPr>
              <a:t>auf Ideen beruhend</a:t>
            </a:r>
            <a:r>
              <a:rPr lang="de-DE" sz="1400" kern="100" dirty="0">
                <a:ea typeface="Aptos" panose="020B0004020202020204" pitchFamily="34" charset="0"/>
                <a:cs typeface="Times New Roman" panose="02020603050405020304" pitchFamily="18" charset="0"/>
              </a:rPr>
              <a:t>; </a:t>
            </a:r>
            <a:r>
              <a:rPr lang="de-DE" sz="1400" i="1" kern="100" dirty="0" err="1">
                <a:effectLst/>
                <a:ea typeface="Aptos" panose="020B0004020202020204" pitchFamily="34" charset="0"/>
                <a:cs typeface="Times New Roman" panose="02020603050405020304" pitchFamily="18" charset="0"/>
              </a:rPr>
              <a:t>iSv</a:t>
            </a:r>
            <a:r>
              <a:rPr lang="de-DE" sz="1400" i="1" kern="100" dirty="0">
                <a:effectLst/>
                <a:ea typeface="Aptos" panose="020B0004020202020204" pitchFamily="34" charset="0"/>
                <a:cs typeface="Times New Roman" panose="02020603050405020304" pitchFamily="18" charset="0"/>
              </a:rPr>
              <a:t> mythologisch;  iron </a:t>
            </a:r>
            <a:r>
              <a:rPr lang="de-DE" sz="1400" i="1" kern="100" dirty="0" err="1">
                <a:effectLst/>
                <a:ea typeface="Aptos" panose="020B0004020202020204" pitchFamily="34" charset="0"/>
                <a:cs typeface="Times New Roman" panose="02020603050405020304" pitchFamily="18" charset="0"/>
              </a:rPr>
              <a:t>iSv</a:t>
            </a:r>
            <a:r>
              <a:rPr lang="de-DE" sz="1400" i="1" kern="100" dirty="0">
                <a:effectLst/>
                <a:ea typeface="Aptos" panose="020B0004020202020204" pitchFamily="34" charset="0"/>
                <a:cs typeface="Times New Roman" panose="02020603050405020304" pitchFamily="18" charset="0"/>
              </a:rPr>
              <a:t> weltfremd, phantastisch </a:t>
            </a:r>
            <a:r>
              <a:rPr lang="de-DE" sz="1400" i="1" kern="100" baseline="-25000" dirty="0">
                <a:effectLst/>
                <a:ea typeface="Noto Sans" panose="020B0502040504020204" pitchFamily="34"/>
                <a:cs typeface="Noto Sans" panose="020B0502040504020204" pitchFamily="34"/>
              </a:rPr>
              <a:t>WA</a:t>
            </a:r>
            <a:r>
              <a:rPr lang="de-DE" sz="1400" i="1" kern="100" baseline="-25000" dirty="0">
                <a:effectLst/>
                <a:ea typeface="Aptos" panose="020B0004020202020204" pitchFamily="34" charset="0"/>
                <a:cs typeface="Times New Roman" panose="02020603050405020304" pitchFamily="18" charset="0"/>
              </a:rPr>
              <a:t></a:t>
            </a:r>
            <a:r>
              <a:rPr lang="de-DE" sz="1400" i="1" kern="100" dirty="0">
                <a:effectLst/>
                <a:ea typeface="Noto Sans" panose="020B0502040504020204" pitchFamily="34"/>
                <a:cs typeface="Noto Sans" panose="020B0502040504020204" pitchFamily="34"/>
              </a:rPr>
              <a:t> </a:t>
            </a:r>
            <a:endParaRPr lang="de-DE" sz="1400" kern="100" dirty="0">
              <a:effectLst/>
              <a:ea typeface="Aptos" panose="020B0004020202020204" pitchFamily="34" charset="0"/>
              <a:cs typeface="Times New Roman" panose="02020603050405020304" pitchFamily="18" charset="0"/>
            </a:endParaRPr>
          </a:p>
          <a:p>
            <a:pPr marL="0" indent="0">
              <a:lnSpc>
                <a:spcPts val="1700"/>
              </a:lnSpc>
              <a:spcAft>
                <a:spcPts val="300"/>
              </a:spcAft>
              <a:buNone/>
            </a:pPr>
            <a:r>
              <a:rPr lang="de-DE" sz="1400" b="1" kern="100" dirty="0">
                <a:effectLst/>
                <a:ea typeface="Aptos" panose="020B0004020202020204" pitchFamily="34" charset="0"/>
                <a:cs typeface="Times New Roman" panose="02020603050405020304" pitchFamily="18" charset="0"/>
              </a:rPr>
              <a:t>b</a:t>
            </a:r>
            <a:r>
              <a:rPr lang="de-DE" sz="1400" i="1" kern="100" dirty="0">
                <a:effectLst/>
                <a:ea typeface="Aptos" panose="020B0004020202020204" pitchFamily="34" charset="0"/>
                <a:cs typeface="Times New Roman" panose="02020603050405020304" pitchFamily="18" charset="0"/>
              </a:rPr>
              <a:t> (nur) gedacht, fiktiv, in der Vorstellung existierend, imaginär  </a:t>
            </a:r>
            <a:endParaRPr lang="de-DE" sz="1400" kern="100" dirty="0">
              <a:effectLst/>
              <a:ea typeface="Aptos" panose="020B0004020202020204" pitchFamily="34" charset="0"/>
              <a:cs typeface="Times New Roman" panose="02020603050405020304" pitchFamily="18" charset="0"/>
            </a:endParaRPr>
          </a:p>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 </a:t>
            </a:r>
          </a:p>
          <a:p>
            <a:pPr marL="0" indent="0">
              <a:lnSpc>
                <a:spcPts val="1700"/>
              </a:lnSpc>
              <a:spcAft>
                <a:spcPts val="300"/>
              </a:spcAft>
              <a:buNone/>
            </a:pPr>
            <a:r>
              <a:rPr lang="de-DE" sz="1400" b="1" kern="100" dirty="0">
                <a:effectLst/>
                <a:ea typeface="Aptos" panose="020B0004020202020204" pitchFamily="34" charset="0"/>
                <a:cs typeface="Times New Roman" panose="02020603050405020304" pitchFamily="18" charset="0"/>
              </a:rPr>
              <a:t>pünktlich</a:t>
            </a:r>
            <a:r>
              <a:rPr lang="de-DE" sz="1400" kern="100" dirty="0">
                <a:effectLst/>
                <a:ea typeface="Aptos" panose="020B0004020202020204" pitchFamily="34" charset="0"/>
                <a:cs typeface="Times New Roman" panose="02020603050405020304" pitchFamily="18" charset="0"/>
              </a:rPr>
              <a:t> </a:t>
            </a:r>
          </a:p>
          <a:p>
            <a:pPr marL="0" indent="0">
              <a:lnSpc>
                <a:spcPts val="1700"/>
              </a:lnSpc>
              <a:spcAft>
                <a:spcPts val="300"/>
              </a:spcAft>
              <a:buNone/>
            </a:pPr>
            <a:r>
              <a:rPr lang="de-DE" sz="1400" u="sng" kern="100" dirty="0">
                <a:effectLst/>
                <a:ea typeface="Aptos" panose="020B0004020202020204" pitchFamily="34" charset="0"/>
                <a:cs typeface="Times New Roman" panose="02020603050405020304" pitchFamily="18" charset="0"/>
              </a:rPr>
              <a:t>a exakt, genau, präzise, zuverlässig </a:t>
            </a:r>
            <a:endParaRPr lang="de-DE" sz="1400" kern="100" dirty="0">
              <a:effectLst/>
              <a:ea typeface="Aptos" panose="020B0004020202020204" pitchFamily="34" charset="0"/>
              <a:cs typeface="Times New Roman" panose="02020603050405020304" pitchFamily="18" charset="0"/>
            </a:endParaRPr>
          </a:p>
          <a:p>
            <a:pPr marL="0" indent="0">
              <a:lnSpc>
                <a:spcPts val="1700"/>
              </a:lnSpc>
              <a:spcAft>
                <a:spcPts val="300"/>
              </a:spcAft>
              <a:buNone/>
            </a:pPr>
            <a:r>
              <a:rPr lang="de-DE" sz="1400" b="1" i="1" kern="100" dirty="0">
                <a:effectLst/>
                <a:ea typeface="Aptos" panose="020B0004020202020204" pitchFamily="34" charset="0"/>
                <a:cs typeface="Times New Roman" panose="02020603050405020304" pitchFamily="18" charset="0"/>
              </a:rPr>
              <a:t>α</a:t>
            </a:r>
            <a:r>
              <a:rPr lang="de-DE" sz="1400" i="1" kern="100" dirty="0">
                <a:effectLst/>
                <a:ea typeface="Noto Sans" panose="020B0502040504020204" pitchFamily="34"/>
                <a:cs typeface="Noto Sans" panose="020B0502040504020204" pitchFamily="34"/>
              </a:rPr>
              <a:t> </a:t>
            </a:r>
            <a:r>
              <a:rPr lang="de-DE" sz="1400" i="1" kern="100" dirty="0">
                <a:effectLst/>
                <a:ea typeface="Aptos" panose="020B0004020202020204" pitchFamily="34" charset="0"/>
                <a:cs typeface="Times New Roman" panose="02020603050405020304" pitchFamily="18" charset="0"/>
              </a:rPr>
              <a:t>von Abläufen u Tätigkeiten: gründlich, streng, detailliert, bis ins Kleinste; auch in sprachreflexivem </a:t>
            </a:r>
            <a:r>
              <a:rPr lang="de-DE" sz="1400" i="1" kern="100" dirty="0" err="1">
                <a:effectLst/>
                <a:ea typeface="Aptos" panose="020B0004020202020204" pitchFamily="34" charset="0"/>
                <a:cs typeface="Times New Roman" panose="02020603050405020304" pitchFamily="18" charset="0"/>
              </a:rPr>
              <a:t>Zshg</a:t>
            </a:r>
            <a:r>
              <a:rPr lang="de-DE" sz="1400" i="1" kern="100" dirty="0">
                <a:effectLst/>
                <a:ea typeface="Aptos" panose="020B0004020202020204" pitchFamily="34" charset="0"/>
                <a:cs typeface="Times New Roman" panose="02020603050405020304" pitchFamily="18" charset="0"/>
              </a:rPr>
              <a:t>; (lobend) gesteigert: ‘</a:t>
            </a:r>
            <a:r>
              <a:rPr lang="de-DE" sz="1400" i="1" kern="100" dirty="0" err="1">
                <a:effectLst/>
                <a:ea typeface="Aptos" panose="020B0004020202020204" pitchFamily="34" charset="0"/>
                <a:cs typeface="Times New Roman" panose="02020603050405020304" pitchFamily="18" charset="0"/>
              </a:rPr>
              <a:t>auf's</a:t>
            </a:r>
            <a:r>
              <a:rPr lang="de-DE" sz="1400" i="1" kern="100" dirty="0">
                <a:effectLst/>
                <a:ea typeface="Aptos" panose="020B0004020202020204" pitchFamily="34" charset="0"/>
                <a:cs typeface="Times New Roman" panose="02020603050405020304" pitchFamily="18" charset="0"/>
              </a:rPr>
              <a:t> P-</a:t>
            </a:r>
            <a:r>
              <a:rPr lang="de-DE" sz="1400" i="1" kern="100" dirty="0" err="1">
                <a:effectLst/>
                <a:ea typeface="Aptos" panose="020B0004020202020204" pitchFamily="34" charset="0"/>
                <a:cs typeface="Times New Roman" panose="02020603050405020304" pitchFamily="18" charset="0"/>
              </a:rPr>
              <a:t>ste</a:t>
            </a:r>
            <a:r>
              <a:rPr lang="de-DE" sz="1400" i="1" kern="100" dirty="0">
                <a:effectLst/>
                <a:ea typeface="Aptos" panose="020B0004020202020204" pitchFamily="34" charset="0"/>
                <a:cs typeface="Times New Roman" panose="02020603050405020304" pitchFamily="18" charset="0"/>
              </a:rPr>
              <a:t>’; (leicht) </a:t>
            </a:r>
            <a:r>
              <a:rPr lang="de-DE" sz="1400" i="1" kern="100" dirty="0" err="1">
                <a:effectLst/>
                <a:ea typeface="Aptos" panose="020B0004020202020204" pitchFamily="34" charset="0"/>
                <a:cs typeface="Times New Roman" panose="02020603050405020304" pitchFamily="18" charset="0"/>
              </a:rPr>
              <a:t>pejor</a:t>
            </a:r>
            <a:r>
              <a:rPr lang="de-DE" sz="1400" i="1" kern="100" dirty="0">
                <a:effectLst/>
                <a:ea typeface="Aptos" panose="020B0004020202020204" pitchFamily="34" charset="0"/>
                <a:cs typeface="Times New Roman" panose="02020603050405020304" pitchFamily="18" charset="0"/>
              </a:rPr>
              <a:t> (</a:t>
            </a:r>
            <a:r>
              <a:rPr lang="de-DE" sz="1400" i="1" kern="100" dirty="0" err="1">
                <a:effectLst/>
                <a:ea typeface="Aptos" panose="020B0004020202020204" pitchFamily="34" charset="0"/>
                <a:cs typeface="Times New Roman" panose="02020603050405020304" pitchFamily="18" charset="0"/>
              </a:rPr>
              <a:t>RAnw</a:t>
            </a:r>
            <a:r>
              <a:rPr lang="de-DE" sz="1400" i="1" kern="100" dirty="0">
                <a:effectLst/>
                <a:ea typeface="Aptos" panose="020B0004020202020204" pitchFamily="34" charset="0"/>
                <a:cs typeface="Times New Roman" panose="02020603050405020304" pitchFamily="18" charset="0"/>
              </a:rPr>
              <a:t>): ‘allzu p.’ </a:t>
            </a:r>
            <a:r>
              <a:rPr lang="de-DE" sz="1400" i="1" kern="100" dirty="0" err="1">
                <a:effectLst/>
                <a:ea typeface="Aptos" panose="020B0004020202020204" pitchFamily="34" charset="0"/>
                <a:cs typeface="Times New Roman" panose="02020603050405020304" pitchFamily="18" charset="0"/>
              </a:rPr>
              <a:t>iSv</a:t>
            </a:r>
            <a:r>
              <a:rPr lang="de-DE" sz="1400" i="1" kern="100" dirty="0">
                <a:effectLst/>
                <a:ea typeface="Aptos" panose="020B0004020202020204" pitchFamily="34" charset="0"/>
                <a:cs typeface="Times New Roman" panose="02020603050405020304" pitchFamily="18" charset="0"/>
              </a:rPr>
              <a:t> pingelig </a:t>
            </a:r>
            <a:endParaRPr lang="de-DE" sz="1400" kern="100" dirty="0">
              <a:effectLst/>
              <a:ea typeface="Aptos" panose="020B0004020202020204" pitchFamily="34" charset="0"/>
              <a:cs typeface="Times New Roman" panose="02020603050405020304" pitchFamily="18" charset="0"/>
            </a:endParaRPr>
          </a:p>
          <a:p>
            <a:pPr marL="0" indent="0">
              <a:lnSpc>
                <a:spcPts val="1700"/>
              </a:lnSpc>
              <a:spcAft>
                <a:spcPts val="300"/>
              </a:spcAft>
              <a:buNone/>
            </a:pPr>
            <a:r>
              <a:rPr lang="de-DE" sz="1400" b="1" i="1" kern="100" dirty="0">
                <a:effectLst/>
                <a:ea typeface="Aptos" panose="020B0004020202020204" pitchFamily="34" charset="0"/>
                <a:cs typeface="Times New Roman" panose="02020603050405020304" pitchFamily="18" charset="0"/>
              </a:rPr>
              <a:t>β</a:t>
            </a:r>
            <a:r>
              <a:rPr lang="de-DE" sz="1400" i="1" kern="100" dirty="0">
                <a:effectLst/>
                <a:ea typeface="Noto Sans" panose="020B0502040504020204" pitchFamily="34"/>
                <a:cs typeface="Noto Sans" panose="020B0502040504020204" pitchFamily="34"/>
              </a:rPr>
              <a:t> </a:t>
            </a:r>
            <a:r>
              <a:rPr lang="de-DE" sz="1400" i="1" kern="100" dirty="0">
                <a:effectLst/>
                <a:ea typeface="Aptos" panose="020B0004020202020204" pitchFamily="34" charset="0"/>
                <a:cs typeface="Times New Roman" panose="02020603050405020304" pitchFamily="18" charset="0"/>
              </a:rPr>
              <a:t>zur Charakterisierung eines </a:t>
            </a:r>
            <a:r>
              <a:rPr lang="de-DE" sz="1400" i="1" kern="100" dirty="0" err="1">
                <a:effectLst/>
                <a:ea typeface="Aptos" panose="020B0004020202020204" pitchFamily="34" charset="0"/>
                <a:cs typeface="Times New Roman" panose="02020603050405020304" pitchFamily="18" charset="0"/>
              </a:rPr>
              <a:t>verläßlichen</a:t>
            </a:r>
            <a:r>
              <a:rPr lang="de-DE" sz="1400" i="1" kern="100" dirty="0">
                <a:effectLst/>
                <a:ea typeface="Aptos" panose="020B0004020202020204" pitchFamily="34" charset="0"/>
                <a:cs typeface="Times New Roman" panose="02020603050405020304" pitchFamily="18" charset="0"/>
              </a:rPr>
              <a:t> Menschen: gewissenhaft, gründlich, sorgfältig, auch: rechtschaffen, bieder, skrupulös, pedantisch </a:t>
            </a:r>
            <a:endParaRPr lang="de-DE" sz="1400" kern="100" dirty="0">
              <a:effectLst/>
              <a:ea typeface="Aptos" panose="020B0004020202020204" pitchFamily="34" charset="0"/>
              <a:cs typeface="Times New Roman" panose="02020603050405020304" pitchFamily="18" charset="0"/>
            </a:endParaRPr>
          </a:p>
          <a:p>
            <a:pPr marL="0" indent="0">
              <a:lnSpc>
                <a:spcPts val="1700"/>
              </a:lnSpc>
              <a:spcAft>
                <a:spcPts val="300"/>
              </a:spcAft>
              <a:buNone/>
            </a:pPr>
            <a:r>
              <a:rPr lang="de-DE" sz="1400" b="1" u="sng" kern="100" dirty="0">
                <a:effectLst/>
                <a:ea typeface="Aptos" panose="020B0004020202020204" pitchFamily="34" charset="0"/>
                <a:cs typeface="Times New Roman" panose="02020603050405020304" pitchFamily="18" charset="0"/>
              </a:rPr>
              <a:t>b</a:t>
            </a:r>
            <a:r>
              <a:rPr lang="de-DE" sz="1400" u="sng" kern="100" dirty="0">
                <a:effectLst/>
                <a:ea typeface="Noto Sans" panose="020B0502040504020204" pitchFamily="34"/>
                <a:cs typeface="Noto Sans" panose="020B0502040504020204" pitchFamily="34"/>
              </a:rPr>
              <a:t> </a:t>
            </a:r>
            <a:r>
              <a:rPr lang="de-DE" sz="1400" u="sng" kern="100" dirty="0">
                <a:effectLst/>
                <a:ea typeface="Aptos" panose="020B0004020202020204" pitchFamily="34" charset="0"/>
                <a:cs typeface="Times New Roman" panose="02020603050405020304" pitchFamily="18" charset="0"/>
              </a:rPr>
              <a:t>auf dem Punkt, genau zum (verabredeten) Termin </a:t>
            </a:r>
            <a:r>
              <a:rPr lang="de-DE" sz="1400" u="sng" kern="100" dirty="0" err="1">
                <a:effectLst/>
                <a:ea typeface="Aptos" panose="020B0004020202020204" pitchFamily="34" charset="0"/>
                <a:cs typeface="Times New Roman" panose="02020603050405020304" pitchFamily="18" charset="0"/>
              </a:rPr>
              <a:t>od</a:t>
            </a:r>
            <a:r>
              <a:rPr lang="de-DE" sz="1400" u="sng" kern="100" dirty="0">
                <a:effectLst/>
                <a:ea typeface="Aptos" panose="020B0004020202020204" pitchFamily="34" charset="0"/>
                <a:cs typeface="Times New Roman" panose="02020603050405020304" pitchFamily="18" charset="0"/>
              </a:rPr>
              <a:t> Zeitpunkt </a:t>
            </a:r>
            <a:endParaRPr lang="de-DE" sz="1400" dirty="0"/>
          </a:p>
        </p:txBody>
      </p:sp>
    </p:spTree>
    <p:extLst>
      <p:ext uri="{BB962C8B-B14F-4D97-AF65-F5344CB8AC3E}">
        <p14:creationId xmlns:p14="http://schemas.microsoft.com/office/powerpoint/2010/main" val="35039625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6DF4C4-9A2B-2311-C862-61410141682C}"/>
              </a:ext>
            </a:extLst>
          </p:cNvPr>
          <p:cNvSpPr>
            <a:spLocks noGrp="1"/>
          </p:cNvSpPr>
          <p:nvPr>
            <p:ph type="title"/>
          </p:nvPr>
        </p:nvSpPr>
        <p:spPr/>
        <p:txBody>
          <a:bodyPr>
            <a:normAutofit/>
          </a:bodyPr>
          <a:lstStyle/>
          <a:p>
            <a:r>
              <a:rPr lang="de-DE" sz="2800" dirty="0"/>
              <a:t>Begriffe: </a:t>
            </a:r>
            <a:r>
              <a:rPr lang="de-DE" sz="2800" i="1" dirty="0"/>
              <a:t>politisch</a:t>
            </a:r>
          </a:p>
        </p:txBody>
      </p:sp>
      <p:sp>
        <p:nvSpPr>
          <p:cNvPr id="3" name="Fußzeilenplatzhalter 2">
            <a:extLst>
              <a:ext uri="{FF2B5EF4-FFF2-40B4-BE49-F238E27FC236}">
                <a16:creationId xmlns:a16="http://schemas.microsoft.com/office/drawing/2014/main" id="{7252C891-7A4C-E1A0-C008-127DA71B24E4}"/>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DD039513-F037-8CCE-B799-F1970897D34F}"/>
              </a:ext>
            </a:extLst>
          </p:cNvPr>
          <p:cNvSpPr>
            <a:spLocks noGrp="1"/>
          </p:cNvSpPr>
          <p:nvPr>
            <p:ph type="sldNum" sz="quarter" idx="12"/>
          </p:nvPr>
        </p:nvSpPr>
        <p:spPr/>
        <p:txBody>
          <a:bodyPr/>
          <a:lstStyle/>
          <a:p>
            <a:fld id="{B2ADACBF-B37B-4026-855E-49B0BDFC8D12}" type="slidenum">
              <a:rPr lang="de-DE" smtClean="0"/>
              <a:t>14</a:t>
            </a:fld>
            <a:endParaRPr lang="de-DE"/>
          </a:p>
        </p:txBody>
      </p:sp>
      <p:sp>
        <p:nvSpPr>
          <p:cNvPr id="11" name="Rectangle 2">
            <a:extLst>
              <a:ext uri="{FF2B5EF4-FFF2-40B4-BE49-F238E27FC236}">
                <a16:creationId xmlns:a16="http://schemas.microsoft.com/office/drawing/2014/main" id="{66FC1AC9-8728-D795-90A9-D9EACBE025AD}"/>
              </a:ext>
            </a:extLst>
          </p:cNvPr>
          <p:cNvSpPr>
            <a:spLocks noChangeArrowheads="1"/>
          </p:cNvSpPr>
          <p:nvPr/>
        </p:nvSpPr>
        <p:spPr bwMode="auto">
          <a:xfrm>
            <a:off x="301625" y="32400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13" name="Inhaltsplatzhalter 12">
            <a:extLst>
              <a:ext uri="{FF2B5EF4-FFF2-40B4-BE49-F238E27FC236}">
                <a16:creationId xmlns:a16="http://schemas.microsoft.com/office/drawing/2014/main" id="{79FAD519-D8C5-97BB-5513-8FEC01DBDCA9}"/>
              </a:ext>
            </a:extLst>
          </p:cNvPr>
          <p:cNvSpPr>
            <a:spLocks noGrp="1"/>
          </p:cNvSpPr>
          <p:nvPr>
            <p:ph sz="quarter" idx="1"/>
          </p:nvPr>
        </p:nvSpPr>
        <p:spPr/>
        <p:txBody>
          <a:bodyPr>
            <a:normAutofit/>
          </a:bodyPr>
          <a:lstStyle/>
          <a:p>
            <a:pPr marL="0" indent="0">
              <a:buNone/>
            </a:pPr>
            <a:r>
              <a:rPr lang="de-DE" sz="1400" b="1" dirty="0"/>
              <a:t>politisch</a:t>
            </a:r>
          </a:p>
          <a:p>
            <a:pPr marL="0" indent="0">
              <a:buNone/>
            </a:pPr>
            <a:endParaRPr lang="de-DE" sz="1400" dirty="0"/>
          </a:p>
          <a:p>
            <a:pPr marL="0" indent="0">
              <a:buNone/>
            </a:pPr>
            <a:r>
              <a:rPr lang="de-DE" sz="1400" u="sng" dirty="0"/>
              <a:t>2 (taktisch) klug, geschickt, wendig</a:t>
            </a:r>
          </a:p>
          <a:p>
            <a:pPr marL="0" indent="0">
              <a:buNone/>
            </a:pPr>
            <a:r>
              <a:rPr lang="de-DE" sz="1400" dirty="0"/>
              <a:t>a vorteilhaft, (</a:t>
            </a:r>
            <a:r>
              <a:rPr lang="de-DE" sz="1400" dirty="0" err="1"/>
              <a:t>polit</a:t>
            </a:r>
            <a:r>
              <a:rPr lang="de-DE" sz="1400" dirty="0"/>
              <a:t>) zweckmäßig, berechnend, auch: diplomatisch, um- bzw. vorsichtig</a:t>
            </a:r>
          </a:p>
          <a:p>
            <a:pPr marL="0" indent="0">
              <a:buNone/>
            </a:pPr>
            <a:r>
              <a:rPr lang="de-DE" sz="1400" dirty="0"/>
              <a:t>b durchtrieben, gerissen, raffiniert, schlau</a:t>
            </a:r>
          </a:p>
          <a:p>
            <a:pPr marL="0" indent="0">
              <a:buNone/>
            </a:pPr>
            <a:endParaRPr lang="de-DE" sz="1400"/>
          </a:p>
          <a:p>
            <a:pPr marL="0" indent="0">
              <a:buNone/>
            </a:pPr>
            <a:endParaRPr lang="de-DE" sz="1400" dirty="0"/>
          </a:p>
        </p:txBody>
      </p:sp>
      <p:pic>
        <p:nvPicPr>
          <p:cNvPr id="6" name="Grafik 5" descr="Ein Bild, das Text, Porträt, Menschliches Gesicht, Bild enthält.&#10;&#10;Automatisch generierte Beschreibung">
            <a:extLst>
              <a:ext uri="{FF2B5EF4-FFF2-40B4-BE49-F238E27FC236}">
                <a16:creationId xmlns:a16="http://schemas.microsoft.com/office/drawing/2014/main" id="{216F1A35-0059-A9EC-5CC7-AB110A3633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56" y="3068958"/>
            <a:ext cx="2162175" cy="2886075"/>
          </a:xfrm>
          <a:prstGeom prst="rect">
            <a:avLst/>
          </a:prstGeom>
        </p:spPr>
      </p:pic>
      <p:pic>
        <p:nvPicPr>
          <p:cNvPr id="8" name="Grafik 7" descr="Ein Bild, das Porträt, Menschliches Gesicht, Bild, Person enthält.&#10;&#10;Automatisch generierte Beschreibung">
            <a:extLst>
              <a:ext uri="{FF2B5EF4-FFF2-40B4-BE49-F238E27FC236}">
                <a16:creationId xmlns:a16="http://schemas.microsoft.com/office/drawing/2014/main" id="{5BDADE32-252E-FB32-51C0-C7ABF009A3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72478" y="3050200"/>
            <a:ext cx="2082702" cy="2923593"/>
          </a:xfrm>
          <a:prstGeom prst="rect">
            <a:avLst/>
          </a:prstGeom>
        </p:spPr>
      </p:pic>
    </p:spTree>
    <p:extLst>
      <p:ext uri="{BB962C8B-B14F-4D97-AF65-F5344CB8AC3E}">
        <p14:creationId xmlns:p14="http://schemas.microsoft.com/office/powerpoint/2010/main" val="10445996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9C4A0A-43FA-8DCF-AC95-61D90931B434}"/>
              </a:ext>
            </a:extLst>
          </p:cNvPr>
          <p:cNvSpPr>
            <a:spLocks noGrp="1"/>
          </p:cNvSpPr>
          <p:nvPr>
            <p:ph type="title"/>
          </p:nvPr>
        </p:nvSpPr>
        <p:spPr/>
        <p:txBody>
          <a:bodyPr>
            <a:normAutofit/>
          </a:bodyPr>
          <a:lstStyle/>
          <a:p>
            <a:r>
              <a:rPr lang="de-DE" sz="2800" b="1" dirty="0"/>
              <a:t>Brief vom 4. Mai, 17. Mai 1771</a:t>
            </a:r>
          </a:p>
        </p:txBody>
      </p:sp>
      <p:sp>
        <p:nvSpPr>
          <p:cNvPr id="3" name="Fußzeilenplatzhalter 2">
            <a:extLst>
              <a:ext uri="{FF2B5EF4-FFF2-40B4-BE49-F238E27FC236}">
                <a16:creationId xmlns:a16="http://schemas.microsoft.com/office/drawing/2014/main" id="{AB9C8FE8-0C70-FB63-F789-1F42713CC52C}"/>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221D8AF3-04F4-7BF7-2A55-0FB71DE5B7A1}"/>
              </a:ext>
            </a:extLst>
          </p:cNvPr>
          <p:cNvSpPr>
            <a:spLocks noGrp="1"/>
          </p:cNvSpPr>
          <p:nvPr>
            <p:ph type="sldNum" sz="quarter" idx="12"/>
          </p:nvPr>
        </p:nvSpPr>
        <p:spPr/>
        <p:txBody>
          <a:bodyPr/>
          <a:lstStyle/>
          <a:p>
            <a:fld id="{B2ADACBF-B37B-4026-855E-49B0BDFC8D12}" type="slidenum">
              <a:rPr lang="de-DE" smtClean="0"/>
              <a:t>15</a:t>
            </a:fld>
            <a:endParaRPr lang="de-DE"/>
          </a:p>
        </p:txBody>
      </p:sp>
      <p:sp>
        <p:nvSpPr>
          <p:cNvPr id="5" name="Inhaltsplatzhalter 4">
            <a:extLst>
              <a:ext uri="{FF2B5EF4-FFF2-40B4-BE49-F238E27FC236}">
                <a16:creationId xmlns:a16="http://schemas.microsoft.com/office/drawing/2014/main" id="{14E4E6EF-0FA7-FDEF-CDB1-7E8E24541FFC}"/>
              </a:ext>
            </a:extLst>
          </p:cNvPr>
          <p:cNvSpPr>
            <a:spLocks noGrp="1"/>
          </p:cNvSpPr>
          <p:nvPr>
            <p:ph sz="quarter" idx="1"/>
          </p:nvPr>
        </p:nvSpPr>
        <p:spPr>
          <a:xfrm>
            <a:off x="301752" y="1772816"/>
            <a:ext cx="5926432" cy="4326232"/>
          </a:xfrm>
        </p:spPr>
        <p:txBody>
          <a:bodyPr>
            <a:normAutofit/>
          </a:bodyPr>
          <a:lstStyle/>
          <a:p>
            <a:r>
              <a:rPr lang="de-DE" sz="1400" dirty="0">
                <a:solidFill>
                  <a:schemeClr val="accent1"/>
                </a:solidFill>
              </a:rPr>
              <a:t>Expositionscharakter:</a:t>
            </a:r>
            <a:r>
              <a:rPr lang="de-DE" sz="1400" dirty="0"/>
              <a:t> </a:t>
            </a:r>
          </a:p>
          <a:p>
            <a:r>
              <a:rPr lang="de-DE" sz="1400" dirty="0"/>
              <a:t>a) Informationen zur </a:t>
            </a:r>
            <a:r>
              <a:rPr lang="de-DE" sz="1400" dirty="0">
                <a:solidFill>
                  <a:schemeClr val="accent1"/>
                </a:solidFill>
              </a:rPr>
              <a:t>Vorgeschichte</a:t>
            </a:r>
          </a:p>
          <a:p>
            <a:r>
              <a:rPr lang="de-DE" sz="1400" dirty="0"/>
              <a:t>b) </a:t>
            </a:r>
            <a:r>
              <a:rPr lang="de-DE" sz="1400" dirty="0">
                <a:solidFill>
                  <a:schemeClr val="accent1"/>
                </a:solidFill>
              </a:rPr>
              <a:t>Leitmotive</a:t>
            </a:r>
            <a:r>
              <a:rPr lang="de-DE" sz="1400" dirty="0"/>
              <a:t> (Flucht; Herz; Leidenschaften, Empfindungen; Einsamkeit; Paradies – üble Laune, Missverständnisse, Trägheit)</a:t>
            </a:r>
          </a:p>
          <a:p>
            <a:r>
              <a:rPr lang="de-DE" sz="1400" dirty="0">
                <a:solidFill>
                  <a:schemeClr val="accent1"/>
                </a:solidFill>
              </a:rPr>
              <a:t>Polaritäten</a:t>
            </a:r>
            <a:r>
              <a:rPr lang="de-DE" sz="1400" dirty="0"/>
              <a:t>: Stadt/Land; Einsamkeit/soziale Verhältnisse; Gegenwart/Vergangenheit</a:t>
            </a:r>
          </a:p>
          <a:p>
            <a:r>
              <a:rPr lang="de-DE" sz="1400" dirty="0">
                <a:solidFill>
                  <a:schemeClr val="accent1"/>
                </a:solidFill>
              </a:rPr>
              <a:t>Vorwegnahme</a:t>
            </a:r>
            <a:r>
              <a:rPr lang="de-DE" sz="1400" dirty="0"/>
              <a:t> des eigenen Schicksals in demjenigen Leonores</a:t>
            </a:r>
          </a:p>
          <a:p>
            <a:endParaRPr lang="de-DE" sz="1400" dirty="0"/>
          </a:p>
          <a:p>
            <a:endParaRPr lang="de-DE" sz="1400" dirty="0"/>
          </a:p>
          <a:p>
            <a:r>
              <a:rPr lang="de-DE" sz="1400" dirty="0"/>
              <a:t>„</a:t>
            </a:r>
            <a:r>
              <a:rPr lang="de-DE" sz="1400" dirty="0">
                <a:solidFill>
                  <a:schemeClr val="accent1"/>
                </a:solidFill>
              </a:rPr>
              <a:t>Bestimmung des Menschen</a:t>
            </a:r>
            <a:r>
              <a:rPr lang="de-DE" sz="1400" dirty="0"/>
              <a:t>“: fremdbestimmte Arbeit vs. Freiheit</a:t>
            </a:r>
          </a:p>
          <a:p>
            <a:r>
              <a:rPr lang="de-DE" sz="1400" dirty="0">
                <a:solidFill>
                  <a:schemeClr val="accent1"/>
                </a:solidFill>
              </a:rPr>
              <a:t>„Volk“ als Ideal</a:t>
            </a:r>
            <a:r>
              <a:rPr lang="de-DE" sz="1400" dirty="0"/>
              <a:t>: einfache Freuden des Leibes; frohe Stimmung</a:t>
            </a:r>
          </a:p>
          <a:p>
            <a:r>
              <a:rPr lang="de-DE" sz="1400" dirty="0"/>
              <a:t>Aber: keine Würdigung der ganzen Person, all seiner Kräfte</a:t>
            </a:r>
          </a:p>
          <a:p>
            <a:r>
              <a:rPr lang="de-DE" sz="1400" dirty="0">
                <a:solidFill>
                  <a:schemeClr val="accent1"/>
                </a:solidFill>
              </a:rPr>
              <a:t>Vollständige Selbstentfaltung</a:t>
            </a:r>
            <a:r>
              <a:rPr lang="de-DE" sz="1400" dirty="0"/>
              <a:t>: alle Variationen zwischen </a:t>
            </a:r>
            <a:br>
              <a:rPr lang="de-DE" sz="1400" dirty="0"/>
            </a:br>
            <a:r>
              <a:rPr lang="de-DE" sz="1400" dirty="0"/>
              <a:t>„feinster Empfindung“ und „schärfstem Witz“; </a:t>
            </a:r>
            <a:br>
              <a:rPr lang="de-DE" sz="1400" dirty="0"/>
            </a:br>
            <a:r>
              <a:rPr lang="de-DE" sz="1400" dirty="0"/>
              <a:t>durchgehend </a:t>
            </a:r>
            <a:r>
              <a:rPr lang="de-DE" sz="1400" dirty="0">
                <a:solidFill>
                  <a:schemeClr val="accent1"/>
                </a:solidFill>
              </a:rPr>
              <a:t>geniehaft </a:t>
            </a:r>
            <a:r>
              <a:rPr lang="de-DE" sz="1400" dirty="0"/>
              <a:t>in der Ausdrucksform </a:t>
            </a:r>
          </a:p>
          <a:p>
            <a:r>
              <a:rPr lang="de-DE" sz="1400" dirty="0">
                <a:solidFill>
                  <a:schemeClr val="accent1"/>
                </a:solidFill>
              </a:rPr>
              <a:t>Frauenbild</a:t>
            </a:r>
            <a:r>
              <a:rPr lang="de-DE" sz="1400" dirty="0"/>
              <a:t> in Bezug auf die verstorbene Jugendfreundin: </a:t>
            </a:r>
            <a:br>
              <a:rPr lang="de-DE" sz="1400" dirty="0"/>
            </a:br>
            <a:r>
              <a:rPr lang="de-DE" sz="1400" dirty="0"/>
              <a:t>große Seele; fester Sinn, göttliche Duldung</a:t>
            </a:r>
          </a:p>
          <a:p>
            <a:endParaRPr lang="de-DE" sz="1400" dirty="0"/>
          </a:p>
          <a:p>
            <a:endParaRPr lang="de-DE" sz="1400" dirty="0"/>
          </a:p>
        </p:txBody>
      </p:sp>
      <p:pic>
        <p:nvPicPr>
          <p:cNvPr id="7" name="Grafik 6" descr="Ein Bild, das Menschliches Gesicht, Entwurf, Person, Oval enthält.&#10;&#10;Automatisch generierte Beschreibung">
            <a:extLst>
              <a:ext uri="{FF2B5EF4-FFF2-40B4-BE49-F238E27FC236}">
                <a16:creationId xmlns:a16="http://schemas.microsoft.com/office/drawing/2014/main" id="{C710FD62-9EE9-1E71-B58B-3DAFCDB193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6176" y="1772816"/>
            <a:ext cx="2438650" cy="3983128"/>
          </a:xfrm>
          <a:prstGeom prst="rect">
            <a:avLst/>
          </a:prstGeom>
        </p:spPr>
      </p:pic>
    </p:spTree>
    <p:extLst>
      <p:ext uri="{BB962C8B-B14F-4D97-AF65-F5344CB8AC3E}">
        <p14:creationId xmlns:p14="http://schemas.microsoft.com/office/powerpoint/2010/main" val="2951046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57DE59-34B2-8445-5D67-6ABC4B5CC605}"/>
              </a:ext>
            </a:extLst>
          </p:cNvPr>
          <p:cNvSpPr>
            <a:spLocks noGrp="1"/>
          </p:cNvSpPr>
          <p:nvPr>
            <p:ph type="title"/>
          </p:nvPr>
        </p:nvSpPr>
        <p:spPr/>
        <p:txBody>
          <a:bodyPr>
            <a:normAutofit/>
          </a:bodyPr>
          <a:lstStyle/>
          <a:p>
            <a:r>
              <a:rPr lang="de-DE" sz="2800" b="1" dirty="0"/>
              <a:t>Brief vom 20. Juli, 20. Oktober 1771</a:t>
            </a:r>
          </a:p>
        </p:txBody>
      </p:sp>
      <p:sp>
        <p:nvSpPr>
          <p:cNvPr id="3" name="Fußzeilenplatzhalter 2">
            <a:extLst>
              <a:ext uri="{FF2B5EF4-FFF2-40B4-BE49-F238E27FC236}">
                <a16:creationId xmlns:a16="http://schemas.microsoft.com/office/drawing/2014/main" id="{D2779D34-0C20-1775-D577-07D15E40286E}"/>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45B0DD72-0212-E0DF-D32F-FF0E0E7BF2E4}"/>
              </a:ext>
            </a:extLst>
          </p:cNvPr>
          <p:cNvSpPr>
            <a:spLocks noGrp="1"/>
          </p:cNvSpPr>
          <p:nvPr>
            <p:ph type="sldNum" sz="quarter" idx="12"/>
          </p:nvPr>
        </p:nvSpPr>
        <p:spPr/>
        <p:txBody>
          <a:bodyPr/>
          <a:lstStyle/>
          <a:p>
            <a:fld id="{B2ADACBF-B37B-4026-855E-49B0BDFC8D12}" type="slidenum">
              <a:rPr lang="de-DE" smtClean="0"/>
              <a:t>16</a:t>
            </a:fld>
            <a:endParaRPr lang="de-DE"/>
          </a:p>
        </p:txBody>
      </p:sp>
      <p:sp>
        <p:nvSpPr>
          <p:cNvPr id="5" name="Inhaltsplatzhalter 4">
            <a:extLst>
              <a:ext uri="{FF2B5EF4-FFF2-40B4-BE49-F238E27FC236}">
                <a16:creationId xmlns:a16="http://schemas.microsoft.com/office/drawing/2014/main" id="{1EB1CBF8-6F7A-E6E1-D967-FDF8B03978F4}"/>
              </a:ext>
            </a:extLst>
          </p:cNvPr>
          <p:cNvSpPr>
            <a:spLocks noGrp="1"/>
          </p:cNvSpPr>
          <p:nvPr>
            <p:ph sz="quarter" idx="1"/>
          </p:nvPr>
        </p:nvSpPr>
        <p:spPr>
          <a:xfrm>
            <a:off x="301752" y="1772816"/>
            <a:ext cx="6142456" cy="4638032"/>
          </a:xfrm>
        </p:spPr>
        <p:txBody>
          <a:bodyPr>
            <a:normAutofit/>
          </a:bodyPr>
          <a:lstStyle/>
          <a:p>
            <a:r>
              <a:rPr lang="de-DE" sz="1400" dirty="0"/>
              <a:t>Ablehnung der „</a:t>
            </a:r>
            <a:r>
              <a:rPr lang="de-DE" sz="1400" dirty="0">
                <a:solidFill>
                  <a:schemeClr val="accent1"/>
                </a:solidFill>
              </a:rPr>
              <a:t>Subordination</a:t>
            </a:r>
            <a:r>
              <a:rPr lang="de-DE" sz="1400" dirty="0"/>
              <a:t>“</a:t>
            </a:r>
          </a:p>
          <a:p>
            <a:r>
              <a:rPr lang="de-DE" sz="1400" dirty="0"/>
              <a:t>Ablehnung der </a:t>
            </a:r>
            <a:r>
              <a:rPr lang="de-DE" sz="1400" dirty="0">
                <a:solidFill>
                  <a:schemeClr val="accent1"/>
                </a:solidFill>
              </a:rPr>
              <a:t>fremdbestimmten beruflichen Aktivität</a:t>
            </a:r>
            <a:r>
              <a:rPr lang="de-DE" sz="1400" dirty="0"/>
              <a:t>;</a:t>
            </a:r>
            <a:br>
              <a:rPr lang="de-DE" sz="1400" dirty="0"/>
            </a:br>
            <a:r>
              <a:rPr lang="de-DE" sz="1400" dirty="0"/>
              <a:t>Autonomieideal</a:t>
            </a:r>
          </a:p>
          <a:p>
            <a:r>
              <a:rPr lang="de-DE" sz="1400" dirty="0"/>
              <a:t>Ablehnung des </a:t>
            </a:r>
            <a:r>
              <a:rPr lang="de-DE" sz="1400" dirty="0">
                <a:solidFill>
                  <a:schemeClr val="accent1"/>
                </a:solidFill>
              </a:rPr>
              <a:t>Charakters des Vorgesetzten </a:t>
            </a:r>
          </a:p>
          <a:p>
            <a:endParaRPr lang="de-DE" sz="1400" dirty="0"/>
          </a:p>
          <a:p>
            <a:r>
              <a:rPr lang="de-DE" sz="1400" dirty="0">
                <a:solidFill>
                  <a:schemeClr val="accent1"/>
                </a:solidFill>
              </a:rPr>
              <a:t>Selbstanalyse der (natürlichen) Persönlichkeit</a:t>
            </a:r>
            <a:r>
              <a:rPr lang="de-DE" sz="1400" dirty="0"/>
              <a:t>: </a:t>
            </a:r>
            <a:br>
              <a:rPr lang="de-DE" sz="1400" dirty="0"/>
            </a:br>
            <a:r>
              <a:rPr lang="de-DE" sz="1400" dirty="0"/>
              <a:t>fehlendes leichtes Blut, fehlendes Selbstvertrauen und </a:t>
            </a:r>
            <a:br>
              <a:rPr lang="de-DE" sz="1400" dirty="0"/>
            </a:br>
            <a:r>
              <a:rPr lang="de-DE" sz="1400" dirty="0"/>
              <a:t>Genügsamkeit, fehlende Geduld (bei großen Talenten)</a:t>
            </a:r>
          </a:p>
          <a:p>
            <a:r>
              <a:rPr lang="de-DE" sz="1400" dirty="0">
                <a:solidFill>
                  <a:schemeClr val="accent1"/>
                </a:solidFill>
              </a:rPr>
              <a:t>Analyse der Situation:</a:t>
            </a:r>
            <a:r>
              <a:rPr lang="de-DE" sz="1400" dirty="0"/>
              <a:t> Gefahren der Einsamkeit, </a:t>
            </a:r>
            <a:br>
              <a:rPr lang="de-DE" sz="1400" dirty="0"/>
            </a:br>
            <a:r>
              <a:rPr lang="de-DE" sz="1400" dirty="0"/>
              <a:t>Vorzüge der Geselligkeit</a:t>
            </a:r>
          </a:p>
          <a:p>
            <a:r>
              <a:rPr lang="de-DE" sz="1400" dirty="0"/>
              <a:t>(naturgegebene) Gefahren der Einbildungskraft </a:t>
            </a:r>
            <a:br>
              <a:rPr lang="de-DE" sz="1400" dirty="0"/>
            </a:br>
            <a:r>
              <a:rPr lang="de-DE" sz="1400" dirty="0"/>
              <a:t>(genährt durch Lektüre): </a:t>
            </a:r>
            <a:r>
              <a:rPr lang="de-DE" sz="1400" dirty="0">
                <a:solidFill>
                  <a:schemeClr val="accent1"/>
                </a:solidFill>
              </a:rPr>
              <a:t>Schwärmer-Syndrom</a:t>
            </a:r>
          </a:p>
          <a:p>
            <a:r>
              <a:rPr lang="de-DE" sz="1400" dirty="0"/>
              <a:t>menschliche </a:t>
            </a:r>
            <a:r>
              <a:rPr lang="de-DE" sz="1400" dirty="0">
                <a:solidFill>
                  <a:schemeClr val="accent1"/>
                </a:solidFill>
              </a:rPr>
              <a:t>Neigung zum Vergleich </a:t>
            </a:r>
            <a:r>
              <a:rPr lang="de-DE" sz="1400" dirty="0"/>
              <a:t>mit anderen; </a:t>
            </a:r>
            <a:br>
              <a:rPr lang="de-DE" sz="1400" dirty="0"/>
            </a:br>
            <a:r>
              <a:rPr lang="de-DE" sz="1400" dirty="0"/>
              <a:t>real vs. phantastisch/idealisch (Projektionsproblematik)</a:t>
            </a:r>
          </a:p>
          <a:p>
            <a:r>
              <a:rPr lang="de-DE" sz="1400" dirty="0"/>
              <a:t>Aber: (natürliches) </a:t>
            </a:r>
            <a:r>
              <a:rPr lang="de-DE" sz="1400" dirty="0">
                <a:solidFill>
                  <a:schemeClr val="accent1"/>
                </a:solidFill>
              </a:rPr>
              <a:t>Selbstgefühl </a:t>
            </a:r>
            <a:r>
              <a:rPr lang="de-DE" sz="1400" dirty="0"/>
              <a:t>wird gesteigert </a:t>
            </a:r>
            <a:br>
              <a:rPr lang="de-DE" sz="1400" dirty="0"/>
            </a:br>
            <a:r>
              <a:rPr lang="de-DE" sz="1400" dirty="0"/>
              <a:t>durch Erfolg und Selbstwirksamkeit in Tätigkeit</a:t>
            </a:r>
          </a:p>
          <a:p>
            <a:endParaRPr lang="de-DE" sz="1400" dirty="0"/>
          </a:p>
          <a:p>
            <a:endParaRPr lang="de-DE" sz="1400" dirty="0"/>
          </a:p>
        </p:txBody>
      </p:sp>
      <p:pic>
        <p:nvPicPr>
          <p:cNvPr id="9" name="Grafik 8" descr="Ein Bild, das Text, Entwurf, Zeichnung, Grafik enthält.&#10;&#10;Automatisch generierte Beschreibung">
            <a:extLst>
              <a:ext uri="{FF2B5EF4-FFF2-40B4-BE49-F238E27FC236}">
                <a16:creationId xmlns:a16="http://schemas.microsoft.com/office/drawing/2014/main" id="{9A6AE149-28A6-4382-97AB-1559CF7BA6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2120" y="1772816"/>
            <a:ext cx="3024931" cy="3841579"/>
          </a:xfrm>
          <a:prstGeom prst="rect">
            <a:avLst/>
          </a:prstGeom>
        </p:spPr>
      </p:pic>
      <p:sp>
        <p:nvSpPr>
          <p:cNvPr id="6" name="Textfeld 5">
            <a:extLst>
              <a:ext uri="{FF2B5EF4-FFF2-40B4-BE49-F238E27FC236}">
                <a16:creationId xmlns:a16="http://schemas.microsoft.com/office/drawing/2014/main" id="{DFAE68E0-DC86-00D6-3E63-F1B569572E95}"/>
              </a:ext>
            </a:extLst>
          </p:cNvPr>
          <p:cNvSpPr txBox="1"/>
          <p:nvPr/>
        </p:nvSpPr>
        <p:spPr>
          <a:xfrm>
            <a:off x="5724128" y="5805264"/>
            <a:ext cx="2880320" cy="246221"/>
          </a:xfrm>
          <a:prstGeom prst="rect">
            <a:avLst/>
          </a:prstGeom>
          <a:noFill/>
        </p:spPr>
        <p:txBody>
          <a:bodyPr wrap="square" rtlCol="0">
            <a:spAutoFit/>
          </a:bodyPr>
          <a:lstStyle/>
          <a:p>
            <a:r>
              <a:rPr lang="de-DE" sz="1000" dirty="0">
                <a:solidFill>
                  <a:schemeClr val="accent3"/>
                </a:solidFill>
              </a:rPr>
              <a:t>Reichskammergericht in Wetzlar </a:t>
            </a:r>
          </a:p>
        </p:txBody>
      </p:sp>
    </p:spTree>
    <p:extLst>
      <p:ext uri="{BB962C8B-B14F-4D97-AF65-F5344CB8AC3E}">
        <p14:creationId xmlns:p14="http://schemas.microsoft.com/office/powerpoint/2010/main" val="1033386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9EA104-5D39-D6D1-2A8A-720FDF3F21EB}"/>
              </a:ext>
            </a:extLst>
          </p:cNvPr>
          <p:cNvSpPr>
            <a:spLocks noGrp="1"/>
          </p:cNvSpPr>
          <p:nvPr>
            <p:ph type="title"/>
          </p:nvPr>
        </p:nvSpPr>
        <p:spPr/>
        <p:txBody>
          <a:bodyPr>
            <a:noAutofit/>
          </a:bodyPr>
          <a:lstStyle/>
          <a:p>
            <a:r>
              <a:rPr lang="de-DE" sz="2400" b="1" dirty="0"/>
              <a:t>Brief vom 24.Dezember 1771</a:t>
            </a:r>
            <a:r>
              <a:rPr lang="de-DE" sz="2400" dirty="0"/>
              <a:t>, Herausgeberbericht</a:t>
            </a:r>
          </a:p>
        </p:txBody>
      </p:sp>
      <p:sp>
        <p:nvSpPr>
          <p:cNvPr id="3" name="Fußzeilenplatzhalter 2">
            <a:extLst>
              <a:ext uri="{FF2B5EF4-FFF2-40B4-BE49-F238E27FC236}">
                <a16:creationId xmlns:a16="http://schemas.microsoft.com/office/drawing/2014/main" id="{5CCE1FB1-1031-5579-812E-72D9ACB62CEC}"/>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CDCA5D0A-68AD-EA93-397F-00ECA7FF4BE6}"/>
              </a:ext>
            </a:extLst>
          </p:cNvPr>
          <p:cNvSpPr>
            <a:spLocks noGrp="1"/>
          </p:cNvSpPr>
          <p:nvPr>
            <p:ph type="sldNum" sz="quarter" idx="12"/>
          </p:nvPr>
        </p:nvSpPr>
        <p:spPr/>
        <p:txBody>
          <a:bodyPr/>
          <a:lstStyle/>
          <a:p>
            <a:fld id="{B2ADACBF-B37B-4026-855E-49B0BDFC8D12}" type="slidenum">
              <a:rPr lang="de-DE" smtClean="0"/>
              <a:t>17</a:t>
            </a:fld>
            <a:endParaRPr lang="de-DE"/>
          </a:p>
        </p:txBody>
      </p:sp>
      <p:sp>
        <p:nvSpPr>
          <p:cNvPr id="5" name="Inhaltsplatzhalter 4">
            <a:extLst>
              <a:ext uri="{FF2B5EF4-FFF2-40B4-BE49-F238E27FC236}">
                <a16:creationId xmlns:a16="http://schemas.microsoft.com/office/drawing/2014/main" id="{0934B2E2-5D8F-760C-9C65-0A5152D2BA3D}"/>
              </a:ext>
            </a:extLst>
          </p:cNvPr>
          <p:cNvSpPr>
            <a:spLocks noGrp="1"/>
          </p:cNvSpPr>
          <p:nvPr>
            <p:ph sz="quarter" idx="1"/>
          </p:nvPr>
        </p:nvSpPr>
        <p:spPr>
          <a:xfrm>
            <a:off x="301752" y="1844824"/>
            <a:ext cx="6142456" cy="4254224"/>
          </a:xfrm>
        </p:spPr>
        <p:txBody>
          <a:bodyPr>
            <a:normAutofit/>
          </a:bodyPr>
          <a:lstStyle/>
          <a:p>
            <a:r>
              <a:rPr lang="de-DE" sz="1400" dirty="0"/>
              <a:t>„</a:t>
            </a:r>
            <a:r>
              <a:rPr lang="de-DE" sz="1400" dirty="0" err="1">
                <a:solidFill>
                  <a:schemeClr val="accent1"/>
                </a:solidFill>
              </a:rPr>
              <a:t>Verdruß</a:t>
            </a:r>
            <a:r>
              <a:rPr lang="de-DE" sz="1400" dirty="0">
                <a:solidFill>
                  <a:schemeClr val="accent1"/>
                </a:solidFill>
              </a:rPr>
              <a:t>“ </a:t>
            </a:r>
            <a:r>
              <a:rPr lang="de-DE" sz="1400" dirty="0"/>
              <a:t>über den Gesandten: „pünktlichste Narr“; </a:t>
            </a:r>
            <a:br>
              <a:rPr lang="de-DE" sz="1400" dirty="0"/>
            </a:br>
            <a:r>
              <a:rPr lang="de-DE" sz="1400" dirty="0"/>
              <a:t>langsam, umständlich, perfektionistisch</a:t>
            </a:r>
          </a:p>
          <a:p>
            <a:r>
              <a:rPr lang="de-DE" sz="1400" dirty="0">
                <a:solidFill>
                  <a:schemeClr val="accent1"/>
                </a:solidFill>
              </a:rPr>
              <a:t>Sprachlicher Ausdruck </a:t>
            </a:r>
            <a:r>
              <a:rPr lang="de-DE" sz="1400" dirty="0"/>
              <a:t>der Persönlichkeit: Neigung zu </a:t>
            </a:r>
            <a:br>
              <a:rPr lang="de-DE" sz="1400" dirty="0"/>
            </a:br>
            <a:r>
              <a:rPr lang="de-DE" sz="1400" dirty="0"/>
              <a:t>phrasenhaften Bindewörtern, Ablehnung von </a:t>
            </a:r>
            <a:br>
              <a:rPr lang="de-DE" sz="1400" dirty="0"/>
            </a:br>
            <a:r>
              <a:rPr lang="de-DE" sz="1400" dirty="0"/>
              <a:t>Inversionen, geläufige Satzmelodie; Kanzleistil</a:t>
            </a:r>
          </a:p>
          <a:p>
            <a:endParaRPr lang="de-DE" sz="1400" dirty="0"/>
          </a:p>
          <a:p>
            <a:r>
              <a:rPr lang="de-DE" sz="1400" dirty="0"/>
              <a:t>Kritik der „</a:t>
            </a:r>
            <a:r>
              <a:rPr lang="de-DE" sz="1400" dirty="0">
                <a:solidFill>
                  <a:schemeClr val="accent1"/>
                </a:solidFill>
              </a:rPr>
              <a:t>fatalen bürgerlichen Verhältnisse</a:t>
            </a:r>
            <a:r>
              <a:rPr lang="de-DE" sz="1400" dirty="0"/>
              <a:t>“ und der Standesunterschiede</a:t>
            </a:r>
          </a:p>
          <a:p>
            <a:r>
              <a:rPr lang="de-DE" sz="1400" dirty="0"/>
              <a:t>Steht seiner neuen Neigung zu Frl. von B. im Wege; </a:t>
            </a:r>
            <a:br>
              <a:rPr lang="de-DE" sz="1400" dirty="0"/>
            </a:br>
            <a:r>
              <a:rPr lang="de-DE" sz="1400" dirty="0"/>
              <a:t>Merkmale: Natur; Freimütigkeit; Unterhaltung</a:t>
            </a:r>
          </a:p>
          <a:p>
            <a:r>
              <a:rPr lang="de-DE" sz="1400" dirty="0">
                <a:solidFill>
                  <a:schemeClr val="accent1"/>
                </a:solidFill>
              </a:rPr>
              <a:t>Adelsstolz</a:t>
            </a:r>
            <a:r>
              <a:rPr lang="de-DE" sz="1400" dirty="0"/>
              <a:t> als bezeichnendes Merkmal </a:t>
            </a:r>
          </a:p>
          <a:p>
            <a:endParaRPr lang="de-DE" sz="1400" dirty="0"/>
          </a:p>
          <a:p>
            <a:r>
              <a:rPr lang="de-DE" sz="1400" dirty="0"/>
              <a:t>„</a:t>
            </a:r>
            <a:r>
              <a:rPr lang="de-DE" sz="1400" dirty="0" err="1"/>
              <a:t>Verdruß</a:t>
            </a:r>
            <a:r>
              <a:rPr lang="de-DE" sz="1400" dirty="0"/>
              <a:t>“-Erlebnis wird in der Analyse des Herausgebers </a:t>
            </a:r>
            <a:br>
              <a:rPr lang="de-DE" sz="1400" dirty="0"/>
            </a:br>
            <a:r>
              <a:rPr lang="de-DE" sz="1400" dirty="0"/>
              <a:t>aufgegriffen und </a:t>
            </a:r>
            <a:r>
              <a:rPr lang="de-DE" sz="1400" dirty="0">
                <a:solidFill>
                  <a:schemeClr val="accent1"/>
                </a:solidFill>
              </a:rPr>
              <a:t>psychologisch erklärt als Teufelskreis</a:t>
            </a:r>
          </a:p>
          <a:p>
            <a:r>
              <a:rPr lang="de-DE" sz="1400" dirty="0"/>
              <a:t>W. treibt sich selbst in die Isolation; Selbstrechtfertigung der </a:t>
            </a:r>
            <a:br>
              <a:rPr lang="de-DE" sz="1400" dirty="0"/>
            </a:br>
            <a:r>
              <a:rPr lang="de-DE" sz="1400" dirty="0"/>
              <a:t>Untätigkeit; </a:t>
            </a:r>
            <a:r>
              <a:rPr lang="de-DE" sz="1400" dirty="0">
                <a:solidFill>
                  <a:schemeClr val="accent1"/>
                </a:solidFill>
              </a:rPr>
              <a:t>Verstärkung der pathologischen Tendenzen</a:t>
            </a:r>
          </a:p>
          <a:p>
            <a:endParaRPr lang="de-DE" sz="1400" dirty="0"/>
          </a:p>
          <a:p>
            <a:endParaRPr lang="de-DE" sz="1400" dirty="0"/>
          </a:p>
          <a:p>
            <a:endParaRPr lang="de-DE" sz="1400" dirty="0"/>
          </a:p>
        </p:txBody>
      </p:sp>
      <p:pic>
        <p:nvPicPr>
          <p:cNvPr id="7" name="Grafik 6" descr="Ein Bild, das Text, Zeichnung, Entwurf, Grafik enthält.&#10;&#10;Automatisch generierte Beschreibung">
            <a:extLst>
              <a:ext uri="{FF2B5EF4-FFF2-40B4-BE49-F238E27FC236}">
                <a16:creationId xmlns:a16="http://schemas.microsoft.com/office/drawing/2014/main" id="{4625E62C-3331-10E3-606B-14ECD1150E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6136" y="2060848"/>
            <a:ext cx="2843354" cy="3518095"/>
          </a:xfrm>
          <a:prstGeom prst="rect">
            <a:avLst/>
          </a:prstGeom>
        </p:spPr>
      </p:pic>
    </p:spTree>
    <p:extLst>
      <p:ext uri="{BB962C8B-B14F-4D97-AF65-F5344CB8AC3E}">
        <p14:creationId xmlns:p14="http://schemas.microsoft.com/office/powerpoint/2010/main" val="34725475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C7F41D-DA1B-ECA5-2158-B121489860C0}"/>
              </a:ext>
            </a:extLst>
          </p:cNvPr>
          <p:cNvSpPr>
            <a:spLocks noGrp="1"/>
          </p:cNvSpPr>
          <p:nvPr>
            <p:ph type="title"/>
          </p:nvPr>
        </p:nvSpPr>
        <p:spPr/>
        <p:txBody>
          <a:bodyPr>
            <a:noAutofit/>
          </a:bodyPr>
          <a:lstStyle/>
          <a:p>
            <a:r>
              <a:rPr lang="de-DE" sz="2400" dirty="0"/>
              <a:t>Das Kinder-Motiv: </a:t>
            </a:r>
            <a:br>
              <a:rPr lang="de-DE" sz="2400" dirty="0"/>
            </a:br>
            <a:r>
              <a:rPr lang="de-DE" sz="2400" dirty="0"/>
              <a:t>Brief vom 29. Juni</a:t>
            </a:r>
          </a:p>
        </p:txBody>
      </p:sp>
      <p:sp>
        <p:nvSpPr>
          <p:cNvPr id="3" name="Fußzeilenplatzhalter 2">
            <a:extLst>
              <a:ext uri="{FF2B5EF4-FFF2-40B4-BE49-F238E27FC236}">
                <a16:creationId xmlns:a16="http://schemas.microsoft.com/office/drawing/2014/main" id="{E90625EA-971F-94C0-766C-95492D88A773}"/>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8562007C-F323-04C7-DEA4-923D131E711C}"/>
              </a:ext>
            </a:extLst>
          </p:cNvPr>
          <p:cNvSpPr>
            <a:spLocks noGrp="1"/>
          </p:cNvSpPr>
          <p:nvPr>
            <p:ph type="sldNum" sz="quarter" idx="12"/>
          </p:nvPr>
        </p:nvSpPr>
        <p:spPr/>
        <p:txBody>
          <a:bodyPr/>
          <a:lstStyle/>
          <a:p>
            <a:fld id="{B2ADACBF-B37B-4026-855E-49B0BDFC8D12}" type="slidenum">
              <a:rPr lang="de-DE" smtClean="0"/>
              <a:t>18</a:t>
            </a:fld>
            <a:endParaRPr lang="de-DE"/>
          </a:p>
        </p:txBody>
      </p:sp>
      <p:sp>
        <p:nvSpPr>
          <p:cNvPr id="5" name="Inhaltsplatzhalter 4">
            <a:extLst>
              <a:ext uri="{FF2B5EF4-FFF2-40B4-BE49-F238E27FC236}">
                <a16:creationId xmlns:a16="http://schemas.microsoft.com/office/drawing/2014/main" id="{E7076F56-9E48-694C-7B3B-1D877D75D2CA}"/>
              </a:ext>
            </a:extLst>
          </p:cNvPr>
          <p:cNvSpPr>
            <a:spLocks noGrp="1"/>
          </p:cNvSpPr>
          <p:nvPr>
            <p:ph sz="quarter" idx="1"/>
          </p:nvPr>
        </p:nvSpPr>
        <p:spPr>
          <a:xfrm>
            <a:off x="611560" y="2580008"/>
            <a:ext cx="5998440" cy="4277992"/>
          </a:xfrm>
        </p:spPr>
        <p:txBody>
          <a:bodyPr>
            <a:normAutofit/>
          </a:bodyPr>
          <a:lstStyle/>
          <a:p>
            <a:endParaRPr lang="de-DE" sz="1400" i="1" dirty="0"/>
          </a:p>
          <a:p>
            <a:r>
              <a:rPr lang="de-DE" sz="1400" dirty="0">
                <a:solidFill>
                  <a:schemeClr val="accent1"/>
                </a:solidFill>
              </a:rPr>
              <a:t>Identitätsmodell des Kindes</a:t>
            </a:r>
            <a:r>
              <a:rPr lang="de-DE" sz="1400" dirty="0"/>
              <a:t>: Eigensinn; Mutwillen, </a:t>
            </a:r>
            <a:br>
              <a:rPr lang="de-DE" sz="1400" dirty="0"/>
            </a:br>
            <a:r>
              <a:rPr lang="de-DE" sz="1400" dirty="0"/>
              <a:t>Unverdorbenheit, Ganzheit, Ursprünglichkeit</a:t>
            </a:r>
          </a:p>
          <a:p>
            <a:r>
              <a:rPr lang="de-DE" sz="1400" dirty="0"/>
              <a:t>= Mensch in seiner </a:t>
            </a:r>
            <a:r>
              <a:rPr lang="de-DE" sz="1400" dirty="0">
                <a:solidFill>
                  <a:schemeClr val="accent1"/>
                </a:solidFill>
              </a:rPr>
              <a:t>Natürlichkeit </a:t>
            </a:r>
            <a:r>
              <a:rPr lang="de-DE" sz="1400" dirty="0"/>
              <a:t>(wie das „Volk“)</a:t>
            </a:r>
            <a:endParaRPr lang="de-DE" sz="1400" dirty="0">
              <a:solidFill>
                <a:schemeClr val="accent1"/>
              </a:solidFill>
            </a:endParaRPr>
          </a:p>
          <a:p>
            <a:r>
              <a:rPr lang="de-DE" sz="1400" dirty="0"/>
              <a:t>Gegenbild des Medikus als „</a:t>
            </a:r>
            <a:r>
              <a:rPr lang="de-DE" sz="1400" dirty="0">
                <a:solidFill>
                  <a:schemeClr val="accent1"/>
                </a:solidFill>
              </a:rPr>
              <a:t>dogmatische Drahtpuppe</a:t>
            </a:r>
            <a:r>
              <a:rPr lang="de-DE" sz="1400" dirty="0"/>
              <a:t>“</a:t>
            </a:r>
          </a:p>
          <a:p>
            <a:r>
              <a:rPr lang="de-DE" sz="1400" dirty="0"/>
              <a:t>Werden jedoch als Untertanen behandelt wegen vermeintlicher Unmündigkeit</a:t>
            </a:r>
          </a:p>
          <a:p>
            <a:r>
              <a:rPr lang="de-DE" sz="1400" dirty="0"/>
              <a:t>Aufwertung durch </a:t>
            </a:r>
            <a:r>
              <a:rPr lang="de-DE" sz="1400" dirty="0">
                <a:solidFill>
                  <a:schemeClr val="accent1"/>
                </a:solidFill>
              </a:rPr>
              <a:t>Bibelzitat</a:t>
            </a:r>
            <a:r>
              <a:rPr lang="de-DE" sz="1400" dirty="0"/>
              <a:t> (Matthäus 18,3)</a:t>
            </a:r>
          </a:p>
          <a:p>
            <a:r>
              <a:rPr lang="de-DE" sz="1400" dirty="0"/>
              <a:t>Bezeichnung der eigenen Ausführungen als „</a:t>
            </a:r>
            <a:r>
              <a:rPr lang="de-DE" sz="1400" dirty="0">
                <a:solidFill>
                  <a:schemeClr val="accent1"/>
                </a:solidFill>
              </a:rPr>
              <a:t>radotieren</a:t>
            </a:r>
            <a:r>
              <a:rPr lang="de-DE" sz="1400" dirty="0"/>
              <a:t>“: </a:t>
            </a:r>
            <a:br>
              <a:rPr lang="de-DE" sz="1400" dirty="0"/>
            </a:br>
            <a:r>
              <a:rPr lang="de-DE" sz="1400" dirty="0"/>
              <a:t>Mutwilliges, eigensinniges Reden</a:t>
            </a:r>
          </a:p>
          <a:p>
            <a:endParaRPr lang="de-DE" sz="1400" dirty="0"/>
          </a:p>
        </p:txBody>
      </p:sp>
      <p:pic>
        <p:nvPicPr>
          <p:cNvPr id="7" name="Grafik 6" descr="Ein Bild, das Kleidung, Menschliches Gesicht, Kunst, Bild enthält.&#10;&#10;Automatisch generierte Beschreibung">
            <a:extLst>
              <a:ext uri="{FF2B5EF4-FFF2-40B4-BE49-F238E27FC236}">
                <a16:creationId xmlns:a16="http://schemas.microsoft.com/office/drawing/2014/main" id="{546A2E3C-4633-9C9B-9FBF-F135F211BB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8184" y="2099863"/>
            <a:ext cx="2198897" cy="3218224"/>
          </a:xfrm>
          <a:prstGeom prst="rect">
            <a:avLst/>
          </a:prstGeom>
        </p:spPr>
      </p:pic>
      <p:sp>
        <p:nvSpPr>
          <p:cNvPr id="6" name="Textfeld 5">
            <a:extLst>
              <a:ext uri="{FF2B5EF4-FFF2-40B4-BE49-F238E27FC236}">
                <a16:creationId xmlns:a16="http://schemas.microsoft.com/office/drawing/2014/main" id="{2285CCA0-39C2-F1B1-0A8A-194F150DB5F2}"/>
              </a:ext>
            </a:extLst>
          </p:cNvPr>
          <p:cNvSpPr txBox="1"/>
          <p:nvPr/>
        </p:nvSpPr>
        <p:spPr>
          <a:xfrm>
            <a:off x="6078381" y="5429255"/>
            <a:ext cx="2880320" cy="400110"/>
          </a:xfrm>
          <a:prstGeom prst="rect">
            <a:avLst/>
          </a:prstGeom>
          <a:noFill/>
        </p:spPr>
        <p:txBody>
          <a:bodyPr wrap="square" rtlCol="0">
            <a:spAutoFit/>
          </a:bodyPr>
          <a:lstStyle/>
          <a:p>
            <a:r>
              <a:rPr lang="de-DE" sz="1000" dirty="0">
                <a:solidFill>
                  <a:schemeClr val="accent3"/>
                </a:solidFill>
              </a:rPr>
              <a:t>Stahlstich nach: Johann Heinrich </a:t>
            </a:r>
            <a:r>
              <a:rPr lang="de-DE" sz="1000" dirty="0" err="1">
                <a:solidFill>
                  <a:schemeClr val="accent3"/>
                </a:solidFill>
              </a:rPr>
              <a:t>Ramberg</a:t>
            </a:r>
            <a:r>
              <a:rPr lang="de-DE" sz="1000" dirty="0">
                <a:solidFill>
                  <a:schemeClr val="accent3"/>
                </a:solidFill>
              </a:rPr>
              <a:t>, Illustration zu</a:t>
            </a:r>
            <a:r>
              <a:rPr lang="de-DE" sz="1000" i="1" dirty="0">
                <a:solidFill>
                  <a:schemeClr val="accent3"/>
                </a:solidFill>
              </a:rPr>
              <a:t> Werther</a:t>
            </a:r>
          </a:p>
        </p:txBody>
      </p:sp>
    </p:spTree>
    <p:extLst>
      <p:ext uri="{BB962C8B-B14F-4D97-AF65-F5344CB8AC3E}">
        <p14:creationId xmlns:p14="http://schemas.microsoft.com/office/powerpoint/2010/main" val="8482612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2E3790-6F3F-0F1F-77E4-2E19DD7BA845}"/>
              </a:ext>
            </a:extLst>
          </p:cNvPr>
          <p:cNvSpPr>
            <a:spLocks noGrp="1"/>
          </p:cNvSpPr>
          <p:nvPr>
            <p:ph type="title"/>
          </p:nvPr>
        </p:nvSpPr>
        <p:spPr/>
        <p:txBody>
          <a:bodyPr>
            <a:normAutofit/>
          </a:bodyPr>
          <a:lstStyle/>
          <a:p>
            <a:r>
              <a:rPr lang="de-DE" sz="2800" dirty="0"/>
              <a:t>Brief vom 16. Juni 1771 (Lotte)</a:t>
            </a:r>
          </a:p>
        </p:txBody>
      </p:sp>
      <p:sp>
        <p:nvSpPr>
          <p:cNvPr id="3" name="Fußzeilenplatzhalter 2">
            <a:extLst>
              <a:ext uri="{FF2B5EF4-FFF2-40B4-BE49-F238E27FC236}">
                <a16:creationId xmlns:a16="http://schemas.microsoft.com/office/drawing/2014/main" id="{16F35474-098C-09E1-D0F3-AD7B14673DFA}"/>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096773C8-4BB2-9071-9AA2-07664BDBCCFA}"/>
              </a:ext>
            </a:extLst>
          </p:cNvPr>
          <p:cNvSpPr>
            <a:spLocks noGrp="1"/>
          </p:cNvSpPr>
          <p:nvPr>
            <p:ph type="sldNum" sz="quarter" idx="12"/>
          </p:nvPr>
        </p:nvSpPr>
        <p:spPr/>
        <p:txBody>
          <a:bodyPr/>
          <a:lstStyle/>
          <a:p>
            <a:fld id="{B2ADACBF-B37B-4026-855E-49B0BDFC8D12}" type="slidenum">
              <a:rPr lang="de-DE" smtClean="0"/>
              <a:t>19</a:t>
            </a:fld>
            <a:endParaRPr lang="de-DE"/>
          </a:p>
        </p:txBody>
      </p:sp>
      <p:sp>
        <p:nvSpPr>
          <p:cNvPr id="5" name="Inhaltsplatzhalter 4">
            <a:extLst>
              <a:ext uri="{FF2B5EF4-FFF2-40B4-BE49-F238E27FC236}">
                <a16:creationId xmlns:a16="http://schemas.microsoft.com/office/drawing/2014/main" id="{00661159-3622-E525-9C60-9C96E04EA48F}"/>
              </a:ext>
            </a:extLst>
          </p:cNvPr>
          <p:cNvSpPr>
            <a:spLocks noGrp="1"/>
          </p:cNvSpPr>
          <p:nvPr>
            <p:ph sz="quarter" idx="1"/>
          </p:nvPr>
        </p:nvSpPr>
        <p:spPr>
          <a:xfrm>
            <a:off x="301752" y="1700808"/>
            <a:ext cx="6862536" cy="4398240"/>
          </a:xfrm>
        </p:spPr>
        <p:txBody>
          <a:bodyPr>
            <a:normAutofit/>
          </a:bodyPr>
          <a:lstStyle/>
          <a:p>
            <a:r>
              <a:rPr lang="de-DE" sz="1400" dirty="0"/>
              <a:t>„</a:t>
            </a:r>
            <a:r>
              <a:rPr lang="de-DE" sz="1400" dirty="0">
                <a:solidFill>
                  <a:schemeClr val="accent1"/>
                </a:solidFill>
              </a:rPr>
              <a:t>Vollkommenheit</a:t>
            </a:r>
            <a:r>
              <a:rPr lang="de-DE" sz="1400" dirty="0"/>
              <a:t>“; ist jedoch unbeschreiblich, kann nur gefühlt werden</a:t>
            </a:r>
          </a:p>
          <a:p>
            <a:r>
              <a:rPr lang="de-DE" sz="1400" dirty="0"/>
              <a:t>Beschreibung in </a:t>
            </a:r>
            <a:r>
              <a:rPr lang="de-DE" sz="1400" dirty="0">
                <a:solidFill>
                  <a:schemeClr val="accent1"/>
                </a:solidFill>
              </a:rPr>
              <a:t>(paradoxen) Kontrasten</a:t>
            </a:r>
            <a:r>
              <a:rPr lang="de-DE" sz="1400" dirty="0"/>
              <a:t>: Einfalt und Verstand; Güte und Festigkeit; Ruhe der Seele bei Tätigkeit (Verhältnis zu Werther?)</a:t>
            </a:r>
          </a:p>
          <a:p>
            <a:r>
              <a:rPr lang="de-DE" sz="1400" dirty="0"/>
              <a:t>am besten erfahrbar in der </a:t>
            </a:r>
            <a:r>
              <a:rPr lang="de-DE" sz="1400" dirty="0">
                <a:solidFill>
                  <a:schemeClr val="accent1"/>
                </a:solidFill>
              </a:rPr>
              <a:t>Brotschneide-Szene</a:t>
            </a:r>
            <a:r>
              <a:rPr lang="de-DE" sz="1400" dirty="0"/>
              <a:t>: </a:t>
            </a:r>
            <a:br>
              <a:rPr lang="de-DE" sz="1400" dirty="0"/>
            </a:br>
            <a:r>
              <a:rPr lang="de-DE" sz="1400" dirty="0"/>
              <a:t>einfache Handlung, sozialer Kontext, Vereinigung von Anmut, </a:t>
            </a:r>
            <a:br>
              <a:rPr lang="de-DE" sz="1400" dirty="0"/>
            </a:br>
            <a:r>
              <a:rPr lang="de-DE" sz="1400" dirty="0"/>
              <a:t>Lebensweisheit und Gefühl</a:t>
            </a:r>
          </a:p>
          <a:p>
            <a:r>
              <a:rPr lang="de-DE" sz="1400" dirty="0"/>
              <a:t>Seelenzustand drückt sich aus in </a:t>
            </a:r>
            <a:r>
              <a:rPr lang="de-DE" sz="1400" dirty="0">
                <a:solidFill>
                  <a:schemeClr val="accent1"/>
                </a:solidFill>
              </a:rPr>
              <a:t>Schreibweise, die Unmittelbarkeit einfängt</a:t>
            </a:r>
            <a:r>
              <a:rPr lang="de-DE" sz="1400" dirty="0"/>
              <a:t>: abgebrochene Sätze, sprunghafte Darstellung, „kein guter Historienschreiber“</a:t>
            </a:r>
          </a:p>
        </p:txBody>
      </p:sp>
      <p:pic>
        <p:nvPicPr>
          <p:cNvPr id="7" name="Grafik 6" descr="Ein Bild, das Kleidung, Gebäude, Person, Kunst enthält.&#10;&#10;Automatisch generierte Beschreibung">
            <a:extLst>
              <a:ext uri="{FF2B5EF4-FFF2-40B4-BE49-F238E27FC236}">
                <a16:creationId xmlns:a16="http://schemas.microsoft.com/office/drawing/2014/main" id="{ED7F09A6-88D1-FBA2-D6E9-4F398CEE38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1503" y="3645024"/>
            <a:ext cx="1512168" cy="2285270"/>
          </a:xfrm>
          <a:prstGeom prst="rect">
            <a:avLst/>
          </a:prstGeom>
        </p:spPr>
      </p:pic>
      <p:pic>
        <p:nvPicPr>
          <p:cNvPr id="9" name="Grafik 8" descr="Ein Bild, das Kleidung, Kleid, Kunst, Retrostyle enthält.&#10;&#10;Automatisch generierte Beschreibung">
            <a:extLst>
              <a:ext uri="{FF2B5EF4-FFF2-40B4-BE49-F238E27FC236}">
                <a16:creationId xmlns:a16="http://schemas.microsoft.com/office/drawing/2014/main" id="{CFF7C755-23D3-4499-D881-BE5BCD1DAD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5899" y="3813048"/>
            <a:ext cx="3159202" cy="2169005"/>
          </a:xfrm>
          <a:prstGeom prst="rect">
            <a:avLst/>
          </a:prstGeom>
        </p:spPr>
      </p:pic>
      <p:pic>
        <p:nvPicPr>
          <p:cNvPr id="11" name="Grafik 10" descr="Ein Bild, das Person, Entwurf, Kleidung, Kunst enthält.&#10;&#10;Automatisch generierte Beschreibung">
            <a:extLst>
              <a:ext uri="{FF2B5EF4-FFF2-40B4-BE49-F238E27FC236}">
                <a16:creationId xmlns:a16="http://schemas.microsoft.com/office/drawing/2014/main" id="{5C192807-358C-D688-08D2-692C15E360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7944" y="4102130"/>
            <a:ext cx="2517648" cy="1844040"/>
          </a:xfrm>
          <a:prstGeom prst="rect">
            <a:avLst/>
          </a:prstGeom>
        </p:spPr>
      </p:pic>
      <p:pic>
        <p:nvPicPr>
          <p:cNvPr id="8" name="Grafik 7" descr="Ein Bild, das Text, Menschliches Gesicht, Oval, Person enthält.&#10;&#10;Automatisch generierte Beschreibung">
            <a:extLst>
              <a:ext uri="{FF2B5EF4-FFF2-40B4-BE49-F238E27FC236}">
                <a16:creationId xmlns:a16="http://schemas.microsoft.com/office/drawing/2014/main" id="{B797B866-FB7C-7425-A75A-5DBC0371CA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1503" y="1775971"/>
            <a:ext cx="1512168" cy="1727361"/>
          </a:xfrm>
          <a:prstGeom prst="rect">
            <a:avLst/>
          </a:prstGeom>
        </p:spPr>
      </p:pic>
    </p:spTree>
    <p:extLst>
      <p:ext uri="{BB962C8B-B14F-4D97-AF65-F5344CB8AC3E}">
        <p14:creationId xmlns:p14="http://schemas.microsoft.com/office/powerpoint/2010/main" val="3852662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F1F6FC-7352-577A-C89A-EF3742394CDA}"/>
              </a:ext>
            </a:extLst>
          </p:cNvPr>
          <p:cNvSpPr>
            <a:spLocks noGrp="1"/>
          </p:cNvSpPr>
          <p:nvPr>
            <p:ph type="title"/>
          </p:nvPr>
        </p:nvSpPr>
        <p:spPr/>
        <p:txBody>
          <a:bodyPr>
            <a:normAutofit fontScale="90000"/>
          </a:bodyPr>
          <a:lstStyle/>
          <a:p>
            <a:r>
              <a:rPr lang="de-DE" sz="2400" b="1" dirty="0"/>
              <a:t>Brief vom 20. Dezember 1772, Herausgeberbericht (Lotte)</a:t>
            </a:r>
          </a:p>
        </p:txBody>
      </p:sp>
      <p:sp>
        <p:nvSpPr>
          <p:cNvPr id="3" name="Fußzeilenplatzhalter 2">
            <a:extLst>
              <a:ext uri="{FF2B5EF4-FFF2-40B4-BE49-F238E27FC236}">
                <a16:creationId xmlns:a16="http://schemas.microsoft.com/office/drawing/2014/main" id="{3660F746-1AF4-982B-B5CA-A4BC34154191}"/>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6EA94A54-2055-B655-8E2F-95D9970A1F03}"/>
              </a:ext>
            </a:extLst>
          </p:cNvPr>
          <p:cNvSpPr>
            <a:spLocks noGrp="1"/>
          </p:cNvSpPr>
          <p:nvPr>
            <p:ph type="sldNum" sz="quarter" idx="12"/>
          </p:nvPr>
        </p:nvSpPr>
        <p:spPr/>
        <p:txBody>
          <a:bodyPr/>
          <a:lstStyle/>
          <a:p>
            <a:fld id="{B2ADACBF-B37B-4026-855E-49B0BDFC8D12}" type="slidenum">
              <a:rPr lang="de-DE" smtClean="0"/>
              <a:t>20</a:t>
            </a:fld>
            <a:endParaRPr lang="de-DE"/>
          </a:p>
        </p:txBody>
      </p:sp>
      <p:sp>
        <p:nvSpPr>
          <p:cNvPr id="5" name="Inhaltsplatzhalter 4">
            <a:extLst>
              <a:ext uri="{FF2B5EF4-FFF2-40B4-BE49-F238E27FC236}">
                <a16:creationId xmlns:a16="http://schemas.microsoft.com/office/drawing/2014/main" id="{97A9D8E9-49EA-BF2F-4497-676375E81ABE}"/>
              </a:ext>
            </a:extLst>
          </p:cNvPr>
          <p:cNvSpPr>
            <a:spLocks noGrp="1"/>
          </p:cNvSpPr>
          <p:nvPr>
            <p:ph sz="quarter" idx="1"/>
          </p:nvPr>
        </p:nvSpPr>
        <p:spPr>
          <a:xfrm>
            <a:off x="301752" y="1527048"/>
            <a:ext cx="6358480" cy="4572000"/>
          </a:xfrm>
        </p:spPr>
        <p:txBody>
          <a:bodyPr>
            <a:normAutofit/>
          </a:bodyPr>
          <a:lstStyle/>
          <a:p>
            <a:pPr>
              <a:lnSpc>
                <a:spcPts val="1700"/>
              </a:lnSpc>
            </a:pPr>
            <a:r>
              <a:rPr lang="de-DE" sz="1400" kern="100" dirty="0">
                <a:effectLst/>
                <a:ea typeface="Aptos" panose="020B0004020202020204" pitchFamily="34" charset="0"/>
                <a:cs typeface="Times New Roman" panose="02020603050405020304" pitchFamily="18" charset="0"/>
              </a:rPr>
              <a:t>Ratschlag zu </a:t>
            </a:r>
            <a:r>
              <a:rPr lang="de-DE" sz="1400" kern="100" dirty="0">
                <a:solidFill>
                  <a:schemeClr val="accent1"/>
                </a:solidFill>
                <a:effectLst/>
                <a:ea typeface="Aptos" panose="020B0004020202020204" pitchFamily="34" charset="0"/>
                <a:cs typeface="Times New Roman" panose="02020603050405020304" pitchFamily="18" charset="0"/>
              </a:rPr>
              <a:t>Aktivität </a:t>
            </a:r>
            <a:r>
              <a:rPr lang="de-DE" sz="1400" kern="100" dirty="0">
                <a:effectLst/>
                <a:ea typeface="Aptos" panose="020B0004020202020204" pitchFamily="34" charset="0"/>
                <a:cs typeface="Times New Roman" panose="02020603050405020304" pitchFamily="18" charset="0"/>
              </a:rPr>
              <a:t>und Aufnahme einer neuen Beziehung </a:t>
            </a:r>
          </a:p>
          <a:p>
            <a:pPr>
              <a:lnSpc>
                <a:spcPts val="1700"/>
              </a:lnSpc>
            </a:pPr>
            <a:r>
              <a:rPr lang="de-DE" sz="1400" kern="100" dirty="0">
                <a:ea typeface="Aptos" panose="020B0004020202020204" pitchFamily="34" charset="0"/>
                <a:cs typeface="Times New Roman" panose="02020603050405020304" pitchFamily="18" charset="0"/>
              </a:rPr>
              <a:t>Übergang von (unerfüllbarer) Liebe zur „</a:t>
            </a:r>
            <a:r>
              <a:rPr lang="de-DE" sz="1400" kern="100" dirty="0">
                <a:solidFill>
                  <a:schemeClr val="accent1"/>
                </a:solidFill>
                <a:ea typeface="Aptos" panose="020B0004020202020204" pitchFamily="34" charset="0"/>
                <a:cs typeface="Times New Roman" panose="02020603050405020304" pitchFamily="18" charset="0"/>
              </a:rPr>
              <a:t>Seligkeit einer wahren Freundschaft“</a:t>
            </a:r>
          </a:p>
          <a:p>
            <a:pPr>
              <a:lnSpc>
                <a:spcPts val="1700"/>
              </a:lnSpc>
            </a:pPr>
            <a:endParaRPr lang="de-DE" sz="1400" kern="100" dirty="0">
              <a:effectLst/>
              <a:ea typeface="Aptos" panose="020B0004020202020204" pitchFamily="34" charset="0"/>
              <a:cs typeface="Times New Roman" panose="02020603050405020304" pitchFamily="18" charset="0"/>
            </a:endParaRPr>
          </a:p>
          <a:p>
            <a:pPr>
              <a:lnSpc>
                <a:spcPts val="1700"/>
              </a:lnSpc>
            </a:pPr>
            <a:r>
              <a:rPr lang="de-DE" sz="1400" kern="100" dirty="0">
                <a:effectLst/>
                <a:ea typeface="Aptos" panose="020B0004020202020204" pitchFamily="34" charset="0"/>
                <a:cs typeface="Times New Roman" panose="02020603050405020304" pitchFamily="18" charset="0"/>
              </a:rPr>
              <a:t>Lotte in der Einsamkeit; Reflexion über die Zukunft </a:t>
            </a:r>
          </a:p>
          <a:p>
            <a:pPr>
              <a:lnSpc>
                <a:spcPts val="1700"/>
              </a:lnSpc>
            </a:pPr>
            <a:r>
              <a:rPr lang="de-DE" sz="1400" kern="100" dirty="0">
                <a:solidFill>
                  <a:schemeClr val="accent1"/>
                </a:solidFill>
                <a:ea typeface="Aptos" panose="020B0004020202020204" pitchFamily="34" charset="0"/>
                <a:cs typeface="Times New Roman" panose="02020603050405020304" pitchFamily="18" charset="0"/>
              </a:rPr>
              <a:t>Annahme ihrer Bestimmung </a:t>
            </a:r>
            <a:r>
              <a:rPr lang="de-DE" sz="1400" kern="100" dirty="0">
                <a:ea typeface="Aptos" panose="020B0004020202020204" pitchFamily="34" charset="0"/>
                <a:cs typeface="Times New Roman" panose="02020603050405020304" pitchFamily="18" charset="0"/>
              </a:rPr>
              <a:t>als Ehefrau und Mutter, </a:t>
            </a:r>
            <a:br>
              <a:rPr lang="de-DE" sz="1400" kern="100" dirty="0">
                <a:ea typeface="Aptos" panose="020B0004020202020204" pitchFamily="34" charset="0"/>
                <a:cs typeface="Times New Roman" panose="02020603050405020304" pitchFamily="18" charset="0"/>
              </a:rPr>
            </a:br>
            <a:r>
              <a:rPr lang="de-DE" sz="1400" kern="100" dirty="0">
                <a:ea typeface="Aptos" panose="020B0004020202020204" pitchFamily="34" charset="0"/>
                <a:cs typeface="Times New Roman" panose="02020603050405020304" pitchFamily="18" charset="0"/>
              </a:rPr>
              <a:t>kognitiv und emotional</a:t>
            </a:r>
          </a:p>
          <a:p>
            <a:pPr>
              <a:lnSpc>
                <a:spcPts val="1700"/>
              </a:lnSpc>
            </a:pPr>
            <a:r>
              <a:rPr lang="de-DE" sz="1400" kern="100" dirty="0">
                <a:solidFill>
                  <a:schemeClr val="accent1"/>
                </a:solidFill>
                <a:effectLst/>
                <a:ea typeface="Aptos" panose="020B0004020202020204" pitchFamily="34" charset="0"/>
                <a:cs typeface="Times New Roman" panose="02020603050405020304" pitchFamily="18" charset="0"/>
              </a:rPr>
              <a:t>Rekapitulation</a:t>
            </a:r>
            <a:r>
              <a:rPr lang="de-DE" sz="1400" kern="100" dirty="0">
                <a:effectLst/>
                <a:ea typeface="Aptos" panose="020B0004020202020204" pitchFamily="34" charset="0"/>
                <a:cs typeface="Times New Roman" panose="02020603050405020304" pitchFamily="18" charset="0"/>
              </a:rPr>
              <a:t> der Beziehung zu Werther: </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ursprüngliche Sympathie, Gewohnheit, Gemeinsamkeit, </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Teilnahme, Mitteilung</a:t>
            </a:r>
          </a:p>
          <a:p>
            <a:pPr>
              <a:lnSpc>
                <a:spcPts val="1700"/>
              </a:lnSpc>
            </a:pPr>
            <a:r>
              <a:rPr lang="de-DE" sz="1400" kern="100" dirty="0">
                <a:ea typeface="Aptos" panose="020B0004020202020204" pitchFamily="34" charset="0"/>
                <a:cs typeface="Times New Roman" panose="02020603050405020304" pitchFamily="18" charset="0"/>
              </a:rPr>
              <a:t>Motiv der </a:t>
            </a:r>
            <a:r>
              <a:rPr lang="de-DE" sz="1400" kern="100" dirty="0">
                <a:solidFill>
                  <a:schemeClr val="accent1"/>
                </a:solidFill>
                <a:ea typeface="Aptos" panose="020B0004020202020204" pitchFamily="34" charset="0"/>
                <a:cs typeface="Times New Roman" panose="02020603050405020304" pitchFamily="18" charset="0"/>
              </a:rPr>
              <a:t>„Lücke</a:t>
            </a:r>
            <a:r>
              <a:rPr lang="de-DE" sz="1400" kern="100" dirty="0">
                <a:ea typeface="Aptos" panose="020B0004020202020204" pitchFamily="34" charset="0"/>
                <a:cs typeface="Times New Roman" panose="02020603050405020304" pitchFamily="18" charset="0"/>
              </a:rPr>
              <a:t>“</a:t>
            </a:r>
          </a:p>
          <a:p>
            <a:pPr>
              <a:lnSpc>
                <a:spcPts val="1700"/>
              </a:lnSpc>
            </a:pPr>
            <a:r>
              <a:rPr lang="de-DE" sz="1400" kern="100" dirty="0">
                <a:ea typeface="Aptos" panose="020B0004020202020204" pitchFamily="34" charset="0"/>
                <a:cs typeface="Times New Roman" panose="02020603050405020304" pitchFamily="18" charset="0"/>
              </a:rPr>
              <a:t>w</a:t>
            </a:r>
            <a:r>
              <a:rPr lang="de-DE" sz="1400" kern="100" dirty="0">
                <a:effectLst/>
                <a:ea typeface="Aptos" panose="020B0004020202020204" pitchFamily="34" charset="0"/>
                <a:cs typeface="Times New Roman" panose="02020603050405020304" pitchFamily="18" charset="0"/>
              </a:rPr>
              <a:t>iederum Versuch zur </a:t>
            </a:r>
            <a:r>
              <a:rPr lang="de-DE" sz="1400" kern="100" dirty="0">
                <a:solidFill>
                  <a:schemeClr val="accent1"/>
                </a:solidFill>
                <a:effectLst/>
                <a:ea typeface="Aptos" panose="020B0004020202020204" pitchFamily="34" charset="0"/>
                <a:cs typeface="Times New Roman" panose="02020603050405020304" pitchFamily="18" charset="0"/>
              </a:rPr>
              <a:t>Beziehungsumwidmung</a:t>
            </a:r>
            <a:r>
              <a:rPr lang="de-DE" sz="1400" kern="100" dirty="0">
                <a:effectLst/>
                <a:ea typeface="Aptos" panose="020B0004020202020204" pitchFamily="34" charset="0"/>
                <a:cs typeface="Times New Roman" panose="02020603050405020304" pitchFamily="18" charset="0"/>
              </a:rPr>
              <a:t> („Bruder“)</a:t>
            </a:r>
          </a:p>
          <a:p>
            <a:pPr>
              <a:lnSpc>
                <a:spcPts val="1700"/>
              </a:lnSpc>
            </a:pPr>
            <a:r>
              <a:rPr lang="de-DE" sz="1400" kern="100" dirty="0">
                <a:ea typeface="Aptos" panose="020B0004020202020204" pitchFamily="34" charset="0"/>
                <a:cs typeface="Times New Roman" panose="02020603050405020304" pitchFamily="18" charset="0"/>
              </a:rPr>
              <a:t>Wahrgenommener Zwiespalt führt zu „</a:t>
            </a:r>
            <a:r>
              <a:rPr lang="de-DE" sz="1400" kern="100" dirty="0">
                <a:solidFill>
                  <a:schemeClr val="accent1"/>
                </a:solidFill>
                <a:ea typeface="Aptos" panose="020B0004020202020204" pitchFamily="34" charset="0"/>
                <a:cs typeface="Times New Roman" panose="02020603050405020304" pitchFamily="18" charset="0"/>
              </a:rPr>
              <a:t>Schwermut</a:t>
            </a:r>
            <a:r>
              <a:rPr lang="de-DE" sz="1400" kern="100" dirty="0">
                <a:ea typeface="Aptos" panose="020B0004020202020204" pitchFamily="34" charset="0"/>
                <a:cs typeface="Times New Roman" panose="02020603050405020304" pitchFamily="18" charset="0"/>
              </a:rPr>
              <a:t>“</a:t>
            </a:r>
          </a:p>
          <a:p>
            <a:pPr>
              <a:lnSpc>
                <a:spcPts val="1700"/>
              </a:lnSpc>
            </a:pPr>
            <a:endParaRPr lang="de-DE" sz="1400" kern="100" dirty="0">
              <a:effectLst/>
              <a:ea typeface="Aptos" panose="020B0004020202020204" pitchFamily="34" charset="0"/>
              <a:cs typeface="Times New Roman" panose="02020603050405020304" pitchFamily="18" charset="0"/>
            </a:endParaRPr>
          </a:p>
          <a:p>
            <a:pPr>
              <a:lnSpc>
                <a:spcPts val="1700"/>
              </a:lnSpc>
            </a:pPr>
            <a:r>
              <a:rPr lang="de-DE" sz="1400" kern="100" dirty="0">
                <a:solidFill>
                  <a:schemeClr val="accent1"/>
                </a:solidFill>
                <a:ea typeface="Aptos" panose="020B0004020202020204" pitchFamily="34" charset="0"/>
                <a:cs typeface="Times New Roman" panose="02020603050405020304" pitchFamily="18" charset="0"/>
              </a:rPr>
              <a:t>Versagen der Paarkommunikation </a:t>
            </a:r>
            <a:r>
              <a:rPr lang="de-DE" sz="1400" kern="100" dirty="0">
                <a:ea typeface="Aptos" panose="020B0004020202020204" pitchFamily="34" charset="0"/>
                <a:cs typeface="Times New Roman" panose="02020603050405020304" pitchFamily="18" charset="0"/>
              </a:rPr>
              <a:t>ermöglicht </a:t>
            </a:r>
            <a:br>
              <a:rPr lang="de-DE" sz="1400" kern="100" dirty="0">
                <a:ea typeface="Aptos" panose="020B0004020202020204" pitchFamily="34" charset="0"/>
                <a:cs typeface="Times New Roman" panose="02020603050405020304" pitchFamily="18" charset="0"/>
              </a:rPr>
            </a:br>
            <a:r>
              <a:rPr lang="de-DE" sz="1400" kern="100" dirty="0">
                <a:ea typeface="Aptos" panose="020B0004020202020204" pitchFamily="34" charset="0"/>
                <a:cs typeface="Times New Roman" panose="02020603050405020304" pitchFamily="18" charset="0"/>
              </a:rPr>
              <a:t>Werthers Selbstmord</a:t>
            </a:r>
          </a:p>
          <a:p>
            <a:pPr>
              <a:lnSpc>
                <a:spcPts val="1700"/>
              </a:lnSpc>
            </a:pPr>
            <a:r>
              <a:rPr lang="de-DE" sz="1400" kern="100" dirty="0">
                <a:effectLst/>
                <a:ea typeface="Aptos" panose="020B0004020202020204" pitchFamily="34" charset="0"/>
                <a:cs typeface="Times New Roman" panose="02020603050405020304" pitchFamily="18" charset="0"/>
              </a:rPr>
              <a:t>Ergibt sich aus </a:t>
            </a:r>
            <a:r>
              <a:rPr lang="de-DE" sz="1400" kern="100" dirty="0">
                <a:solidFill>
                  <a:schemeClr val="accent1"/>
                </a:solidFill>
                <a:effectLst/>
                <a:ea typeface="Aptos" panose="020B0004020202020204" pitchFamily="34" charset="0"/>
                <a:cs typeface="Times New Roman" panose="02020603050405020304" pitchFamily="18" charset="0"/>
              </a:rPr>
              <a:t>menschlicher Neigung zum Rechthabenwollen</a:t>
            </a:r>
            <a:r>
              <a:rPr lang="de-DE" sz="1400" kern="100" dirty="0">
                <a:effectLst/>
                <a:ea typeface="Aptos" panose="020B0004020202020204" pitchFamily="34" charset="0"/>
                <a:cs typeface="Times New Roman" panose="02020603050405020304" pitchFamily="18" charset="0"/>
              </a:rPr>
              <a:t>; Verdrängung und Schweigen; Verstockung der Herzen</a:t>
            </a:r>
          </a:p>
          <a:p>
            <a:pPr>
              <a:lnSpc>
                <a:spcPts val="1700"/>
              </a:lnSpc>
            </a:pPr>
            <a:endParaRPr lang="de-DE" sz="1400" kern="100" dirty="0">
              <a:effectLst/>
              <a:ea typeface="Aptos" panose="020B0004020202020204" pitchFamily="34" charset="0"/>
              <a:cs typeface="Times New Roman" panose="02020603050405020304" pitchFamily="18" charset="0"/>
            </a:endParaRPr>
          </a:p>
        </p:txBody>
      </p:sp>
      <p:pic>
        <p:nvPicPr>
          <p:cNvPr id="7" name="Grafik 6" descr="Ein Bild, das Menschliches Gesicht, Text, Person, Oval enthält.&#10;&#10;Automatisch generierte Beschreibung">
            <a:extLst>
              <a:ext uri="{FF2B5EF4-FFF2-40B4-BE49-F238E27FC236}">
                <a16:creationId xmlns:a16="http://schemas.microsoft.com/office/drawing/2014/main" id="{149AC8C8-754A-D74B-B134-37EED3DE08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2160" y="1527048"/>
            <a:ext cx="2686050" cy="4638675"/>
          </a:xfrm>
          <a:prstGeom prst="rect">
            <a:avLst/>
          </a:prstGeom>
        </p:spPr>
      </p:pic>
    </p:spTree>
    <p:extLst>
      <p:ext uri="{BB962C8B-B14F-4D97-AF65-F5344CB8AC3E}">
        <p14:creationId xmlns:p14="http://schemas.microsoft.com/office/powerpoint/2010/main" val="40170007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902553-92AA-1D35-ACCC-483E45BFE2C4}"/>
              </a:ext>
            </a:extLst>
          </p:cNvPr>
          <p:cNvSpPr>
            <a:spLocks noGrp="1"/>
          </p:cNvSpPr>
          <p:nvPr>
            <p:ph type="title"/>
          </p:nvPr>
        </p:nvSpPr>
        <p:spPr/>
        <p:txBody>
          <a:bodyPr>
            <a:normAutofit/>
          </a:bodyPr>
          <a:lstStyle/>
          <a:p>
            <a:r>
              <a:rPr lang="de-DE" sz="2800" dirty="0"/>
              <a:t>Zusammenfassung</a:t>
            </a:r>
          </a:p>
        </p:txBody>
      </p:sp>
      <p:sp>
        <p:nvSpPr>
          <p:cNvPr id="3" name="Fußzeilenplatzhalter 2">
            <a:extLst>
              <a:ext uri="{FF2B5EF4-FFF2-40B4-BE49-F238E27FC236}">
                <a16:creationId xmlns:a16="http://schemas.microsoft.com/office/drawing/2014/main" id="{F9EFCBA9-FECE-A26F-32E8-A4E1222D46D2}"/>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A1C7130E-8E2C-6BEF-9B73-73D6EECB9ECE}"/>
              </a:ext>
            </a:extLst>
          </p:cNvPr>
          <p:cNvSpPr>
            <a:spLocks noGrp="1"/>
          </p:cNvSpPr>
          <p:nvPr>
            <p:ph type="sldNum" sz="quarter" idx="12"/>
          </p:nvPr>
        </p:nvSpPr>
        <p:spPr/>
        <p:txBody>
          <a:bodyPr/>
          <a:lstStyle/>
          <a:p>
            <a:fld id="{B2ADACBF-B37B-4026-855E-49B0BDFC8D12}" type="slidenum">
              <a:rPr lang="de-DE" smtClean="0"/>
              <a:t>21</a:t>
            </a:fld>
            <a:endParaRPr lang="de-DE"/>
          </a:p>
        </p:txBody>
      </p:sp>
      <p:sp>
        <p:nvSpPr>
          <p:cNvPr id="5" name="Inhaltsplatzhalter 4">
            <a:extLst>
              <a:ext uri="{FF2B5EF4-FFF2-40B4-BE49-F238E27FC236}">
                <a16:creationId xmlns:a16="http://schemas.microsoft.com/office/drawing/2014/main" id="{64A0C23E-44E1-A68E-A15B-2B48161E16C3}"/>
              </a:ext>
            </a:extLst>
          </p:cNvPr>
          <p:cNvSpPr>
            <a:spLocks noGrp="1"/>
          </p:cNvSpPr>
          <p:nvPr>
            <p:ph sz="quarter" idx="1"/>
          </p:nvPr>
        </p:nvSpPr>
        <p:spPr>
          <a:xfrm>
            <a:off x="301752" y="1527048"/>
            <a:ext cx="8503920" cy="4854280"/>
          </a:xfrm>
        </p:spPr>
        <p:txBody>
          <a:bodyPr>
            <a:normAutofit/>
          </a:bodyPr>
          <a:lstStyle/>
          <a:p>
            <a:pPr>
              <a:lnSpc>
                <a:spcPts val="1700"/>
              </a:lnSpc>
            </a:pPr>
            <a:endParaRPr lang="de-DE" sz="1400" dirty="0"/>
          </a:p>
          <a:p>
            <a:pPr>
              <a:lnSpc>
                <a:spcPts val="1700"/>
              </a:lnSpc>
            </a:pPr>
            <a:r>
              <a:rPr lang="de-DE" sz="1400" dirty="0"/>
              <a:t>Verbindung von </a:t>
            </a:r>
            <a:r>
              <a:rPr lang="de-DE" sz="1400" dirty="0">
                <a:solidFill>
                  <a:schemeClr val="accent1"/>
                </a:solidFill>
              </a:rPr>
              <a:t>Gesellschaftskonzept </a:t>
            </a:r>
            <a:r>
              <a:rPr lang="de-DE" sz="1400" dirty="0"/>
              <a:t>und </a:t>
            </a:r>
            <a:r>
              <a:rPr lang="de-DE" sz="1400" dirty="0">
                <a:solidFill>
                  <a:schemeClr val="accent1"/>
                </a:solidFill>
              </a:rPr>
              <a:t>Familienbild/Geschlechterbild </a:t>
            </a:r>
            <a:r>
              <a:rPr lang="de-DE" sz="1400" dirty="0"/>
              <a:t>(Campe/Werther)</a:t>
            </a:r>
          </a:p>
          <a:p>
            <a:pPr>
              <a:lnSpc>
                <a:spcPts val="1700"/>
              </a:lnSpc>
            </a:pPr>
            <a:r>
              <a:rPr lang="de-DE" sz="1400" dirty="0"/>
              <a:t>„</a:t>
            </a:r>
            <a:r>
              <a:rPr lang="de-DE" sz="1400" dirty="0">
                <a:solidFill>
                  <a:schemeClr val="accent1"/>
                </a:solidFill>
              </a:rPr>
              <a:t>Bestimmung des Menschen</a:t>
            </a:r>
            <a:r>
              <a:rPr lang="de-DE" sz="1400" dirty="0"/>
              <a:t>“: Entfremdung (mit Bezug auf Arbeitswelt) vs. natürliche Freiheit</a:t>
            </a:r>
          </a:p>
          <a:p>
            <a:pPr>
              <a:lnSpc>
                <a:spcPts val="1700"/>
              </a:lnSpc>
            </a:pPr>
            <a:r>
              <a:rPr lang="de-DE" sz="1400" dirty="0">
                <a:solidFill>
                  <a:schemeClr val="accent1"/>
                </a:solidFill>
              </a:rPr>
              <a:t>(reale) Ur- und Idealbilder des Menschen</a:t>
            </a:r>
            <a:r>
              <a:rPr lang="de-DE" sz="1400" dirty="0"/>
              <a:t>: Kinder, „Volk“ (</a:t>
            </a:r>
            <a:r>
              <a:rPr lang="de-DE" sz="1400" dirty="0" err="1"/>
              <a:t>unkorrumpiert</a:t>
            </a:r>
            <a:r>
              <a:rPr lang="de-DE" sz="1400" dirty="0"/>
              <a:t>, einfach, wahr, naturnah)</a:t>
            </a:r>
          </a:p>
          <a:p>
            <a:pPr>
              <a:lnSpc>
                <a:spcPts val="1700"/>
              </a:lnSpc>
            </a:pPr>
            <a:r>
              <a:rPr lang="de-DE" sz="1400" dirty="0">
                <a:solidFill>
                  <a:schemeClr val="accent1"/>
                </a:solidFill>
              </a:rPr>
              <a:t>Zerrbilder des Menschen</a:t>
            </a:r>
            <a:r>
              <a:rPr lang="de-DE" sz="1400" dirty="0"/>
              <a:t>: Negativcharaktere (der Gesandte als Pedant, die alte Tante)</a:t>
            </a:r>
          </a:p>
          <a:p>
            <a:pPr>
              <a:lnSpc>
                <a:spcPts val="1700"/>
              </a:lnSpc>
            </a:pPr>
            <a:r>
              <a:rPr lang="de-DE" sz="1400" dirty="0">
                <a:solidFill>
                  <a:schemeClr val="accent1"/>
                </a:solidFill>
              </a:rPr>
              <a:t>Idealbild </a:t>
            </a:r>
            <a:r>
              <a:rPr lang="de-DE" sz="1400" dirty="0"/>
              <a:t>der ganzheitlichen Ausbildung und des umfassenden Einsatzes aller Kräfte; </a:t>
            </a:r>
            <a:br>
              <a:rPr lang="de-DE" sz="1400" dirty="0"/>
            </a:br>
            <a:r>
              <a:rPr lang="de-DE" sz="1400" dirty="0"/>
              <a:t>verbunden mit Gefühl von Selbstwirksamkeit (Extremvariante: </a:t>
            </a:r>
            <a:r>
              <a:rPr lang="de-DE" sz="1400" dirty="0">
                <a:solidFill>
                  <a:schemeClr val="accent1"/>
                </a:solidFill>
              </a:rPr>
              <a:t>Genie</a:t>
            </a:r>
            <a:r>
              <a:rPr lang="de-DE" sz="1400" dirty="0"/>
              <a:t>) </a:t>
            </a:r>
          </a:p>
          <a:p>
            <a:pPr>
              <a:lnSpc>
                <a:spcPts val="1700"/>
              </a:lnSpc>
            </a:pPr>
            <a:r>
              <a:rPr lang="de-DE" sz="1400" dirty="0">
                <a:solidFill>
                  <a:schemeClr val="accent1"/>
                </a:solidFill>
              </a:rPr>
              <a:t>Polaritäten</a:t>
            </a:r>
            <a:r>
              <a:rPr lang="de-DE" sz="1400" dirty="0"/>
              <a:t>: Einsamkeit und Geselligkeit; </a:t>
            </a:r>
            <a:r>
              <a:rPr lang="de-DE" sz="1400" dirty="0" err="1"/>
              <a:t>Melancholieträchtigkeit</a:t>
            </a:r>
            <a:r>
              <a:rPr lang="de-DE" sz="1400" dirty="0"/>
              <a:t> der Einsamkeit/</a:t>
            </a:r>
            <a:br>
              <a:rPr lang="de-DE" sz="1400" dirty="0"/>
            </a:br>
            <a:r>
              <a:rPr lang="de-DE" sz="1400" dirty="0"/>
              <a:t>Zerstreuungs- und Entfremdungscharakter der Geselligkeit</a:t>
            </a:r>
          </a:p>
          <a:p>
            <a:pPr>
              <a:lnSpc>
                <a:spcPts val="1700"/>
              </a:lnSpc>
            </a:pPr>
            <a:r>
              <a:rPr lang="de-DE" sz="1400" dirty="0">
                <a:solidFill>
                  <a:schemeClr val="accent1"/>
                </a:solidFill>
              </a:rPr>
              <a:t>Polaritäten: </a:t>
            </a:r>
            <a:r>
              <a:rPr lang="de-DE" sz="1400" dirty="0"/>
              <a:t>Tätigkeit vs. Untätigkeit; sittliche Autonomie vs. Abhängigkeit von äußeren </a:t>
            </a:r>
            <a:br>
              <a:rPr lang="de-DE" sz="1400" dirty="0"/>
            </a:br>
            <a:r>
              <a:rPr lang="de-DE" sz="1400" dirty="0"/>
              <a:t>Zufällen, Launen, Trägheitsmomenten</a:t>
            </a:r>
          </a:p>
          <a:p>
            <a:pPr>
              <a:lnSpc>
                <a:spcPts val="1700"/>
              </a:lnSpc>
            </a:pPr>
            <a:endParaRPr lang="de-DE" sz="1400" dirty="0"/>
          </a:p>
          <a:p>
            <a:pPr>
              <a:lnSpc>
                <a:spcPts val="1700"/>
              </a:lnSpc>
            </a:pPr>
            <a:r>
              <a:rPr lang="de-DE" sz="1400" dirty="0">
                <a:solidFill>
                  <a:schemeClr val="accent1"/>
                </a:solidFill>
              </a:rPr>
              <a:t>Geschlechterbild</a:t>
            </a:r>
            <a:r>
              <a:rPr lang="de-DE" sz="1400" dirty="0"/>
              <a:t>: Lotte als „schöne Seele“: vereint Gegensätze in immergleicher Identität, Ausgeglichenheit, Balance, Heiterkeit (</a:t>
            </a:r>
            <a:r>
              <a:rPr lang="de-DE" sz="1400" dirty="0">
                <a:solidFill>
                  <a:schemeClr val="accent1"/>
                </a:solidFill>
              </a:rPr>
              <a:t>von Natur aus</a:t>
            </a:r>
            <a:r>
              <a:rPr lang="de-DE" sz="1400" dirty="0"/>
              <a:t>!)</a:t>
            </a:r>
          </a:p>
          <a:p>
            <a:pPr>
              <a:lnSpc>
                <a:spcPts val="1700"/>
              </a:lnSpc>
            </a:pPr>
            <a:r>
              <a:rPr lang="de-DE" sz="1400" dirty="0"/>
              <a:t>hat sich </a:t>
            </a:r>
            <a:r>
              <a:rPr lang="de-DE" sz="1400" dirty="0">
                <a:solidFill>
                  <a:schemeClr val="accent1"/>
                </a:solidFill>
              </a:rPr>
              <a:t>freiwillig ihrer „Bestimmung“ ergeben </a:t>
            </a:r>
            <a:r>
              <a:rPr lang="de-DE" sz="1400" dirty="0"/>
              <a:t>(Versprechen an die sterbende Mutter); </a:t>
            </a:r>
            <a:br>
              <a:rPr lang="de-DE" sz="1400" dirty="0"/>
            </a:br>
            <a:r>
              <a:rPr lang="de-DE" sz="1400" dirty="0"/>
              <a:t>erfüllt Rollenbild auch in sozialer Hinsicht (Wohltätigkeit, Unterstützung Kranker und Sterbender, weiter Freundeskreis)</a:t>
            </a:r>
          </a:p>
          <a:p>
            <a:pPr>
              <a:lnSpc>
                <a:spcPts val="1700"/>
              </a:lnSpc>
            </a:pPr>
            <a:r>
              <a:rPr lang="de-DE" sz="1400" dirty="0"/>
              <a:t>ist nicht stark leidenschaftlich geprägt, der Lektüre eher abgeneigt, </a:t>
            </a:r>
            <a:r>
              <a:rPr lang="de-DE" sz="1400" dirty="0">
                <a:solidFill>
                  <a:schemeClr val="accent1"/>
                </a:solidFill>
              </a:rPr>
              <a:t>nicht </a:t>
            </a:r>
            <a:r>
              <a:rPr lang="de-DE" sz="1400" dirty="0" err="1">
                <a:solidFill>
                  <a:schemeClr val="accent1"/>
                </a:solidFill>
              </a:rPr>
              <a:t>melancholieanfällig</a:t>
            </a:r>
            <a:r>
              <a:rPr lang="de-DE" sz="1400" dirty="0"/>
              <a:t>, </a:t>
            </a:r>
            <a:br>
              <a:rPr lang="de-DE" sz="1400" dirty="0"/>
            </a:br>
            <a:r>
              <a:rPr lang="de-DE" sz="1400" dirty="0"/>
              <a:t>der Geselligkeit zugetan; aber auch </a:t>
            </a:r>
            <a:r>
              <a:rPr lang="de-DE" sz="1400" dirty="0">
                <a:solidFill>
                  <a:schemeClr val="accent1"/>
                </a:solidFill>
              </a:rPr>
              <a:t>offen für ekstatische Momente</a:t>
            </a:r>
          </a:p>
          <a:p>
            <a:endParaRPr lang="de-DE" sz="1400" dirty="0"/>
          </a:p>
          <a:p>
            <a:endParaRPr lang="de-DE" sz="1400" dirty="0"/>
          </a:p>
        </p:txBody>
      </p:sp>
    </p:spTree>
    <p:extLst>
      <p:ext uri="{BB962C8B-B14F-4D97-AF65-F5344CB8AC3E}">
        <p14:creationId xmlns:p14="http://schemas.microsoft.com/office/powerpoint/2010/main" val="8617872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3044FA-16E9-DC37-1012-82F20BDBD71E}"/>
              </a:ext>
            </a:extLst>
          </p:cNvPr>
          <p:cNvSpPr>
            <a:spLocks noGrp="1"/>
          </p:cNvSpPr>
          <p:nvPr>
            <p:ph type="title"/>
          </p:nvPr>
        </p:nvSpPr>
        <p:spPr/>
        <p:txBody>
          <a:bodyPr>
            <a:normAutofit/>
          </a:bodyPr>
          <a:lstStyle/>
          <a:p>
            <a:r>
              <a:rPr lang="de-DE" sz="2400" dirty="0"/>
              <a:t>Aktualisierung: „</a:t>
            </a:r>
            <a:r>
              <a:rPr lang="de-DE" sz="2400" dirty="0">
                <a:solidFill>
                  <a:schemeClr val="accent1"/>
                </a:solidFill>
              </a:rPr>
              <a:t>Brauchbarkeit oder Selbstverwirklichung?</a:t>
            </a:r>
            <a:r>
              <a:rPr lang="de-DE" sz="2400" dirty="0"/>
              <a:t>“</a:t>
            </a:r>
          </a:p>
        </p:txBody>
      </p:sp>
      <p:sp>
        <p:nvSpPr>
          <p:cNvPr id="3" name="Fußzeilenplatzhalter 2">
            <a:extLst>
              <a:ext uri="{FF2B5EF4-FFF2-40B4-BE49-F238E27FC236}">
                <a16:creationId xmlns:a16="http://schemas.microsoft.com/office/drawing/2014/main" id="{59A14E93-44B3-D566-7D70-74C33DD204F0}"/>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B94FB112-1B12-58AF-CBAC-3DC2C848CC81}"/>
              </a:ext>
            </a:extLst>
          </p:cNvPr>
          <p:cNvSpPr>
            <a:spLocks noGrp="1"/>
          </p:cNvSpPr>
          <p:nvPr>
            <p:ph type="sldNum" sz="quarter" idx="12"/>
          </p:nvPr>
        </p:nvSpPr>
        <p:spPr/>
        <p:txBody>
          <a:bodyPr/>
          <a:lstStyle/>
          <a:p>
            <a:fld id="{B2ADACBF-B37B-4026-855E-49B0BDFC8D12}" type="slidenum">
              <a:rPr lang="de-DE" smtClean="0"/>
              <a:t>22</a:t>
            </a:fld>
            <a:endParaRPr lang="de-DE"/>
          </a:p>
        </p:txBody>
      </p:sp>
      <p:sp>
        <p:nvSpPr>
          <p:cNvPr id="5" name="Inhaltsplatzhalter 4">
            <a:extLst>
              <a:ext uri="{FF2B5EF4-FFF2-40B4-BE49-F238E27FC236}">
                <a16:creationId xmlns:a16="http://schemas.microsoft.com/office/drawing/2014/main" id="{0BA7AD52-7D0D-B204-F26B-9C0079DE6AD1}"/>
              </a:ext>
            </a:extLst>
          </p:cNvPr>
          <p:cNvSpPr>
            <a:spLocks noGrp="1"/>
          </p:cNvSpPr>
          <p:nvPr>
            <p:ph sz="quarter" idx="1"/>
          </p:nvPr>
        </p:nvSpPr>
        <p:spPr>
          <a:xfrm>
            <a:off x="301752" y="1700808"/>
            <a:ext cx="8503920" cy="4398240"/>
          </a:xfrm>
        </p:spPr>
        <p:txBody>
          <a:bodyPr>
            <a:normAutofit/>
          </a:bodyPr>
          <a:lstStyle/>
          <a:p>
            <a:r>
              <a:rPr lang="de-DE" sz="1400" dirty="0">
                <a:solidFill>
                  <a:schemeClr val="accent1"/>
                </a:solidFill>
              </a:rPr>
              <a:t>Selbstwirksamkeit und </a:t>
            </a:r>
            <a:r>
              <a:rPr lang="de-DE" sz="1400" i="1" dirty="0" err="1">
                <a:solidFill>
                  <a:schemeClr val="accent1"/>
                </a:solidFill>
              </a:rPr>
              <a:t>work-life</a:t>
            </a:r>
            <a:r>
              <a:rPr lang="de-DE" sz="1400" dirty="0" err="1">
                <a:solidFill>
                  <a:schemeClr val="accent1"/>
                </a:solidFill>
              </a:rPr>
              <a:t>-Balance</a:t>
            </a:r>
            <a:r>
              <a:rPr lang="de-DE" sz="1400" dirty="0">
                <a:solidFill>
                  <a:schemeClr val="accent1"/>
                </a:solidFill>
              </a:rPr>
              <a:t> </a:t>
            </a:r>
            <a:r>
              <a:rPr lang="de-DE" sz="1400" dirty="0"/>
              <a:t>als aktuelle Themen in Psychologie und Arbeitswelt</a:t>
            </a:r>
          </a:p>
          <a:p>
            <a:r>
              <a:rPr lang="de-DE" sz="1400" dirty="0"/>
              <a:t>fortschreitende </a:t>
            </a:r>
            <a:r>
              <a:rPr lang="de-DE" sz="1400" dirty="0">
                <a:solidFill>
                  <a:schemeClr val="accent1"/>
                </a:solidFill>
              </a:rPr>
              <a:t>Entfremdungstendenzen</a:t>
            </a:r>
            <a:r>
              <a:rPr lang="de-DE" sz="1400" dirty="0"/>
              <a:t>; mögliche Gegentendenzen</a:t>
            </a:r>
          </a:p>
          <a:p>
            <a:r>
              <a:rPr lang="de-DE" sz="1400" dirty="0"/>
              <a:t>ganzheitliches Persönlichkeitsbild, </a:t>
            </a:r>
            <a:r>
              <a:rPr lang="de-DE" sz="1400" dirty="0">
                <a:solidFill>
                  <a:schemeClr val="accent1"/>
                </a:solidFill>
              </a:rPr>
              <a:t>Bildungsbegriff</a:t>
            </a:r>
            <a:r>
              <a:rPr lang="de-DE" sz="1400" dirty="0"/>
              <a:t>; aber: Grenzen der „Selbstverwirklichung“</a:t>
            </a:r>
          </a:p>
          <a:p>
            <a:r>
              <a:rPr lang="de-DE" sz="1400" dirty="0"/>
              <a:t>Notwendigkeit </a:t>
            </a:r>
            <a:r>
              <a:rPr lang="de-DE" sz="1400" dirty="0">
                <a:solidFill>
                  <a:schemeClr val="accent1"/>
                </a:solidFill>
              </a:rPr>
              <a:t>gelingender Kommunikation </a:t>
            </a:r>
            <a:r>
              <a:rPr lang="de-DE" sz="1400" dirty="0"/>
              <a:t>(gerade in Paarkommunikation)</a:t>
            </a:r>
          </a:p>
          <a:p>
            <a:r>
              <a:rPr lang="de-DE" sz="1400" dirty="0">
                <a:solidFill>
                  <a:schemeClr val="accent1"/>
                </a:solidFill>
              </a:rPr>
              <a:t>naturalistisches(/arbeitsteiliges/komplementäres Geschlechtermodell</a:t>
            </a:r>
            <a:r>
              <a:rPr lang="de-DE" sz="1400" dirty="0"/>
              <a:t>: pro und contra?</a:t>
            </a:r>
          </a:p>
          <a:p>
            <a:endParaRPr lang="de-DE" sz="1400" dirty="0"/>
          </a:p>
          <a:p>
            <a:endParaRPr lang="de-DE" sz="1400" dirty="0"/>
          </a:p>
          <a:p>
            <a:endParaRPr lang="de-DE" sz="1400" dirty="0"/>
          </a:p>
          <a:p>
            <a:endParaRPr lang="de-DE" sz="1400" dirty="0"/>
          </a:p>
          <a:p>
            <a:endParaRPr lang="de-DE" sz="1400" dirty="0"/>
          </a:p>
        </p:txBody>
      </p:sp>
      <p:pic>
        <p:nvPicPr>
          <p:cNvPr id="7" name="Grafik 6" descr="Ein Bild, das draußen, Entwurf, Zeichnung, Bild enthält.&#10;&#10;Automatisch generierte Beschreibung">
            <a:extLst>
              <a:ext uri="{FF2B5EF4-FFF2-40B4-BE49-F238E27FC236}">
                <a16:creationId xmlns:a16="http://schemas.microsoft.com/office/drawing/2014/main" id="{70D8D1FE-7320-FC88-F816-840F328917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3429000"/>
            <a:ext cx="4170040" cy="2611488"/>
          </a:xfrm>
          <a:prstGeom prst="rect">
            <a:avLst/>
          </a:prstGeom>
        </p:spPr>
      </p:pic>
      <p:pic>
        <p:nvPicPr>
          <p:cNvPr id="1028" name="Picture 4" descr="Garbenheim – Wikipedia">
            <a:extLst>
              <a:ext uri="{FF2B5EF4-FFF2-40B4-BE49-F238E27FC236}">
                <a16:creationId xmlns:a16="http://schemas.microsoft.com/office/drawing/2014/main" id="{34E049D3-12FE-1BA2-D7FE-CDB1B06E4F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8888" y="3414006"/>
            <a:ext cx="3521968" cy="2641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073507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ronus">
  <a:themeElements>
    <a:clrScheme name="Cronus">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ronus">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ronus">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0</TotalTime>
  <Words>2698</Words>
  <Application>Microsoft Office PowerPoint</Application>
  <PresentationFormat>Bildschirmpräsentation (4:3)</PresentationFormat>
  <Paragraphs>209</Paragraphs>
  <Slides>22</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22</vt:i4>
      </vt:variant>
    </vt:vector>
  </HeadingPairs>
  <TitlesOfParts>
    <vt:vector size="30" baseType="lpstr">
      <vt:lpstr>Aptos</vt:lpstr>
      <vt:lpstr>Calibri</vt:lpstr>
      <vt:lpstr>Georgia</vt:lpstr>
      <vt:lpstr>Noto Sans</vt:lpstr>
      <vt:lpstr>Times New Roman</vt:lpstr>
      <vt:lpstr>Wingdings</vt:lpstr>
      <vt:lpstr>Wingdings 2</vt:lpstr>
      <vt:lpstr>Cronus</vt:lpstr>
      <vt:lpstr>Jutta Heinz </vt:lpstr>
      <vt:lpstr>„Ich habe meine Entlassung vom Hofe verlangt“ –  Geschlecht und Gesellschaft im Roman</vt:lpstr>
      <vt:lpstr>Ständegesellschaft und bürgerliche Familie</vt:lpstr>
      <vt:lpstr>Ehekonzepte und Geschlechterrollen</vt:lpstr>
      <vt:lpstr>Joachim Heinrich Campe (1746-1818)</vt:lpstr>
      <vt:lpstr>Joachim Heinrich Campe (1746-1818)</vt:lpstr>
      <vt:lpstr>Joachim Heinrich Campe:  Väterlicher Rath für meine Tochter (1796)</vt:lpstr>
      <vt:lpstr>Joachim Heinrich Campe:  Väterlicher Rath für meine Tochter (1796)</vt:lpstr>
      <vt:lpstr>Joachim Heinrich Campe:  Väterlicher Rath für meine Tochter (1796)</vt:lpstr>
      <vt:lpstr>[Immanuel Kant, Anthropologie in pragmatischer Hinsicht (1796/1797)]</vt:lpstr>
      <vt:lpstr>[Immanuel Kant, Anthropologie in pragmatischer Hinsicht (1796/1797)]</vt:lpstr>
      <vt:lpstr>Begriffe: radotieren, Base</vt:lpstr>
      <vt:lpstr>Begriffe: idealisch, pünktlich</vt:lpstr>
      <vt:lpstr>Begriffe: politisch</vt:lpstr>
      <vt:lpstr>Brief vom 4. Mai, 17. Mai 1771</vt:lpstr>
      <vt:lpstr>Brief vom 20. Juli, 20. Oktober 1771</vt:lpstr>
      <vt:lpstr>Brief vom 24.Dezember 1771, Herausgeberbericht</vt:lpstr>
      <vt:lpstr>Das Kinder-Motiv:  Brief vom 29. Juni</vt:lpstr>
      <vt:lpstr>Brief vom 16. Juni 1771 (Lotte)</vt:lpstr>
      <vt:lpstr>Brief vom 20. Dezember 1772, Herausgeberbericht (Lotte)</vt:lpstr>
      <vt:lpstr>Zusammenfassung</vt:lpstr>
      <vt:lpstr>Aktualisierung: „Brauchbarkeit oder Selbstverwirklichung?“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 Tiefurter Kreis um Herzogin Anna Amalia und das „Tiefurter Journal“</dc:title>
  <dc:creator>jutta</dc:creator>
  <cp:lastModifiedBy>Jutta Heinz</cp:lastModifiedBy>
  <cp:revision>225</cp:revision>
  <dcterms:created xsi:type="dcterms:W3CDTF">2011-04-27T06:13:15Z</dcterms:created>
  <dcterms:modified xsi:type="dcterms:W3CDTF">2024-09-17T07:07:48Z</dcterms:modified>
</cp:coreProperties>
</file>