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5"/>
  </p:notesMasterIdLst>
  <p:sldIdLst>
    <p:sldId id="256" r:id="rId2"/>
    <p:sldId id="258" r:id="rId3"/>
    <p:sldId id="259" r:id="rId4"/>
    <p:sldId id="260" r:id="rId5"/>
    <p:sldId id="268" r:id="rId6"/>
    <p:sldId id="306" r:id="rId7"/>
    <p:sldId id="261" r:id="rId8"/>
    <p:sldId id="262" r:id="rId9"/>
    <p:sldId id="305" r:id="rId10"/>
    <p:sldId id="288" r:id="rId11"/>
    <p:sldId id="289" r:id="rId12"/>
    <p:sldId id="263" r:id="rId13"/>
    <p:sldId id="265" r:id="rId14"/>
    <p:sldId id="267" r:id="rId15"/>
    <p:sldId id="269" r:id="rId16"/>
    <p:sldId id="270" r:id="rId17"/>
    <p:sldId id="264" r:id="rId18"/>
    <p:sldId id="266" r:id="rId19"/>
    <p:sldId id="271" r:id="rId20"/>
    <p:sldId id="272" r:id="rId21"/>
    <p:sldId id="273" r:id="rId22"/>
    <p:sldId id="274" r:id="rId23"/>
    <p:sldId id="275" r:id="rId24"/>
    <p:sldId id="276" r:id="rId25"/>
    <p:sldId id="277" r:id="rId26"/>
    <p:sldId id="304" r:id="rId27"/>
    <p:sldId id="281" r:id="rId28"/>
    <p:sldId id="282" r:id="rId29"/>
    <p:sldId id="283" r:id="rId30"/>
    <p:sldId id="278" r:id="rId31"/>
    <p:sldId id="284" r:id="rId32"/>
    <p:sldId id="279" r:id="rId33"/>
    <p:sldId id="280" r:id="rId34"/>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20" autoAdjust="0"/>
  </p:normalViewPr>
  <p:slideViewPr>
    <p:cSldViewPr showGuides="1">
      <p:cViewPr varScale="1">
        <p:scale>
          <a:sx n="150" d="100"/>
          <a:sy n="150" d="100"/>
        </p:scale>
        <p:origin x="2100" y="12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5055BE-38BB-4E45-B727-F619EC185F89}" type="datetimeFigureOut">
              <a:rPr lang="de-DE" smtClean="0"/>
              <a:t>17.09.2024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DC4BF7-54FD-4808-A4D2-BF336C05DD11}" type="slidenum">
              <a:rPr lang="de-DE" smtClean="0"/>
              <a:t>‹Nr.›</a:t>
            </a:fld>
            <a:endParaRPr lang="de-DE"/>
          </a:p>
        </p:txBody>
      </p:sp>
    </p:spTree>
    <p:extLst>
      <p:ext uri="{BB962C8B-B14F-4D97-AF65-F5344CB8AC3E}">
        <p14:creationId xmlns:p14="http://schemas.microsoft.com/office/powerpoint/2010/main" val="4075569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9DC4BF7-54FD-4808-A4D2-BF336C05DD11}" type="slidenum">
              <a:rPr lang="de-DE" smtClean="0"/>
              <a:t>8</a:t>
            </a:fld>
            <a:endParaRPr lang="de-DE"/>
          </a:p>
        </p:txBody>
      </p:sp>
    </p:spTree>
    <p:extLst>
      <p:ext uri="{BB962C8B-B14F-4D97-AF65-F5344CB8AC3E}">
        <p14:creationId xmlns:p14="http://schemas.microsoft.com/office/powerpoint/2010/main" val="2167518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820EF4E5-FAAD-489F-B2CC-25FF3FA450EE}" type="datetime1">
              <a:rPr lang="de-DE" smtClean="0"/>
              <a:t>17.09.2024</a:t>
            </a:fld>
            <a:endParaRPr lang="de-DE"/>
          </a:p>
        </p:txBody>
      </p:sp>
      <p:sp>
        <p:nvSpPr>
          <p:cNvPr id="17" name="Fußzeilenplatzhalter 16"/>
          <p:cNvSpPr>
            <a:spLocks noGrp="1"/>
          </p:cNvSpPr>
          <p:nvPr>
            <p:ph type="ftr" sz="quarter" idx="11"/>
          </p:nvPr>
        </p:nvSpPr>
        <p:spPr/>
        <p:txBody>
          <a:bodyPr/>
          <a:lstStyle/>
          <a:p>
            <a:r>
              <a:rPr lang="de-DE"/>
              <a:t>Werther, neu gelesen</a:t>
            </a:r>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a:t>Titelmasterformat durch Klicken bearbeiten</a:t>
            </a:r>
            <a:endParaRPr kumimoji="0" lang="en-US"/>
          </a:p>
        </p:txBody>
      </p:sp>
      <p:sp>
        <p:nvSpPr>
          <p:cNvPr id="4" name="Datumsplatzhalter 3"/>
          <p:cNvSpPr>
            <a:spLocks noGrp="1"/>
          </p:cNvSpPr>
          <p:nvPr>
            <p:ph type="dt" sz="half" idx="10"/>
          </p:nvPr>
        </p:nvSpPr>
        <p:spPr/>
        <p:txBody>
          <a:bodyPr/>
          <a:lstStyle/>
          <a:p>
            <a:fld id="{92E0B55E-3720-4E43-BA0D-F2B2BF39C6A3}"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6" name="Foliennummernplatzhalter 5"/>
          <p:cNvSpPr>
            <a:spLocks noGrp="1"/>
          </p:cNvSpPr>
          <p:nvPr>
            <p:ph type="sldNum" sz="quarter" idx="12"/>
          </p:nvPr>
        </p:nvSpPr>
        <p:spPr>
          <a:xfrm>
            <a:off x="4361688" y="1026372"/>
            <a:ext cx="457200" cy="441325"/>
          </a:xfrm>
        </p:spPr>
        <p:txBody>
          <a:bodyPr/>
          <a:lstStyle/>
          <a:p>
            <a:fld id="{B2ADACBF-B37B-4026-855E-49B0BDFC8D12}"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lang="de-DE"/>
              <a:t>Werther, neu gelesen</a:t>
            </a:r>
          </a:p>
        </p:txBody>
      </p:sp>
      <p:sp>
        <p:nvSpPr>
          <p:cNvPr id="4" name="Datumsplatzhalter 3"/>
          <p:cNvSpPr>
            <a:spLocks noGrp="1"/>
          </p:cNvSpPr>
          <p:nvPr>
            <p:ph type="dt" sz="half" idx="10"/>
          </p:nvPr>
        </p:nvSpPr>
        <p:spPr/>
        <p:txBody>
          <a:bodyPr/>
          <a:lstStyle/>
          <a:p>
            <a:fld id="{519C264D-0A2B-4A2B-9D74-2FCC3934F4E9}" type="datetime1">
              <a:rPr lang="de-DE" smtClean="0"/>
              <a:t>17.09.2024</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17AFA35F-15B3-4644-8502-27D1961ECE30}" type="datetime1">
              <a:rPr lang="de-DE" smtClean="0"/>
              <a:t>17.09.2024</a:t>
            </a:fld>
            <a:endParaRPr lang="de-DE"/>
          </a:p>
        </p:txBody>
      </p:sp>
      <p:sp>
        <p:nvSpPr>
          <p:cNvPr id="6" name="Fußzeilenplatzhalter 5"/>
          <p:cNvSpPr>
            <a:spLocks noGrp="1"/>
          </p:cNvSpPr>
          <p:nvPr>
            <p:ph type="ftr" sz="quarter" idx="11"/>
          </p:nvPr>
        </p:nvSpPr>
        <p:spPr/>
        <p:txBody>
          <a:bodyPr/>
          <a:lstStyle/>
          <a:p>
            <a:r>
              <a:rPr lang="de-DE"/>
              <a:t>Werther, neu gelesen</a:t>
            </a:r>
          </a:p>
        </p:txBody>
      </p:sp>
      <p:sp>
        <p:nvSpPr>
          <p:cNvPr id="7" name="Foliennummernplatzhalter 6"/>
          <p:cNvSpPr>
            <a:spLocks noGrp="1"/>
          </p:cNvSpPr>
          <p:nvPr>
            <p:ph type="sldNum" sz="quarter" idx="12"/>
          </p:nvPr>
        </p:nvSpPr>
        <p:spPr/>
        <p:txBody>
          <a:bodyPr/>
          <a:lstStyle/>
          <a:p>
            <a:fld id="{B2ADACBF-B37B-4026-855E-49B0BDFC8D12}"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7" name="Datumsplatzhalter 6"/>
          <p:cNvSpPr>
            <a:spLocks noGrp="1"/>
          </p:cNvSpPr>
          <p:nvPr>
            <p:ph type="dt" sz="half" idx="10"/>
          </p:nvPr>
        </p:nvSpPr>
        <p:spPr/>
        <p:txBody>
          <a:bodyPr/>
          <a:lstStyle/>
          <a:p>
            <a:fld id="{4ACA9528-D5C6-41B0-BFAA-78ADEBE281EE}" type="datetime1">
              <a:rPr lang="de-DE" smtClean="0"/>
              <a:t>17.09.2024</a:t>
            </a:fld>
            <a:endParaRPr lang="de-DE"/>
          </a:p>
        </p:txBody>
      </p:sp>
      <p:sp>
        <p:nvSpPr>
          <p:cNvPr id="8" name="Fußzeilenplatzhalter 7"/>
          <p:cNvSpPr>
            <a:spLocks noGrp="1"/>
          </p:cNvSpPr>
          <p:nvPr>
            <p:ph type="ftr" sz="quarter" idx="11"/>
          </p:nvPr>
        </p:nvSpPr>
        <p:spPr>
          <a:xfrm>
            <a:off x="304800" y="6409944"/>
            <a:ext cx="3581400" cy="365760"/>
          </a:xfrm>
        </p:spPr>
        <p:txBody>
          <a:bodyPr/>
          <a:lstStyle/>
          <a:p>
            <a:r>
              <a:rPr lang="de-DE"/>
              <a:t>Werther, neu gelesen</a:t>
            </a:r>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B2ADACBF-B37B-4026-855E-49B0BDFC8D12}"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Datumsplatzhalter 2"/>
          <p:cNvSpPr>
            <a:spLocks noGrp="1"/>
          </p:cNvSpPr>
          <p:nvPr>
            <p:ph type="dt" sz="half" idx="10"/>
          </p:nvPr>
        </p:nvSpPr>
        <p:spPr/>
        <p:txBody>
          <a:bodyPr/>
          <a:lstStyle/>
          <a:p>
            <a:fld id="{DD5F0DB0-E304-486E-87BB-9BE832029FF6}" type="datetime1">
              <a:rPr lang="de-DE" smtClean="0"/>
              <a:t>17.09.2024</a:t>
            </a:fld>
            <a:endParaRPr lang="de-DE"/>
          </a:p>
        </p:txBody>
      </p:sp>
      <p:sp>
        <p:nvSpPr>
          <p:cNvPr id="4" name="Fußzeilenplatzhalter 3"/>
          <p:cNvSpPr>
            <a:spLocks noGrp="1"/>
          </p:cNvSpPr>
          <p:nvPr>
            <p:ph type="ftr" sz="quarter" idx="11"/>
          </p:nvPr>
        </p:nvSpPr>
        <p:spPr/>
        <p:txBody>
          <a:bodyPr/>
          <a:lstStyle/>
          <a:p>
            <a:r>
              <a:rPr lang="de-DE"/>
              <a:t>Werther, neu gelesen</a:t>
            </a:r>
          </a:p>
        </p:txBody>
      </p:sp>
      <p:sp>
        <p:nvSpPr>
          <p:cNvPr id="5" name="Foliennummernplatzhalter 4"/>
          <p:cNvSpPr>
            <a:spLocks noGrp="1"/>
          </p:cNvSpPr>
          <p:nvPr>
            <p:ph type="sldNum" sz="quarter" idx="12"/>
          </p:nvPr>
        </p:nvSpPr>
        <p:spPr>
          <a:xfrm>
            <a:off x="4343400" y="1036020"/>
            <a:ext cx="457200" cy="441325"/>
          </a:xfrm>
        </p:spPr>
        <p:txBody>
          <a:bodyPr/>
          <a:lstStyle/>
          <a:p>
            <a:fld id="{B2ADACBF-B37B-4026-855E-49B0BDFC8D12}"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20A7F09D-150B-45E8-AA69-811D6BED753B}" type="datetime1">
              <a:rPr lang="de-DE" smtClean="0"/>
              <a:t>17.09.2024</a:t>
            </a:fld>
            <a:endParaRPr lang="de-DE"/>
          </a:p>
        </p:txBody>
      </p:sp>
      <p:sp>
        <p:nvSpPr>
          <p:cNvPr id="3" name="Fußzeilenplatzhalter 2"/>
          <p:cNvSpPr>
            <a:spLocks noGrp="1"/>
          </p:cNvSpPr>
          <p:nvPr>
            <p:ph type="ftr" sz="quarter" idx="11"/>
          </p:nvPr>
        </p:nvSpPr>
        <p:spPr/>
        <p:txBody>
          <a:bodyPr/>
          <a:lstStyle/>
          <a:p>
            <a:r>
              <a:rPr lang="de-DE"/>
              <a:t>Werther, neu gelesen</a:t>
            </a:r>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2ADACBF-B37B-4026-855E-49B0BDFC8D12}"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8EC3240F-FA08-4DAB-81E5-F55E47BA4D9E}" type="datetime1">
              <a:rPr lang="de-DE" smtClean="0"/>
              <a:t>17.09.2024</a:t>
            </a:fld>
            <a:endParaRPr lang="de-DE"/>
          </a:p>
        </p:txBody>
      </p:sp>
      <p:sp>
        <p:nvSpPr>
          <p:cNvPr id="6" name="Fußzeilenplatzhalter 5"/>
          <p:cNvSpPr>
            <a:spLocks noGrp="1"/>
          </p:cNvSpPr>
          <p:nvPr>
            <p:ph type="ftr" sz="quarter" idx="11"/>
          </p:nvPr>
        </p:nvSpPr>
        <p:spPr>
          <a:xfrm>
            <a:off x="301752" y="6410848"/>
            <a:ext cx="3383280" cy="365760"/>
          </a:xfrm>
        </p:spPr>
        <p:txBody>
          <a:bodyPr/>
          <a:lstStyle/>
          <a:p>
            <a:r>
              <a:rPr lang="de-DE"/>
              <a:t>Werther, neu gelesen</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B2ADACBF-B37B-4026-855E-49B0BDFC8D12}"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574821A6-348C-4030-A6DD-1674D7A022F9}" type="datetime1">
              <a:rPr lang="de-DE" smtClean="0"/>
              <a:t>17.09.2024</a:t>
            </a:fld>
            <a:endParaRPr lang="de-DE"/>
          </a:p>
        </p:txBody>
      </p:sp>
      <p:sp>
        <p:nvSpPr>
          <p:cNvPr id="6" name="Fußzeilenplatzhalter 5"/>
          <p:cNvSpPr>
            <a:spLocks noGrp="1"/>
          </p:cNvSpPr>
          <p:nvPr>
            <p:ph type="ftr" sz="quarter" idx="11"/>
          </p:nvPr>
        </p:nvSpPr>
        <p:spPr>
          <a:xfrm>
            <a:off x="301752" y="6410848"/>
            <a:ext cx="3584448" cy="365760"/>
          </a:xfrm>
        </p:spPr>
        <p:txBody>
          <a:bodyPr/>
          <a:lstStyle/>
          <a:p>
            <a:r>
              <a:rPr lang="de-DE"/>
              <a:t>Werther, neu gelesen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C7D1D5FB-6D39-4946-8243-6E4EDF2DE448}"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6" name="Foliennummernplatzhalter 5"/>
          <p:cNvSpPr>
            <a:spLocks noGrp="1"/>
          </p:cNvSpPr>
          <p:nvPr>
            <p:ph type="sldNum" sz="quarter" idx="12"/>
          </p:nvPr>
        </p:nvSpPr>
        <p:spPr/>
        <p:txBody>
          <a:bodyPr/>
          <a:lstStyle/>
          <a:p>
            <a:fld id="{B2ADACBF-B37B-4026-855E-49B0BDFC8D12}"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B2ADACBF-B37B-4026-855E-49B0BDFC8D12}"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3F156414-A7C1-47DB-8A23-5ED3B57B2F0F}"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2" name="Vertikaler Titel 1"/>
          <p:cNvSpPr>
            <a:spLocks noGrp="1"/>
          </p:cNvSpPr>
          <p:nvPr>
            <p:ph type="title" orient="vert"/>
          </p:nvPr>
        </p:nvSpPr>
        <p:spPr>
          <a:xfrm>
            <a:off x="7391400" y="304801"/>
            <a:ext cx="1447800" cy="5851525"/>
          </a:xfrm>
        </p:spPr>
        <p:txBody>
          <a:bodyPr vert="eaVert"/>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70C61AF-747B-4BEA-9F37-199E90E8E7CB}" type="datetime1">
              <a:rPr lang="de-DE" smtClean="0"/>
              <a:t>17.09.2024</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de-DE"/>
              <a:t>Werther, neu gelesen</a:t>
            </a:r>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2ADACBF-B37B-4026-855E-49B0BDFC8D12}"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a:t>Textmasterformat bearbeiten</a:t>
            </a:r>
          </a:p>
          <a:p>
            <a:pPr lvl="1" eaLnBrk="1" latinLnBrk="0" hangingPunct="1"/>
            <a:r>
              <a:rPr kumimoji="0" lang="de-DE"/>
              <a:t>Zweite Ebene</a:t>
            </a:r>
          </a:p>
          <a:p>
            <a:pPr lvl="2" eaLnBrk="1" latinLnBrk="0" hangingPunct="1"/>
            <a:r>
              <a:rPr kumimoji="0" lang="de-DE"/>
              <a:t>Dritte Ebene</a:t>
            </a:r>
          </a:p>
          <a:p>
            <a:pPr lvl="3" eaLnBrk="1" latinLnBrk="0" hangingPunct="1"/>
            <a:r>
              <a:rPr kumimoji="0" lang="de-DE"/>
              <a:t>Vierte Ebene</a:t>
            </a:r>
          </a:p>
          <a:p>
            <a:pPr lvl="4" eaLnBrk="1" latinLnBrk="0" hangingPunct="1"/>
            <a:r>
              <a:rPr kumimoji="0" lang="de-DE"/>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choengeistinnen.de/" TargetMode="External"/><Relationship Id="rId2" Type="http://schemas.openxmlformats.org/officeDocument/2006/relationships/hyperlink" Target="https://www.hadw-bw.de/mitarbeiter/dr-phil-habil-jutta-heinz" TargetMode="Externa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hyperlink" Target="https://www.minutiae.eu/Goethe-Strasse"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371600" y="1124744"/>
            <a:ext cx="6400800" cy="1152128"/>
          </a:xfrm>
        </p:spPr>
        <p:txBody>
          <a:bodyPr>
            <a:normAutofit/>
          </a:bodyPr>
          <a:lstStyle/>
          <a:p>
            <a:r>
              <a:rPr lang="de-DE" sz="2800" dirty="0"/>
              <a:t>Werther, Neu gelesen</a:t>
            </a:r>
          </a:p>
        </p:txBody>
      </p:sp>
      <p:sp>
        <p:nvSpPr>
          <p:cNvPr id="2" name="Titel 1"/>
          <p:cNvSpPr>
            <a:spLocks noGrp="1"/>
          </p:cNvSpPr>
          <p:nvPr>
            <p:ph type="ctrTitle"/>
          </p:nvPr>
        </p:nvSpPr>
        <p:spPr>
          <a:xfrm>
            <a:off x="685800" y="188640"/>
            <a:ext cx="7772400" cy="1080120"/>
          </a:xfrm>
        </p:spPr>
        <p:txBody>
          <a:bodyPr>
            <a:normAutofit/>
          </a:bodyPr>
          <a:lstStyle/>
          <a:p>
            <a:r>
              <a:rPr lang="de-DE" sz="1800" b="1" i="1" dirty="0"/>
              <a:t>Jutta Heinz</a:t>
            </a:r>
            <a:br>
              <a:rPr lang="de-DE" sz="1800" b="1" i="1" dirty="0"/>
            </a:br>
            <a:endParaRPr lang="de-DE" sz="2000" b="1" dirty="0"/>
          </a:p>
        </p:txBody>
      </p:sp>
      <p:pic>
        <p:nvPicPr>
          <p:cNvPr id="5" name="Grafik 4" descr="Ein Bild, das Text, Baum, Design enthält.&#10;&#10;Automatisch generierte Beschreibung">
            <a:extLst>
              <a:ext uri="{FF2B5EF4-FFF2-40B4-BE49-F238E27FC236}">
                <a16:creationId xmlns:a16="http://schemas.microsoft.com/office/drawing/2014/main" id="{7B86CD09-B8BA-34CB-FCC4-70281B263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636912"/>
            <a:ext cx="8610600" cy="3943350"/>
          </a:xfrm>
          <a:prstGeom prst="rect">
            <a:avLst/>
          </a:prstGeom>
        </p:spPr>
      </p:pic>
    </p:spTree>
    <p:extLst>
      <p:ext uri="{BB962C8B-B14F-4D97-AF65-F5344CB8AC3E}">
        <p14:creationId xmlns:p14="http://schemas.microsoft.com/office/powerpoint/2010/main" val="2863071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1786FF-4BBC-8212-A08B-4FC8F4DB4B95}"/>
              </a:ext>
            </a:extLst>
          </p:cNvPr>
          <p:cNvSpPr>
            <a:spLocks noGrp="1"/>
          </p:cNvSpPr>
          <p:nvPr>
            <p:ph type="title"/>
          </p:nvPr>
        </p:nvSpPr>
        <p:spPr>
          <a:xfrm>
            <a:off x="301752" y="228600"/>
            <a:ext cx="8534400" cy="758952"/>
          </a:xfrm>
        </p:spPr>
        <p:txBody>
          <a:bodyPr anchor="b">
            <a:normAutofit/>
          </a:bodyPr>
          <a:lstStyle/>
          <a:p>
            <a:r>
              <a:rPr lang="de-DE" dirty="0"/>
              <a:t>Zur Person</a:t>
            </a:r>
          </a:p>
        </p:txBody>
      </p:sp>
      <p:sp>
        <p:nvSpPr>
          <p:cNvPr id="14" name="Footer Placeholder 5">
            <a:extLst>
              <a:ext uri="{FF2B5EF4-FFF2-40B4-BE49-F238E27FC236}">
                <a16:creationId xmlns:a16="http://schemas.microsoft.com/office/drawing/2014/main" id="{D63C025B-85AC-EF0F-308C-C72FD22131C3}"/>
              </a:ext>
            </a:extLst>
          </p:cNvPr>
          <p:cNvSpPr>
            <a:spLocks noGrp="1"/>
          </p:cNvSpPr>
          <p:nvPr>
            <p:ph type="ftr" sz="quarter" idx="11"/>
          </p:nvPr>
        </p:nvSpPr>
        <p:spPr>
          <a:xfrm>
            <a:off x="304800" y="6410848"/>
            <a:ext cx="1674912" cy="365760"/>
          </a:xfrm>
        </p:spPr>
        <p:txBody>
          <a:bodyPr>
            <a:normAutofit/>
          </a:bodyPr>
          <a:lstStyle/>
          <a:p>
            <a:pPr>
              <a:lnSpc>
                <a:spcPct val="90000"/>
              </a:lnSpc>
              <a:spcAft>
                <a:spcPts val="600"/>
              </a:spcAft>
            </a:pPr>
            <a:r>
              <a:rPr lang="de-DE" sz="1000" i="1" dirty="0"/>
              <a:t>Werther</a:t>
            </a:r>
            <a:r>
              <a:rPr lang="de-DE" sz="1000" dirty="0"/>
              <a:t>, neu gelesen</a:t>
            </a:r>
          </a:p>
        </p:txBody>
      </p:sp>
      <p:sp>
        <p:nvSpPr>
          <p:cNvPr id="4" name="Foliennummernplatzhalter 3">
            <a:extLst>
              <a:ext uri="{FF2B5EF4-FFF2-40B4-BE49-F238E27FC236}">
                <a16:creationId xmlns:a16="http://schemas.microsoft.com/office/drawing/2014/main" id="{1100244C-A91F-4F70-3236-2F95A208004A}"/>
              </a:ext>
            </a:extLst>
          </p:cNvPr>
          <p:cNvSpPr>
            <a:spLocks noGrp="1"/>
          </p:cNvSpPr>
          <p:nvPr>
            <p:ph type="sldNum" sz="quarter" idx="12"/>
          </p:nvPr>
        </p:nvSpPr>
        <p:spPr>
          <a:xfrm>
            <a:off x="4361688" y="1026372"/>
            <a:ext cx="457200" cy="441325"/>
          </a:xfrm>
        </p:spPr>
        <p:txBody>
          <a:bodyPr anchor="ctr">
            <a:normAutofit/>
          </a:bodyPr>
          <a:lstStyle/>
          <a:p>
            <a:pPr>
              <a:spcAft>
                <a:spcPts val="600"/>
              </a:spcAft>
            </a:pPr>
            <a:fld id="{B2ADACBF-B37B-4026-855E-49B0BDFC8D12}" type="slidenum">
              <a:rPr lang="de-DE" smtClean="0"/>
              <a:pPr>
                <a:spcAft>
                  <a:spcPts val="600"/>
                </a:spcAft>
              </a:pPr>
              <a:t>2</a:t>
            </a:fld>
            <a:endParaRPr lang="de-DE" dirty="0"/>
          </a:p>
        </p:txBody>
      </p:sp>
      <p:pic>
        <p:nvPicPr>
          <p:cNvPr id="15" name="Inhaltsplatzhalter 14" descr="Ein Bild, das Text, Menschliches Gesicht, Mann, Person enthält.&#10;&#10;Automatisch generierte Beschreibung">
            <a:extLst>
              <a:ext uri="{FF2B5EF4-FFF2-40B4-BE49-F238E27FC236}">
                <a16:creationId xmlns:a16="http://schemas.microsoft.com/office/drawing/2014/main" id="{48928C05-0777-604B-C3F8-BC1FFF26EA6F}"/>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587826" y="1556792"/>
            <a:ext cx="6283435" cy="4854056"/>
          </a:xfrm>
        </p:spPr>
      </p:pic>
    </p:spTree>
    <p:extLst>
      <p:ext uri="{BB962C8B-B14F-4D97-AF65-F5344CB8AC3E}">
        <p14:creationId xmlns:p14="http://schemas.microsoft.com/office/powerpoint/2010/main" val="2274230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D4E666-DFA0-C28D-CBD4-948DAFF10A76}"/>
              </a:ext>
            </a:extLst>
          </p:cNvPr>
          <p:cNvSpPr>
            <a:spLocks noGrp="1"/>
          </p:cNvSpPr>
          <p:nvPr>
            <p:ph type="title"/>
          </p:nvPr>
        </p:nvSpPr>
        <p:spPr/>
        <p:txBody>
          <a:bodyPr/>
          <a:lstStyle/>
          <a:p>
            <a:r>
              <a:rPr lang="de-DE" dirty="0"/>
              <a:t>Zur Person</a:t>
            </a:r>
          </a:p>
        </p:txBody>
      </p:sp>
      <p:sp>
        <p:nvSpPr>
          <p:cNvPr id="3" name="Fußzeilenplatzhalter 2">
            <a:extLst>
              <a:ext uri="{FF2B5EF4-FFF2-40B4-BE49-F238E27FC236}">
                <a16:creationId xmlns:a16="http://schemas.microsoft.com/office/drawing/2014/main" id="{DD1ABABB-41F5-4CC8-3A29-98F1D6E37197}"/>
              </a:ext>
            </a:extLst>
          </p:cNvPr>
          <p:cNvSpPr>
            <a:spLocks noGrp="1"/>
          </p:cNvSpPr>
          <p:nvPr>
            <p:ph type="ftr" sz="quarter" idx="11"/>
          </p:nvPr>
        </p:nvSpPr>
        <p:spPr/>
        <p:txBody>
          <a:bodyPr/>
          <a:lstStyle/>
          <a:p>
            <a:r>
              <a:rPr lang="de-DE"/>
              <a:t>Werther, neu gelesen</a:t>
            </a:r>
            <a:endParaRPr lang="de-DE" dirty="0"/>
          </a:p>
        </p:txBody>
      </p:sp>
      <p:sp>
        <p:nvSpPr>
          <p:cNvPr id="4" name="Foliennummernplatzhalter 3">
            <a:extLst>
              <a:ext uri="{FF2B5EF4-FFF2-40B4-BE49-F238E27FC236}">
                <a16:creationId xmlns:a16="http://schemas.microsoft.com/office/drawing/2014/main" id="{C54614E7-9EF0-B4D0-15C7-E327F1642210}"/>
              </a:ext>
            </a:extLst>
          </p:cNvPr>
          <p:cNvSpPr>
            <a:spLocks noGrp="1"/>
          </p:cNvSpPr>
          <p:nvPr>
            <p:ph type="sldNum" sz="quarter" idx="12"/>
          </p:nvPr>
        </p:nvSpPr>
        <p:spPr/>
        <p:txBody>
          <a:bodyPr/>
          <a:lstStyle/>
          <a:p>
            <a:fld id="{B2ADACBF-B37B-4026-855E-49B0BDFC8D12}" type="slidenum">
              <a:rPr lang="de-DE" smtClean="0"/>
              <a:t>3</a:t>
            </a:fld>
            <a:endParaRPr lang="de-DE"/>
          </a:p>
        </p:txBody>
      </p:sp>
      <p:sp>
        <p:nvSpPr>
          <p:cNvPr id="5" name="Inhaltsplatzhalter 4">
            <a:extLst>
              <a:ext uri="{FF2B5EF4-FFF2-40B4-BE49-F238E27FC236}">
                <a16:creationId xmlns:a16="http://schemas.microsoft.com/office/drawing/2014/main" id="{3E0FFF29-678C-3DA6-B52A-7ADF6C26A143}"/>
              </a:ext>
            </a:extLst>
          </p:cNvPr>
          <p:cNvSpPr>
            <a:spLocks noGrp="1"/>
          </p:cNvSpPr>
          <p:nvPr>
            <p:ph sz="quarter" idx="1"/>
          </p:nvPr>
        </p:nvSpPr>
        <p:spPr/>
        <p:txBody>
          <a:bodyPr/>
          <a:lstStyle/>
          <a:p>
            <a:endParaRPr lang="de-DE" sz="1600" dirty="0">
              <a:hlinkClick r:id="rId2"/>
            </a:endParaRPr>
          </a:p>
          <a:p>
            <a:r>
              <a:rPr lang="de-DE" sz="1600" dirty="0">
                <a:hlinkClick r:id="rId2"/>
              </a:rPr>
              <a:t>https://www.hadw-bw.de/mitarbeiter/dr-phil-habil-jutta-heinz</a:t>
            </a:r>
            <a:endParaRPr lang="de-DE" sz="1600" dirty="0"/>
          </a:p>
          <a:p>
            <a:r>
              <a:rPr lang="de-DE" sz="1600" dirty="0">
                <a:hlinkClick r:id="rId3"/>
              </a:rPr>
              <a:t>www.schoengeistinnen.de</a:t>
            </a:r>
            <a:endParaRPr lang="de-DE" sz="1600" dirty="0"/>
          </a:p>
          <a:p>
            <a:r>
              <a:rPr lang="de-DE" sz="1600" dirty="0">
                <a:hlinkClick r:id="rId4"/>
              </a:rPr>
              <a:t>https://www.minutiae.eu/Goethe-Strasse</a:t>
            </a:r>
            <a:endParaRPr lang="de-DE" sz="1600" dirty="0"/>
          </a:p>
          <a:p>
            <a:endParaRPr lang="de-DE" sz="1600" dirty="0"/>
          </a:p>
          <a:p>
            <a:pPr marL="0" indent="0">
              <a:buNone/>
            </a:pPr>
            <a:endParaRPr lang="de-DE" sz="1600" dirty="0"/>
          </a:p>
          <a:p>
            <a:endParaRPr lang="de-DE" sz="1600" dirty="0"/>
          </a:p>
          <a:p>
            <a:endParaRPr lang="de-DE" sz="1600" dirty="0"/>
          </a:p>
          <a:p>
            <a:pPr marL="0" indent="0">
              <a:buNone/>
            </a:pPr>
            <a:endParaRPr lang="de-DE" dirty="0"/>
          </a:p>
        </p:txBody>
      </p:sp>
      <p:pic>
        <p:nvPicPr>
          <p:cNvPr id="7" name="Grafik 6" descr="Ein Bild, das Text, Screenshot, Schrift, Reihe enthält.&#10;&#10;Automatisch generierte Beschreibung">
            <a:extLst>
              <a:ext uri="{FF2B5EF4-FFF2-40B4-BE49-F238E27FC236}">
                <a16:creationId xmlns:a16="http://schemas.microsoft.com/office/drawing/2014/main" id="{85ECBC98-235E-720B-C24E-34DAF0901C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3608" y="4040890"/>
            <a:ext cx="5820140" cy="1867858"/>
          </a:xfrm>
          <a:prstGeom prst="rect">
            <a:avLst/>
          </a:prstGeom>
        </p:spPr>
      </p:pic>
      <p:pic>
        <p:nvPicPr>
          <p:cNvPr id="8" name="Grafik 7" descr="Ein Bild, das Wand, Im Haus, Mobiliar, Vase enthält.&#10;&#10;Automatisch generierte Beschreibung">
            <a:extLst>
              <a:ext uri="{FF2B5EF4-FFF2-40B4-BE49-F238E27FC236}">
                <a16:creationId xmlns:a16="http://schemas.microsoft.com/office/drawing/2014/main" id="{846831AD-81BB-53C9-7C75-E03CC121CE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52120" y="2435183"/>
            <a:ext cx="2583617" cy="2755730"/>
          </a:xfrm>
          <a:prstGeom prst="rect">
            <a:avLst/>
          </a:prstGeom>
        </p:spPr>
      </p:pic>
    </p:spTree>
    <p:extLst>
      <p:ext uri="{BB962C8B-B14F-4D97-AF65-F5344CB8AC3E}">
        <p14:creationId xmlns:p14="http://schemas.microsoft.com/office/powerpoint/2010/main" val="23823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273649-7220-F89B-EA77-3AD9382F8D5A}"/>
              </a:ext>
            </a:extLst>
          </p:cNvPr>
          <p:cNvSpPr>
            <a:spLocks noGrp="1"/>
          </p:cNvSpPr>
          <p:nvPr>
            <p:ph type="title"/>
          </p:nvPr>
        </p:nvSpPr>
        <p:spPr/>
        <p:txBody>
          <a:bodyPr/>
          <a:lstStyle/>
          <a:p>
            <a:r>
              <a:rPr lang="de-DE" dirty="0"/>
              <a:t>Zum Programm</a:t>
            </a:r>
          </a:p>
        </p:txBody>
      </p:sp>
      <p:sp>
        <p:nvSpPr>
          <p:cNvPr id="3" name="Fußzeilenplatzhalter 2">
            <a:extLst>
              <a:ext uri="{FF2B5EF4-FFF2-40B4-BE49-F238E27FC236}">
                <a16:creationId xmlns:a16="http://schemas.microsoft.com/office/drawing/2014/main" id="{9765091D-4D0B-4EFC-E5B0-ADDB38317C48}"/>
              </a:ext>
            </a:extLst>
          </p:cNvPr>
          <p:cNvSpPr>
            <a:spLocks noGrp="1"/>
          </p:cNvSpPr>
          <p:nvPr>
            <p:ph type="ftr" sz="quarter" idx="11"/>
          </p:nvPr>
        </p:nvSpPr>
        <p:spPr/>
        <p:txBody>
          <a:bodyPr/>
          <a:lstStyle/>
          <a:p>
            <a:r>
              <a:rPr lang="de-DE"/>
              <a:t>Werther, neu gelesen</a:t>
            </a:r>
            <a:endParaRPr lang="de-DE" dirty="0"/>
          </a:p>
        </p:txBody>
      </p:sp>
      <p:sp>
        <p:nvSpPr>
          <p:cNvPr id="4" name="Foliennummernplatzhalter 3">
            <a:extLst>
              <a:ext uri="{FF2B5EF4-FFF2-40B4-BE49-F238E27FC236}">
                <a16:creationId xmlns:a16="http://schemas.microsoft.com/office/drawing/2014/main" id="{215610BC-A33A-14F1-3F2D-AA6D5AB96DAC}"/>
              </a:ext>
            </a:extLst>
          </p:cNvPr>
          <p:cNvSpPr>
            <a:spLocks noGrp="1"/>
          </p:cNvSpPr>
          <p:nvPr>
            <p:ph type="sldNum" sz="quarter" idx="12"/>
          </p:nvPr>
        </p:nvSpPr>
        <p:spPr/>
        <p:txBody>
          <a:bodyPr/>
          <a:lstStyle/>
          <a:p>
            <a:fld id="{B2ADACBF-B37B-4026-855E-49B0BDFC8D12}" type="slidenum">
              <a:rPr lang="de-DE" smtClean="0"/>
              <a:t>4</a:t>
            </a:fld>
            <a:endParaRPr lang="de-DE"/>
          </a:p>
        </p:txBody>
      </p:sp>
      <p:sp>
        <p:nvSpPr>
          <p:cNvPr id="5" name="Inhaltsplatzhalter 4">
            <a:extLst>
              <a:ext uri="{FF2B5EF4-FFF2-40B4-BE49-F238E27FC236}">
                <a16:creationId xmlns:a16="http://schemas.microsoft.com/office/drawing/2014/main" id="{C95E5C84-FB50-0610-F2AF-3D6A383EF44B}"/>
              </a:ext>
            </a:extLst>
          </p:cNvPr>
          <p:cNvSpPr>
            <a:spLocks noGrp="1"/>
          </p:cNvSpPr>
          <p:nvPr>
            <p:ph sz="quarter" idx="1"/>
          </p:nvPr>
        </p:nvSpPr>
        <p:spPr>
          <a:xfrm>
            <a:off x="301752" y="1844824"/>
            <a:ext cx="8503920" cy="4320480"/>
          </a:xfrm>
        </p:spPr>
        <p:txBody>
          <a:bodyPr>
            <a:noAutofit/>
          </a:bodyPr>
          <a:lstStyle/>
          <a:p>
            <a:pPr marL="342900" indent="-342900">
              <a:lnSpc>
                <a:spcPts val="1700"/>
              </a:lnSpc>
              <a:buFont typeface="+mj-lt"/>
              <a:buAutoNum type="arabicPeriod"/>
            </a:pPr>
            <a:r>
              <a:rPr lang="de-DE" sz="1400" kern="100" dirty="0">
                <a:effectLst/>
                <a:ea typeface="Aptos" panose="020B0004020202020204" pitchFamily="34" charset="0"/>
                <a:cs typeface="Times New Roman" panose="02020603050405020304" pitchFamily="18" charset="0"/>
              </a:rPr>
              <a:t>„</a:t>
            </a:r>
            <a:r>
              <a:rPr lang="de-DE" sz="1400" i="1" kern="100" dirty="0">
                <a:effectLst/>
                <a:ea typeface="Aptos" panose="020B0004020202020204" pitchFamily="34" charset="0"/>
                <a:cs typeface="Times New Roman" panose="02020603050405020304" pitchFamily="18" charset="0"/>
              </a:rPr>
              <a:t>Was ich von der Geschichte des armen Werthers nur habe auffinden können</a:t>
            </a:r>
            <a:r>
              <a:rPr lang="de-DE" sz="1400" kern="100" dirty="0">
                <a:effectLst/>
                <a:ea typeface="Aptos" panose="020B0004020202020204" pitchFamily="34" charset="0"/>
                <a:cs typeface="Times New Roman" panose="02020603050405020304" pitchFamily="18" charset="0"/>
              </a:rPr>
              <a:t>“ – </a:t>
            </a:r>
            <a:br>
              <a:rPr lang="de-DE" sz="1400" kern="100" dirty="0">
                <a:effectLst/>
                <a:ea typeface="Aptos" panose="020B0004020202020204" pitchFamily="34" charset="0"/>
                <a:cs typeface="Times New Roman" panose="02020603050405020304" pitchFamily="18" charset="0"/>
              </a:rPr>
            </a:br>
            <a:r>
              <a:rPr lang="de-DE" sz="1400" kern="100" dirty="0">
                <a:solidFill>
                  <a:schemeClr val="accent1"/>
                </a:solidFill>
                <a:effectLst/>
                <a:ea typeface="Aptos" panose="020B0004020202020204" pitchFamily="34" charset="0"/>
                <a:cs typeface="Times New Roman" panose="02020603050405020304" pitchFamily="18" charset="0"/>
              </a:rPr>
              <a:t>Entstehung, Fassungen, Hintergründe </a:t>
            </a:r>
            <a:r>
              <a:rPr lang="de-DE" sz="1400" kern="100" dirty="0">
                <a:effectLst/>
                <a:ea typeface="Aptos" panose="020B0004020202020204" pitchFamily="34" charset="0"/>
                <a:cs typeface="Times New Roman" panose="02020603050405020304" pitchFamily="18" charset="0"/>
              </a:rPr>
              <a:t>(12. September, 15.30-17.00)</a:t>
            </a:r>
            <a:endParaRPr lang="de-DE" sz="1400" kern="100" dirty="0">
              <a:ea typeface="Aptos" panose="020B0004020202020204" pitchFamily="34" charset="0"/>
              <a:cs typeface="Times New Roman" panose="02020603050405020304" pitchFamily="18" charset="0"/>
            </a:endParaRPr>
          </a:p>
          <a:p>
            <a:pPr marL="342900" indent="-342900">
              <a:lnSpc>
                <a:spcPts val="1700"/>
              </a:lnSpc>
              <a:buFont typeface="+mj-lt"/>
              <a:buAutoNum type="arabicPeriod"/>
            </a:pPr>
            <a:r>
              <a:rPr lang="de-DE" sz="1400" kern="100" dirty="0">
                <a:effectLst/>
                <a:ea typeface="Aptos" panose="020B0004020202020204" pitchFamily="34" charset="0"/>
                <a:cs typeface="Times New Roman" panose="02020603050405020304" pitchFamily="18" charset="0"/>
              </a:rPr>
              <a:t>„</a:t>
            </a:r>
            <a:r>
              <a:rPr lang="de-DE" sz="1400" i="1" kern="100" dirty="0" err="1">
                <a:effectLst/>
                <a:ea typeface="Aptos" panose="020B0004020202020204" pitchFamily="34" charset="0"/>
                <a:cs typeface="Times New Roman" panose="02020603050405020304" pitchFamily="18" charset="0"/>
              </a:rPr>
              <a:t>daß</a:t>
            </a:r>
            <a:r>
              <a:rPr lang="de-DE" sz="1400" i="1" kern="100" dirty="0">
                <a:effectLst/>
                <a:ea typeface="Aptos" panose="020B0004020202020204" pitchFamily="34" charset="0"/>
                <a:cs typeface="Times New Roman" panose="02020603050405020304" pitchFamily="18" charset="0"/>
              </a:rPr>
              <a:t> ein so sentimentalisches Werk wie dieses allen Menschen gehört</a:t>
            </a:r>
            <a:r>
              <a:rPr lang="de-DE" sz="1400" kern="100" dirty="0">
                <a:effectLst/>
                <a:ea typeface="Aptos" panose="020B0004020202020204" pitchFamily="34" charset="0"/>
                <a:cs typeface="Times New Roman" panose="02020603050405020304" pitchFamily="18" charset="0"/>
              </a:rPr>
              <a:t>“ –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eine </a:t>
            </a:r>
            <a:r>
              <a:rPr lang="de-DE" sz="1400" kern="100" dirty="0">
                <a:solidFill>
                  <a:schemeClr val="accent1"/>
                </a:solidFill>
                <a:effectLst/>
                <a:ea typeface="Aptos" panose="020B0004020202020204" pitchFamily="34" charset="0"/>
                <a:cs typeface="Times New Roman" panose="02020603050405020304" pitchFamily="18" charset="0"/>
              </a:rPr>
              <a:t>Zitatencollage zur Rezeptionsgeschichte </a:t>
            </a:r>
            <a:r>
              <a:rPr lang="de-DE" sz="1400" kern="100" dirty="0">
                <a:effectLst/>
                <a:ea typeface="Aptos" panose="020B0004020202020204" pitchFamily="34" charset="0"/>
                <a:cs typeface="Times New Roman" panose="02020603050405020304" pitchFamily="18" charset="0"/>
              </a:rPr>
              <a:t>(12. September, 20.00)</a:t>
            </a:r>
          </a:p>
          <a:p>
            <a:pPr marL="342900" indent="-342900">
              <a:lnSpc>
                <a:spcPts val="1700"/>
              </a:lnSpc>
              <a:buFont typeface="+mj-lt"/>
              <a:buAutoNum type="arabicPeriod"/>
            </a:pPr>
            <a:r>
              <a:rPr lang="de-DE" sz="1400" kern="100" dirty="0">
                <a:effectLst/>
                <a:ea typeface="Aptos" panose="020B0004020202020204" pitchFamily="34" charset="0"/>
                <a:cs typeface="Times New Roman" panose="02020603050405020304" pitchFamily="18" charset="0"/>
              </a:rPr>
              <a:t>„</a:t>
            </a:r>
            <a:r>
              <a:rPr lang="de-DE" sz="1400" i="1" kern="100" dirty="0">
                <a:effectLst/>
                <a:ea typeface="Aptos" panose="020B0004020202020204" pitchFamily="34" charset="0"/>
                <a:cs typeface="Times New Roman" panose="02020603050405020304" pitchFamily="18" charset="0"/>
              </a:rPr>
              <a:t>Wenn das liebe Thal um mich dampft</a:t>
            </a:r>
            <a:r>
              <a:rPr lang="de-DE" sz="1400" kern="100" dirty="0">
                <a:effectLst/>
                <a:ea typeface="Aptos" panose="020B0004020202020204" pitchFamily="34" charset="0"/>
                <a:cs typeface="Times New Roman" panose="02020603050405020304" pitchFamily="18" charset="0"/>
              </a:rPr>
              <a:t>“ – </a:t>
            </a:r>
            <a:r>
              <a:rPr lang="de-DE" sz="1400" kern="100" dirty="0">
                <a:solidFill>
                  <a:schemeClr val="accent1"/>
                </a:solidFill>
                <a:effectLst/>
                <a:ea typeface="Aptos" panose="020B0004020202020204" pitchFamily="34" charset="0"/>
                <a:cs typeface="Times New Roman" panose="02020603050405020304" pitchFamily="18" charset="0"/>
              </a:rPr>
              <a:t>Natur </a:t>
            </a:r>
            <a:r>
              <a:rPr lang="de-DE" sz="1400" kern="100" dirty="0">
                <a:effectLst/>
                <a:ea typeface="Aptos" panose="020B0004020202020204" pitchFamily="34" charset="0"/>
                <a:cs typeface="Times New Roman" panose="02020603050405020304" pitchFamily="18" charset="0"/>
              </a:rPr>
              <a:t>im Roman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(13. September, 14.00-15.30)</a:t>
            </a:r>
            <a:endParaRPr lang="de-DE" sz="1400" kern="100" dirty="0">
              <a:ea typeface="Aptos" panose="020B0004020202020204" pitchFamily="34" charset="0"/>
              <a:cs typeface="Times New Roman" panose="02020603050405020304" pitchFamily="18" charset="0"/>
            </a:endParaRPr>
          </a:p>
          <a:p>
            <a:pPr marL="342900" indent="-342900">
              <a:lnSpc>
                <a:spcPts val="1700"/>
              </a:lnSpc>
              <a:buFont typeface="+mj-lt"/>
              <a:buAutoNum type="arabicPeriod"/>
            </a:pPr>
            <a:r>
              <a:rPr lang="de-DE" sz="1400" kern="100" dirty="0">
                <a:effectLst/>
                <a:ea typeface="Aptos" panose="020B0004020202020204" pitchFamily="34" charset="0"/>
                <a:cs typeface="Times New Roman" panose="02020603050405020304" pitchFamily="18" charset="0"/>
              </a:rPr>
              <a:t>„</a:t>
            </a:r>
            <a:r>
              <a:rPr lang="de-DE" sz="1400" i="1" kern="100" dirty="0">
                <a:effectLst/>
                <a:ea typeface="Aptos" panose="020B0004020202020204" pitchFamily="34" charset="0"/>
                <a:cs typeface="Times New Roman" panose="02020603050405020304" pitchFamily="18" charset="0"/>
              </a:rPr>
              <a:t>Ich habe meine Entlassung vom Hofe verlangt</a:t>
            </a:r>
            <a:r>
              <a:rPr lang="de-DE" sz="1400" kern="100" dirty="0">
                <a:effectLst/>
                <a:ea typeface="Aptos" panose="020B0004020202020204" pitchFamily="34" charset="0"/>
                <a:cs typeface="Times New Roman" panose="02020603050405020304" pitchFamily="18" charset="0"/>
              </a:rPr>
              <a:t>“ – </a:t>
            </a:r>
            <a:br>
              <a:rPr lang="de-DE" sz="1400" kern="100" dirty="0">
                <a:effectLst/>
                <a:ea typeface="Aptos" panose="020B0004020202020204" pitchFamily="34" charset="0"/>
                <a:cs typeface="Times New Roman" panose="02020603050405020304" pitchFamily="18" charset="0"/>
              </a:rPr>
            </a:br>
            <a:r>
              <a:rPr lang="de-DE" sz="1400" kern="100" dirty="0">
                <a:solidFill>
                  <a:schemeClr val="accent1"/>
                </a:solidFill>
                <a:effectLst/>
                <a:ea typeface="Aptos" panose="020B0004020202020204" pitchFamily="34" charset="0"/>
                <a:cs typeface="Times New Roman" panose="02020603050405020304" pitchFamily="18" charset="0"/>
              </a:rPr>
              <a:t>Geschlecht und Gesellschaft</a:t>
            </a:r>
            <a:r>
              <a:rPr lang="de-DE" sz="1400" kern="100" dirty="0">
                <a:effectLst/>
                <a:ea typeface="Aptos" panose="020B0004020202020204" pitchFamily="34" charset="0"/>
                <a:cs typeface="Times New Roman" panose="02020603050405020304" pitchFamily="18" charset="0"/>
              </a:rPr>
              <a:t> im Roman</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(13. September, 16.00-17.30)</a:t>
            </a:r>
            <a:endParaRPr lang="de-DE" sz="1400" kern="100" dirty="0">
              <a:ea typeface="Aptos" panose="020B0004020202020204" pitchFamily="34" charset="0"/>
              <a:cs typeface="Times New Roman" panose="02020603050405020304" pitchFamily="18" charset="0"/>
            </a:endParaRPr>
          </a:p>
          <a:p>
            <a:pPr marL="342900" indent="-342900">
              <a:lnSpc>
                <a:spcPts val="1700"/>
              </a:lnSpc>
              <a:buFont typeface="+mj-lt"/>
              <a:buAutoNum type="arabicPeriod"/>
            </a:pPr>
            <a:r>
              <a:rPr lang="de-DE" sz="1400" kern="100" dirty="0">
                <a:effectLst/>
                <a:ea typeface="Aptos" panose="020B0004020202020204" pitchFamily="34" charset="0"/>
                <a:cs typeface="Times New Roman" panose="02020603050405020304" pitchFamily="18" charset="0"/>
              </a:rPr>
              <a:t>„</a:t>
            </a:r>
            <a:r>
              <a:rPr lang="de-DE" sz="1400" i="1" kern="100" dirty="0">
                <a:effectLst/>
                <a:ea typeface="Aptos" panose="020B0004020202020204" pitchFamily="34" charset="0"/>
                <a:cs typeface="Times New Roman" panose="02020603050405020304" pitchFamily="18" charset="0"/>
              </a:rPr>
              <a:t>Bester Freund, was ist das Herz des Menschen!</a:t>
            </a:r>
            <a:r>
              <a:rPr lang="de-DE" sz="1400" kern="100" dirty="0">
                <a:effectLst/>
                <a:ea typeface="Aptos" panose="020B0004020202020204" pitchFamily="34" charset="0"/>
                <a:cs typeface="Times New Roman" panose="02020603050405020304" pitchFamily="18" charset="0"/>
              </a:rPr>
              <a:t>“ – </a:t>
            </a:r>
            <a:br>
              <a:rPr lang="de-DE" sz="1400" kern="100" dirty="0">
                <a:effectLst/>
                <a:ea typeface="Aptos" panose="020B0004020202020204" pitchFamily="34" charset="0"/>
                <a:cs typeface="Times New Roman" panose="02020603050405020304" pitchFamily="18" charset="0"/>
              </a:rPr>
            </a:br>
            <a:r>
              <a:rPr lang="de-DE" sz="1400" kern="100" dirty="0">
                <a:solidFill>
                  <a:schemeClr val="accent1"/>
                </a:solidFill>
                <a:effectLst/>
                <a:ea typeface="Aptos" panose="020B0004020202020204" pitchFamily="34" charset="0"/>
                <a:cs typeface="Times New Roman" panose="02020603050405020304" pitchFamily="18" charset="0"/>
              </a:rPr>
              <a:t>Empfindsamkeit und Individualität</a:t>
            </a:r>
            <a:r>
              <a:rPr lang="de-DE" sz="1400" kern="100" dirty="0">
                <a:effectLst/>
                <a:ea typeface="Aptos" panose="020B0004020202020204" pitchFamily="34" charset="0"/>
                <a:cs typeface="Times New Roman" panose="02020603050405020304" pitchFamily="18" charset="0"/>
              </a:rPr>
              <a:t> im Roman</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(15. September, 10.15-11.15)</a:t>
            </a:r>
          </a:p>
          <a:p>
            <a:pPr marL="342900" indent="-342900">
              <a:lnSpc>
                <a:spcPts val="1700"/>
              </a:lnSpc>
              <a:buFont typeface="+mj-lt"/>
              <a:buAutoNum type="arabicPeriod"/>
            </a:pPr>
            <a:r>
              <a:rPr lang="de-DE" sz="1400" dirty="0">
                <a:effectLst/>
                <a:ea typeface="Aptos" panose="020B0004020202020204" pitchFamily="34" charset="0"/>
              </a:rPr>
              <a:t>„</a:t>
            </a:r>
            <a:r>
              <a:rPr lang="de-DE" sz="1400" i="1" dirty="0">
                <a:effectLst/>
                <a:ea typeface="Aptos" panose="020B0004020202020204" pitchFamily="34" charset="0"/>
              </a:rPr>
              <a:t>Ossian hat in meinem Herzen den Homer verdrängt</a:t>
            </a:r>
            <a:r>
              <a:rPr lang="de-DE" sz="1400" dirty="0">
                <a:effectLst/>
                <a:ea typeface="Aptos" panose="020B0004020202020204" pitchFamily="34" charset="0"/>
              </a:rPr>
              <a:t>“ – </a:t>
            </a:r>
            <a:br>
              <a:rPr lang="de-DE" sz="1400" dirty="0">
                <a:effectLst/>
                <a:ea typeface="Aptos" panose="020B0004020202020204" pitchFamily="34" charset="0"/>
              </a:rPr>
            </a:br>
            <a:r>
              <a:rPr lang="de-DE" sz="1400" dirty="0">
                <a:solidFill>
                  <a:schemeClr val="accent1"/>
                </a:solidFill>
                <a:effectLst/>
                <a:ea typeface="Aptos" panose="020B0004020202020204" pitchFamily="34" charset="0"/>
              </a:rPr>
              <a:t>Literatur und Lesen</a:t>
            </a:r>
            <a:r>
              <a:rPr lang="de-DE" sz="1400" dirty="0">
                <a:effectLst/>
                <a:ea typeface="Aptos" panose="020B0004020202020204" pitchFamily="34" charset="0"/>
              </a:rPr>
              <a:t> im Roman</a:t>
            </a:r>
            <a:br>
              <a:rPr lang="de-DE" sz="1400" dirty="0">
                <a:effectLst/>
                <a:ea typeface="Aptos" panose="020B0004020202020204" pitchFamily="34" charset="0"/>
              </a:rPr>
            </a:br>
            <a:r>
              <a:rPr lang="de-DE" sz="1400" dirty="0">
                <a:effectLst/>
                <a:ea typeface="Aptos" panose="020B0004020202020204" pitchFamily="34" charset="0"/>
              </a:rPr>
              <a:t>(15. September, 11.45-12.45)</a:t>
            </a:r>
          </a:p>
          <a:p>
            <a:pPr marL="342900" indent="-342900">
              <a:lnSpc>
                <a:spcPts val="1700"/>
              </a:lnSpc>
              <a:buFont typeface="+mj-lt"/>
              <a:buAutoNum type="arabicPeriod"/>
            </a:pPr>
            <a:endParaRPr lang="de-DE" sz="1400" dirty="0"/>
          </a:p>
          <a:p>
            <a:pPr marL="0" indent="0">
              <a:lnSpc>
                <a:spcPts val="1200"/>
              </a:lnSpc>
              <a:buNone/>
            </a:pPr>
            <a:endParaRPr lang="de-DE" sz="1000" dirty="0"/>
          </a:p>
          <a:p>
            <a:pPr marL="0" indent="0">
              <a:lnSpc>
                <a:spcPts val="1200"/>
              </a:lnSpc>
              <a:buNone/>
            </a:pPr>
            <a:r>
              <a:rPr lang="de-DE" sz="1000" dirty="0"/>
              <a:t>Zum Nachlesen: </a:t>
            </a:r>
            <a:r>
              <a:rPr lang="de-DE" sz="1000" i="1" dirty="0"/>
              <a:t>Gert Mattenklott: Art. „Die Leiden des jungen Werthers“, In: Goethe-Handbuch Bd. 3, 51-101. </a:t>
            </a:r>
          </a:p>
        </p:txBody>
      </p:sp>
      <p:pic>
        <p:nvPicPr>
          <p:cNvPr id="9" name="Grafik 8" descr="Ein Bild, das Text, Buch, Brief, Papier enthält.&#10;&#10;Automatisch generierte Beschreibung">
            <a:extLst>
              <a:ext uri="{FF2B5EF4-FFF2-40B4-BE49-F238E27FC236}">
                <a16:creationId xmlns:a16="http://schemas.microsoft.com/office/drawing/2014/main" id="{8F69853C-E657-6BE8-D812-5C1302C4ED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2240" y="2348880"/>
            <a:ext cx="1969373" cy="3428999"/>
          </a:xfrm>
          <a:prstGeom prst="rect">
            <a:avLst/>
          </a:prstGeom>
        </p:spPr>
      </p:pic>
    </p:spTree>
    <p:extLst>
      <p:ext uri="{BB962C8B-B14F-4D97-AF65-F5344CB8AC3E}">
        <p14:creationId xmlns:p14="http://schemas.microsoft.com/office/powerpoint/2010/main" val="3374666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71F328-4DFA-00FD-445C-5C77E5C33644}"/>
              </a:ext>
            </a:extLst>
          </p:cNvPr>
          <p:cNvSpPr>
            <a:spLocks noGrp="1"/>
          </p:cNvSpPr>
          <p:nvPr>
            <p:ph type="title"/>
          </p:nvPr>
        </p:nvSpPr>
        <p:spPr/>
        <p:txBody>
          <a:bodyPr>
            <a:normAutofit/>
          </a:bodyPr>
          <a:lstStyle/>
          <a:p>
            <a:r>
              <a:rPr lang="de-DE" sz="2800" dirty="0"/>
              <a:t>Neu gelesen: </a:t>
            </a:r>
            <a:r>
              <a:rPr lang="de-DE" sz="2800" i="1" dirty="0"/>
              <a:t>Wie liest man richtig</a:t>
            </a:r>
            <a:r>
              <a:rPr lang="de-DE" sz="2800" dirty="0"/>
              <a:t>?</a:t>
            </a:r>
          </a:p>
        </p:txBody>
      </p:sp>
      <p:sp>
        <p:nvSpPr>
          <p:cNvPr id="3" name="Fußzeilenplatzhalter 2">
            <a:extLst>
              <a:ext uri="{FF2B5EF4-FFF2-40B4-BE49-F238E27FC236}">
                <a16:creationId xmlns:a16="http://schemas.microsoft.com/office/drawing/2014/main" id="{3F67A40B-C70A-D118-7594-C37FE902AD59}"/>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844A333E-8FF9-D89A-28AA-5C75BFA13416}"/>
              </a:ext>
            </a:extLst>
          </p:cNvPr>
          <p:cNvSpPr>
            <a:spLocks noGrp="1"/>
          </p:cNvSpPr>
          <p:nvPr>
            <p:ph type="sldNum" sz="quarter" idx="12"/>
          </p:nvPr>
        </p:nvSpPr>
        <p:spPr/>
        <p:txBody>
          <a:bodyPr/>
          <a:lstStyle/>
          <a:p>
            <a:fld id="{B2ADACBF-B37B-4026-855E-49B0BDFC8D12}" type="slidenum">
              <a:rPr lang="de-DE" smtClean="0"/>
              <a:t>5</a:t>
            </a:fld>
            <a:endParaRPr lang="de-DE"/>
          </a:p>
        </p:txBody>
      </p:sp>
      <p:sp>
        <p:nvSpPr>
          <p:cNvPr id="6" name="Inhaltsplatzhalter 5">
            <a:extLst>
              <a:ext uri="{FF2B5EF4-FFF2-40B4-BE49-F238E27FC236}">
                <a16:creationId xmlns:a16="http://schemas.microsoft.com/office/drawing/2014/main" id="{A0895E6B-558D-F607-B4F0-8BD368E432A7}"/>
              </a:ext>
            </a:extLst>
          </p:cNvPr>
          <p:cNvSpPr txBox="1">
            <a:spLocks noGrp="1"/>
          </p:cNvSpPr>
          <p:nvPr>
            <p:ph sz="quarter" idx="1"/>
          </p:nvPr>
        </p:nvSpPr>
        <p:spPr>
          <a:xfrm>
            <a:off x="557492" y="1916832"/>
            <a:ext cx="7608392" cy="4368119"/>
          </a:xfrm>
          <a:prstGeom prst="rect">
            <a:avLst/>
          </a:prstGeom>
          <a:noFill/>
        </p:spPr>
        <p:txBody>
          <a:bodyPr wrap="square" rtlCol="0">
            <a:spAutoFit/>
          </a:bodyPr>
          <a:lstStyle/>
          <a:p>
            <a:pPr marL="0" indent="0">
              <a:lnSpc>
                <a:spcPts val="1800"/>
              </a:lnSpc>
              <a:spcAft>
                <a:spcPts val="300"/>
              </a:spcAft>
              <a:buNone/>
            </a:pPr>
            <a:r>
              <a:rPr lang="de-DE" sz="1400" kern="100" dirty="0">
                <a:effectLst/>
                <a:ea typeface="Aptos" panose="020B0004020202020204" pitchFamily="34" charset="0"/>
                <a:cs typeface="Times New Roman" panose="02020603050405020304" pitchFamily="18" charset="0"/>
              </a:rPr>
              <a:t>Gibt es eine </a:t>
            </a:r>
            <a:r>
              <a:rPr lang="de-DE" sz="1400" kern="100" dirty="0">
                <a:solidFill>
                  <a:schemeClr val="accent1"/>
                </a:solidFill>
                <a:effectLst/>
                <a:ea typeface="Aptos" panose="020B0004020202020204" pitchFamily="34" charset="0"/>
                <a:cs typeface="Times New Roman" panose="02020603050405020304" pitchFamily="18" charset="0"/>
              </a:rPr>
              <a:t>falsche</a:t>
            </a:r>
            <a:r>
              <a:rPr lang="de-DE" sz="1400" kern="100" dirty="0">
                <a:effectLst/>
                <a:ea typeface="Aptos" panose="020B0004020202020204" pitchFamily="34" charset="0"/>
                <a:cs typeface="Times New Roman" panose="02020603050405020304" pitchFamily="18" charset="0"/>
              </a:rPr>
              <a:t> Lektüre? </a:t>
            </a:r>
          </a:p>
          <a:p>
            <a:pPr>
              <a:lnSpc>
                <a:spcPts val="1800"/>
              </a:lnSpc>
              <a:spcAft>
                <a:spcPts val="300"/>
              </a:spcAft>
              <a:buFontTx/>
              <a:buChar char="-"/>
            </a:pPr>
            <a:r>
              <a:rPr lang="de-DE" sz="1400" kern="100" dirty="0">
                <a:ea typeface="Aptos" panose="020B0004020202020204" pitchFamily="34" charset="0"/>
                <a:cs typeface="Times New Roman" panose="02020603050405020304" pitchFamily="18" charset="0"/>
              </a:rPr>
              <a:t>unbefriedigende, e</a:t>
            </a:r>
            <a:r>
              <a:rPr lang="de-DE" sz="1400" kern="100" dirty="0">
                <a:effectLst/>
                <a:ea typeface="Aptos" panose="020B0004020202020204" pitchFamily="34" charset="0"/>
                <a:cs typeface="Times New Roman" panose="02020603050405020304" pitchFamily="18" charset="0"/>
              </a:rPr>
              <a:t>inseitige, oberflächliche Lektüre</a:t>
            </a:r>
          </a:p>
          <a:p>
            <a:pPr>
              <a:lnSpc>
                <a:spcPts val="1800"/>
              </a:lnSpc>
              <a:spcAft>
                <a:spcPts val="300"/>
              </a:spcAft>
              <a:buFontTx/>
              <a:buChar char="-"/>
            </a:pPr>
            <a:endParaRPr lang="de-DE" sz="1400" kern="100" dirty="0">
              <a:effectLst/>
              <a:ea typeface="Aptos" panose="020B0004020202020204" pitchFamily="34" charset="0"/>
              <a:cs typeface="Times New Roman" panose="02020603050405020304" pitchFamily="18" charset="0"/>
            </a:endParaRPr>
          </a:p>
          <a:p>
            <a:pPr marL="0" indent="0">
              <a:lnSpc>
                <a:spcPts val="1800"/>
              </a:lnSpc>
              <a:spcAft>
                <a:spcPts val="300"/>
              </a:spcAft>
              <a:buNone/>
            </a:pPr>
            <a:r>
              <a:rPr lang="de-DE" sz="1400" kern="100" dirty="0">
                <a:effectLst/>
                <a:ea typeface="Aptos" panose="020B0004020202020204" pitchFamily="34" charset="0"/>
                <a:cs typeface="Times New Roman" panose="02020603050405020304" pitchFamily="18" charset="0"/>
              </a:rPr>
              <a:t>Wie wurde der Werther bisher vor allem gelesen?</a:t>
            </a:r>
          </a:p>
          <a:p>
            <a:pPr>
              <a:lnSpc>
                <a:spcPts val="1800"/>
              </a:lnSpc>
              <a:spcAft>
                <a:spcPts val="300"/>
              </a:spcAft>
              <a:buFontTx/>
              <a:buChar char="-"/>
            </a:pPr>
            <a:r>
              <a:rPr lang="de-DE" sz="1400" kern="100" dirty="0">
                <a:ea typeface="Aptos" panose="020B0004020202020204" pitchFamily="34" charset="0"/>
                <a:cs typeface="Times New Roman" panose="02020603050405020304" pitchFamily="18" charset="0"/>
              </a:rPr>
              <a:t>als </a:t>
            </a:r>
            <a:r>
              <a:rPr lang="de-DE" sz="1400" kern="100" dirty="0">
                <a:solidFill>
                  <a:schemeClr val="accent1"/>
                </a:solidFill>
                <a:ea typeface="Aptos" panose="020B0004020202020204" pitchFamily="34" charset="0"/>
                <a:cs typeface="Times New Roman" panose="02020603050405020304" pitchFamily="18" charset="0"/>
              </a:rPr>
              <a:t>autobiographischer Schlüsselroman</a:t>
            </a:r>
          </a:p>
          <a:p>
            <a:pPr>
              <a:lnSpc>
                <a:spcPts val="1800"/>
              </a:lnSpc>
              <a:spcAft>
                <a:spcPts val="300"/>
              </a:spcAft>
              <a:buFontTx/>
              <a:buChar char="-"/>
            </a:pPr>
            <a:r>
              <a:rPr lang="de-DE" sz="1400" kern="100" dirty="0">
                <a:ea typeface="Aptos" panose="020B0004020202020204" pitchFamily="34" charset="0"/>
                <a:cs typeface="Times New Roman" panose="02020603050405020304" pitchFamily="18" charset="0"/>
              </a:rPr>
              <a:t>als </a:t>
            </a:r>
            <a:r>
              <a:rPr lang="de-DE" sz="1400" kern="100" dirty="0">
                <a:solidFill>
                  <a:schemeClr val="accent1"/>
                </a:solidFill>
                <a:ea typeface="Aptos" panose="020B0004020202020204" pitchFamily="34" charset="0"/>
                <a:cs typeface="Times New Roman" panose="02020603050405020304" pitchFamily="18" charset="0"/>
              </a:rPr>
              <a:t>sentimentaler Liebesroman </a:t>
            </a:r>
          </a:p>
          <a:p>
            <a:pPr>
              <a:lnSpc>
                <a:spcPts val="1800"/>
              </a:lnSpc>
              <a:spcAft>
                <a:spcPts val="300"/>
              </a:spcAft>
              <a:buFontTx/>
              <a:buChar char="-"/>
            </a:pPr>
            <a:r>
              <a:rPr lang="de-DE" sz="1400" kern="100" dirty="0">
                <a:ea typeface="Aptos" panose="020B0004020202020204" pitchFamily="34" charset="0"/>
                <a:cs typeface="Times New Roman" panose="02020603050405020304" pitchFamily="18" charset="0"/>
              </a:rPr>
              <a:t>als Verteidigung/Verherrlichung des </a:t>
            </a:r>
            <a:r>
              <a:rPr lang="de-DE" sz="1400" kern="100" dirty="0">
                <a:solidFill>
                  <a:schemeClr val="accent1"/>
                </a:solidFill>
                <a:ea typeface="Aptos" panose="020B0004020202020204" pitchFamily="34" charset="0"/>
                <a:cs typeface="Times New Roman" panose="02020603050405020304" pitchFamily="18" charset="0"/>
              </a:rPr>
              <a:t>Selbstmords</a:t>
            </a:r>
          </a:p>
          <a:p>
            <a:pPr>
              <a:lnSpc>
                <a:spcPts val="1800"/>
              </a:lnSpc>
              <a:spcAft>
                <a:spcPts val="300"/>
              </a:spcAft>
              <a:buFontTx/>
              <a:buChar char="-"/>
            </a:pPr>
            <a:r>
              <a:rPr lang="de-DE" sz="1400" kern="100" dirty="0">
                <a:ea typeface="Aptos" panose="020B0004020202020204" pitchFamily="34" charset="0"/>
                <a:cs typeface="Times New Roman" panose="02020603050405020304" pitchFamily="18" charset="0"/>
              </a:rPr>
              <a:t>a</a:t>
            </a:r>
            <a:r>
              <a:rPr lang="de-DE" sz="1400" kern="100" dirty="0">
                <a:effectLst/>
                <a:ea typeface="Aptos" panose="020B0004020202020204" pitchFamily="34" charset="0"/>
                <a:cs typeface="Times New Roman" panose="02020603050405020304" pitchFamily="18" charset="0"/>
              </a:rPr>
              <a:t>ls </a:t>
            </a:r>
            <a:r>
              <a:rPr lang="de-DE" sz="1400" kern="100" dirty="0">
                <a:solidFill>
                  <a:schemeClr val="accent1"/>
                </a:solidFill>
                <a:effectLst/>
                <a:ea typeface="Aptos" panose="020B0004020202020204" pitchFamily="34" charset="0"/>
                <a:cs typeface="Times New Roman" panose="02020603050405020304" pitchFamily="18" charset="0"/>
              </a:rPr>
              <a:t>Genie-Programmschrift</a:t>
            </a:r>
          </a:p>
          <a:p>
            <a:pPr>
              <a:lnSpc>
                <a:spcPts val="1800"/>
              </a:lnSpc>
              <a:spcAft>
                <a:spcPts val="300"/>
              </a:spcAft>
              <a:buFontTx/>
              <a:buChar char="-"/>
            </a:pPr>
            <a:r>
              <a:rPr lang="de-DE" sz="1400" kern="100" dirty="0">
                <a:ea typeface="Aptos" panose="020B0004020202020204" pitchFamily="34" charset="0"/>
                <a:cs typeface="Times New Roman" panose="02020603050405020304" pitchFamily="18" charset="0"/>
              </a:rPr>
              <a:t>als reines </a:t>
            </a:r>
            <a:r>
              <a:rPr lang="de-DE" sz="1400" kern="100" dirty="0">
                <a:solidFill>
                  <a:schemeClr val="accent1"/>
                </a:solidFill>
                <a:ea typeface="Aptos" panose="020B0004020202020204" pitchFamily="34" charset="0"/>
                <a:cs typeface="Times New Roman" panose="02020603050405020304" pitchFamily="18" charset="0"/>
              </a:rPr>
              <a:t>Jugendwerk</a:t>
            </a:r>
          </a:p>
          <a:p>
            <a:pPr>
              <a:lnSpc>
                <a:spcPts val="1800"/>
              </a:lnSpc>
              <a:spcAft>
                <a:spcPts val="300"/>
              </a:spcAft>
              <a:buFontTx/>
              <a:buChar char="-"/>
            </a:pPr>
            <a:r>
              <a:rPr lang="de-DE" sz="1400" kern="100" dirty="0">
                <a:ea typeface="Aptos" panose="020B0004020202020204" pitchFamily="34" charset="0"/>
                <a:cs typeface="Times New Roman" panose="02020603050405020304" pitchFamily="18" charset="0"/>
              </a:rPr>
              <a:t>als </a:t>
            </a:r>
            <a:r>
              <a:rPr lang="de-DE" sz="1400" kern="100" dirty="0">
                <a:solidFill>
                  <a:schemeClr val="accent1"/>
                </a:solidFill>
                <a:ea typeface="Aptos" panose="020B0004020202020204" pitchFamily="34" charset="0"/>
                <a:cs typeface="Times New Roman" panose="02020603050405020304" pitchFamily="18" charset="0"/>
              </a:rPr>
              <a:t>prosalyrisches </a:t>
            </a:r>
            <a:r>
              <a:rPr lang="de-DE" sz="1400" kern="100" dirty="0">
                <a:ea typeface="Aptos" panose="020B0004020202020204" pitchFamily="34" charset="0"/>
                <a:cs typeface="Times New Roman" panose="02020603050405020304" pitchFamily="18" charset="0"/>
              </a:rPr>
              <a:t>Kunstwerk</a:t>
            </a:r>
          </a:p>
          <a:p>
            <a:pPr marL="0" indent="0">
              <a:lnSpc>
                <a:spcPts val="1800"/>
              </a:lnSpc>
              <a:spcAft>
                <a:spcPts val="300"/>
              </a:spcAft>
              <a:buNone/>
            </a:pPr>
            <a:endParaRPr lang="de-DE" sz="1400" kern="100" dirty="0">
              <a:ea typeface="Aptos" panose="020B0004020202020204" pitchFamily="34" charset="0"/>
              <a:cs typeface="Times New Roman" panose="02020603050405020304" pitchFamily="18" charset="0"/>
            </a:endParaRPr>
          </a:p>
          <a:p>
            <a:pPr marL="0" indent="0">
              <a:lnSpc>
                <a:spcPts val="1800"/>
              </a:lnSpc>
              <a:spcAft>
                <a:spcPts val="300"/>
              </a:spcAft>
              <a:buNone/>
            </a:pPr>
            <a:r>
              <a:rPr lang="de-DE" sz="1400" b="1" kern="100" dirty="0">
                <a:ea typeface="Aptos" panose="020B0004020202020204" pitchFamily="34" charset="0"/>
                <a:cs typeface="Times New Roman" panose="02020603050405020304" pitchFamily="18" charset="0"/>
              </a:rPr>
              <a:t>Neulektüre: Warum der </a:t>
            </a:r>
            <a:r>
              <a:rPr lang="de-DE" sz="1400" b="1" i="1" kern="100" dirty="0">
                <a:ea typeface="Aptos" panose="020B0004020202020204" pitchFamily="34" charset="0"/>
                <a:cs typeface="Times New Roman" panose="02020603050405020304" pitchFamily="18" charset="0"/>
              </a:rPr>
              <a:t>Werther </a:t>
            </a:r>
            <a:r>
              <a:rPr lang="de-DE" sz="1400" b="1" kern="100" dirty="0">
                <a:ea typeface="Aptos" panose="020B0004020202020204" pitchFamily="34" charset="0"/>
                <a:cs typeface="Times New Roman" panose="02020603050405020304" pitchFamily="18" charset="0"/>
              </a:rPr>
              <a:t>ein guter Roman ist!</a:t>
            </a:r>
          </a:p>
          <a:p>
            <a:pPr marL="0" indent="0">
              <a:lnSpc>
                <a:spcPts val="1800"/>
              </a:lnSpc>
              <a:spcAft>
                <a:spcPts val="300"/>
              </a:spcAft>
              <a:buNone/>
            </a:pPr>
            <a:r>
              <a:rPr lang="de-DE" sz="1400" kern="100" dirty="0">
                <a:ea typeface="Aptos" panose="020B0004020202020204" pitchFamily="34" charset="0"/>
                <a:cs typeface="Times New Roman" panose="02020603050405020304" pitchFamily="18" charset="0"/>
              </a:rPr>
              <a:t>(was ist ein </a:t>
            </a:r>
            <a:r>
              <a:rPr lang="de-DE" sz="1400" kern="100" dirty="0">
                <a:solidFill>
                  <a:schemeClr val="accent1"/>
                </a:solidFill>
                <a:ea typeface="Aptos" panose="020B0004020202020204" pitchFamily="34" charset="0"/>
                <a:cs typeface="Times New Roman" panose="02020603050405020304" pitchFamily="18" charset="0"/>
              </a:rPr>
              <a:t>guter</a:t>
            </a:r>
            <a:r>
              <a:rPr lang="de-DE" sz="1400" kern="100" dirty="0">
                <a:ea typeface="Aptos" panose="020B0004020202020204" pitchFamily="34" charset="0"/>
                <a:cs typeface="Times New Roman" panose="02020603050405020304" pitchFamily="18" charset="0"/>
              </a:rPr>
              <a:t> Roman? </a:t>
            </a:r>
            <a:r>
              <a:rPr lang="de-DE" sz="1400" i="1" kern="100" dirty="0">
                <a:ea typeface="Aptos" panose="020B0004020202020204" pitchFamily="34" charset="0"/>
                <a:cs typeface="Times New Roman" panose="02020603050405020304" pitchFamily="18" charset="0"/>
              </a:rPr>
              <a:t>Ein Roman, den man mit Gewinn mehrmals lesen kann!</a:t>
            </a:r>
            <a:r>
              <a:rPr lang="de-DE" sz="1400" kern="100" dirty="0">
                <a:ea typeface="Aptos" panose="020B0004020202020204" pitchFamily="34" charset="0"/>
                <a:cs typeface="Times New Roman" panose="02020603050405020304" pitchFamily="18" charset="0"/>
              </a:rPr>
              <a:t>) </a:t>
            </a:r>
          </a:p>
          <a:p>
            <a:pPr>
              <a:lnSpc>
                <a:spcPts val="1800"/>
              </a:lnSpc>
              <a:spcAft>
                <a:spcPts val="300"/>
              </a:spcAft>
              <a:buFontTx/>
              <a:buChar char="-"/>
            </a:pPr>
            <a:endParaRPr lang="de-DE" sz="1400" kern="100" dirty="0">
              <a:effectLst/>
              <a:ea typeface="Aptos" panose="020B0004020202020204" pitchFamily="34" charset="0"/>
              <a:cs typeface="Times New Roman" panose="02020603050405020304" pitchFamily="18" charset="0"/>
            </a:endParaRPr>
          </a:p>
        </p:txBody>
      </p:sp>
      <p:pic>
        <p:nvPicPr>
          <p:cNvPr id="8" name="Grafik 7" descr="Ein Bild, das Bild, Menschliches Gesicht, Kleidung, Person enthält.&#10;&#10;Automatisch generierte Beschreibung">
            <a:extLst>
              <a:ext uri="{FF2B5EF4-FFF2-40B4-BE49-F238E27FC236}">
                <a16:creationId xmlns:a16="http://schemas.microsoft.com/office/drawing/2014/main" id="{4642785E-FFED-DE74-0FD5-0361DE6D95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4888" y="1916832"/>
            <a:ext cx="2214466" cy="2785492"/>
          </a:xfrm>
          <a:prstGeom prst="rect">
            <a:avLst/>
          </a:prstGeom>
        </p:spPr>
      </p:pic>
      <p:sp>
        <p:nvSpPr>
          <p:cNvPr id="9" name="Textfeld 8">
            <a:extLst>
              <a:ext uri="{FF2B5EF4-FFF2-40B4-BE49-F238E27FC236}">
                <a16:creationId xmlns:a16="http://schemas.microsoft.com/office/drawing/2014/main" id="{2AAC035E-4CD0-669F-25A6-7AA27AA964FC}"/>
              </a:ext>
            </a:extLst>
          </p:cNvPr>
          <p:cNvSpPr txBox="1"/>
          <p:nvPr/>
        </p:nvSpPr>
        <p:spPr>
          <a:xfrm>
            <a:off x="6372200" y="4759016"/>
            <a:ext cx="2021633" cy="413768"/>
          </a:xfrm>
          <a:prstGeom prst="rect">
            <a:avLst/>
          </a:prstGeom>
          <a:noFill/>
        </p:spPr>
        <p:txBody>
          <a:bodyPr wrap="square" rtlCol="0">
            <a:spAutoFit/>
          </a:bodyPr>
          <a:lstStyle/>
          <a:p>
            <a:pPr marL="0" indent="0">
              <a:lnSpc>
                <a:spcPts val="1300"/>
              </a:lnSpc>
              <a:spcAft>
                <a:spcPts val="300"/>
              </a:spcAft>
              <a:buNone/>
            </a:pPr>
            <a:r>
              <a:rPr lang="de-DE" sz="1000" dirty="0">
                <a:solidFill>
                  <a:schemeClr val="accent3"/>
                </a:solidFill>
              </a:rPr>
              <a:t>Jean-Honoré Fragonard,</a:t>
            </a:r>
            <a:br>
              <a:rPr lang="de-DE" sz="1000" dirty="0">
                <a:solidFill>
                  <a:schemeClr val="accent3"/>
                </a:solidFill>
              </a:rPr>
            </a:br>
            <a:r>
              <a:rPr lang="de-DE" sz="1000" dirty="0">
                <a:solidFill>
                  <a:schemeClr val="accent3"/>
                </a:solidFill>
              </a:rPr>
              <a:t>Lesende Frau (1773-1776)</a:t>
            </a:r>
          </a:p>
        </p:txBody>
      </p:sp>
    </p:spTree>
    <p:extLst>
      <p:ext uri="{BB962C8B-B14F-4D97-AF65-F5344CB8AC3E}">
        <p14:creationId xmlns:p14="http://schemas.microsoft.com/office/powerpoint/2010/main" val="70124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71F328-4DFA-00FD-445C-5C77E5C33644}"/>
              </a:ext>
            </a:extLst>
          </p:cNvPr>
          <p:cNvSpPr>
            <a:spLocks noGrp="1"/>
          </p:cNvSpPr>
          <p:nvPr>
            <p:ph type="title"/>
          </p:nvPr>
        </p:nvSpPr>
        <p:spPr/>
        <p:txBody>
          <a:bodyPr>
            <a:normAutofit/>
          </a:bodyPr>
          <a:lstStyle/>
          <a:p>
            <a:r>
              <a:rPr lang="de-DE" sz="2800" dirty="0"/>
              <a:t>Neu gelesen:  Gesichtspunkt</a:t>
            </a:r>
          </a:p>
        </p:txBody>
      </p:sp>
      <p:sp>
        <p:nvSpPr>
          <p:cNvPr id="3" name="Fußzeilenplatzhalter 2">
            <a:extLst>
              <a:ext uri="{FF2B5EF4-FFF2-40B4-BE49-F238E27FC236}">
                <a16:creationId xmlns:a16="http://schemas.microsoft.com/office/drawing/2014/main" id="{3F67A40B-C70A-D118-7594-C37FE902AD59}"/>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844A333E-8FF9-D89A-28AA-5C75BFA13416}"/>
              </a:ext>
            </a:extLst>
          </p:cNvPr>
          <p:cNvSpPr>
            <a:spLocks noGrp="1"/>
          </p:cNvSpPr>
          <p:nvPr>
            <p:ph type="sldNum" sz="quarter" idx="12"/>
          </p:nvPr>
        </p:nvSpPr>
        <p:spPr/>
        <p:txBody>
          <a:bodyPr/>
          <a:lstStyle/>
          <a:p>
            <a:fld id="{B2ADACBF-B37B-4026-855E-49B0BDFC8D12}" type="slidenum">
              <a:rPr lang="de-DE" smtClean="0"/>
              <a:t>6</a:t>
            </a:fld>
            <a:endParaRPr lang="de-DE"/>
          </a:p>
        </p:txBody>
      </p:sp>
      <p:sp>
        <p:nvSpPr>
          <p:cNvPr id="6" name="Inhaltsplatzhalter 5">
            <a:extLst>
              <a:ext uri="{FF2B5EF4-FFF2-40B4-BE49-F238E27FC236}">
                <a16:creationId xmlns:a16="http://schemas.microsoft.com/office/drawing/2014/main" id="{A0895E6B-558D-F607-B4F0-8BD368E432A7}"/>
              </a:ext>
            </a:extLst>
          </p:cNvPr>
          <p:cNvSpPr txBox="1">
            <a:spLocks noGrp="1"/>
          </p:cNvSpPr>
          <p:nvPr>
            <p:ph sz="quarter" idx="1"/>
          </p:nvPr>
        </p:nvSpPr>
        <p:spPr>
          <a:xfrm>
            <a:off x="701674" y="2221156"/>
            <a:ext cx="5256585" cy="3599062"/>
          </a:xfrm>
          <a:prstGeom prst="rect">
            <a:avLst/>
          </a:prstGeom>
          <a:noFill/>
        </p:spPr>
        <p:txBody>
          <a:bodyPr wrap="square" rtlCol="0">
            <a:spAutoFit/>
          </a:bodyPr>
          <a:lstStyle/>
          <a:p>
            <a:pPr marL="0" indent="0">
              <a:lnSpc>
                <a:spcPts val="1800"/>
              </a:lnSpc>
              <a:spcAft>
                <a:spcPts val="300"/>
              </a:spcAft>
              <a:buNone/>
            </a:pPr>
            <a:r>
              <a:rPr lang="de-DE" sz="1400" kern="0" dirty="0">
                <a:effectLst/>
                <a:ea typeface="Aptos" panose="020B0004020202020204" pitchFamily="34" charset="0"/>
                <a:cs typeface="Times New Roman" panose="02020603050405020304" pitchFamily="18" charset="0"/>
              </a:rPr>
              <a:t>„Hier ist es aber </a:t>
            </a:r>
            <a:r>
              <a:rPr lang="de-DE" sz="1400" kern="0" dirty="0">
                <a:solidFill>
                  <a:schemeClr val="accent1"/>
                </a:solidFill>
                <a:effectLst/>
                <a:ea typeface="Aptos" panose="020B0004020202020204" pitchFamily="34" charset="0"/>
                <a:cs typeface="Times New Roman" panose="02020603050405020304" pitchFamily="18" charset="0"/>
              </a:rPr>
              <a:t>nicht um kalte moralische </a:t>
            </a:r>
            <a:r>
              <a:rPr lang="de-DE" sz="1400" kern="0" dirty="0" err="1">
                <a:solidFill>
                  <a:schemeClr val="accent1"/>
                </a:solidFill>
                <a:effectLst/>
                <a:ea typeface="Aptos" panose="020B0004020202020204" pitchFamily="34" charset="0"/>
                <a:cs typeface="Times New Roman" panose="02020603050405020304" pitchFamily="18" charset="0"/>
              </a:rPr>
              <a:t>Discussionen</a:t>
            </a:r>
            <a:r>
              <a:rPr lang="de-DE" sz="1400" kern="0" dirty="0">
                <a:effectLst/>
                <a:ea typeface="Aptos" panose="020B0004020202020204" pitchFamily="34" charset="0"/>
                <a:cs typeface="Times New Roman" panose="02020603050405020304" pitchFamily="18" charset="0"/>
              </a:rPr>
              <a:t>, sondern darum zu </a:t>
            </a:r>
            <a:r>
              <a:rPr lang="de-DE" sz="1400" kern="0" dirty="0" err="1">
                <a:effectLst/>
                <a:ea typeface="Aptos" panose="020B0004020202020204" pitchFamily="34" charset="0"/>
                <a:cs typeface="Times New Roman" panose="02020603050405020304" pitchFamily="18" charset="0"/>
              </a:rPr>
              <a:t>thun</a:t>
            </a:r>
            <a:r>
              <a:rPr lang="de-DE" sz="1400" kern="0" dirty="0">
                <a:effectLst/>
                <a:ea typeface="Aptos" panose="020B0004020202020204" pitchFamily="34" charset="0"/>
                <a:cs typeface="Times New Roman" panose="02020603050405020304" pitchFamily="18" charset="0"/>
              </a:rPr>
              <a:t>, die </a:t>
            </a:r>
            <a:r>
              <a:rPr lang="de-DE" sz="1400" kern="0" dirty="0">
                <a:solidFill>
                  <a:schemeClr val="accent1"/>
                </a:solidFill>
                <a:effectLst/>
                <a:ea typeface="Aptos" panose="020B0004020202020204" pitchFamily="34" charset="0"/>
                <a:cs typeface="Times New Roman" panose="02020603050405020304" pitchFamily="18" charset="0"/>
              </a:rPr>
              <a:t>Wahrscheinlichkeit</a:t>
            </a:r>
            <a:r>
              <a:rPr lang="de-DE" sz="1400" kern="0" dirty="0">
                <a:effectLst/>
                <a:ea typeface="Aptos" panose="020B0004020202020204" pitchFamily="34" charset="0"/>
                <a:cs typeface="Times New Roman" panose="02020603050405020304" pitchFamily="18" charset="0"/>
              </a:rPr>
              <a:t> zu zeigen, </a:t>
            </a:r>
            <a:r>
              <a:rPr lang="de-DE" sz="1400" kern="0" dirty="0">
                <a:solidFill>
                  <a:schemeClr val="accent1"/>
                </a:solidFill>
                <a:effectLst/>
                <a:ea typeface="Aptos" panose="020B0004020202020204" pitchFamily="34" charset="0"/>
                <a:cs typeface="Times New Roman" panose="02020603050405020304" pitchFamily="18" charset="0"/>
              </a:rPr>
              <a:t>wie ein vernünftiger und sonst schätzbarer Mann bis zu einem solchen Schritte gebracht werden kann</a:t>
            </a:r>
            <a:r>
              <a:rPr lang="de-DE" sz="1400" kern="0" dirty="0">
                <a:effectLst/>
                <a:ea typeface="Aptos" panose="020B0004020202020204" pitchFamily="34" charset="0"/>
                <a:cs typeface="Times New Roman" panose="02020603050405020304" pitchFamily="18" charset="0"/>
              </a:rPr>
              <a:t>. … in einer langen Reihe von Briefen können wir den Charakter desselben nach allen seinen kleinen Bestimmungen so durchschauen, </a:t>
            </a:r>
            <a:r>
              <a:rPr lang="de-DE" sz="1400" kern="0" dirty="0" err="1">
                <a:effectLst/>
                <a:ea typeface="Aptos" panose="020B0004020202020204" pitchFamily="34" charset="0"/>
                <a:cs typeface="Times New Roman" panose="02020603050405020304" pitchFamily="18" charset="0"/>
              </a:rPr>
              <a:t>daß</a:t>
            </a:r>
            <a:r>
              <a:rPr lang="de-DE" sz="1400" kern="0" dirty="0">
                <a:effectLst/>
                <a:ea typeface="Aptos" panose="020B0004020202020204" pitchFamily="34" charset="0"/>
                <a:cs typeface="Times New Roman" panose="02020603050405020304" pitchFamily="18" charset="0"/>
              </a:rPr>
              <a:t> wir ihn selbst an den Rand des Abgrunds begleiten. … Außer der Kunst des Verfassers, die </a:t>
            </a:r>
            <a:r>
              <a:rPr lang="de-DE" sz="1400" kern="0" dirty="0" err="1">
                <a:solidFill>
                  <a:schemeClr val="accent1"/>
                </a:solidFill>
                <a:effectLst/>
                <a:ea typeface="Aptos" panose="020B0004020202020204" pitchFamily="34" charset="0"/>
                <a:cs typeface="Times New Roman" panose="02020603050405020304" pitchFamily="18" charset="0"/>
              </a:rPr>
              <a:t>Nüancen</a:t>
            </a:r>
            <a:r>
              <a:rPr lang="de-DE" sz="1400" kern="0" dirty="0">
                <a:solidFill>
                  <a:schemeClr val="accent1"/>
                </a:solidFill>
                <a:effectLst/>
                <a:ea typeface="Aptos" panose="020B0004020202020204" pitchFamily="34" charset="0"/>
                <a:cs typeface="Times New Roman" panose="02020603050405020304" pitchFamily="18" charset="0"/>
              </a:rPr>
              <a:t> aller Leidenschaften </a:t>
            </a:r>
            <a:r>
              <a:rPr lang="de-DE" sz="1400" kern="0" dirty="0">
                <a:effectLst/>
                <a:ea typeface="Aptos" panose="020B0004020202020204" pitchFamily="34" charset="0"/>
                <a:cs typeface="Times New Roman" panose="02020603050405020304" pitchFamily="18" charset="0"/>
              </a:rPr>
              <a:t>zu treffen, verdient die </a:t>
            </a:r>
            <a:r>
              <a:rPr lang="de-DE" sz="1400" kern="0" dirty="0">
                <a:solidFill>
                  <a:schemeClr val="accent1"/>
                </a:solidFill>
                <a:effectLst/>
                <a:ea typeface="Aptos" panose="020B0004020202020204" pitchFamily="34" charset="0"/>
                <a:cs typeface="Times New Roman" panose="02020603050405020304" pitchFamily="18" charset="0"/>
              </a:rPr>
              <a:t>populäre Philosophie Lob</a:t>
            </a:r>
            <a:r>
              <a:rPr lang="de-DE" sz="1400" kern="0" dirty="0">
                <a:effectLst/>
                <a:ea typeface="Aptos" panose="020B0004020202020204" pitchFamily="34" charset="0"/>
                <a:cs typeface="Times New Roman" panose="02020603050405020304" pitchFamily="18" charset="0"/>
              </a:rPr>
              <a:t>, womit er sein ganzes Werk durchwürzt hat. </a:t>
            </a:r>
            <a:r>
              <a:rPr lang="de-DE" sz="1400" i="1" kern="0" dirty="0">
                <a:effectLst/>
                <a:ea typeface="Aptos" panose="020B0004020202020204" pitchFamily="34" charset="0"/>
                <a:cs typeface="Times New Roman" panose="02020603050405020304" pitchFamily="18" charset="0"/>
              </a:rPr>
              <a:t>Ich will das Gegenwärtige genießen, und das Vergangene soll mir Vergangen </a:t>
            </a:r>
            <a:r>
              <a:rPr lang="de-DE" sz="1400" i="1" kern="0" dirty="0" err="1">
                <a:effectLst/>
                <a:ea typeface="Aptos" panose="020B0004020202020204" pitchFamily="34" charset="0"/>
                <a:cs typeface="Times New Roman" panose="02020603050405020304" pitchFamily="18" charset="0"/>
              </a:rPr>
              <a:t>seyn</a:t>
            </a:r>
            <a:r>
              <a:rPr lang="de-DE" sz="1400" i="1" kern="0" dirty="0">
                <a:effectLst/>
                <a:ea typeface="Aptos" panose="020B0004020202020204" pitchFamily="34" charset="0"/>
                <a:cs typeface="Times New Roman" panose="02020603050405020304" pitchFamily="18" charset="0"/>
              </a:rPr>
              <a:t>, </a:t>
            </a:r>
            <a:r>
              <a:rPr lang="de-DE" sz="1400" kern="0" dirty="0">
                <a:effectLst/>
                <a:ea typeface="Aptos" panose="020B0004020202020204" pitchFamily="34" charset="0"/>
                <a:cs typeface="Times New Roman" panose="02020603050405020304" pitchFamily="18" charset="0"/>
              </a:rPr>
              <a:t>und hundert solche Maximen, die aus Werthers </a:t>
            </a:r>
            <a:r>
              <a:rPr lang="de-DE" sz="1400" kern="0" dirty="0">
                <a:solidFill>
                  <a:schemeClr val="accent1"/>
                </a:solidFill>
                <a:effectLst/>
                <a:ea typeface="Aptos" panose="020B0004020202020204" pitchFamily="34" charset="0"/>
                <a:cs typeface="Times New Roman" panose="02020603050405020304" pitchFamily="18" charset="0"/>
              </a:rPr>
              <a:t>nicht misanthropischen, sondern bewegten Herzen</a:t>
            </a:r>
            <a:r>
              <a:rPr lang="de-DE" sz="1400" kern="0" dirty="0">
                <a:effectLst/>
                <a:ea typeface="Aptos" panose="020B0004020202020204" pitchFamily="34" charset="0"/>
                <a:cs typeface="Times New Roman" panose="02020603050405020304" pitchFamily="18" charset="0"/>
              </a:rPr>
              <a:t> fließen, machen mehr Eingang, als die strotzenden Predigten unsrer täglichen Romane“</a:t>
            </a:r>
          </a:p>
          <a:p>
            <a:pPr marL="0" indent="0">
              <a:lnSpc>
                <a:spcPts val="1800"/>
              </a:lnSpc>
              <a:spcAft>
                <a:spcPts val="300"/>
              </a:spcAft>
              <a:buNone/>
            </a:pPr>
            <a:r>
              <a:rPr lang="de-DE" sz="1050" i="1" kern="0" dirty="0">
                <a:ea typeface="Aptos" panose="020B0004020202020204" pitchFamily="34" charset="0"/>
                <a:cs typeface="Times New Roman" panose="02020603050405020304" pitchFamily="18" charset="0"/>
              </a:rPr>
              <a:t>Christoph Martin Wieland, </a:t>
            </a:r>
            <a:r>
              <a:rPr lang="de-DE" sz="1050" kern="0" dirty="0">
                <a:ea typeface="Aptos" panose="020B0004020202020204" pitchFamily="34" charset="0"/>
                <a:cs typeface="Times New Roman" panose="02020603050405020304" pitchFamily="18" charset="0"/>
              </a:rPr>
              <a:t>Rezension im ‚</a:t>
            </a:r>
            <a:r>
              <a:rPr lang="de-DE" sz="1050" kern="0" dirty="0" err="1">
                <a:ea typeface="Aptos" panose="020B0004020202020204" pitchFamily="34" charset="0"/>
                <a:cs typeface="Times New Roman" panose="02020603050405020304" pitchFamily="18" charset="0"/>
              </a:rPr>
              <a:t>Teutschen</a:t>
            </a:r>
            <a:r>
              <a:rPr lang="de-DE" sz="1050" kern="0" dirty="0">
                <a:ea typeface="Aptos" panose="020B0004020202020204" pitchFamily="34" charset="0"/>
                <a:cs typeface="Times New Roman" panose="02020603050405020304" pitchFamily="18" charset="0"/>
              </a:rPr>
              <a:t> Merkur‘ (1774)</a:t>
            </a:r>
            <a:endParaRPr lang="de-DE" sz="1050" kern="100" dirty="0">
              <a:effectLst/>
              <a:ea typeface="Aptos" panose="020B0004020202020204" pitchFamily="34" charset="0"/>
              <a:cs typeface="Times New Roman" panose="02020603050405020304" pitchFamily="18" charset="0"/>
            </a:endParaRPr>
          </a:p>
        </p:txBody>
      </p:sp>
      <p:pic>
        <p:nvPicPr>
          <p:cNvPr id="13" name="Grafik 12" descr="Ein Bild, das Menschliches Gesicht, Bilderrahmen, Bild, Kunst enthält.&#10;&#10;Automatisch generierte Beschreibung">
            <a:extLst>
              <a:ext uri="{FF2B5EF4-FFF2-40B4-BE49-F238E27FC236}">
                <a16:creationId xmlns:a16="http://schemas.microsoft.com/office/drawing/2014/main" id="{F5B075A5-02AE-DB81-FF87-4F4B6AFA43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4168" y="2276872"/>
            <a:ext cx="2351808" cy="3015437"/>
          </a:xfrm>
          <a:prstGeom prst="rect">
            <a:avLst/>
          </a:prstGeom>
        </p:spPr>
      </p:pic>
      <p:sp>
        <p:nvSpPr>
          <p:cNvPr id="5" name="Textfeld 4">
            <a:extLst>
              <a:ext uri="{FF2B5EF4-FFF2-40B4-BE49-F238E27FC236}">
                <a16:creationId xmlns:a16="http://schemas.microsoft.com/office/drawing/2014/main" id="{37CBDD0B-14CC-C83D-ABF4-E351AD0125B6}"/>
              </a:ext>
            </a:extLst>
          </p:cNvPr>
          <p:cNvSpPr txBox="1"/>
          <p:nvPr/>
        </p:nvSpPr>
        <p:spPr>
          <a:xfrm>
            <a:off x="6084168" y="5517232"/>
            <a:ext cx="2351808" cy="400110"/>
          </a:xfrm>
          <a:prstGeom prst="rect">
            <a:avLst/>
          </a:prstGeom>
          <a:noFill/>
        </p:spPr>
        <p:txBody>
          <a:bodyPr wrap="square" rtlCol="0">
            <a:spAutoFit/>
          </a:bodyPr>
          <a:lstStyle/>
          <a:p>
            <a:r>
              <a:rPr lang="de-DE" sz="1000" dirty="0">
                <a:solidFill>
                  <a:schemeClr val="bg1">
                    <a:lumMod val="50000"/>
                  </a:schemeClr>
                </a:solidFill>
              </a:rPr>
              <a:t>Georg Oswald May: Christoph Martin Wieland (1779)</a:t>
            </a:r>
          </a:p>
        </p:txBody>
      </p:sp>
    </p:spTree>
    <p:extLst>
      <p:ext uri="{BB962C8B-B14F-4D97-AF65-F5344CB8AC3E}">
        <p14:creationId xmlns:p14="http://schemas.microsoft.com/office/powerpoint/2010/main" val="1237053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50031C-9B89-270E-510E-F07341C797C4}"/>
              </a:ext>
            </a:extLst>
          </p:cNvPr>
          <p:cNvSpPr>
            <a:spLocks noGrp="1"/>
          </p:cNvSpPr>
          <p:nvPr>
            <p:ph type="title"/>
          </p:nvPr>
        </p:nvSpPr>
        <p:spPr/>
        <p:txBody>
          <a:bodyPr/>
          <a:lstStyle/>
          <a:p>
            <a:r>
              <a:rPr lang="de-DE" sz="2800" dirty="0"/>
              <a:t>Zum Konzept: </a:t>
            </a:r>
            <a:r>
              <a:rPr lang="de-DE" sz="2800" i="1" dirty="0" err="1"/>
              <a:t>prodesse</a:t>
            </a:r>
            <a:r>
              <a:rPr lang="de-DE" sz="2800" i="1" dirty="0"/>
              <a:t> et </a:t>
            </a:r>
            <a:r>
              <a:rPr lang="de-DE" sz="2800" i="1" dirty="0" err="1"/>
              <a:t>delectare</a:t>
            </a:r>
            <a:r>
              <a:rPr lang="de-DE" sz="2800" dirty="0"/>
              <a:t> (Horaz)</a:t>
            </a:r>
            <a:r>
              <a:rPr lang="de-DE" dirty="0"/>
              <a:t> </a:t>
            </a:r>
          </a:p>
        </p:txBody>
      </p:sp>
      <p:sp>
        <p:nvSpPr>
          <p:cNvPr id="3" name="Fußzeilenplatzhalter 2">
            <a:extLst>
              <a:ext uri="{FF2B5EF4-FFF2-40B4-BE49-F238E27FC236}">
                <a16:creationId xmlns:a16="http://schemas.microsoft.com/office/drawing/2014/main" id="{731C8400-7985-F943-2C8E-E6549075F2A7}"/>
              </a:ext>
            </a:extLst>
          </p:cNvPr>
          <p:cNvSpPr>
            <a:spLocks noGrp="1"/>
          </p:cNvSpPr>
          <p:nvPr>
            <p:ph type="ftr" sz="quarter" idx="11"/>
          </p:nvPr>
        </p:nvSpPr>
        <p:spPr/>
        <p:txBody>
          <a:bodyPr/>
          <a:lstStyle/>
          <a:p>
            <a:r>
              <a:rPr lang="de-DE"/>
              <a:t>Werther, neu gelesen</a:t>
            </a:r>
            <a:endParaRPr lang="de-DE" dirty="0"/>
          </a:p>
        </p:txBody>
      </p:sp>
      <p:sp>
        <p:nvSpPr>
          <p:cNvPr id="4" name="Foliennummernplatzhalter 3">
            <a:extLst>
              <a:ext uri="{FF2B5EF4-FFF2-40B4-BE49-F238E27FC236}">
                <a16:creationId xmlns:a16="http://schemas.microsoft.com/office/drawing/2014/main" id="{E5BDA6C7-0497-1559-D8DF-E75D186A25A7}"/>
              </a:ext>
            </a:extLst>
          </p:cNvPr>
          <p:cNvSpPr>
            <a:spLocks noGrp="1"/>
          </p:cNvSpPr>
          <p:nvPr>
            <p:ph type="sldNum" sz="quarter" idx="12"/>
          </p:nvPr>
        </p:nvSpPr>
        <p:spPr/>
        <p:txBody>
          <a:bodyPr/>
          <a:lstStyle/>
          <a:p>
            <a:fld id="{B2ADACBF-B37B-4026-855E-49B0BDFC8D12}" type="slidenum">
              <a:rPr lang="de-DE" smtClean="0"/>
              <a:t>7</a:t>
            </a:fld>
            <a:endParaRPr lang="de-DE"/>
          </a:p>
        </p:txBody>
      </p:sp>
      <p:sp>
        <p:nvSpPr>
          <p:cNvPr id="5" name="Inhaltsplatzhalter 4">
            <a:extLst>
              <a:ext uri="{FF2B5EF4-FFF2-40B4-BE49-F238E27FC236}">
                <a16:creationId xmlns:a16="http://schemas.microsoft.com/office/drawing/2014/main" id="{3A22A4AB-F544-42AA-CEE0-BF21E63985AC}"/>
              </a:ext>
            </a:extLst>
          </p:cNvPr>
          <p:cNvSpPr>
            <a:spLocks noGrp="1"/>
          </p:cNvSpPr>
          <p:nvPr>
            <p:ph sz="quarter" idx="1"/>
          </p:nvPr>
        </p:nvSpPr>
        <p:spPr>
          <a:xfrm>
            <a:off x="683568" y="1527048"/>
            <a:ext cx="7344816" cy="4572000"/>
          </a:xfrm>
        </p:spPr>
        <p:txBody>
          <a:bodyPr>
            <a:normAutofit/>
          </a:bodyPr>
          <a:lstStyle/>
          <a:p>
            <a:endParaRPr lang="de-DE" sz="1600" dirty="0"/>
          </a:p>
          <a:p>
            <a:r>
              <a:rPr lang="de-DE" sz="1600" dirty="0">
                <a:solidFill>
                  <a:schemeClr val="accent1"/>
                </a:solidFill>
              </a:rPr>
              <a:t>Kontexte </a:t>
            </a:r>
            <a:r>
              <a:rPr lang="de-DE" sz="1600" dirty="0"/>
              <a:t>(Begriffsgeschichte, Kulturgeschichte, Sozialgeschichte, Geschlechtergeschichte); textbasiert</a:t>
            </a:r>
          </a:p>
          <a:p>
            <a:r>
              <a:rPr lang="de-DE" sz="1600" dirty="0">
                <a:solidFill>
                  <a:schemeClr val="accent1"/>
                </a:solidFill>
              </a:rPr>
              <a:t>Begriffsgebrauch</a:t>
            </a:r>
            <a:r>
              <a:rPr lang="de-DE" sz="1600" dirty="0"/>
              <a:t> (</a:t>
            </a:r>
            <a:r>
              <a:rPr lang="de-DE" sz="1600" i="1" dirty="0"/>
              <a:t>Goethe-Wörterbuch</a:t>
            </a:r>
            <a:r>
              <a:rPr lang="de-DE" sz="1600" dirty="0"/>
              <a:t>); Exempel</a:t>
            </a:r>
          </a:p>
          <a:p>
            <a:r>
              <a:rPr lang="de-DE" sz="1600" dirty="0">
                <a:solidFill>
                  <a:schemeClr val="accent1"/>
                </a:solidFill>
              </a:rPr>
              <a:t>Kommentierte Textlektüre</a:t>
            </a:r>
            <a:r>
              <a:rPr lang="de-DE" sz="1600" dirty="0"/>
              <a:t> ausgesuchter Passagen (Reader),</a:t>
            </a:r>
            <a:br>
              <a:rPr lang="de-DE" sz="1600" dirty="0"/>
            </a:br>
            <a:r>
              <a:rPr lang="de-DE" sz="1600" dirty="0"/>
              <a:t>„</a:t>
            </a:r>
            <a:r>
              <a:rPr lang="de-DE" sz="1600" dirty="0" err="1"/>
              <a:t>close</a:t>
            </a:r>
            <a:r>
              <a:rPr lang="de-DE" sz="1600" dirty="0"/>
              <a:t> </a:t>
            </a:r>
            <a:r>
              <a:rPr lang="de-DE" sz="1600" dirty="0" err="1"/>
              <a:t>reading</a:t>
            </a:r>
            <a:r>
              <a:rPr lang="de-DE" sz="1600" dirty="0"/>
              <a:t>“</a:t>
            </a:r>
          </a:p>
          <a:p>
            <a:r>
              <a:rPr lang="de-DE" sz="1600" dirty="0">
                <a:solidFill>
                  <a:schemeClr val="accent1"/>
                </a:solidFill>
              </a:rPr>
              <a:t>Illustrationen</a:t>
            </a:r>
          </a:p>
          <a:p>
            <a:r>
              <a:rPr lang="de-DE" sz="1600" dirty="0">
                <a:solidFill>
                  <a:schemeClr val="accent1"/>
                </a:solidFill>
              </a:rPr>
              <a:t>Zusammenfassungen</a:t>
            </a:r>
            <a:r>
              <a:rPr lang="de-DE" sz="1600" dirty="0"/>
              <a:t> und </a:t>
            </a:r>
            <a:r>
              <a:rPr lang="de-DE" sz="1600" dirty="0">
                <a:solidFill>
                  <a:schemeClr val="accent1"/>
                </a:solidFill>
              </a:rPr>
              <a:t>Aktualisierungsmöglichkeiten</a:t>
            </a:r>
          </a:p>
          <a:p>
            <a:endParaRPr lang="de-DE" sz="1600" dirty="0"/>
          </a:p>
          <a:p>
            <a:endParaRPr lang="de-DE" sz="1600" dirty="0"/>
          </a:p>
        </p:txBody>
      </p:sp>
      <p:pic>
        <p:nvPicPr>
          <p:cNvPr id="9" name="Grafik 8" descr="Ein Bild, das Mobiliar, Im Haus, Wand, Tisch enthält.&#10;&#10;Automatisch generierte Beschreibung">
            <a:extLst>
              <a:ext uri="{FF2B5EF4-FFF2-40B4-BE49-F238E27FC236}">
                <a16:creationId xmlns:a16="http://schemas.microsoft.com/office/drawing/2014/main" id="{7751B896-F26A-DCE5-3892-01E7DDA364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493" y="3986424"/>
            <a:ext cx="4412918" cy="2112624"/>
          </a:xfrm>
          <a:prstGeom prst="rect">
            <a:avLst/>
          </a:prstGeom>
        </p:spPr>
      </p:pic>
      <p:sp>
        <p:nvSpPr>
          <p:cNvPr id="6" name="Textfeld 5">
            <a:extLst>
              <a:ext uri="{FF2B5EF4-FFF2-40B4-BE49-F238E27FC236}">
                <a16:creationId xmlns:a16="http://schemas.microsoft.com/office/drawing/2014/main" id="{8B17607C-D176-386B-5786-EEA4E70B38D7}"/>
              </a:ext>
            </a:extLst>
          </p:cNvPr>
          <p:cNvSpPr txBox="1"/>
          <p:nvPr/>
        </p:nvSpPr>
        <p:spPr>
          <a:xfrm>
            <a:off x="2790088" y="6099048"/>
            <a:ext cx="3600400" cy="246221"/>
          </a:xfrm>
          <a:prstGeom prst="rect">
            <a:avLst/>
          </a:prstGeom>
          <a:noFill/>
        </p:spPr>
        <p:txBody>
          <a:bodyPr wrap="square" rtlCol="0">
            <a:spAutoFit/>
          </a:bodyPr>
          <a:lstStyle/>
          <a:p>
            <a:r>
              <a:rPr lang="de-DE" sz="1000" dirty="0">
                <a:solidFill>
                  <a:schemeClr val="bg1">
                    <a:lumMod val="50000"/>
                  </a:schemeClr>
                </a:solidFill>
              </a:rPr>
              <a:t>Daniel Chodowiecki, Illustration zum Schluss des </a:t>
            </a:r>
            <a:r>
              <a:rPr lang="de-DE" sz="1000" i="1" dirty="0">
                <a:solidFill>
                  <a:schemeClr val="bg1">
                    <a:lumMod val="50000"/>
                  </a:schemeClr>
                </a:solidFill>
              </a:rPr>
              <a:t>Werther</a:t>
            </a:r>
          </a:p>
        </p:txBody>
      </p:sp>
    </p:spTree>
    <p:extLst>
      <p:ext uri="{BB962C8B-B14F-4D97-AF65-F5344CB8AC3E}">
        <p14:creationId xmlns:p14="http://schemas.microsoft.com/office/powerpoint/2010/main" val="2215545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35A1B-9BF2-004A-4649-238AA9838131}"/>
              </a:ext>
            </a:extLst>
          </p:cNvPr>
          <p:cNvSpPr>
            <a:spLocks noGrp="1"/>
          </p:cNvSpPr>
          <p:nvPr>
            <p:ph type="title"/>
          </p:nvPr>
        </p:nvSpPr>
        <p:spPr/>
        <p:txBody>
          <a:bodyPr>
            <a:normAutofit/>
          </a:bodyPr>
          <a:lstStyle/>
          <a:p>
            <a:r>
              <a:rPr lang="de-DE" sz="2800" dirty="0"/>
              <a:t>Der junge Goethe</a:t>
            </a:r>
          </a:p>
        </p:txBody>
      </p:sp>
      <p:sp>
        <p:nvSpPr>
          <p:cNvPr id="6" name="Fußzeilenplatzhalter 5">
            <a:extLst>
              <a:ext uri="{FF2B5EF4-FFF2-40B4-BE49-F238E27FC236}">
                <a16:creationId xmlns:a16="http://schemas.microsoft.com/office/drawing/2014/main" id="{83842FE7-F296-08DE-C850-CC8ABCF00B18}"/>
              </a:ext>
            </a:extLst>
          </p:cNvPr>
          <p:cNvSpPr>
            <a:spLocks noGrp="1"/>
          </p:cNvSpPr>
          <p:nvPr>
            <p:ph type="ftr" sz="quarter" idx="11"/>
          </p:nvPr>
        </p:nvSpPr>
        <p:spPr/>
        <p:txBody>
          <a:bodyPr/>
          <a:lstStyle/>
          <a:p>
            <a:r>
              <a:rPr lang="de-DE"/>
              <a:t>Werther, neu gelesen</a:t>
            </a:r>
            <a:endParaRPr lang="de-DE" dirty="0"/>
          </a:p>
        </p:txBody>
      </p:sp>
      <p:sp>
        <p:nvSpPr>
          <p:cNvPr id="5" name="Foliennummernplatzhalter 4">
            <a:extLst>
              <a:ext uri="{FF2B5EF4-FFF2-40B4-BE49-F238E27FC236}">
                <a16:creationId xmlns:a16="http://schemas.microsoft.com/office/drawing/2014/main" id="{967D8E95-9E1D-DF11-EA9D-9CA60A5F22F0}"/>
              </a:ext>
            </a:extLst>
          </p:cNvPr>
          <p:cNvSpPr>
            <a:spLocks noGrp="1"/>
          </p:cNvSpPr>
          <p:nvPr>
            <p:ph type="sldNum" sz="quarter" idx="12"/>
          </p:nvPr>
        </p:nvSpPr>
        <p:spPr/>
        <p:txBody>
          <a:bodyPr/>
          <a:lstStyle/>
          <a:p>
            <a:fld id="{B2ADACBF-B37B-4026-855E-49B0BDFC8D12}" type="slidenum">
              <a:rPr lang="de-DE" smtClean="0"/>
              <a:t>8</a:t>
            </a:fld>
            <a:endParaRPr lang="de-DE"/>
          </a:p>
        </p:txBody>
      </p:sp>
      <p:sp>
        <p:nvSpPr>
          <p:cNvPr id="4" name="Inhaltsplatzhalter 3">
            <a:extLst>
              <a:ext uri="{FF2B5EF4-FFF2-40B4-BE49-F238E27FC236}">
                <a16:creationId xmlns:a16="http://schemas.microsoft.com/office/drawing/2014/main" id="{0E4808C6-3595-B496-05B1-D6372A25B861}"/>
              </a:ext>
            </a:extLst>
          </p:cNvPr>
          <p:cNvSpPr>
            <a:spLocks noGrp="1"/>
          </p:cNvSpPr>
          <p:nvPr>
            <p:ph sz="quarter" idx="1"/>
          </p:nvPr>
        </p:nvSpPr>
        <p:spPr>
          <a:xfrm>
            <a:off x="301752" y="1844824"/>
            <a:ext cx="8503920" cy="4464496"/>
          </a:xfrm>
        </p:spPr>
        <p:txBody>
          <a:bodyPr>
            <a:normAutofit/>
          </a:bodyPr>
          <a:lstStyle/>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Geb. 1749	Kindheit in Frankfurt; Unterricht in Lateinisch, Griechisch,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Französisch, Hebr</a:t>
            </a:r>
            <a:r>
              <a:rPr lang="de-DE" sz="1400" kern="100" dirty="0">
                <a:ea typeface="Aptos" panose="020B0004020202020204" pitchFamily="34" charset="0"/>
                <a:cs typeface="Times New Roman" panose="02020603050405020304" pitchFamily="18" charset="0"/>
              </a:rPr>
              <a:t>äisch; </a:t>
            </a:r>
            <a:br>
              <a:rPr lang="de-DE" sz="1400" kern="100" dirty="0">
                <a:ea typeface="Aptos" panose="020B0004020202020204" pitchFamily="34" charset="0"/>
                <a:cs typeface="Times New Roman" panose="02020603050405020304" pitchFamily="18" charset="0"/>
              </a:rPr>
            </a:br>
            <a:r>
              <a:rPr lang="de-DE" sz="1400" kern="100" dirty="0">
                <a:ea typeface="Aptos" panose="020B0004020202020204" pitchFamily="34" charset="0"/>
                <a:cs typeface="Times New Roman" panose="02020603050405020304" pitchFamily="18" charset="0"/>
              </a:rPr>
              <a:t>	Unterricht im Zeichnen, Klavierspiel, Reiten, Fechten</a:t>
            </a:r>
            <a:br>
              <a:rPr lang="de-DE" sz="1400" kern="100" dirty="0">
                <a:ea typeface="Aptos" panose="020B0004020202020204" pitchFamily="34" charset="0"/>
                <a:cs typeface="Times New Roman" panose="02020603050405020304" pitchFamily="18" charset="0"/>
              </a:rPr>
            </a:br>
            <a:r>
              <a:rPr lang="de-DE" sz="1400" kern="100" dirty="0">
                <a:ea typeface="Aptos" panose="020B0004020202020204" pitchFamily="34" charset="0"/>
                <a:cs typeface="Times New Roman" panose="02020603050405020304" pitchFamily="18" charset="0"/>
              </a:rPr>
              <a:t>	Gewandtheit im Verfassen von Versen</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1765-1768	Studium der Jurisprudenz in Leipzig (Beginn mit 16 Jahren)</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Liebe zu Käthchen Schönköpf, Gastwirtstochter</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Liebesgedichte im anakreontischen Stil; Zeichenunterricht</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1768	„Blutsturz“ (Tuberkulose, Magenblutung),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Rückkehr ins Elternhaus, längere Rekonvaleszenz,</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Beschäftigung mit Pietismus und Mystik</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1770-1771	Fortsetzung des Studiums in Straßburg,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Bekanntschaft mit </a:t>
            </a:r>
            <a:r>
              <a:rPr lang="de-DE" sz="1400" kern="100" dirty="0">
                <a:ea typeface="Aptos" panose="020B0004020202020204" pitchFamily="34" charset="0"/>
                <a:cs typeface="Times New Roman" panose="02020603050405020304" pitchFamily="18" charset="0"/>
              </a:rPr>
              <a:t>Johann Gottfried </a:t>
            </a:r>
            <a:r>
              <a:rPr lang="de-DE" sz="1400" kern="100" dirty="0">
                <a:effectLst/>
                <a:ea typeface="Aptos" panose="020B0004020202020204" pitchFamily="34" charset="0"/>
                <a:cs typeface="Times New Roman" panose="02020603050405020304" pitchFamily="18" charset="0"/>
              </a:rPr>
              <a:t>Herder</a:t>
            </a:r>
            <a:br>
              <a:rPr lang="de-DE" sz="1400" kern="100" dirty="0">
                <a:ea typeface="Aptos" panose="020B0004020202020204" pitchFamily="34" charset="0"/>
                <a:cs typeface="Times New Roman" panose="02020603050405020304" pitchFamily="18" charset="0"/>
              </a:rPr>
            </a:br>
            <a:r>
              <a:rPr lang="de-DE" sz="1400" kern="100" dirty="0">
                <a:ea typeface="Aptos" panose="020B0004020202020204" pitchFamily="34" charset="0"/>
                <a:cs typeface="Times New Roman" panose="02020603050405020304" pitchFamily="18" charset="0"/>
              </a:rPr>
              <a:t>	</a:t>
            </a:r>
            <a:r>
              <a:rPr lang="de-DE" sz="1400" kern="100" dirty="0">
                <a:effectLst/>
                <a:ea typeface="Aptos" panose="020B0004020202020204" pitchFamily="34" charset="0"/>
                <a:cs typeface="Times New Roman" panose="02020603050405020304" pitchFamily="18" charset="0"/>
              </a:rPr>
              <a:t>Begeisterung für die Gotik, Ossian und Shakespeare</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a:t>
            </a:r>
            <a:r>
              <a:rPr lang="de-DE" sz="1400" kern="100" dirty="0">
                <a:ea typeface="Aptos" panose="020B0004020202020204" pitchFamily="34" charset="0"/>
                <a:cs typeface="Times New Roman" panose="02020603050405020304" pitchFamily="18" charset="0"/>
              </a:rPr>
              <a:t>Liebe zu</a:t>
            </a:r>
            <a:r>
              <a:rPr lang="de-DE" sz="1400" kern="100" dirty="0">
                <a:effectLst/>
                <a:ea typeface="Aptos" panose="020B0004020202020204" pitchFamily="34" charset="0"/>
                <a:cs typeface="Times New Roman" panose="02020603050405020304" pitchFamily="18" charset="0"/>
              </a:rPr>
              <a:t> Friederike </a:t>
            </a:r>
            <a:r>
              <a:rPr lang="de-DE" sz="1400" kern="100" dirty="0" err="1">
                <a:effectLst/>
                <a:ea typeface="Aptos" panose="020B0004020202020204" pitchFamily="34" charset="0"/>
                <a:cs typeface="Times New Roman" panose="02020603050405020304" pitchFamily="18" charset="0"/>
              </a:rPr>
              <a:t>Brion</a:t>
            </a:r>
            <a:r>
              <a:rPr lang="de-DE" sz="1400" kern="100" dirty="0">
                <a:ea typeface="Aptos" panose="020B0004020202020204" pitchFamily="34" charset="0"/>
                <a:cs typeface="Times New Roman" panose="02020603050405020304" pitchFamily="18" charset="0"/>
              </a:rPr>
              <a:t>, </a:t>
            </a:r>
            <a:r>
              <a:rPr lang="de-DE" sz="1400" kern="100" dirty="0">
                <a:effectLst/>
                <a:ea typeface="Aptos" panose="020B0004020202020204" pitchFamily="34" charset="0"/>
                <a:cs typeface="Times New Roman" panose="02020603050405020304" pitchFamily="18" charset="0"/>
              </a:rPr>
              <a:t>Pfarrerstochter in </a:t>
            </a:r>
            <a:r>
              <a:rPr lang="de-DE" sz="1400" kern="100" dirty="0" err="1">
                <a:effectLst/>
                <a:ea typeface="Aptos" panose="020B0004020202020204" pitchFamily="34" charset="0"/>
                <a:cs typeface="Times New Roman" panose="02020603050405020304" pitchFamily="18" charset="0"/>
              </a:rPr>
              <a:t>Sesenheim</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a:t>
            </a:r>
            <a:r>
              <a:rPr lang="de-DE" sz="1400" kern="100" dirty="0" err="1">
                <a:effectLst/>
                <a:ea typeface="Aptos" panose="020B0004020202020204" pitchFamily="34" charset="0"/>
                <a:cs typeface="Times New Roman" panose="02020603050405020304" pitchFamily="18" charset="0"/>
              </a:rPr>
              <a:t>Sesenheimer</a:t>
            </a:r>
            <a:r>
              <a:rPr lang="de-DE" sz="1400" kern="100" dirty="0">
                <a:effectLst/>
                <a:ea typeface="Aptos" panose="020B0004020202020204" pitchFamily="34" charset="0"/>
                <a:cs typeface="Times New Roman" panose="02020603050405020304" pitchFamily="18" charset="0"/>
              </a:rPr>
              <a:t> Lieder“ (und erstes Vorbild für Lotte)</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1771-1772	Promotion zum Lizenziaten der Rechte; Advokat in Frankfurt </a:t>
            </a:r>
          </a:p>
          <a:p>
            <a:pPr marL="0" indent="0">
              <a:lnSpc>
                <a:spcPts val="1700"/>
              </a:lnSpc>
              <a:spcAft>
                <a:spcPts val="300"/>
              </a:spcAft>
              <a:buNone/>
            </a:pPr>
            <a:endParaRPr lang="de-DE" sz="1400" kern="100" dirty="0">
              <a:effectLst/>
              <a:ea typeface="Aptos" panose="020B0004020202020204" pitchFamily="34" charset="0"/>
              <a:cs typeface="Times New Roman" panose="02020603050405020304" pitchFamily="18" charset="0"/>
            </a:endParaRPr>
          </a:p>
          <a:p>
            <a:pPr marL="342900" indent="-342900">
              <a:lnSpc>
                <a:spcPts val="1700"/>
              </a:lnSpc>
              <a:spcAft>
                <a:spcPts val="300"/>
              </a:spcAft>
              <a:buAutoNum type="arabicPlain" startAt="1772"/>
            </a:pPr>
            <a:endParaRPr lang="de-DE" sz="1400" kern="100" dirty="0">
              <a:effectLst/>
              <a:ea typeface="Aptos" panose="020B0004020202020204" pitchFamily="34" charset="0"/>
              <a:cs typeface="Times New Roman" panose="02020603050405020304" pitchFamily="18" charset="0"/>
            </a:endParaRPr>
          </a:p>
          <a:p>
            <a:endParaRPr lang="de-DE" dirty="0"/>
          </a:p>
        </p:txBody>
      </p:sp>
      <p:pic>
        <p:nvPicPr>
          <p:cNvPr id="7" name="Grafik 6" descr="Ein Bild, das Menschliches Gesicht, Kleidung, Porträt, Person enthält.&#10;&#10;Automatisch generierte Beschreibung">
            <a:extLst>
              <a:ext uri="{FF2B5EF4-FFF2-40B4-BE49-F238E27FC236}">
                <a16:creationId xmlns:a16="http://schemas.microsoft.com/office/drawing/2014/main" id="{AB3506D4-3097-1239-FDEE-4CDACD9192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6216" y="2492896"/>
            <a:ext cx="1969115" cy="2383195"/>
          </a:xfrm>
          <a:prstGeom prst="rect">
            <a:avLst/>
          </a:prstGeom>
        </p:spPr>
      </p:pic>
      <p:sp>
        <p:nvSpPr>
          <p:cNvPr id="3" name="Textfeld 2">
            <a:extLst>
              <a:ext uri="{FF2B5EF4-FFF2-40B4-BE49-F238E27FC236}">
                <a16:creationId xmlns:a16="http://schemas.microsoft.com/office/drawing/2014/main" id="{A3E66123-1052-59BF-8B2C-C455FEF322AA}"/>
              </a:ext>
            </a:extLst>
          </p:cNvPr>
          <p:cNvSpPr txBox="1"/>
          <p:nvPr/>
        </p:nvSpPr>
        <p:spPr>
          <a:xfrm>
            <a:off x="6516216" y="5013176"/>
            <a:ext cx="1969115" cy="553998"/>
          </a:xfrm>
          <a:prstGeom prst="rect">
            <a:avLst/>
          </a:prstGeom>
          <a:noFill/>
        </p:spPr>
        <p:txBody>
          <a:bodyPr wrap="square" rtlCol="0">
            <a:spAutoFit/>
          </a:bodyPr>
          <a:lstStyle/>
          <a:p>
            <a:r>
              <a:rPr lang="de-DE" sz="1000" dirty="0">
                <a:solidFill>
                  <a:schemeClr val="bg1">
                    <a:lumMod val="50000"/>
                  </a:schemeClr>
                </a:solidFill>
              </a:rPr>
              <a:t>Goethe, um 1765, nach einem verbrannten Ölgemälde von Anton Johann Kern</a:t>
            </a:r>
          </a:p>
        </p:txBody>
      </p:sp>
    </p:spTree>
    <p:extLst>
      <p:ext uri="{BB962C8B-B14F-4D97-AF65-F5344CB8AC3E}">
        <p14:creationId xmlns:p14="http://schemas.microsoft.com/office/powerpoint/2010/main" val="2205306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54CE50-5ED8-CADA-312B-15165B26C9CF}"/>
              </a:ext>
            </a:extLst>
          </p:cNvPr>
          <p:cNvSpPr>
            <a:spLocks noGrp="1"/>
          </p:cNvSpPr>
          <p:nvPr>
            <p:ph type="title"/>
          </p:nvPr>
        </p:nvSpPr>
        <p:spPr/>
        <p:txBody>
          <a:bodyPr>
            <a:normAutofit/>
          </a:bodyPr>
          <a:lstStyle/>
          <a:p>
            <a:r>
              <a:rPr lang="de-DE" sz="2800" dirty="0"/>
              <a:t>Der junge Goethe</a:t>
            </a:r>
          </a:p>
        </p:txBody>
      </p:sp>
      <p:sp>
        <p:nvSpPr>
          <p:cNvPr id="3" name="Fußzeilenplatzhalter 2">
            <a:extLst>
              <a:ext uri="{FF2B5EF4-FFF2-40B4-BE49-F238E27FC236}">
                <a16:creationId xmlns:a16="http://schemas.microsoft.com/office/drawing/2014/main" id="{C9DB9957-E2B9-2A47-27A1-EC91E1453CD5}"/>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29D1C763-7756-3CB4-1BC7-657955E4B6EE}"/>
              </a:ext>
            </a:extLst>
          </p:cNvPr>
          <p:cNvSpPr>
            <a:spLocks noGrp="1"/>
          </p:cNvSpPr>
          <p:nvPr>
            <p:ph type="sldNum" sz="quarter" idx="12"/>
          </p:nvPr>
        </p:nvSpPr>
        <p:spPr/>
        <p:txBody>
          <a:bodyPr/>
          <a:lstStyle/>
          <a:p>
            <a:fld id="{B2ADACBF-B37B-4026-855E-49B0BDFC8D12}" type="slidenum">
              <a:rPr lang="de-DE" smtClean="0"/>
              <a:t>9</a:t>
            </a:fld>
            <a:endParaRPr lang="de-DE"/>
          </a:p>
        </p:txBody>
      </p:sp>
      <p:sp>
        <p:nvSpPr>
          <p:cNvPr id="5" name="Inhaltsplatzhalter 4">
            <a:extLst>
              <a:ext uri="{FF2B5EF4-FFF2-40B4-BE49-F238E27FC236}">
                <a16:creationId xmlns:a16="http://schemas.microsoft.com/office/drawing/2014/main" id="{6E4D429B-8045-F634-5F43-7CF42827EE1E}"/>
              </a:ext>
            </a:extLst>
          </p:cNvPr>
          <p:cNvSpPr>
            <a:spLocks noGrp="1"/>
          </p:cNvSpPr>
          <p:nvPr>
            <p:ph sz="quarter" idx="1"/>
          </p:nvPr>
        </p:nvSpPr>
        <p:spPr>
          <a:xfrm>
            <a:off x="301752" y="1521296"/>
            <a:ext cx="8503920" cy="5076056"/>
          </a:xfrm>
        </p:spPr>
        <p:txBody>
          <a:bodyPr>
            <a:normAutofit/>
          </a:bodyPr>
          <a:lstStyle/>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1772	Arbeit als Praktikant am Reichskammergericht Wetzlar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(23 Jahre) Mai bis September; Liebe zu Charlotte Buff</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1773	Neues Verhältnis zu Maximiliane von Brentano (drittes</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Vorbild für Lott); weiterer Aufenthalt in Frankfurt</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a:t>
            </a:r>
            <a:r>
              <a:rPr lang="de-DE" sz="1400" i="1" kern="100" dirty="0">
                <a:effectLst/>
                <a:ea typeface="Aptos" panose="020B0004020202020204" pitchFamily="34" charset="0"/>
                <a:cs typeface="Times New Roman" panose="02020603050405020304" pitchFamily="18" charset="0"/>
              </a:rPr>
              <a:t>Götz von Berlichingen </a:t>
            </a:r>
            <a:r>
              <a:rPr lang="de-DE" sz="1400" kern="100" dirty="0">
                <a:effectLst/>
                <a:ea typeface="Aptos" panose="020B0004020202020204" pitchFamily="34" charset="0"/>
                <a:cs typeface="Times New Roman" panose="02020603050405020304" pitchFamily="18" charset="0"/>
              </a:rPr>
              <a:t>erscheint im Selbstverlag</a:t>
            </a:r>
            <a:endParaRPr lang="de-DE" sz="1400" i="1"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1774	</a:t>
            </a:r>
            <a:r>
              <a:rPr lang="de-DE" sz="1400" i="1" kern="100" dirty="0">
                <a:effectLst/>
                <a:ea typeface="Aptos" panose="020B0004020202020204" pitchFamily="34" charset="0"/>
                <a:cs typeface="Times New Roman" panose="02020603050405020304" pitchFamily="18" charset="0"/>
              </a:rPr>
              <a:t>Die Leiden des jungen Werthers</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1775	Verlobung mit Lili Schönemann</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	Mehrmonatige Reise mit den Brüdern Stolberg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durch die Schweiz</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1776	Geheimer Legationsrat in Weimar (27 Jahre)</a:t>
            </a:r>
          </a:p>
          <a:p>
            <a:pPr marL="0" indent="0">
              <a:lnSpc>
                <a:spcPts val="1700"/>
              </a:lnSpc>
              <a:spcAft>
                <a:spcPts val="300"/>
              </a:spcAft>
              <a:buNone/>
            </a:pPr>
            <a:endParaRPr lang="de-DE" sz="1400" kern="100" dirty="0">
              <a:solidFill>
                <a:srgbClr val="FF0000"/>
              </a:solidFill>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kern="100" dirty="0">
                <a:solidFill>
                  <a:schemeClr val="accent1"/>
                </a:solidFill>
                <a:effectLst/>
                <a:ea typeface="Aptos" panose="020B0004020202020204" pitchFamily="34" charset="0"/>
                <a:cs typeface="Times New Roman" panose="02020603050405020304" pitchFamily="18" charset="0"/>
              </a:rPr>
              <a:t>„Er besitzt, was man Genie nennt, und eine ganz außerordentliche Einbildungskraft. Er ist in seinen Affekten heftig. Er hat eine edle Denkungsart. […] Er liebt die Kinder und kann sich mit ihnen sehr beschäftigen. Er ist bizarre und hat in seinem Betragen, seinem Äußerlichen verschiedenes, das ihn unangenehm machen könnte. Aber bei Kindern, bei Frauenzimmern und vielen andern ist er doch wohl angeschrieben. – Er tut, was ihm gefällt, ohne sich darum zu kümmern, ob es anderen gefällt, ob es Mode ist, ob es die Lebensart erlaubt. Aller Zwang ist ihm </a:t>
            </a:r>
            <a:r>
              <a:rPr lang="de-DE" sz="1400" kern="100" dirty="0" err="1">
                <a:solidFill>
                  <a:schemeClr val="accent1"/>
                </a:solidFill>
                <a:effectLst/>
                <a:ea typeface="Aptos" panose="020B0004020202020204" pitchFamily="34" charset="0"/>
                <a:cs typeface="Times New Roman" panose="02020603050405020304" pitchFamily="18" charset="0"/>
              </a:rPr>
              <a:t>verhaßt</a:t>
            </a:r>
            <a:r>
              <a:rPr lang="de-DE" sz="1400" kern="100" dirty="0">
                <a:solidFill>
                  <a:schemeClr val="accent1"/>
                </a:solidFill>
                <a:effectLst/>
                <a:ea typeface="Aptos" panose="020B0004020202020204" pitchFamily="34" charset="0"/>
                <a:cs typeface="Times New Roman" panose="02020603050405020304" pitchFamily="18" charset="0"/>
              </a:rPr>
              <a:t>. […] Aus den schönen Wissenschaften und Künsten hat er sein Hauptwerk gemacht oder vielmehr aus allen Wissenschaften, nur nicht denen sogenannten Brotwissenschaften.“ (</a:t>
            </a:r>
            <a:r>
              <a:rPr lang="de-DE" sz="1400" i="1" kern="100" dirty="0">
                <a:solidFill>
                  <a:schemeClr val="accent1"/>
                </a:solidFill>
                <a:effectLst/>
                <a:ea typeface="Aptos" panose="020B0004020202020204" pitchFamily="34" charset="0"/>
                <a:cs typeface="Times New Roman" panose="02020603050405020304" pitchFamily="18" charset="0"/>
              </a:rPr>
              <a:t>Brief Kestner</a:t>
            </a:r>
            <a:r>
              <a:rPr lang="de-DE" sz="1400" kern="100" dirty="0">
                <a:solidFill>
                  <a:schemeClr val="accent1"/>
                </a:solidFill>
                <a:effectLst/>
                <a:ea typeface="Aptos" panose="020B0004020202020204" pitchFamily="34" charset="0"/>
                <a:cs typeface="Times New Roman" panose="02020603050405020304" pitchFamily="18" charset="0"/>
              </a:rPr>
              <a:t>)</a:t>
            </a:r>
          </a:p>
          <a:p>
            <a:pPr marL="0" indent="0">
              <a:buNone/>
            </a:pPr>
            <a:endParaRPr lang="de-DE" sz="1400" dirty="0"/>
          </a:p>
        </p:txBody>
      </p:sp>
      <p:pic>
        <p:nvPicPr>
          <p:cNvPr id="9" name="Grafik 8" descr="Ein Bild, das Menschliches Gesicht, Person, Kleidung, Porträt enthält.&#10;&#10;Automatisch generierte Beschreibung">
            <a:extLst>
              <a:ext uri="{FF2B5EF4-FFF2-40B4-BE49-F238E27FC236}">
                <a16:creationId xmlns:a16="http://schemas.microsoft.com/office/drawing/2014/main" id="{187F3BD8-1FCC-1828-45E2-005D07EF52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208" y="1700808"/>
            <a:ext cx="2095061" cy="2401243"/>
          </a:xfrm>
          <a:prstGeom prst="rect">
            <a:avLst/>
          </a:prstGeom>
        </p:spPr>
      </p:pic>
      <p:sp>
        <p:nvSpPr>
          <p:cNvPr id="6" name="Textfeld 5">
            <a:extLst>
              <a:ext uri="{FF2B5EF4-FFF2-40B4-BE49-F238E27FC236}">
                <a16:creationId xmlns:a16="http://schemas.microsoft.com/office/drawing/2014/main" id="{CABBB211-0018-02BB-6DEF-A8417B171654}"/>
              </a:ext>
            </a:extLst>
          </p:cNvPr>
          <p:cNvSpPr txBox="1"/>
          <p:nvPr/>
        </p:nvSpPr>
        <p:spPr>
          <a:xfrm>
            <a:off x="6353877" y="4178595"/>
            <a:ext cx="2185392" cy="246221"/>
          </a:xfrm>
          <a:prstGeom prst="rect">
            <a:avLst/>
          </a:prstGeom>
          <a:noFill/>
        </p:spPr>
        <p:txBody>
          <a:bodyPr wrap="square" rtlCol="0">
            <a:spAutoFit/>
          </a:bodyPr>
          <a:lstStyle/>
          <a:p>
            <a:r>
              <a:rPr lang="de-DE" sz="1000" dirty="0">
                <a:solidFill>
                  <a:schemeClr val="bg1">
                    <a:lumMod val="50000"/>
                  </a:schemeClr>
                </a:solidFill>
              </a:rPr>
              <a:t>Georg Oswald May: Goethe (1779) </a:t>
            </a:r>
          </a:p>
        </p:txBody>
      </p:sp>
    </p:spTree>
    <p:extLst>
      <p:ext uri="{BB962C8B-B14F-4D97-AF65-F5344CB8AC3E}">
        <p14:creationId xmlns:p14="http://schemas.microsoft.com/office/powerpoint/2010/main" val="2663562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B9750D-1C0D-DBB2-B5BB-8836847C029A}"/>
              </a:ext>
            </a:extLst>
          </p:cNvPr>
          <p:cNvSpPr>
            <a:spLocks noGrp="1"/>
          </p:cNvSpPr>
          <p:nvPr>
            <p:ph type="title"/>
          </p:nvPr>
        </p:nvSpPr>
        <p:spPr/>
        <p:txBody>
          <a:bodyPr>
            <a:normAutofit/>
          </a:bodyPr>
          <a:lstStyle/>
          <a:p>
            <a:r>
              <a:rPr lang="de-DE" sz="2800" i="1" dirty="0"/>
              <a:t>Werther:</a:t>
            </a:r>
            <a:r>
              <a:rPr lang="de-DE" sz="2800" dirty="0"/>
              <a:t> Inhalt und formale Struktur</a:t>
            </a:r>
          </a:p>
        </p:txBody>
      </p:sp>
      <p:sp>
        <p:nvSpPr>
          <p:cNvPr id="3" name="Fußzeilenplatzhalter 2">
            <a:extLst>
              <a:ext uri="{FF2B5EF4-FFF2-40B4-BE49-F238E27FC236}">
                <a16:creationId xmlns:a16="http://schemas.microsoft.com/office/drawing/2014/main" id="{12BB4A39-09D2-BAFA-F0DA-EBF1188C0DFB}"/>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6B70AD7D-1CEA-DA2F-096F-A2E9B1760743}"/>
              </a:ext>
            </a:extLst>
          </p:cNvPr>
          <p:cNvSpPr>
            <a:spLocks noGrp="1"/>
          </p:cNvSpPr>
          <p:nvPr>
            <p:ph type="sldNum" sz="quarter" idx="12"/>
          </p:nvPr>
        </p:nvSpPr>
        <p:spPr/>
        <p:txBody>
          <a:bodyPr/>
          <a:lstStyle/>
          <a:p>
            <a:fld id="{B2ADACBF-B37B-4026-855E-49B0BDFC8D12}" type="slidenum">
              <a:rPr lang="de-DE" smtClean="0"/>
              <a:t>10</a:t>
            </a:fld>
            <a:endParaRPr lang="de-DE"/>
          </a:p>
        </p:txBody>
      </p:sp>
      <p:sp>
        <p:nvSpPr>
          <p:cNvPr id="5" name="Inhaltsplatzhalter 4">
            <a:extLst>
              <a:ext uri="{FF2B5EF4-FFF2-40B4-BE49-F238E27FC236}">
                <a16:creationId xmlns:a16="http://schemas.microsoft.com/office/drawing/2014/main" id="{A0437C1F-2F66-34E9-1B55-A1B80EAE4986}"/>
              </a:ext>
            </a:extLst>
          </p:cNvPr>
          <p:cNvSpPr>
            <a:spLocks noGrp="1"/>
          </p:cNvSpPr>
          <p:nvPr>
            <p:ph sz="quarter" idx="1"/>
          </p:nvPr>
        </p:nvSpPr>
        <p:spPr/>
        <p:txBody>
          <a:bodyPr>
            <a:normAutofit/>
          </a:bodyPr>
          <a:lstStyle/>
          <a:p>
            <a:pPr>
              <a:lnSpc>
                <a:spcPts val="1700"/>
              </a:lnSpc>
            </a:pPr>
            <a:r>
              <a:rPr lang="de-DE" sz="1400" dirty="0">
                <a:solidFill>
                  <a:schemeClr val="accent1"/>
                </a:solidFill>
              </a:rPr>
              <a:t>Dreiteilung</a:t>
            </a:r>
            <a:r>
              <a:rPr lang="de-DE" sz="1400" dirty="0"/>
              <a:t>: 1. Buch – 2. Buch – Herausgeberbericht (vom Umfang her ungefähr gleichgewichtig: 1. Buch / 2. </a:t>
            </a:r>
            <a:r>
              <a:rPr lang="de-DE" sz="1400" dirty="0" err="1"/>
              <a:t>Buch+Herausgeberbericht</a:t>
            </a:r>
            <a:r>
              <a:rPr lang="de-DE" sz="1400" dirty="0"/>
              <a:t>)</a:t>
            </a:r>
          </a:p>
          <a:p>
            <a:pPr>
              <a:lnSpc>
                <a:spcPts val="1700"/>
              </a:lnSpc>
            </a:pPr>
            <a:r>
              <a:rPr lang="de-DE" sz="1400" dirty="0">
                <a:solidFill>
                  <a:schemeClr val="accent1"/>
                </a:solidFill>
              </a:rPr>
              <a:t>1. Buch</a:t>
            </a:r>
            <a:r>
              <a:rPr lang="de-DE" sz="1400" dirty="0"/>
              <a:t>: Werther besucht eine Tante in Familiendingen und genießt die schöne Gegend; kommt nach Wahlheim und lernt Lotte bei einem Tanzvergnügen kennen und lieben; verkehrt von dort an regelmäßig im Hause des Amtmannes, mit Lotte und den Kindern; führt mit ihrem Verlobten Albert Diskussionen (über die üble Laune, über den Selbstmord); erkennt immer mehr seine aussichtslose Liebe und flieht schließlich, um eine amtliche Tätigkeit aufzunehmen</a:t>
            </a:r>
          </a:p>
          <a:p>
            <a:pPr>
              <a:lnSpc>
                <a:spcPts val="1700"/>
              </a:lnSpc>
            </a:pPr>
            <a:r>
              <a:rPr lang="de-DE" sz="1400" dirty="0">
                <a:solidFill>
                  <a:schemeClr val="accent1"/>
                </a:solidFill>
              </a:rPr>
              <a:t>2. Buch/Herausgeberbericht:</a:t>
            </a:r>
            <a:r>
              <a:rPr lang="de-DE" sz="1400" dirty="0"/>
              <a:t> Werther arbeitet für den Gesandten, ist aber weder mit seinem Vorgesetzten noch seiner Tätigkeit zufrieden; schließt Bekanntschaft mit Fräulein von B., der er von Lotte vorschwärmt; erlebt den „</a:t>
            </a:r>
            <a:r>
              <a:rPr lang="de-DE" sz="1400" dirty="0" err="1"/>
              <a:t>Verdruß</a:t>
            </a:r>
            <a:r>
              <a:rPr lang="de-DE" sz="1400" dirty="0"/>
              <a:t>“ einer gesellschaftlichen Demütigung wegen seines bürgerlichen Standes; kündigt und reist über seine Heimatstadt zu einem Fürsten, der ihn eingeladen hat; erwägt kurz, in den Krieg zu gehen; kehrt dann in die Nähe Lottes zurück; verzweifelt zunehmend an der Aussichtslosigkeit seiner Liebe; beschließt sich selbst zu töten, auslösender Anlass ist Hausverweis Lottes, nachdem er sie geküsst hat; bittet um Alberts Pistolen und erschießt sich kurz vor Heiligabend</a:t>
            </a:r>
          </a:p>
          <a:p>
            <a:pPr>
              <a:lnSpc>
                <a:spcPts val="1700"/>
              </a:lnSpc>
            </a:pPr>
            <a:r>
              <a:rPr lang="de-DE" sz="1400" dirty="0">
                <a:solidFill>
                  <a:schemeClr val="accent1"/>
                </a:solidFill>
              </a:rPr>
              <a:t>Zeitliche Struktur</a:t>
            </a:r>
            <a:r>
              <a:rPr lang="de-DE" sz="1400" dirty="0"/>
              <a:t>: 1. Buch: 4. Mai 1771 - 10. September 1771; 2. Buch: 20. Oktober 1771 – 24. Dezember 1772; Herausgeberbericht: 12. Dezember – 24. Dezember 1772</a:t>
            </a:r>
          </a:p>
          <a:p>
            <a:pPr>
              <a:lnSpc>
                <a:spcPts val="1700"/>
              </a:lnSpc>
            </a:pPr>
            <a:r>
              <a:rPr lang="de-DE" sz="1400" dirty="0">
                <a:solidFill>
                  <a:schemeClr val="accent1"/>
                </a:solidFill>
              </a:rPr>
              <a:t>Räumliche Struktur</a:t>
            </a:r>
            <a:r>
              <a:rPr lang="de-DE" sz="1400" dirty="0"/>
              <a:t>: 1. Buch: (Stadt)/Wahlheim; 2. Buch: Oktober-Mai 1772: Stadt/Hof, beim Gesandten; 5.-9. Mai 1772: Reise in den Heimatort; ab 9. Mai 1772, fürstliches Jagdschloss; ab 29. Juli 1772, Rückkehr in die (Stadt)/Wahlheim</a:t>
            </a:r>
          </a:p>
        </p:txBody>
      </p:sp>
    </p:spTree>
    <p:extLst>
      <p:ext uri="{BB962C8B-B14F-4D97-AF65-F5344CB8AC3E}">
        <p14:creationId xmlns:p14="http://schemas.microsoft.com/office/powerpoint/2010/main" val="3279182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B9750D-1C0D-DBB2-B5BB-8836847C029A}"/>
              </a:ext>
            </a:extLst>
          </p:cNvPr>
          <p:cNvSpPr>
            <a:spLocks noGrp="1"/>
          </p:cNvSpPr>
          <p:nvPr>
            <p:ph type="title"/>
          </p:nvPr>
        </p:nvSpPr>
        <p:spPr/>
        <p:txBody>
          <a:bodyPr>
            <a:normAutofit/>
          </a:bodyPr>
          <a:lstStyle/>
          <a:p>
            <a:r>
              <a:rPr lang="de-DE" sz="2800" i="1" dirty="0"/>
              <a:t>Werther:</a:t>
            </a:r>
            <a:r>
              <a:rPr lang="de-DE" sz="2800" dirty="0"/>
              <a:t> Inhalt und formale Struktur</a:t>
            </a:r>
          </a:p>
        </p:txBody>
      </p:sp>
      <p:sp>
        <p:nvSpPr>
          <p:cNvPr id="3" name="Fußzeilenplatzhalter 2">
            <a:extLst>
              <a:ext uri="{FF2B5EF4-FFF2-40B4-BE49-F238E27FC236}">
                <a16:creationId xmlns:a16="http://schemas.microsoft.com/office/drawing/2014/main" id="{12BB4A39-09D2-BAFA-F0DA-EBF1188C0DFB}"/>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6B70AD7D-1CEA-DA2F-096F-A2E9B1760743}"/>
              </a:ext>
            </a:extLst>
          </p:cNvPr>
          <p:cNvSpPr>
            <a:spLocks noGrp="1"/>
          </p:cNvSpPr>
          <p:nvPr>
            <p:ph type="sldNum" sz="quarter" idx="12"/>
          </p:nvPr>
        </p:nvSpPr>
        <p:spPr/>
        <p:txBody>
          <a:bodyPr/>
          <a:lstStyle/>
          <a:p>
            <a:fld id="{B2ADACBF-B37B-4026-855E-49B0BDFC8D12}" type="slidenum">
              <a:rPr lang="de-DE" smtClean="0"/>
              <a:t>11</a:t>
            </a:fld>
            <a:endParaRPr lang="de-DE"/>
          </a:p>
        </p:txBody>
      </p:sp>
      <p:sp>
        <p:nvSpPr>
          <p:cNvPr id="5" name="Inhaltsplatzhalter 4">
            <a:extLst>
              <a:ext uri="{FF2B5EF4-FFF2-40B4-BE49-F238E27FC236}">
                <a16:creationId xmlns:a16="http://schemas.microsoft.com/office/drawing/2014/main" id="{A0437C1F-2F66-34E9-1B55-A1B80EAE4986}"/>
              </a:ext>
            </a:extLst>
          </p:cNvPr>
          <p:cNvSpPr>
            <a:spLocks noGrp="1"/>
          </p:cNvSpPr>
          <p:nvPr>
            <p:ph sz="quarter" idx="1"/>
          </p:nvPr>
        </p:nvSpPr>
        <p:spPr>
          <a:xfrm>
            <a:off x="642536" y="1978125"/>
            <a:ext cx="8194112" cy="4572000"/>
          </a:xfrm>
        </p:spPr>
        <p:txBody>
          <a:bodyPr>
            <a:normAutofit/>
          </a:bodyPr>
          <a:lstStyle/>
          <a:p>
            <a:pPr marL="0" indent="0">
              <a:lnSpc>
                <a:spcPts val="1700"/>
              </a:lnSpc>
              <a:buNone/>
            </a:pPr>
            <a:r>
              <a:rPr lang="de-DE" sz="1400" u="sng" dirty="0">
                <a:solidFill>
                  <a:schemeClr val="accent1"/>
                </a:solidFill>
              </a:rPr>
              <a:t>Erzählstruktur</a:t>
            </a:r>
          </a:p>
          <a:p>
            <a:pPr marL="0" indent="0">
              <a:lnSpc>
                <a:spcPts val="1700"/>
              </a:lnSpc>
              <a:buNone/>
            </a:pPr>
            <a:endParaRPr lang="de-DE" sz="1400" u="sng" dirty="0"/>
          </a:p>
          <a:p>
            <a:pPr>
              <a:lnSpc>
                <a:spcPts val="1700"/>
              </a:lnSpc>
            </a:pPr>
            <a:r>
              <a:rPr lang="de-DE" sz="1400" dirty="0">
                <a:solidFill>
                  <a:schemeClr val="accent1"/>
                </a:solidFill>
              </a:rPr>
              <a:t>Vorwort</a:t>
            </a:r>
            <a:r>
              <a:rPr lang="de-DE" sz="1400" dirty="0"/>
              <a:t> des Herausgebers; Lektüreanweisung, Warnung  </a:t>
            </a:r>
          </a:p>
          <a:p>
            <a:pPr>
              <a:lnSpc>
                <a:spcPts val="1700"/>
              </a:lnSpc>
            </a:pPr>
            <a:r>
              <a:rPr lang="de-DE" sz="1400" dirty="0">
                <a:solidFill>
                  <a:schemeClr val="accent1"/>
                </a:solidFill>
              </a:rPr>
              <a:t>Briefe</a:t>
            </a:r>
            <a:r>
              <a:rPr lang="de-DE" sz="1400" dirty="0"/>
              <a:t> Werthers (keine Gegenbriefe)</a:t>
            </a:r>
          </a:p>
          <a:p>
            <a:pPr>
              <a:lnSpc>
                <a:spcPts val="1700"/>
              </a:lnSpc>
            </a:pPr>
            <a:r>
              <a:rPr lang="de-DE" sz="1400" dirty="0">
                <a:solidFill>
                  <a:schemeClr val="accent1"/>
                </a:solidFill>
              </a:rPr>
              <a:t>Herausgeberbericht</a:t>
            </a:r>
            <a:r>
              <a:rPr lang="de-DE" sz="1400" dirty="0"/>
              <a:t> mit Einschaltung von Briefen und erzählerischen Teilen; </a:t>
            </a:r>
          </a:p>
          <a:p>
            <a:pPr>
              <a:lnSpc>
                <a:spcPts val="1700"/>
              </a:lnSpc>
            </a:pPr>
            <a:r>
              <a:rPr lang="de-DE" sz="1400" dirty="0">
                <a:solidFill>
                  <a:schemeClr val="accent1"/>
                </a:solidFill>
              </a:rPr>
              <a:t>dialogische Teile</a:t>
            </a:r>
            <a:r>
              <a:rPr lang="de-DE" sz="1400" dirty="0"/>
              <a:t>, Wiedergabe von Diskussionen (z.B. über den Selbstmord)</a:t>
            </a:r>
          </a:p>
          <a:p>
            <a:pPr>
              <a:lnSpc>
                <a:spcPts val="1700"/>
              </a:lnSpc>
            </a:pPr>
            <a:r>
              <a:rPr lang="de-DE" sz="1400" dirty="0">
                <a:solidFill>
                  <a:schemeClr val="accent1"/>
                </a:solidFill>
              </a:rPr>
              <a:t>Parallelgeschichten</a:t>
            </a:r>
            <a:r>
              <a:rPr lang="de-DE" sz="1400" dirty="0"/>
              <a:t>: Geschichte vom Bauernburschen (1. Teil + 2. Teil); Geschichte von der Selbstmörderin; Geschichte vom Wahnsinnigen</a:t>
            </a:r>
          </a:p>
          <a:p>
            <a:pPr>
              <a:lnSpc>
                <a:spcPts val="1700"/>
              </a:lnSpc>
            </a:pPr>
            <a:r>
              <a:rPr lang="de-DE" sz="1400" dirty="0"/>
              <a:t>Strukturierung durch weitere </a:t>
            </a:r>
            <a:r>
              <a:rPr lang="de-DE" sz="1400" dirty="0">
                <a:solidFill>
                  <a:schemeClr val="accent1"/>
                </a:solidFill>
              </a:rPr>
              <a:t>Parallelen </a:t>
            </a:r>
            <a:r>
              <a:rPr lang="de-DE" sz="1400" dirty="0"/>
              <a:t>(zweimaliger Jahresdurchlauf, Wechsel der Lektüre) </a:t>
            </a:r>
            <a:br>
              <a:rPr lang="de-DE" sz="1400" dirty="0"/>
            </a:br>
            <a:r>
              <a:rPr lang="de-DE" sz="1400" dirty="0"/>
              <a:t>und </a:t>
            </a:r>
            <a:r>
              <a:rPr lang="de-DE" sz="1400" dirty="0">
                <a:solidFill>
                  <a:schemeClr val="accent1"/>
                </a:solidFill>
              </a:rPr>
              <a:t>Leitmotive</a:t>
            </a:r>
            <a:r>
              <a:rPr lang="de-DE" sz="1400" dirty="0"/>
              <a:t> (Herz; Strom, Damm, Fluss; Nussbäume/Linden; Steine; Kinder)</a:t>
            </a:r>
          </a:p>
          <a:p>
            <a:pPr>
              <a:lnSpc>
                <a:spcPts val="1700"/>
              </a:lnSpc>
            </a:pPr>
            <a:r>
              <a:rPr lang="de-DE" sz="1400" dirty="0"/>
              <a:t>Unterscheidung </a:t>
            </a:r>
            <a:r>
              <a:rPr lang="de-DE" sz="1400" dirty="0">
                <a:solidFill>
                  <a:schemeClr val="accent1"/>
                </a:solidFill>
              </a:rPr>
              <a:t>Projektionssymbolik</a:t>
            </a:r>
            <a:r>
              <a:rPr lang="de-DE" sz="1400" dirty="0"/>
              <a:t> (Inneres wird auf Äußeres projiziert) – </a:t>
            </a:r>
            <a:br>
              <a:rPr lang="de-DE" sz="1400" dirty="0"/>
            </a:br>
            <a:r>
              <a:rPr lang="de-DE" sz="1400" dirty="0">
                <a:solidFill>
                  <a:schemeClr val="accent1"/>
                </a:solidFill>
              </a:rPr>
              <a:t>objektive Symbolik </a:t>
            </a:r>
            <a:r>
              <a:rPr lang="de-DE" sz="1400" dirty="0"/>
              <a:t>(Bedeutung ist unabhängig von der Perspektive des Subjekts)</a:t>
            </a:r>
          </a:p>
          <a:p>
            <a:pPr>
              <a:lnSpc>
                <a:spcPts val="1700"/>
              </a:lnSpc>
            </a:pPr>
            <a:r>
              <a:rPr lang="de-DE" sz="1400" dirty="0">
                <a:solidFill>
                  <a:schemeClr val="accent1"/>
                </a:solidFill>
              </a:rPr>
              <a:t>Leitthemen</a:t>
            </a:r>
            <a:r>
              <a:rPr lang="de-DE" sz="1400" dirty="0"/>
              <a:t>: Selbstmord; Kunst; Gesellschaft/Konventionen </a:t>
            </a:r>
          </a:p>
          <a:p>
            <a:pPr>
              <a:lnSpc>
                <a:spcPts val="1700"/>
              </a:lnSpc>
            </a:pPr>
            <a:r>
              <a:rPr lang="de-DE" sz="1400" dirty="0">
                <a:solidFill>
                  <a:schemeClr val="accent1"/>
                </a:solidFill>
              </a:rPr>
              <a:t>Polaritäten</a:t>
            </a:r>
            <a:r>
              <a:rPr lang="de-DE" sz="1400" dirty="0"/>
              <a:t>: Enge-Weite; Schöpfung-Vergehen; Natur-Konvention </a:t>
            </a:r>
          </a:p>
          <a:p>
            <a:endParaRPr lang="de-DE" sz="1400" dirty="0"/>
          </a:p>
          <a:p>
            <a:endParaRPr lang="de-DE" sz="1400" dirty="0"/>
          </a:p>
          <a:p>
            <a:pPr>
              <a:lnSpc>
                <a:spcPts val="1700"/>
              </a:lnSpc>
            </a:pPr>
            <a:endParaRPr lang="de-DE" sz="1400" dirty="0"/>
          </a:p>
        </p:txBody>
      </p:sp>
    </p:spTree>
    <p:extLst>
      <p:ext uri="{BB962C8B-B14F-4D97-AF65-F5344CB8AC3E}">
        <p14:creationId xmlns:p14="http://schemas.microsoft.com/office/powerpoint/2010/main" val="453913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F49289-87F4-ADE7-2C75-752CCE994B89}"/>
              </a:ext>
            </a:extLst>
          </p:cNvPr>
          <p:cNvSpPr>
            <a:spLocks noGrp="1"/>
          </p:cNvSpPr>
          <p:nvPr>
            <p:ph type="title"/>
          </p:nvPr>
        </p:nvSpPr>
        <p:spPr/>
        <p:txBody>
          <a:bodyPr>
            <a:normAutofit/>
          </a:bodyPr>
          <a:lstStyle/>
          <a:p>
            <a:r>
              <a:rPr lang="de-DE" sz="2800" dirty="0"/>
              <a:t>Druckgeschichte. Erstfassung</a:t>
            </a:r>
          </a:p>
        </p:txBody>
      </p:sp>
      <p:sp>
        <p:nvSpPr>
          <p:cNvPr id="3" name="Fußzeilenplatzhalter 2">
            <a:extLst>
              <a:ext uri="{FF2B5EF4-FFF2-40B4-BE49-F238E27FC236}">
                <a16:creationId xmlns:a16="http://schemas.microsoft.com/office/drawing/2014/main" id="{AB7E2BAC-84D9-DC3B-CFBD-8BFCBC478614}"/>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78610880-5F62-24CB-FA90-30F5D43275A1}"/>
              </a:ext>
            </a:extLst>
          </p:cNvPr>
          <p:cNvSpPr>
            <a:spLocks noGrp="1"/>
          </p:cNvSpPr>
          <p:nvPr>
            <p:ph type="sldNum" sz="quarter" idx="12"/>
          </p:nvPr>
        </p:nvSpPr>
        <p:spPr/>
        <p:txBody>
          <a:bodyPr/>
          <a:lstStyle/>
          <a:p>
            <a:fld id="{B2ADACBF-B37B-4026-855E-49B0BDFC8D12}" type="slidenum">
              <a:rPr lang="de-DE" smtClean="0"/>
              <a:t>12</a:t>
            </a:fld>
            <a:endParaRPr lang="de-DE"/>
          </a:p>
        </p:txBody>
      </p:sp>
      <p:sp>
        <p:nvSpPr>
          <p:cNvPr id="5" name="Inhaltsplatzhalter 4">
            <a:extLst>
              <a:ext uri="{FF2B5EF4-FFF2-40B4-BE49-F238E27FC236}">
                <a16:creationId xmlns:a16="http://schemas.microsoft.com/office/drawing/2014/main" id="{F6F8D9A2-FA3A-D410-FB5D-F8C04495C3DA}"/>
              </a:ext>
            </a:extLst>
          </p:cNvPr>
          <p:cNvSpPr>
            <a:spLocks noGrp="1"/>
          </p:cNvSpPr>
          <p:nvPr>
            <p:ph sz="quarter" idx="1"/>
          </p:nvPr>
        </p:nvSpPr>
        <p:spPr>
          <a:xfrm>
            <a:off x="2231740" y="1916832"/>
            <a:ext cx="4680520" cy="4355976"/>
          </a:xfrm>
        </p:spPr>
        <p:txBody>
          <a:bodyPr>
            <a:normAutofit/>
          </a:bodyPr>
          <a:lstStyle/>
          <a:p>
            <a:pPr marL="342900" lvl="0" indent="-342900">
              <a:lnSpc>
                <a:spcPts val="1700"/>
              </a:lnSpc>
              <a:buFont typeface="Symbol" panose="05050102010706020507" pitchFamily="18" charset="2"/>
              <a:buChar char=""/>
            </a:pPr>
            <a:r>
              <a:rPr lang="de-DE" sz="1400" kern="0" dirty="0">
                <a:solidFill>
                  <a:schemeClr val="accent1"/>
                </a:solidFill>
                <a:effectLst/>
                <a:ea typeface="Times New Roman" panose="02020603050405020304" pitchFamily="18" charset="0"/>
                <a:cs typeface="Times New Roman" panose="02020603050405020304" pitchFamily="18" charset="0"/>
              </a:rPr>
              <a:t>Erstdruck:</a:t>
            </a:r>
            <a:r>
              <a:rPr lang="de-DE" sz="1400" kern="0" dirty="0">
                <a:effectLst/>
                <a:ea typeface="Times New Roman" panose="02020603050405020304" pitchFamily="18" charset="0"/>
                <a:cs typeface="Times New Roman" panose="02020603050405020304" pitchFamily="18" charset="0"/>
              </a:rPr>
              <a:t> 1774 zur Michaelismesse bei der </a:t>
            </a:r>
            <a:r>
              <a:rPr lang="de-DE" sz="1400" kern="0" dirty="0" err="1">
                <a:effectLst/>
                <a:ea typeface="Times New Roman" panose="02020603050405020304" pitchFamily="18" charset="0"/>
                <a:cs typeface="Times New Roman" panose="02020603050405020304" pitchFamily="18" charset="0"/>
              </a:rPr>
              <a:t>Weygandschen</a:t>
            </a:r>
            <a:r>
              <a:rPr lang="de-DE" sz="1400" kern="0" dirty="0">
                <a:effectLst/>
                <a:ea typeface="Times New Roman" panose="02020603050405020304" pitchFamily="18" charset="0"/>
                <a:cs typeface="Times New Roman" panose="02020603050405020304" pitchFamily="18" charset="0"/>
              </a:rPr>
              <a:t> Buchhandlung</a:t>
            </a:r>
            <a:endParaRPr lang="de-DE" sz="1400" kern="100" dirty="0">
              <a:effectLst/>
              <a:ea typeface="Times New Roman" panose="02020603050405020304" pitchFamily="18" charset="0"/>
              <a:cs typeface="Arial" panose="020B0604020202020204" pitchFamily="34" charset="0"/>
            </a:endParaRPr>
          </a:p>
          <a:p>
            <a:pPr marL="342900" lvl="0" indent="-342900">
              <a:lnSpc>
                <a:spcPts val="1700"/>
              </a:lnSpc>
              <a:buFont typeface="Symbol" panose="05050102010706020507" pitchFamily="18" charset="2"/>
              <a:buChar char=""/>
            </a:pPr>
            <a:r>
              <a:rPr lang="de-DE" sz="1400" kern="0" dirty="0">
                <a:effectLst/>
                <a:ea typeface="Times New Roman" panose="02020603050405020304" pitchFamily="18" charset="0"/>
                <a:cs typeface="Times New Roman" panose="02020603050405020304" pitchFamily="18" charset="0"/>
              </a:rPr>
              <a:t>Zwei </a:t>
            </a:r>
            <a:r>
              <a:rPr lang="de-DE" sz="1400" kern="0" dirty="0">
                <a:solidFill>
                  <a:schemeClr val="accent1"/>
                </a:solidFill>
                <a:effectLst/>
                <a:ea typeface="Times New Roman" panose="02020603050405020304" pitchFamily="18" charset="0"/>
                <a:cs typeface="Times New Roman" panose="02020603050405020304" pitchFamily="18" charset="0"/>
              </a:rPr>
              <a:t>Nachdrucke</a:t>
            </a:r>
            <a:r>
              <a:rPr lang="de-DE" sz="1400" kern="0" dirty="0">
                <a:effectLst/>
                <a:ea typeface="Times New Roman" panose="02020603050405020304" pitchFamily="18" charset="0"/>
                <a:cs typeface="Times New Roman" panose="02020603050405020304" pitchFamily="18" charset="0"/>
              </a:rPr>
              <a:t> im gleichen Jahr vom gleichen Verlag (einige Druckfehler berichtigt)</a:t>
            </a:r>
            <a:endParaRPr lang="de-DE" sz="1400" kern="100" dirty="0">
              <a:effectLst/>
              <a:ea typeface="Times New Roman" panose="02020603050405020304" pitchFamily="18" charset="0"/>
              <a:cs typeface="Arial" panose="020B0604020202020204" pitchFamily="34" charset="0"/>
            </a:endParaRPr>
          </a:p>
          <a:p>
            <a:pPr marL="342900" lvl="0" indent="-342900">
              <a:lnSpc>
                <a:spcPts val="1700"/>
              </a:lnSpc>
              <a:buFont typeface="Symbol" panose="05050102010706020507" pitchFamily="18" charset="2"/>
              <a:buChar char=""/>
            </a:pPr>
            <a:r>
              <a:rPr lang="de-DE" sz="1400" kern="0" dirty="0">
                <a:effectLst/>
                <a:ea typeface="Times New Roman" panose="02020603050405020304" pitchFamily="18" charset="0"/>
                <a:cs typeface="Times New Roman" panose="02020603050405020304" pitchFamily="18" charset="0"/>
              </a:rPr>
              <a:t>1775: </a:t>
            </a:r>
            <a:r>
              <a:rPr lang="de-DE" sz="1400" kern="0" dirty="0">
                <a:solidFill>
                  <a:schemeClr val="accent1"/>
                </a:solidFill>
                <a:effectLst/>
                <a:ea typeface="Times New Roman" panose="02020603050405020304" pitchFamily="18" charset="0"/>
                <a:cs typeface="Times New Roman" panose="02020603050405020304" pitchFamily="18" charset="0"/>
              </a:rPr>
              <a:t>zweite ächte Auflag</a:t>
            </a:r>
            <a:r>
              <a:rPr lang="de-DE" sz="1400" kern="0" dirty="0">
                <a:effectLst/>
                <a:ea typeface="Times New Roman" panose="02020603050405020304" pitchFamily="18" charset="0"/>
                <a:cs typeface="Times New Roman" panose="02020603050405020304" pitchFamily="18" charset="0"/>
              </a:rPr>
              <a:t>e bei Weygand in Leipzig; Einfügung zweier Motti vor den Büchern, eines davon mit Warnung </a:t>
            </a:r>
            <a:endParaRPr lang="de-DE" sz="1400" kern="100" dirty="0">
              <a:effectLst/>
              <a:ea typeface="Times New Roman" panose="02020603050405020304" pitchFamily="18" charset="0"/>
              <a:cs typeface="Arial" panose="020B0604020202020204" pitchFamily="34" charset="0"/>
            </a:endParaRPr>
          </a:p>
          <a:p>
            <a:pPr marL="342900" lvl="0" indent="-342900">
              <a:lnSpc>
                <a:spcPts val="1700"/>
              </a:lnSpc>
              <a:buFont typeface="Symbol" panose="05050102010706020507" pitchFamily="18" charset="2"/>
              <a:buChar char=""/>
            </a:pPr>
            <a:r>
              <a:rPr lang="de-DE" sz="1400" kern="0" dirty="0">
                <a:effectLst/>
                <a:ea typeface="Times New Roman" panose="02020603050405020304" pitchFamily="18" charset="0"/>
                <a:cs typeface="Times New Roman" panose="02020603050405020304" pitchFamily="18" charset="0"/>
              </a:rPr>
              <a:t>Mehrere </a:t>
            </a:r>
            <a:r>
              <a:rPr lang="de-DE" sz="1400" kern="0" dirty="0">
                <a:solidFill>
                  <a:schemeClr val="accent1"/>
                </a:solidFill>
                <a:effectLst/>
                <a:ea typeface="Times New Roman" panose="02020603050405020304" pitchFamily="18" charset="0"/>
                <a:cs typeface="Times New Roman" panose="02020603050405020304" pitchFamily="18" charset="0"/>
              </a:rPr>
              <a:t>unrechtmäßige Nachdrucke </a:t>
            </a:r>
          </a:p>
          <a:p>
            <a:pPr marL="342900" lvl="0" indent="-342900">
              <a:lnSpc>
                <a:spcPts val="1700"/>
              </a:lnSpc>
              <a:buFont typeface="Symbol" panose="05050102010706020507" pitchFamily="18" charset="2"/>
              <a:buChar char=""/>
            </a:pPr>
            <a:r>
              <a:rPr lang="de-DE" sz="1400" kern="0" dirty="0">
                <a:effectLst/>
                <a:ea typeface="Times New Roman" panose="02020603050405020304" pitchFamily="18" charset="0"/>
                <a:cs typeface="Times New Roman" panose="02020603050405020304" pitchFamily="18" charset="0"/>
              </a:rPr>
              <a:t>Plan einer Erweiterung mit einer Reihe von Briefen aus der Schweiz; 1796 schickt er </a:t>
            </a:r>
            <a:r>
              <a:rPr lang="de-DE" sz="1400" i="1" kern="0" dirty="0">
                <a:solidFill>
                  <a:schemeClr val="accent1"/>
                </a:solidFill>
                <a:effectLst/>
                <a:ea typeface="Times New Roman" panose="02020603050405020304" pitchFamily="18" charset="0"/>
                <a:cs typeface="Times New Roman" panose="02020603050405020304" pitchFamily="18" charset="0"/>
              </a:rPr>
              <a:t>Fragment von Werthers Reisen </a:t>
            </a:r>
            <a:r>
              <a:rPr lang="de-DE" sz="1400" kern="0" dirty="0">
                <a:effectLst/>
                <a:ea typeface="Times New Roman" panose="02020603050405020304" pitchFamily="18" charset="0"/>
                <a:cs typeface="Times New Roman" panose="02020603050405020304" pitchFamily="18" charset="0"/>
              </a:rPr>
              <a:t>an Schiller für die </a:t>
            </a:r>
            <a:r>
              <a:rPr lang="de-DE" sz="1400" i="1" kern="0" dirty="0">
                <a:effectLst/>
                <a:ea typeface="Times New Roman" panose="02020603050405020304" pitchFamily="18" charset="0"/>
                <a:cs typeface="Times New Roman" panose="02020603050405020304" pitchFamily="18" charset="0"/>
              </a:rPr>
              <a:t>Horen</a:t>
            </a:r>
            <a:r>
              <a:rPr lang="de-DE" sz="1400" kern="0" dirty="0">
                <a:effectLst/>
                <a:ea typeface="Times New Roman" panose="02020603050405020304" pitchFamily="18" charset="0"/>
                <a:cs typeface="Times New Roman" panose="02020603050405020304" pitchFamily="18" charset="0"/>
              </a:rPr>
              <a:t>, die später als eigener Text auf der Grundlage seiner Briefe von der Schweizerreise erscheinen</a:t>
            </a:r>
          </a:p>
          <a:p>
            <a:pPr marL="342900" lvl="0" indent="-342900">
              <a:lnSpc>
                <a:spcPts val="1700"/>
              </a:lnSpc>
              <a:buFont typeface="Symbol" panose="05050102010706020507" pitchFamily="18" charset="2"/>
              <a:buChar char=""/>
            </a:pPr>
            <a:r>
              <a:rPr lang="de-DE" sz="1400" kern="0" dirty="0">
                <a:effectLst/>
                <a:ea typeface="Times New Roman" panose="02020603050405020304" pitchFamily="18" charset="0"/>
                <a:cs typeface="Times New Roman" panose="02020603050405020304" pitchFamily="18" charset="0"/>
              </a:rPr>
              <a:t>Erstfassung bis 1790 30mal, </a:t>
            </a:r>
            <a:br>
              <a:rPr lang="de-DE" sz="1400" kern="0" dirty="0">
                <a:effectLst/>
                <a:ea typeface="Times New Roman" panose="02020603050405020304" pitchFamily="18" charset="0"/>
                <a:cs typeface="Times New Roman" panose="02020603050405020304" pitchFamily="18" charset="0"/>
              </a:rPr>
            </a:br>
            <a:r>
              <a:rPr lang="de-DE" sz="1400" kern="0" dirty="0">
                <a:effectLst/>
                <a:ea typeface="Times New Roman" panose="02020603050405020304" pitchFamily="18" charset="0"/>
                <a:cs typeface="Times New Roman" panose="02020603050405020304" pitchFamily="18" charset="0"/>
              </a:rPr>
              <a:t>Zweitfassung 25mal zu Goethes Lebzeiten nachgedruckt</a:t>
            </a:r>
            <a:endParaRPr lang="de-DE" sz="1400" kern="100" dirty="0">
              <a:effectLst/>
              <a:ea typeface="Times New Roman" panose="02020603050405020304" pitchFamily="18" charset="0"/>
              <a:cs typeface="Arial" panose="020B0604020202020204" pitchFamily="34" charset="0"/>
            </a:endParaRPr>
          </a:p>
          <a:p>
            <a:pPr marL="342900" lvl="0" indent="-342900">
              <a:lnSpc>
                <a:spcPts val="1700"/>
              </a:lnSpc>
              <a:spcAft>
                <a:spcPts val="300"/>
              </a:spcAft>
              <a:buFont typeface="Symbol" panose="05050102010706020507" pitchFamily="18" charset="2"/>
              <a:buChar char=""/>
            </a:pPr>
            <a:endParaRPr lang="de-DE" dirty="0"/>
          </a:p>
        </p:txBody>
      </p:sp>
      <p:pic>
        <p:nvPicPr>
          <p:cNvPr id="7" name="Grafik 6" descr="Ein Bild, das Menschliches Gesicht, Text, Person, Oval enthält.&#10;&#10;Automatisch generierte Beschreibung">
            <a:extLst>
              <a:ext uri="{FF2B5EF4-FFF2-40B4-BE49-F238E27FC236}">
                <a16:creationId xmlns:a16="http://schemas.microsoft.com/office/drawing/2014/main" id="{175BC187-14F7-2C8F-6256-F5FD7481D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961" y="2111427"/>
            <a:ext cx="1634901" cy="2823393"/>
          </a:xfrm>
          <a:prstGeom prst="rect">
            <a:avLst/>
          </a:prstGeom>
        </p:spPr>
      </p:pic>
      <p:pic>
        <p:nvPicPr>
          <p:cNvPr id="9" name="Grafik 8" descr="Ein Bild, das Menschliches Gesicht, Entwurf, Person, Oval enthält.&#10;&#10;Automatisch generierte Beschreibung">
            <a:extLst>
              <a:ext uri="{FF2B5EF4-FFF2-40B4-BE49-F238E27FC236}">
                <a16:creationId xmlns:a16="http://schemas.microsoft.com/office/drawing/2014/main" id="{738B5F1C-CF7E-BD2D-A927-499D1E117C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0273" y="2060848"/>
            <a:ext cx="1783708" cy="2913389"/>
          </a:xfrm>
          <a:prstGeom prst="rect">
            <a:avLst/>
          </a:prstGeom>
        </p:spPr>
      </p:pic>
      <p:sp>
        <p:nvSpPr>
          <p:cNvPr id="6" name="Textfeld 5">
            <a:extLst>
              <a:ext uri="{FF2B5EF4-FFF2-40B4-BE49-F238E27FC236}">
                <a16:creationId xmlns:a16="http://schemas.microsoft.com/office/drawing/2014/main" id="{46E19067-4F7F-A252-0A99-3A1BD777D871}"/>
              </a:ext>
            </a:extLst>
          </p:cNvPr>
          <p:cNvSpPr txBox="1"/>
          <p:nvPr/>
        </p:nvSpPr>
        <p:spPr>
          <a:xfrm>
            <a:off x="301752" y="5157192"/>
            <a:ext cx="1461936" cy="400110"/>
          </a:xfrm>
          <a:prstGeom prst="rect">
            <a:avLst/>
          </a:prstGeom>
          <a:noFill/>
        </p:spPr>
        <p:txBody>
          <a:bodyPr wrap="square" rtlCol="0">
            <a:spAutoFit/>
          </a:bodyPr>
          <a:lstStyle/>
          <a:p>
            <a:r>
              <a:rPr lang="de-DE" sz="1000" dirty="0">
                <a:solidFill>
                  <a:schemeClr val="accent3">
                    <a:lumMod val="75000"/>
                  </a:schemeClr>
                </a:solidFill>
              </a:rPr>
              <a:t>Lotte, Zeichnung von Chodowiecki</a:t>
            </a:r>
          </a:p>
        </p:txBody>
      </p:sp>
      <p:sp>
        <p:nvSpPr>
          <p:cNvPr id="8" name="Textfeld 7">
            <a:extLst>
              <a:ext uri="{FF2B5EF4-FFF2-40B4-BE49-F238E27FC236}">
                <a16:creationId xmlns:a16="http://schemas.microsoft.com/office/drawing/2014/main" id="{A07BAA19-C971-F28B-9100-10C7BD50CD25}"/>
              </a:ext>
            </a:extLst>
          </p:cNvPr>
          <p:cNvSpPr txBox="1"/>
          <p:nvPr/>
        </p:nvSpPr>
        <p:spPr>
          <a:xfrm>
            <a:off x="7093998" y="5085184"/>
            <a:ext cx="1712512" cy="400110"/>
          </a:xfrm>
          <a:prstGeom prst="rect">
            <a:avLst/>
          </a:prstGeom>
          <a:noFill/>
        </p:spPr>
        <p:txBody>
          <a:bodyPr wrap="square" rtlCol="0">
            <a:spAutoFit/>
          </a:bodyPr>
          <a:lstStyle/>
          <a:p>
            <a:r>
              <a:rPr lang="de-DE" sz="1000" dirty="0">
                <a:solidFill>
                  <a:schemeClr val="accent3">
                    <a:lumMod val="75000"/>
                  </a:schemeClr>
                </a:solidFill>
              </a:rPr>
              <a:t>Werther, Zeichnung von Chodowiecki</a:t>
            </a:r>
          </a:p>
        </p:txBody>
      </p:sp>
    </p:spTree>
    <p:extLst>
      <p:ext uri="{BB962C8B-B14F-4D97-AF65-F5344CB8AC3E}">
        <p14:creationId xmlns:p14="http://schemas.microsoft.com/office/powerpoint/2010/main" val="671101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5C036D-D73F-E6DD-7373-75516F2B3348}"/>
              </a:ext>
            </a:extLst>
          </p:cNvPr>
          <p:cNvSpPr>
            <a:spLocks noGrp="1"/>
          </p:cNvSpPr>
          <p:nvPr>
            <p:ph type="title"/>
          </p:nvPr>
        </p:nvSpPr>
        <p:spPr/>
        <p:txBody>
          <a:bodyPr>
            <a:normAutofit/>
          </a:bodyPr>
          <a:lstStyle/>
          <a:p>
            <a:r>
              <a:rPr lang="de-DE" sz="2800" dirty="0"/>
              <a:t>Übersetzungen, Adaptationen</a:t>
            </a:r>
          </a:p>
        </p:txBody>
      </p:sp>
      <p:sp>
        <p:nvSpPr>
          <p:cNvPr id="3" name="Fußzeilenplatzhalter 2">
            <a:extLst>
              <a:ext uri="{FF2B5EF4-FFF2-40B4-BE49-F238E27FC236}">
                <a16:creationId xmlns:a16="http://schemas.microsoft.com/office/drawing/2014/main" id="{18D21C0E-989C-6423-D04E-7281F5347B02}"/>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4C7EC89C-5EF9-6E29-2C47-42EE12A81E08}"/>
              </a:ext>
            </a:extLst>
          </p:cNvPr>
          <p:cNvSpPr>
            <a:spLocks noGrp="1"/>
          </p:cNvSpPr>
          <p:nvPr>
            <p:ph type="sldNum" sz="quarter" idx="12"/>
          </p:nvPr>
        </p:nvSpPr>
        <p:spPr/>
        <p:txBody>
          <a:bodyPr/>
          <a:lstStyle/>
          <a:p>
            <a:fld id="{B2ADACBF-B37B-4026-855E-49B0BDFC8D12}" type="slidenum">
              <a:rPr lang="de-DE" smtClean="0"/>
              <a:t>13</a:t>
            </a:fld>
            <a:endParaRPr lang="de-DE"/>
          </a:p>
        </p:txBody>
      </p:sp>
      <p:sp>
        <p:nvSpPr>
          <p:cNvPr id="5" name="Inhaltsplatzhalter 4">
            <a:extLst>
              <a:ext uri="{FF2B5EF4-FFF2-40B4-BE49-F238E27FC236}">
                <a16:creationId xmlns:a16="http://schemas.microsoft.com/office/drawing/2014/main" id="{C0222707-50E6-95D7-A769-A44AE41C0340}"/>
              </a:ext>
            </a:extLst>
          </p:cNvPr>
          <p:cNvSpPr>
            <a:spLocks noGrp="1"/>
          </p:cNvSpPr>
          <p:nvPr>
            <p:ph sz="quarter" idx="1"/>
          </p:nvPr>
        </p:nvSpPr>
        <p:spPr>
          <a:xfrm>
            <a:off x="301752" y="1772816"/>
            <a:ext cx="8503920" cy="4326232"/>
          </a:xfrm>
        </p:spPr>
        <p:txBody>
          <a:bodyPr/>
          <a:lstStyle/>
          <a:p>
            <a:pPr marL="342900" lvl="0" indent="-342900">
              <a:lnSpc>
                <a:spcPts val="1700"/>
              </a:lnSpc>
              <a:buFont typeface="Symbol" panose="05050102010706020507" pitchFamily="18" charset="2"/>
              <a:buChar char=""/>
            </a:pPr>
            <a:r>
              <a:rPr lang="de-DE" sz="1400" kern="0" dirty="0">
                <a:effectLst/>
                <a:ea typeface="Times New Roman" panose="02020603050405020304" pitchFamily="18" charset="0"/>
                <a:cs typeface="Times New Roman" panose="02020603050405020304" pitchFamily="18" charset="0"/>
              </a:rPr>
              <a:t>Schnelle </a:t>
            </a:r>
            <a:r>
              <a:rPr lang="de-DE" sz="1400" kern="0" dirty="0">
                <a:solidFill>
                  <a:schemeClr val="accent1"/>
                </a:solidFill>
                <a:effectLst/>
                <a:ea typeface="Times New Roman" panose="02020603050405020304" pitchFamily="18" charset="0"/>
                <a:cs typeface="Times New Roman" panose="02020603050405020304" pitchFamily="18" charset="0"/>
              </a:rPr>
              <a:t>Übersetzungen</a:t>
            </a:r>
            <a:r>
              <a:rPr lang="de-DE" sz="1400" kern="0" dirty="0">
                <a:effectLst/>
                <a:ea typeface="Times New Roman" panose="02020603050405020304" pitchFamily="18" charset="0"/>
                <a:cs typeface="Times New Roman" panose="02020603050405020304" pitchFamily="18" charset="0"/>
              </a:rPr>
              <a:t> ins Französische (1781), Englische (1779) und Italienische (1781)</a:t>
            </a:r>
            <a:endParaRPr lang="de-DE" sz="1400" kern="100" dirty="0">
              <a:effectLst/>
              <a:ea typeface="Times New Roman" panose="02020603050405020304" pitchFamily="18" charset="0"/>
              <a:cs typeface="Arial" panose="020B0604020202020204" pitchFamily="34" charset="0"/>
            </a:endParaRPr>
          </a:p>
          <a:p>
            <a:pPr marL="342900" lvl="0" indent="-342900">
              <a:lnSpc>
                <a:spcPts val="1700"/>
              </a:lnSpc>
              <a:buFont typeface="Symbol" panose="05050102010706020507" pitchFamily="18" charset="2"/>
              <a:buChar char=""/>
            </a:pPr>
            <a:r>
              <a:rPr lang="de-DE" sz="1400" kern="0" dirty="0">
                <a:effectLst/>
                <a:ea typeface="Times New Roman" panose="02020603050405020304" pitchFamily="18" charset="0"/>
                <a:cs typeface="Times New Roman" panose="02020603050405020304" pitchFamily="18" charset="0"/>
              </a:rPr>
              <a:t>Stoff für Romane, Dramen, Gedichtsammlungen, Opern, Operetten, Volkstheater, Posse und Ballett; bis heute </a:t>
            </a:r>
            <a:r>
              <a:rPr lang="de-DE" sz="1400" kern="0" dirty="0">
                <a:solidFill>
                  <a:schemeClr val="accent1"/>
                </a:solidFill>
                <a:effectLst/>
                <a:ea typeface="Times New Roman" panose="02020603050405020304" pitchFamily="18" charset="0"/>
                <a:cs typeface="Times New Roman" panose="02020603050405020304" pitchFamily="18" charset="0"/>
              </a:rPr>
              <a:t>Verfilmungen</a:t>
            </a:r>
            <a:r>
              <a:rPr lang="de-DE" sz="1400" kern="0" dirty="0">
                <a:effectLst/>
                <a:ea typeface="Times New Roman" panose="02020603050405020304" pitchFamily="18" charset="0"/>
                <a:cs typeface="Times New Roman" panose="02020603050405020304" pitchFamily="18" charset="0"/>
              </a:rPr>
              <a:t> </a:t>
            </a:r>
            <a:endParaRPr lang="de-DE" sz="1400" kern="100" dirty="0">
              <a:effectLst/>
              <a:ea typeface="Times New Roman" panose="02020603050405020304" pitchFamily="18" charset="0"/>
              <a:cs typeface="Arial" panose="020B0604020202020204" pitchFamily="34" charset="0"/>
            </a:endParaRPr>
          </a:p>
          <a:p>
            <a:pPr marL="342900" lvl="0" indent="-342900">
              <a:lnSpc>
                <a:spcPts val="1700"/>
              </a:lnSpc>
              <a:spcAft>
                <a:spcPts val="300"/>
              </a:spcAft>
              <a:buFont typeface="Symbol" panose="05050102010706020507" pitchFamily="18" charset="2"/>
              <a:buChar char=""/>
            </a:pPr>
            <a:r>
              <a:rPr lang="de-DE" sz="1400" kern="0" dirty="0">
                <a:effectLst/>
                <a:ea typeface="Times New Roman" panose="02020603050405020304" pitchFamily="18" charset="0"/>
                <a:cs typeface="Times New Roman" panose="02020603050405020304" pitchFamily="18" charset="0"/>
              </a:rPr>
              <a:t>Viele </a:t>
            </a:r>
            <a:r>
              <a:rPr lang="de-DE" sz="1400" kern="0" dirty="0">
                <a:solidFill>
                  <a:schemeClr val="accent1"/>
                </a:solidFill>
                <a:effectLst/>
                <a:ea typeface="Times New Roman" panose="02020603050405020304" pitchFamily="18" charset="0"/>
                <a:cs typeface="Times New Roman" panose="02020603050405020304" pitchFamily="18" charset="0"/>
              </a:rPr>
              <a:t>bildliche Darstellungen</a:t>
            </a:r>
            <a:r>
              <a:rPr lang="de-DE" sz="1400" kern="0" dirty="0">
                <a:effectLst/>
                <a:ea typeface="Times New Roman" panose="02020603050405020304" pitchFamily="18" charset="0"/>
                <a:cs typeface="Times New Roman" panose="02020603050405020304" pitchFamily="18" charset="0"/>
              </a:rPr>
              <a:t>, von den ersten Illustrationen an </a:t>
            </a:r>
            <a:endParaRPr lang="de-DE" sz="1400" kern="100" dirty="0">
              <a:effectLst/>
              <a:ea typeface="Times New Roman" panose="02020603050405020304" pitchFamily="18" charset="0"/>
              <a:cs typeface="Arial" panose="020B0604020202020204" pitchFamily="34" charset="0"/>
            </a:endParaRPr>
          </a:p>
          <a:p>
            <a:endParaRPr lang="de-DE" dirty="0"/>
          </a:p>
        </p:txBody>
      </p:sp>
      <p:pic>
        <p:nvPicPr>
          <p:cNvPr id="7" name="Grafik 6" descr="Ein Bild, das Person, Entwurf, Kleidung, Kunst enthält.&#10;&#10;Automatisch generierte Beschreibung">
            <a:extLst>
              <a:ext uri="{FF2B5EF4-FFF2-40B4-BE49-F238E27FC236}">
                <a16:creationId xmlns:a16="http://schemas.microsoft.com/office/drawing/2014/main" id="{8E23697D-C676-DBA8-0F98-4BEA93342A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6676" y="3497578"/>
            <a:ext cx="2517648" cy="1844040"/>
          </a:xfrm>
          <a:prstGeom prst="rect">
            <a:avLst/>
          </a:prstGeom>
        </p:spPr>
      </p:pic>
      <p:pic>
        <p:nvPicPr>
          <p:cNvPr id="9" name="Grafik 8" descr="Ein Bild, das Kleidung, Gebäude, Person, Kunst enthält.&#10;&#10;Automatisch generierte Beschreibung">
            <a:extLst>
              <a:ext uri="{FF2B5EF4-FFF2-40B4-BE49-F238E27FC236}">
                <a16:creationId xmlns:a16="http://schemas.microsoft.com/office/drawing/2014/main" id="{D638F5EA-D16F-EFC8-0496-635263E346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5629" y="2852936"/>
            <a:ext cx="2009318" cy="3036590"/>
          </a:xfrm>
          <a:prstGeom prst="rect">
            <a:avLst/>
          </a:prstGeom>
        </p:spPr>
      </p:pic>
      <p:pic>
        <p:nvPicPr>
          <p:cNvPr id="11" name="Grafik 10" descr="Ein Bild, das Kleidung, Kleid, Kunst, Retrostyle enthält.&#10;&#10;Automatisch generierte Beschreibung">
            <a:extLst>
              <a:ext uri="{FF2B5EF4-FFF2-40B4-BE49-F238E27FC236}">
                <a16:creationId xmlns:a16="http://schemas.microsoft.com/office/drawing/2014/main" id="{FA1C91EA-F0D9-BC30-A1A3-D0DC11FB72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3140" y="3489640"/>
            <a:ext cx="2649411" cy="1818998"/>
          </a:xfrm>
          <a:prstGeom prst="rect">
            <a:avLst/>
          </a:prstGeom>
        </p:spPr>
      </p:pic>
      <p:sp>
        <p:nvSpPr>
          <p:cNvPr id="6" name="Textfeld 5">
            <a:extLst>
              <a:ext uri="{FF2B5EF4-FFF2-40B4-BE49-F238E27FC236}">
                <a16:creationId xmlns:a16="http://schemas.microsoft.com/office/drawing/2014/main" id="{7109A053-FBB6-C15C-75AB-30A5BC8DF38B}"/>
              </a:ext>
            </a:extLst>
          </p:cNvPr>
          <p:cNvSpPr txBox="1"/>
          <p:nvPr/>
        </p:nvSpPr>
        <p:spPr>
          <a:xfrm>
            <a:off x="6084168" y="5445224"/>
            <a:ext cx="2448272" cy="400110"/>
          </a:xfrm>
          <a:prstGeom prst="rect">
            <a:avLst/>
          </a:prstGeom>
          <a:noFill/>
        </p:spPr>
        <p:txBody>
          <a:bodyPr wrap="square" rtlCol="0">
            <a:spAutoFit/>
          </a:bodyPr>
          <a:lstStyle/>
          <a:p>
            <a:r>
              <a:rPr lang="de-DE" sz="1000" dirty="0">
                <a:solidFill>
                  <a:schemeClr val="accent3">
                    <a:lumMod val="75000"/>
                  </a:schemeClr>
                </a:solidFill>
              </a:rPr>
              <a:t>Johann Daniel Donat, Werther und Lotte mit ihren Geschwistern</a:t>
            </a:r>
          </a:p>
        </p:txBody>
      </p:sp>
      <p:sp>
        <p:nvSpPr>
          <p:cNvPr id="8" name="Textfeld 7">
            <a:extLst>
              <a:ext uri="{FF2B5EF4-FFF2-40B4-BE49-F238E27FC236}">
                <a16:creationId xmlns:a16="http://schemas.microsoft.com/office/drawing/2014/main" id="{48A75E01-6E69-D396-AB2B-A56CC44CB1DA}"/>
              </a:ext>
            </a:extLst>
          </p:cNvPr>
          <p:cNvSpPr txBox="1"/>
          <p:nvPr/>
        </p:nvSpPr>
        <p:spPr>
          <a:xfrm>
            <a:off x="971600" y="5517232"/>
            <a:ext cx="2304256" cy="400110"/>
          </a:xfrm>
          <a:prstGeom prst="rect">
            <a:avLst/>
          </a:prstGeom>
          <a:noFill/>
        </p:spPr>
        <p:txBody>
          <a:bodyPr wrap="square" rtlCol="0">
            <a:spAutoFit/>
          </a:bodyPr>
          <a:lstStyle/>
          <a:p>
            <a:r>
              <a:rPr lang="de-DE" sz="1000" dirty="0">
                <a:solidFill>
                  <a:schemeClr val="accent3">
                    <a:lumMod val="75000"/>
                  </a:schemeClr>
                </a:solidFill>
              </a:rPr>
              <a:t>Daniel Chodowiecki, Werther und Lotte mit ihren Geschwistern </a:t>
            </a:r>
          </a:p>
        </p:txBody>
      </p:sp>
      <p:sp>
        <p:nvSpPr>
          <p:cNvPr id="10" name="Textfeld 9">
            <a:extLst>
              <a:ext uri="{FF2B5EF4-FFF2-40B4-BE49-F238E27FC236}">
                <a16:creationId xmlns:a16="http://schemas.microsoft.com/office/drawing/2014/main" id="{56BDFF80-AD3B-68BB-711F-0E423B260FAB}"/>
              </a:ext>
            </a:extLst>
          </p:cNvPr>
          <p:cNvSpPr txBox="1"/>
          <p:nvPr/>
        </p:nvSpPr>
        <p:spPr>
          <a:xfrm>
            <a:off x="3456448" y="5957588"/>
            <a:ext cx="2138499" cy="246221"/>
          </a:xfrm>
          <a:prstGeom prst="rect">
            <a:avLst/>
          </a:prstGeom>
          <a:noFill/>
        </p:spPr>
        <p:txBody>
          <a:bodyPr wrap="square" rtlCol="0">
            <a:spAutoFit/>
          </a:bodyPr>
          <a:lstStyle/>
          <a:p>
            <a:r>
              <a:rPr lang="de-DE" sz="1000" dirty="0">
                <a:solidFill>
                  <a:schemeClr val="accent3">
                    <a:lumMod val="75000"/>
                  </a:schemeClr>
                </a:solidFill>
              </a:rPr>
              <a:t>Illustration zur frz. Ausgabe, 1795</a:t>
            </a:r>
          </a:p>
        </p:txBody>
      </p:sp>
    </p:spTree>
    <p:extLst>
      <p:ext uri="{BB962C8B-B14F-4D97-AF65-F5344CB8AC3E}">
        <p14:creationId xmlns:p14="http://schemas.microsoft.com/office/powerpoint/2010/main" val="3602903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59B13-644E-BD73-8AFC-B0072EA1C4C1}"/>
              </a:ext>
            </a:extLst>
          </p:cNvPr>
          <p:cNvSpPr>
            <a:spLocks noGrp="1"/>
          </p:cNvSpPr>
          <p:nvPr>
            <p:ph type="title"/>
          </p:nvPr>
        </p:nvSpPr>
        <p:spPr/>
        <p:txBody>
          <a:bodyPr>
            <a:noAutofit/>
          </a:bodyPr>
          <a:lstStyle/>
          <a:p>
            <a:r>
              <a:rPr lang="de-DE" sz="2800" dirty="0"/>
              <a:t>Druckgeschichte: Zweitfassung</a:t>
            </a:r>
          </a:p>
        </p:txBody>
      </p:sp>
      <p:sp>
        <p:nvSpPr>
          <p:cNvPr id="3" name="Fußzeilenplatzhalter 2">
            <a:extLst>
              <a:ext uri="{FF2B5EF4-FFF2-40B4-BE49-F238E27FC236}">
                <a16:creationId xmlns:a16="http://schemas.microsoft.com/office/drawing/2014/main" id="{E29DC6BF-EADD-A95B-5E08-5EA4FA2D2A36}"/>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29BAED72-5C5A-3ADE-7AD1-84296826B63D}"/>
              </a:ext>
            </a:extLst>
          </p:cNvPr>
          <p:cNvSpPr>
            <a:spLocks noGrp="1"/>
          </p:cNvSpPr>
          <p:nvPr>
            <p:ph type="sldNum" sz="quarter" idx="12"/>
          </p:nvPr>
        </p:nvSpPr>
        <p:spPr/>
        <p:txBody>
          <a:bodyPr/>
          <a:lstStyle/>
          <a:p>
            <a:fld id="{B2ADACBF-B37B-4026-855E-49B0BDFC8D12}" type="slidenum">
              <a:rPr lang="de-DE" smtClean="0"/>
              <a:t>14</a:t>
            </a:fld>
            <a:endParaRPr lang="de-DE"/>
          </a:p>
        </p:txBody>
      </p:sp>
      <p:sp>
        <p:nvSpPr>
          <p:cNvPr id="5" name="Inhaltsplatzhalter 4">
            <a:extLst>
              <a:ext uri="{FF2B5EF4-FFF2-40B4-BE49-F238E27FC236}">
                <a16:creationId xmlns:a16="http://schemas.microsoft.com/office/drawing/2014/main" id="{A0DD806C-0C54-0641-2F5B-7A0DDBA7D129}"/>
              </a:ext>
            </a:extLst>
          </p:cNvPr>
          <p:cNvSpPr>
            <a:spLocks noGrp="1"/>
          </p:cNvSpPr>
          <p:nvPr>
            <p:ph sz="quarter" idx="1"/>
          </p:nvPr>
        </p:nvSpPr>
        <p:spPr>
          <a:xfrm>
            <a:off x="301752" y="1916832"/>
            <a:ext cx="8503920" cy="4182216"/>
          </a:xfrm>
        </p:spPr>
        <p:txBody>
          <a:bodyPr>
            <a:normAutofit/>
          </a:bodyPr>
          <a:lstStyle/>
          <a:p>
            <a:pPr lvl="0">
              <a:lnSpc>
                <a:spcPts val="1700"/>
              </a:lnSpc>
              <a:buFont typeface="Arial" panose="020B0604020202020204" pitchFamily="34" charset="0"/>
              <a:buChar char="•"/>
            </a:pPr>
            <a:r>
              <a:rPr lang="de-DE" sz="1400" kern="100" dirty="0">
                <a:effectLst/>
                <a:ea typeface="Times New Roman" panose="02020603050405020304" pitchFamily="18" charset="0"/>
                <a:cs typeface="Times New Roman" panose="02020603050405020304" pitchFamily="18" charset="0"/>
              </a:rPr>
              <a:t>Erwägt Umarbeitung ab 1781, nimmt Arbeit aber erst auf, als der Verleger Göschen eine erste Werkausgabe plant, die mit dem </a:t>
            </a:r>
            <a:r>
              <a:rPr lang="de-DE" sz="1400" i="1" kern="100" dirty="0">
                <a:effectLst/>
                <a:ea typeface="Times New Roman" panose="02020603050405020304" pitchFamily="18" charset="0"/>
                <a:cs typeface="Times New Roman" panose="02020603050405020304" pitchFamily="18" charset="0"/>
              </a:rPr>
              <a:t>Werther</a:t>
            </a:r>
            <a:r>
              <a:rPr lang="de-DE" sz="1400" kern="100" dirty="0">
                <a:effectLst/>
                <a:ea typeface="Times New Roman" panose="02020603050405020304" pitchFamily="18" charset="0"/>
                <a:cs typeface="Times New Roman" panose="02020603050405020304" pitchFamily="18" charset="0"/>
              </a:rPr>
              <a:t> eröffnet werden soll</a:t>
            </a:r>
            <a:endParaRPr lang="de-DE" sz="1400" kern="100" dirty="0">
              <a:effectLst/>
              <a:ea typeface="Times New Roman" panose="02020603050405020304" pitchFamily="18" charset="0"/>
              <a:cs typeface="Arial" panose="020B0604020202020204" pitchFamily="34" charset="0"/>
            </a:endParaRPr>
          </a:p>
          <a:p>
            <a:pPr lvl="0">
              <a:lnSpc>
                <a:spcPts val="1700"/>
              </a:lnSpc>
              <a:buFont typeface="Arial" panose="020B0604020202020204" pitchFamily="34" charset="0"/>
              <a:buChar char="•"/>
            </a:pPr>
            <a:r>
              <a:rPr lang="de-DE" sz="1400" kern="0" dirty="0">
                <a:effectLst/>
                <a:ea typeface="Times New Roman" panose="02020603050405020304" pitchFamily="18" charset="0"/>
                <a:cs typeface="Times New Roman" panose="02020603050405020304" pitchFamily="18" charset="0"/>
              </a:rPr>
              <a:t>hat aber kein Exemplar mehr; erhält von Frau von Stein Band der dritten Auflage von Himburgs Nachdruck</a:t>
            </a:r>
            <a:endParaRPr lang="de-DE" sz="1400" kern="100" dirty="0">
              <a:effectLst/>
              <a:ea typeface="Times New Roman" panose="02020603050405020304" pitchFamily="18" charset="0"/>
              <a:cs typeface="Arial" panose="020B0604020202020204" pitchFamily="34" charset="0"/>
            </a:endParaRPr>
          </a:p>
          <a:p>
            <a:pPr lvl="0">
              <a:lnSpc>
                <a:spcPts val="1700"/>
              </a:lnSpc>
              <a:buFont typeface="Arial" panose="020B0604020202020204" pitchFamily="34" charset="0"/>
              <a:buChar char="•"/>
            </a:pPr>
            <a:r>
              <a:rPr lang="de-DE" sz="1400" kern="100" dirty="0">
                <a:effectLst/>
                <a:ea typeface="Times New Roman" panose="02020603050405020304" pitchFamily="18" charset="0"/>
                <a:cs typeface="Times New Roman" panose="02020603050405020304" pitchFamily="18" charset="0"/>
              </a:rPr>
              <a:t>Goethe lässt den Roman Ende 1782 abschreiben, verbessert das Manuskript eigenhändig; versieht es mit Zusätzen</a:t>
            </a:r>
            <a:endParaRPr lang="de-DE" sz="1400" kern="100" dirty="0">
              <a:effectLst/>
              <a:ea typeface="Times New Roman" panose="02020603050405020304" pitchFamily="18" charset="0"/>
              <a:cs typeface="Arial" panose="020B0604020202020204" pitchFamily="34" charset="0"/>
            </a:endParaRPr>
          </a:p>
          <a:p>
            <a:pPr>
              <a:lnSpc>
                <a:spcPts val="1700"/>
              </a:lnSpc>
              <a:buFont typeface="Arial" panose="020B0604020202020204" pitchFamily="34" charset="0"/>
              <a:buChar char="•"/>
            </a:pPr>
            <a:r>
              <a:rPr lang="de-DE" sz="1400" dirty="0">
                <a:effectLst/>
                <a:ea typeface="Aptos" panose="020B0004020202020204" pitchFamily="34" charset="0"/>
              </a:rPr>
              <a:t>erscheint dann 1787 als erster Band der Werkausgabe</a:t>
            </a:r>
            <a:endParaRPr lang="de-DE" sz="1400" dirty="0"/>
          </a:p>
        </p:txBody>
      </p:sp>
      <p:sp>
        <p:nvSpPr>
          <p:cNvPr id="6" name="Textfeld 5">
            <a:extLst>
              <a:ext uri="{FF2B5EF4-FFF2-40B4-BE49-F238E27FC236}">
                <a16:creationId xmlns:a16="http://schemas.microsoft.com/office/drawing/2014/main" id="{C756F4BB-5A4B-A194-E6B6-0D625AA03C4B}"/>
              </a:ext>
            </a:extLst>
          </p:cNvPr>
          <p:cNvSpPr txBox="1"/>
          <p:nvPr/>
        </p:nvSpPr>
        <p:spPr>
          <a:xfrm>
            <a:off x="611560" y="3845805"/>
            <a:ext cx="3888432" cy="2272417"/>
          </a:xfrm>
          <a:prstGeom prst="rect">
            <a:avLst/>
          </a:prstGeom>
          <a:noFill/>
        </p:spPr>
        <p:txBody>
          <a:bodyPr wrap="square" rtlCol="0">
            <a:spAutoFit/>
          </a:bodyPr>
          <a:lstStyle/>
          <a:p>
            <a:pPr>
              <a:lnSpc>
                <a:spcPts val="1700"/>
              </a:lnSpc>
              <a:spcAft>
                <a:spcPts val="300"/>
              </a:spcAft>
            </a:pPr>
            <a:r>
              <a:rPr lang="de-DE" sz="1400" kern="0" dirty="0">
                <a:solidFill>
                  <a:schemeClr val="accent1"/>
                </a:solidFill>
                <a:effectLst/>
                <a:ea typeface="Aptos" panose="020B0004020202020204" pitchFamily="34" charset="0"/>
                <a:cs typeface="Times New Roman" panose="02020603050405020304" pitchFamily="18" charset="0"/>
              </a:rPr>
              <a:t>Ich habe in ruhigen Stunden meinen Werther wieder vorgenommen, und denke, ohne die Hand an das zu legen was so viel Sensation gemacht hat, ihn noch einige Stufen höher zu schrauben. </a:t>
            </a:r>
            <a:r>
              <a:rPr lang="de-DE" sz="1400" kern="0" dirty="0" err="1">
                <a:solidFill>
                  <a:schemeClr val="accent1"/>
                </a:solidFill>
                <a:effectLst/>
                <a:ea typeface="Aptos" panose="020B0004020202020204" pitchFamily="34" charset="0"/>
                <a:cs typeface="Times New Roman" panose="02020603050405020304" pitchFamily="18" charset="0"/>
              </a:rPr>
              <a:t>Dabey</a:t>
            </a:r>
            <a:r>
              <a:rPr lang="de-DE" sz="1400" kern="0" dirty="0">
                <a:solidFill>
                  <a:schemeClr val="accent1"/>
                </a:solidFill>
                <a:effectLst/>
                <a:ea typeface="Aptos" panose="020B0004020202020204" pitchFamily="34" charset="0"/>
                <a:cs typeface="Times New Roman" panose="02020603050405020304" pitchFamily="18" charset="0"/>
              </a:rPr>
              <a:t> war unter andern meine Intention Alberten so zu stellen, </a:t>
            </a:r>
            <a:r>
              <a:rPr lang="de-DE" sz="1400" kern="0" dirty="0" err="1">
                <a:solidFill>
                  <a:schemeClr val="accent1"/>
                </a:solidFill>
                <a:effectLst/>
                <a:ea typeface="Aptos" panose="020B0004020202020204" pitchFamily="34" charset="0"/>
                <a:cs typeface="Times New Roman" panose="02020603050405020304" pitchFamily="18" charset="0"/>
              </a:rPr>
              <a:t>daß</a:t>
            </a:r>
            <a:r>
              <a:rPr lang="de-DE" sz="1400" kern="0" dirty="0">
                <a:solidFill>
                  <a:schemeClr val="accent1"/>
                </a:solidFill>
                <a:effectLst/>
                <a:ea typeface="Aptos" panose="020B0004020202020204" pitchFamily="34" charset="0"/>
                <a:cs typeface="Times New Roman" panose="02020603050405020304" pitchFamily="18" charset="0"/>
              </a:rPr>
              <a:t>, ihn wohl der leidenschaftliche Jüngling, aber doch der Leser nicht verkennt. </a:t>
            </a:r>
          </a:p>
          <a:p>
            <a:pPr>
              <a:lnSpc>
                <a:spcPts val="1400"/>
              </a:lnSpc>
              <a:spcAft>
                <a:spcPts val="300"/>
              </a:spcAft>
            </a:pPr>
            <a:r>
              <a:rPr lang="de-DE" sz="1400" kern="0" dirty="0">
                <a:ea typeface="Aptos" panose="020B0004020202020204" pitchFamily="34" charset="0"/>
                <a:cs typeface="Times New Roman" panose="02020603050405020304" pitchFamily="18" charset="0"/>
              </a:rPr>
              <a:t>(an Kestner, 2. Mai 1783)</a:t>
            </a:r>
          </a:p>
          <a:p>
            <a:pPr>
              <a:lnSpc>
                <a:spcPts val="1400"/>
              </a:lnSpc>
              <a:spcAft>
                <a:spcPts val="300"/>
              </a:spcAft>
            </a:pPr>
            <a:endParaRPr lang="de-DE" sz="1400" kern="100" dirty="0">
              <a:effectLst/>
              <a:ea typeface="Aptos" panose="020B000402020202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B8F21D9-C0A8-B1C8-CA86-E9BEE00374E4}"/>
              </a:ext>
            </a:extLst>
          </p:cNvPr>
          <p:cNvSpPr txBox="1"/>
          <p:nvPr/>
        </p:nvSpPr>
        <p:spPr>
          <a:xfrm>
            <a:off x="4499992" y="3955927"/>
            <a:ext cx="2736304" cy="1600438"/>
          </a:xfrm>
          <a:prstGeom prst="rect">
            <a:avLst/>
          </a:prstGeom>
          <a:noFill/>
        </p:spPr>
        <p:txBody>
          <a:bodyPr wrap="square" rtlCol="0">
            <a:spAutoFit/>
          </a:bodyPr>
          <a:lstStyle/>
          <a:p>
            <a:r>
              <a:rPr lang="de-DE" sz="1400" kern="0" dirty="0">
                <a:solidFill>
                  <a:schemeClr val="accent1"/>
                </a:solidFill>
                <a:effectLst/>
                <a:ea typeface="Aptos" panose="020B0004020202020204" pitchFamily="34" charset="0"/>
                <a:cs typeface="Times New Roman" panose="02020603050405020304" pitchFamily="18" charset="0"/>
              </a:rPr>
              <a:t>Ich </a:t>
            </a:r>
            <a:r>
              <a:rPr lang="de-DE" sz="1400" kern="0" dirty="0" err="1">
                <a:solidFill>
                  <a:schemeClr val="accent1"/>
                </a:solidFill>
                <a:effectLst/>
                <a:ea typeface="Aptos" panose="020B0004020202020204" pitchFamily="34" charset="0"/>
                <a:cs typeface="Times New Roman" panose="02020603050405020304" pitchFamily="18" charset="0"/>
              </a:rPr>
              <a:t>korrigire</a:t>
            </a:r>
            <a:r>
              <a:rPr lang="de-DE" sz="1400" kern="0" dirty="0">
                <a:solidFill>
                  <a:schemeClr val="accent1"/>
                </a:solidFill>
                <a:effectLst/>
                <a:ea typeface="Aptos" panose="020B0004020202020204" pitchFamily="34" charset="0"/>
                <a:cs typeface="Times New Roman" panose="02020603050405020304" pitchFamily="18" charset="0"/>
              </a:rPr>
              <a:t> am Werther und finde immer </a:t>
            </a:r>
            <a:r>
              <a:rPr lang="de-DE" sz="1400" kern="0" dirty="0" err="1">
                <a:solidFill>
                  <a:schemeClr val="accent1"/>
                </a:solidFill>
                <a:effectLst/>
                <a:ea typeface="Aptos" panose="020B0004020202020204" pitchFamily="34" charset="0"/>
                <a:cs typeface="Times New Roman" panose="02020603050405020304" pitchFamily="18" charset="0"/>
              </a:rPr>
              <a:t>daß</a:t>
            </a:r>
            <a:r>
              <a:rPr lang="de-DE" sz="1400" kern="0" dirty="0">
                <a:solidFill>
                  <a:schemeClr val="accent1"/>
                </a:solidFill>
                <a:effectLst/>
                <a:ea typeface="Aptos" panose="020B0004020202020204" pitchFamily="34" charset="0"/>
                <a:cs typeface="Times New Roman" panose="02020603050405020304" pitchFamily="18" charset="0"/>
              </a:rPr>
              <a:t> der Verfasser übel </a:t>
            </a:r>
            <a:r>
              <a:rPr lang="de-DE" sz="1400" kern="0" dirty="0" err="1">
                <a:solidFill>
                  <a:schemeClr val="accent1"/>
                </a:solidFill>
                <a:effectLst/>
                <a:ea typeface="Aptos" panose="020B0004020202020204" pitchFamily="34" charset="0"/>
                <a:cs typeface="Times New Roman" panose="02020603050405020304" pitchFamily="18" charset="0"/>
              </a:rPr>
              <a:t>gethan</a:t>
            </a:r>
            <a:r>
              <a:rPr lang="de-DE" sz="1400" kern="0" dirty="0">
                <a:solidFill>
                  <a:schemeClr val="accent1"/>
                </a:solidFill>
                <a:effectLst/>
                <a:ea typeface="Aptos" panose="020B0004020202020204" pitchFamily="34" charset="0"/>
                <a:cs typeface="Times New Roman" panose="02020603050405020304" pitchFamily="18" charset="0"/>
              </a:rPr>
              <a:t> hat sich nicht nach geendigter </a:t>
            </a:r>
            <a:r>
              <a:rPr lang="de-DE" sz="1400" kern="0" dirty="0" err="1">
                <a:solidFill>
                  <a:schemeClr val="accent1"/>
                </a:solidFill>
                <a:effectLst/>
                <a:ea typeface="Aptos" panose="020B0004020202020204" pitchFamily="34" charset="0"/>
                <a:cs typeface="Times New Roman" panose="02020603050405020304" pitchFamily="18" charset="0"/>
              </a:rPr>
              <a:t>Schrifft</a:t>
            </a:r>
            <a:r>
              <a:rPr lang="de-DE" sz="1400" kern="0" dirty="0">
                <a:solidFill>
                  <a:schemeClr val="accent1"/>
                </a:solidFill>
                <a:effectLst/>
                <a:ea typeface="Aptos" panose="020B0004020202020204" pitchFamily="34" charset="0"/>
                <a:cs typeface="Times New Roman" panose="02020603050405020304" pitchFamily="18" charset="0"/>
              </a:rPr>
              <a:t> zu </a:t>
            </a:r>
            <a:r>
              <a:rPr lang="de-DE" sz="1400" kern="0" dirty="0" err="1">
                <a:solidFill>
                  <a:schemeClr val="accent1"/>
                </a:solidFill>
                <a:effectLst/>
                <a:ea typeface="Aptos" panose="020B0004020202020204" pitchFamily="34" charset="0"/>
                <a:cs typeface="Times New Roman" panose="02020603050405020304" pitchFamily="18" charset="0"/>
              </a:rPr>
              <a:t>erschiesen</a:t>
            </a:r>
            <a:r>
              <a:rPr lang="de-DE" sz="1400" kern="0" dirty="0">
                <a:solidFill>
                  <a:schemeClr val="accent1"/>
                </a:solidFill>
                <a:effectLst/>
                <a:ea typeface="Aptos" panose="020B0004020202020204" pitchFamily="34" charset="0"/>
                <a:cs typeface="Times New Roman" panose="02020603050405020304" pitchFamily="18" charset="0"/>
              </a:rPr>
              <a:t>.</a:t>
            </a:r>
            <a:endParaRPr lang="de-DE" sz="1400" kern="100" dirty="0">
              <a:solidFill>
                <a:schemeClr val="accent1"/>
              </a:solidFill>
              <a:effectLst/>
              <a:ea typeface="Aptos" panose="020B0004020202020204" pitchFamily="34" charset="0"/>
              <a:cs typeface="Times New Roman" panose="02020603050405020304" pitchFamily="18" charset="0"/>
            </a:endParaRPr>
          </a:p>
          <a:p>
            <a:r>
              <a:rPr lang="de-DE" sz="1400" dirty="0"/>
              <a:t>(an Charlotte von Stein, 25.6.1786)</a:t>
            </a:r>
          </a:p>
        </p:txBody>
      </p:sp>
      <p:pic>
        <p:nvPicPr>
          <p:cNvPr id="1026" name="Picture 2">
            <a:extLst>
              <a:ext uri="{FF2B5EF4-FFF2-40B4-BE49-F238E27FC236}">
                <a16:creationId xmlns:a16="http://schemas.microsoft.com/office/drawing/2014/main" id="{2E44637F-AAE4-1DF7-5A66-04FFB9760F0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4288" y="3845805"/>
            <a:ext cx="1298380" cy="1912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930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8C3182-1E37-2B24-00DC-66EB598E749F}"/>
              </a:ext>
            </a:extLst>
          </p:cNvPr>
          <p:cNvSpPr>
            <a:spLocks noGrp="1"/>
          </p:cNvSpPr>
          <p:nvPr>
            <p:ph type="title"/>
          </p:nvPr>
        </p:nvSpPr>
        <p:spPr/>
        <p:txBody>
          <a:bodyPr>
            <a:normAutofit/>
          </a:bodyPr>
          <a:lstStyle/>
          <a:p>
            <a:r>
              <a:rPr lang="de-DE" sz="2800" dirty="0"/>
              <a:t>Umarbeitung: Details</a:t>
            </a:r>
          </a:p>
        </p:txBody>
      </p:sp>
      <p:sp>
        <p:nvSpPr>
          <p:cNvPr id="3" name="Fußzeilenplatzhalter 2">
            <a:extLst>
              <a:ext uri="{FF2B5EF4-FFF2-40B4-BE49-F238E27FC236}">
                <a16:creationId xmlns:a16="http://schemas.microsoft.com/office/drawing/2014/main" id="{D5D5BC8A-6B92-B03C-B24F-D59184928418}"/>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3799663-872B-31BF-5975-EE814B458C7F}"/>
              </a:ext>
            </a:extLst>
          </p:cNvPr>
          <p:cNvSpPr>
            <a:spLocks noGrp="1"/>
          </p:cNvSpPr>
          <p:nvPr>
            <p:ph type="sldNum" sz="quarter" idx="12"/>
          </p:nvPr>
        </p:nvSpPr>
        <p:spPr/>
        <p:txBody>
          <a:bodyPr/>
          <a:lstStyle/>
          <a:p>
            <a:fld id="{B2ADACBF-B37B-4026-855E-49B0BDFC8D12}" type="slidenum">
              <a:rPr lang="de-DE" smtClean="0"/>
              <a:t>15</a:t>
            </a:fld>
            <a:endParaRPr lang="de-DE"/>
          </a:p>
        </p:txBody>
      </p:sp>
      <p:sp>
        <p:nvSpPr>
          <p:cNvPr id="5" name="Inhaltsplatzhalter 4">
            <a:extLst>
              <a:ext uri="{FF2B5EF4-FFF2-40B4-BE49-F238E27FC236}">
                <a16:creationId xmlns:a16="http://schemas.microsoft.com/office/drawing/2014/main" id="{CDBD6186-E595-258A-3E35-58619BF7D89D}"/>
              </a:ext>
            </a:extLst>
          </p:cNvPr>
          <p:cNvSpPr>
            <a:spLocks noGrp="1"/>
          </p:cNvSpPr>
          <p:nvPr>
            <p:ph sz="quarter" idx="1"/>
          </p:nvPr>
        </p:nvSpPr>
        <p:spPr>
          <a:xfrm>
            <a:off x="462368" y="1772816"/>
            <a:ext cx="7798640" cy="2694040"/>
          </a:xfrm>
        </p:spPr>
        <p:txBody>
          <a:bodyPr/>
          <a:lstStyle/>
          <a:p>
            <a:pPr marL="342900" lvl="0" indent="-342900">
              <a:lnSpc>
                <a:spcPts val="1700"/>
              </a:lnSpc>
              <a:buFont typeface="Symbol" panose="05050102010706020507" pitchFamily="18" charset="2"/>
              <a:buChar char=""/>
            </a:pPr>
            <a:r>
              <a:rPr lang="de-DE" sz="1400" kern="100" dirty="0">
                <a:effectLst/>
                <a:ea typeface="Times New Roman" panose="02020603050405020304" pitchFamily="18" charset="0"/>
                <a:cs typeface="Times New Roman" panose="02020603050405020304" pitchFamily="18" charset="0"/>
              </a:rPr>
              <a:t>grammatikalische </a:t>
            </a:r>
            <a:r>
              <a:rPr lang="de-DE" sz="1400" kern="100" dirty="0">
                <a:solidFill>
                  <a:schemeClr val="accent1"/>
                </a:solidFill>
                <a:effectLst/>
                <a:ea typeface="Times New Roman" panose="02020603050405020304" pitchFamily="18" charset="0"/>
                <a:cs typeface="Times New Roman" panose="02020603050405020304" pitchFamily="18" charset="0"/>
              </a:rPr>
              <a:t>Normalisierung</a:t>
            </a:r>
            <a:r>
              <a:rPr lang="de-DE" sz="1400" kern="100" dirty="0">
                <a:effectLst/>
                <a:ea typeface="Times New Roman" panose="02020603050405020304" pitchFamily="18" charset="0"/>
                <a:cs typeface="Times New Roman" panose="02020603050405020304" pitchFamily="18" charset="0"/>
              </a:rPr>
              <a:t> entsprechend der </a:t>
            </a:r>
            <a:r>
              <a:rPr lang="de-DE" sz="1400" kern="100" dirty="0" err="1">
                <a:effectLst/>
                <a:ea typeface="Times New Roman" panose="02020603050405020304" pitchFamily="18" charset="0"/>
                <a:cs typeface="Times New Roman" panose="02020603050405020304" pitchFamily="18" charset="0"/>
              </a:rPr>
              <a:t>Adelung‘schen</a:t>
            </a:r>
            <a:r>
              <a:rPr lang="de-DE" sz="1400" kern="100" dirty="0">
                <a:effectLst/>
                <a:ea typeface="Times New Roman" panose="02020603050405020304" pitchFamily="18" charset="0"/>
                <a:cs typeface="Times New Roman" panose="02020603050405020304" pitchFamily="18" charset="0"/>
              </a:rPr>
              <a:t> Rechtschreibreform</a:t>
            </a:r>
          </a:p>
          <a:p>
            <a:pPr marL="342900" lvl="0" indent="-342900">
              <a:lnSpc>
                <a:spcPts val="1700"/>
              </a:lnSpc>
              <a:buFont typeface="Symbol" panose="05050102010706020507" pitchFamily="18" charset="2"/>
              <a:buChar char=""/>
            </a:pPr>
            <a:r>
              <a:rPr lang="de-DE" sz="1400" kern="100" dirty="0">
                <a:solidFill>
                  <a:schemeClr val="accent1"/>
                </a:solidFill>
                <a:effectLst/>
                <a:ea typeface="Times New Roman" panose="02020603050405020304" pitchFamily="18" charset="0"/>
                <a:cs typeface="Times New Roman" panose="02020603050405020304" pitchFamily="18" charset="0"/>
              </a:rPr>
              <a:t>mundartliche </a:t>
            </a:r>
            <a:r>
              <a:rPr lang="de-DE" sz="1400" kern="100" dirty="0">
                <a:effectLst/>
                <a:ea typeface="Times New Roman" panose="02020603050405020304" pitchFamily="18" charset="0"/>
                <a:cs typeface="Times New Roman" panose="02020603050405020304" pitchFamily="18" charset="0"/>
              </a:rPr>
              <a:t>Worte werden durch </a:t>
            </a:r>
            <a:r>
              <a:rPr lang="de-DE" sz="1400" kern="100" dirty="0">
                <a:solidFill>
                  <a:schemeClr val="accent1"/>
                </a:solidFill>
                <a:effectLst/>
                <a:ea typeface="Times New Roman" panose="02020603050405020304" pitchFamily="18" charset="0"/>
                <a:cs typeface="Times New Roman" panose="02020603050405020304" pitchFamily="18" charset="0"/>
              </a:rPr>
              <a:t>hochsprachliche</a:t>
            </a:r>
            <a:r>
              <a:rPr lang="de-DE" sz="1400" kern="100" dirty="0">
                <a:effectLst/>
                <a:ea typeface="Times New Roman" panose="02020603050405020304" pitchFamily="18" charset="0"/>
                <a:cs typeface="Times New Roman" panose="02020603050405020304" pitchFamily="18" charset="0"/>
              </a:rPr>
              <a:t> ersetzt</a:t>
            </a:r>
            <a:endParaRPr lang="de-DE" sz="1400" kern="100" dirty="0">
              <a:effectLst/>
              <a:ea typeface="Times New Roman" panose="02020603050405020304" pitchFamily="18" charset="0"/>
              <a:cs typeface="Arial" panose="020B0604020202020204" pitchFamily="34" charset="0"/>
            </a:endParaRPr>
          </a:p>
          <a:p>
            <a:pPr marL="342900" lvl="0" indent="-342900">
              <a:lnSpc>
                <a:spcPts val="1700"/>
              </a:lnSpc>
              <a:buFont typeface="Symbol" panose="05050102010706020507" pitchFamily="18" charset="2"/>
              <a:buChar char=""/>
            </a:pPr>
            <a:r>
              <a:rPr lang="de-DE" sz="1400" kern="100" dirty="0">
                <a:effectLst/>
                <a:ea typeface="Times New Roman" panose="02020603050405020304" pitchFamily="18" charset="0"/>
                <a:cs typeface="Times New Roman" panose="02020603050405020304" pitchFamily="18" charset="0"/>
              </a:rPr>
              <a:t>Reaktion auf die wechselvolle Rezeptionsgeschichte, Einarbeitung einiger </a:t>
            </a:r>
            <a:r>
              <a:rPr lang="de-DE" sz="1400" kern="100" dirty="0">
                <a:solidFill>
                  <a:schemeClr val="accent1"/>
                </a:solidFill>
                <a:effectLst/>
                <a:ea typeface="Times New Roman" panose="02020603050405020304" pitchFamily="18" charset="0"/>
                <a:cs typeface="Times New Roman" panose="02020603050405020304" pitchFamily="18" charset="0"/>
              </a:rPr>
              <a:t>Kritikpunkte</a:t>
            </a:r>
          </a:p>
          <a:p>
            <a:pPr marL="342900" lvl="0" indent="-342900">
              <a:lnSpc>
                <a:spcPts val="1700"/>
              </a:lnSpc>
              <a:buFont typeface="Symbol" panose="05050102010706020507" pitchFamily="18" charset="2"/>
              <a:buChar char=""/>
            </a:pPr>
            <a:r>
              <a:rPr lang="de-DE" sz="1400" kern="100" dirty="0">
                <a:effectLst/>
                <a:ea typeface="Times New Roman" panose="02020603050405020304" pitchFamily="18" charset="0"/>
                <a:cs typeface="Times New Roman" panose="02020603050405020304" pitchFamily="18" charset="0"/>
              </a:rPr>
              <a:t>größte Änderungen an Figur und Vorgehen des Herausgebers im </a:t>
            </a:r>
            <a:r>
              <a:rPr lang="de-DE" sz="1400" kern="100" dirty="0">
                <a:solidFill>
                  <a:schemeClr val="accent1"/>
                </a:solidFill>
                <a:effectLst/>
                <a:ea typeface="Times New Roman" panose="02020603050405020304" pitchFamily="18" charset="0"/>
                <a:cs typeface="Times New Roman" panose="02020603050405020304" pitchFamily="18" charset="0"/>
              </a:rPr>
              <a:t>Herausgeberbericht</a:t>
            </a:r>
            <a:endParaRPr lang="de-DE" sz="1400" kern="100" dirty="0">
              <a:solidFill>
                <a:schemeClr val="accent1"/>
              </a:solidFill>
              <a:effectLst/>
              <a:ea typeface="Times New Roman" panose="02020603050405020304" pitchFamily="18" charset="0"/>
              <a:cs typeface="Arial" panose="020B0604020202020204" pitchFamily="34" charset="0"/>
            </a:endParaRPr>
          </a:p>
          <a:p>
            <a:pPr marL="342900" lvl="0" indent="-342900">
              <a:lnSpc>
                <a:spcPts val="1700"/>
              </a:lnSpc>
              <a:spcAft>
                <a:spcPts val="300"/>
              </a:spcAft>
              <a:buFont typeface="Symbol" panose="05050102010706020507" pitchFamily="18" charset="2"/>
              <a:buChar char=""/>
            </a:pPr>
            <a:r>
              <a:rPr lang="de-DE" sz="1400" kern="100" dirty="0">
                <a:effectLst/>
                <a:ea typeface="Times New Roman" panose="02020603050405020304" pitchFamily="18" charset="0"/>
                <a:cs typeface="Times New Roman" panose="02020603050405020304" pitchFamily="18" charset="0"/>
              </a:rPr>
              <a:t>Hinzufügung der </a:t>
            </a:r>
            <a:r>
              <a:rPr lang="de-DE" sz="1400" kern="100" dirty="0">
                <a:solidFill>
                  <a:schemeClr val="accent1"/>
                </a:solidFill>
                <a:effectLst/>
                <a:ea typeface="Times New Roman" panose="02020603050405020304" pitchFamily="18" charset="0"/>
                <a:cs typeface="Times New Roman" panose="02020603050405020304" pitchFamily="18" charset="0"/>
              </a:rPr>
              <a:t>Parallelgeschichte vom Bauernburschen</a:t>
            </a:r>
            <a:r>
              <a:rPr lang="de-DE" sz="1400" kern="100" dirty="0">
                <a:effectLst/>
                <a:ea typeface="Times New Roman" panose="02020603050405020304" pitchFamily="18" charset="0"/>
                <a:cs typeface="Times New Roman" panose="02020603050405020304" pitchFamily="18" charset="0"/>
              </a:rPr>
              <a:t>; </a:t>
            </a:r>
            <a:br>
              <a:rPr lang="de-DE" sz="1400" kern="100" dirty="0">
                <a:effectLst/>
                <a:ea typeface="Times New Roman" panose="02020603050405020304" pitchFamily="18" charset="0"/>
                <a:cs typeface="Times New Roman" panose="02020603050405020304" pitchFamily="18" charset="0"/>
              </a:rPr>
            </a:br>
            <a:r>
              <a:rPr lang="de-DE" sz="1400" kern="100" dirty="0">
                <a:effectLst/>
                <a:ea typeface="Times New Roman" panose="02020603050405020304" pitchFamily="18" charset="0"/>
                <a:cs typeface="Times New Roman" panose="02020603050405020304" pitchFamily="18" charset="0"/>
              </a:rPr>
              <a:t>gleiches Schicksal in sozial niederem Milieu</a:t>
            </a:r>
          </a:p>
          <a:p>
            <a:pPr marL="342900" indent="-342900">
              <a:lnSpc>
                <a:spcPts val="1700"/>
              </a:lnSpc>
              <a:spcAft>
                <a:spcPts val="300"/>
              </a:spcAft>
              <a:buFont typeface="Symbol" panose="05050102010706020507" pitchFamily="18" charset="2"/>
              <a:buChar char=""/>
            </a:pPr>
            <a:r>
              <a:rPr lang="de-DE" sz="1400" kern="100" dirty="0">
                <a:effectLst/>
                <a:ea typeface="Times New Roman" panose="02020603050405020304" pitchFamily="18" charset="0"/>
                <a:cs typeface="Times New Roman" panose="02020603050405020304" pitchFamily="18" charset="0"/>
              </a:rPr>
              <a:t>Änderung der </a:t>
            </a:r>
            <a:r>
              <a:rPr lang="de-DE" sz="1400" kern="100" dirty="0">
                <a:solidFill>
                  <a:schemeClr val="accent1"/>
                </a:solidFill>
                <a:effectLst/>
                <a:ea typeface="Times New Roman" panose="02020603050405020304" pitchFamily="18" charset="0"/>
                <a:cs typeface="Times New Roman" panose="02020603050405020304" pitchFamily="18" charset="0"/>
              </a:rPr>
              <a:t>Lotte-Figur und Alberts in psychologischer Hinsicht </a:t>
            </a:r>
            <a:endParaRPr lang="de-DE" sz="1400" kern="100" dirty="0">
              <a:solidFill>
                <a:schemeClr val="accent1"/>
              </a:solidFill>
              <a:effectLst/>
              <a:ea typeface="Times New Roman" panose="02020603050405020304" pitchFamily="18" charset="0"/>
              <a:cs typeface="Arial" panose="020B0604020202020204" pitchFamily="34" charset="0"/>
            </a:endParaRPr>
          </a:p>
          <a:p>
            <a:pPr marL="342900" lvl="0" indent="-342900">
              <a:lnSpc>
                <a:spcPts val="1700"/>
              </a:lnSpc>
              <a:spcAft>
                <a:spcPts val="300"/>
              </a:spcAft>
              <a:buFont typeface="Symbol" panose="05050102010706020507" pitchFamily="18" charset="2"/>
              <a:buChar char=""/>
            </a:pPr>
            <a:endParaRPr lang="de-DE" sz="1400" kern="100" dirty="0">
              <a:solidFill>
                <a:schemeClr val="accent1"/>
              </a:solidFill>
              <a:effectLst/>
              <a:ea typeface="Times New Roman" panose="02020603050405020304" pitchFamily="18" charset="0"/>
              <a:cs typeface="Times New Roman" panose="02020603050405020304" pitchFamily="18" charset="0"/>
            </a:endParaRPr>
          </a:p>
          <a:p>
            <a:pPr marL="342900" lvl="0" indent="-342900">
              <a:lnSpc>
                <a:spcPts val="1700"/>
              </a:lnSpc>
              <a:spcAft>
                <a:spcPts val="300"/>
              </a:spcAft>
              <a:buFont typeface="Symbol" panose="05050102010706020507" pitchFamily="18" charset="2"/>
              <a:buChar char=""/>
            </a:pPr>
            <a:endParaRPr lang="de-DE" sz="1400" kern="100" dirty="0">
              <a:effectLst/>
              <a:ea typeface="Times New Roman" panose="02020603050405020304" pitchFamily="18" charset="0"/>
              <a:cs typeface="Arial" panose="020B0604020202020204" pitchFamily="34" charset="0"/>
            </a:endParaRPr>
          </a:p>
          <a:p>
            <a:endParaRPr lang="de-DE" dirty="0"/>
          </a:p>
        </p:txBody>
      </p:sp>
      <p:sp>
        <p:nvSpPr>
          <p:cNvPr id="6" name="Textfeld 5">
            <a:extLst>
              <a:ext uri="{FF2B5EF4-FFF2-40B4-BE49-F238E27FC236}">
                <a16:creationId xmlns:a16="http://schemas.microsoft.com/office/drawing/2014/main" id="{6D5ED5FB-1072-8625-20A6-F721CDAAE85F}"/>
              </a:ext>
            </a:extLst>
          </p:cNvPr>
          <p:cNvSpPr txBox="1"/>
          <p:nvPr/>
        </p:nvSpPr>
        <p:spPr>
          <a:xfrm>
            <a:off x="2048672" y="3933056"/>
            <a:ext cx="5040560" cy="2331407"/>
          </a:xfrm>
          <a:prstGeom prst="rect">
            <a:avLst/>
          </a:prstGeom>
          <a:noFill/>
        </p:spPr>
        <p:txBody>
          <a:bodyPr wrap="square" rtlCol="0">
            <a:spAutoFit/>
          </a:bodyPr>
          <a:lstStyle/>
          <a:p>
            <a:pPr>
              <a:lnSpc>
                <a:spcPts val="1700"/>
              </a:lnSpc>
            </a:pPr>
            <a:r>
              <a:rPr lang="de-DE" sz="1400" kern="0" dirty="0">
                <a:solidFill>
                  <a:schemeClr val="accent1"/>
                </a:solidFill>
                <a:effectLst/>
                <a:ea typeface="Aptos" panose="020B0004020202020204" pitchFamily="34" charset="0"/>
                <a:cs typeface="Times New Roman" panose="02020603050405020304" pitchFamily="18" charset="0"/>
              </a:rPr>
              <a:t>„Und das elende Geschöpft von einem Albert! Mag es immer ein eignes nicht </a:t>
            </a:r>
            <a:r>
              <a:rPr lang="de-DE" sz="1400" kern="0" dirty="0" err="1">
                <a:solidFill>
                  <a:schemeClr val="accent1"/>
                </a:solidFill>
                <a:effectLst/>
                <a:ea typeface="Aptos" panose="020B0004020202020204" pitchFamily="34" charset="0"/>
                <a:cs typeface="Times New Roman" panose="02020603050405020304" pitchFamily="18" charset="0"/>
              </a:rPr>
              <a:t>copirtes</a:t>
            </a:r>
            <a:r>
              <a:rPr lang="de-DE" sz="1400" kern="0" dirty="0">
                <a:solidFill>
                  <a:schemeClr val="accent1"/>
                </a:solidFill>
                <a:effectLst/>
                <a:ea typeface="Aptos" panose="020B0004020202020204" pitchFamily="34" charset="0"/>
                <a:cs typeface="Times New Roman" panose="02020603050405020304" pitchFamily="18" charset="0"/>
              </a:rPr>
              <a:t> Gemälde sein sollen, so hat es doch von einem Original wieder solche Züge (zwar nur von der </a:t>
            </a:r>
            <a:r>
              <a:rPr lang="de-DE" sz="1400" kern="0" dirty="0" err="1">
                <a:solidFill>
                  <a:schemeClr val="accent1"/>
                </a:solidFill>
                <a:effectLst/>
                <a:ea typeface="Aptos" panose="020B0004020202020204" pitchFamily="34" charset="0"/>
                <a:cs typeface="Times New Roman" panose="02020603050405020304" pitchFamily="18" charset="0"/>
              </a:rPr>
              <a:t>Aussenseite</a:t>
            </a:r>
            <a:r>
              <a:rPr lang="de-DE" sz="1400" kern="0" dirty="0">
                <a:solidFill>
                  <a:schemeClr val="accent1"/>
                </a:solidFill>
                <a:effectLst/>
                <a:ea typeface="Aptos" panose="020B0004020202020204" pitchFamily="34" charset="0"/>
                <a:cs typeface="Times New Roman" panose="02020603050405020304" pitchFamily="18" charset="0"/>
              </a:rPr>
              <a:t>, und Gott </a:t>
            </a:r>
            <a:r>
              <a:rPr lang="de-DE" sz="1400" kern="0" dirty="0" err="1">
                <a:solidFill>
                  <a:schemeClr val="accent1"/>
                </a:solidFill>
                <a:effectLst/>
                <a:ea typeface="Aptos" panose="020B0004020202020204" pitchFamily="34" charset="0"/>
                <a:cs typeface="Times New Roman" panose="02020603050405020304" pitchFamily="18" charset="0"/>
              </a:rPr>
              <a:t>sey’s</a:t>
            </a:r>
            <a:r>
              <a:rPr lang="de-DE" sz="1400" kern="0" dirty="0">
                <a:solidFill>
                  <a:schemeClr val="accent1"/>
                </a:solidFill>
                <a:effectLst/>
                <a:ea typeface="Aptos" panose="020B0004020202020204" pitchFamily="34" charset="0"/>
                <a:cs typeface="Times New Roman" panose="02020603050405020304" pitchFamily="18" charset="0"/>
              </a:rPr>
              <a:t> gedankt, nur von der </a:t>
            </a:r>
            <a:r>
              <a:rPr lang="de-DE" sz="1400" kern="0" dirty="0" err="1">
                <a:solidFill>
                  <a:schemeClr val="accent1"/>
                </a:solidFill>
                <a:effectLst/>
                <a:ea typeface="Aptos" panose="020B0004020202020204" pitchFamily="34" charset="0"/>
                <a:cs typeface="Times New Roman" panose="02020603050405020304" pitchFamily="18" charset="0"/>
              </a:rPr>
              <a:t>Aussenseite</a:t>
            </a:r>
            <a:r>
              <a:rPr lang="de-DE" sz="1400" kern="0" dirty="0">
                <a:solidFill>
                  <a:schemeClr val="accent1"/>
                </a:solidFill>
                <a:effectLst/>
                <a:ea typeface="Aptos" panose="020B0004020202020204" pitchFamily="34" charset="0"/>
                <a:cs typeface="Times New Roman" panose="02020603050405020304" pitchFamily="18" charset="0"/>
              </a:rPr>
              <a:t>) </a:t>
            </a:r>
            <a:r>
              <a:rPr lang="de-DE" sz="1400" kern="0" dirty="0" err="1">
                <a:solidFill>
                  <a:schemeClr val="accent1"/>
                </a:solidFill>
                <a:effectLst/>
                <a:ea typeface="Aptos" panose="020B0004020202020204" pitchFamily="34" charset="0"/>
                <a:cs typeface="Times New Roman" panose="02020603050405020304" pitchFamily="18" charset="0"/>
              </a:rPr>
              <a:t>daß</a:t>
            </a:r>
            <a:r>
              <a:rPr lang="de-DE" sz="1400" kern="0" dirty="0">
                <a:solidFill>
                  <a:schemeClr val="accent1"/>
                </a:solidFill>
                <a:effectLst/>
                <a:ea typeface="Aptos" panose="020B0004020202020204" pitchFamily="34" charset="0"/>
                <a:cs typeface="Times New Roman" panose="02020603050405020304" pitchFamily="18" charset="0"/>
              </a:rPr>
              <a:t> man leicht auf den </a:t>
            </a:r>
            <a:r>
              <a:rPr lang="de-DE" sz="1400" kern="0" dirty="0" err="1">
                <a:solidFill>
                  <a:schemeClr val="accent1"/>
                </a:solidFill>
                <a:effectLst/>
                <a:ea typeface="Aptos" panose="020B0004020202020204" pitchFamily="34" charset="0"/>
                <a:cs typeface="Times New Roman" panose="02020603050405020304" pitchFamily="18" charset="0"/>
              </a:rPr>
              <a:t>würklichen</a:t>
            </a:r>
            <a:r>
              <a:rPr lang="de-DE" sz="1400" kern="0" dirty="0">
                <a:solidFill>
                  <a:schemeClr val="accent1"/>
                </a:solidFill>
                <a:effectLst/>
                <a:ea typeface="Aptos" panose="020B0004020202020204" pitchFamily="34" charset="0"/>
                <a:cs typeface="Times New Roman" panose="02020603050405020304" pitchFamily="18" charset="0"/>
              </a:rPr>
              <a:t> fallen kann. Wenn Ihr ihn so haben wolltet, </a:t>
            </a:r>
            <a:r>
              <a:rPr lang="de-DE" sz="1400" kern="0" dirty="0" err="1">
                <a:solidFill>
                  <a:schemeClr val="accent1"/>
                </a:solidFill>
                <a:effectLst/>
                <a:ea typeface="Aptos" panose="020B0004020202020204" pitchFamily="34" charset="0"/>
                <a:cs typeface="Times New Roman" panose="02020603050405020304" pitchFamily="18" charset="0"/>
              </a:rPr>
              <a:t>mußtet</a:t>
            </a:r>
            <a:r>
              <a:rPr lang="de-DE" sz="1400" kern="0" dirty="0">
                <a:solidFill>
                  <a:schemeClr val="accent1"/>
                </a:solidFill>
                <a:effectLst/>
                <a:ea typeface="Aptos" panose="020B0004020202020204" pitchFamily="34" charset="0"/>
                <a:cs typeface="Times New Roman" panose="02020603050405020304" pitchFamily="18" charset="0"/>
              </a:rPr>
              <a:t> ihr ihn zu so einem Klotze machen? Damit ihr etwa auf ihn stolz hintreten und sagen könntet, seht was ich für ein Kerl bin!“</a:t>
            </a:r>
          </a:p>
          <a:p>
            <a:pPr>
              <a:lnSpc>
                <a:spcPts val="1700"/>
              </a:lnSpc>
            </a:pPr>
            <a:r>
              <a:rPr lang="de-DE" sz="1400" i="1" kern="0" dirty="0">
                <a:effectLst/>
                <a:ea typeface="Aptos" panose="020B0004020202020204" pitchFamily="34" charset="0"/>
                <a:cs typeface="Times New Roman" panose="02020603050405020304" pitchFamily="18" charset="0"/>
              </a:rPr>
              <a:t> </a:t>
            </a:r>
            <a:r>
              <a:rPr lang="de-DE" sz="1400" kern="0" dirty="0">
                <a:effectLst/>
                <a:ea typeface="Aptos" panose="020B0004020202020204" pitchFamily="34" charset="0"/>
                <a:cs typeface="Times New Roman" panose="02020603050405020304" pitchFamily="18" charset="0"/>
              </a:rPr>
              <a:t>(Briefentwurf Kestner</a:t>
            </a:r>
            <a:r>
              <a:rPr lang="de-DE" sz="1400" i="1" kern="0" dirty="0">
                <a:effectLst/>
                <a:ea typeface="Aptos" panose="020B0004020202020204" pitchFamily="34" charset="0"/>
                <a:cs typeface="Times New Roman" panose="02020603050405020304" pitchFamily="18" charset="0"/>
              </a:rPr>
              <a:t>)</a:t>
            </a:r>
            <a:endParaRPr lang="de-DE" sz="1400" i="1" kern="100" dirty="0">
              <a:effectLst/>
              <a:ea typeface="Aptos" panose="020B0004020202020204" pitchFamily="34" charset="0"/>
              <a:cs typeface="Times New Roman" panose="02020603050405020304" pitchFamily="18" charset="0"/>
            </a:endParaRPr>
          </a:p>
          <a:p>
            <a:endParaRPr lang="de-DE" dirty="0"/>
          </a:p>
        </p:txBody>
      </p:sp>
    </p:spTree>
    <p:extLst>
      <p:ext uri="{BB962C8B-B14F-4D97-AF65-F5344CB8AC3E}">
        <p14:creationId xmlns:p14="http://schemas.microsoft.com/office/powerpoint/2010/main" val="194866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C63214-D5FF-30D7-A778-110892929843}"/>
              </a:ext>
            </a:extLst>
          </p:cNvPr>
          <p:cNvSpPr>
            <a:spLocks noGrp="1"/>
          </p:cNvSpPr>
          <p:nvPr>
            <p:ph type="title"/>
          </p:nvPr>
        </p:nvSpPr>
        <p:spPr/>
        <p:txBody>
          <a:bodyPr>
            <a:normAutofit/>
          </a:bodyPr>
          <a:lstStyle/>
          <a:p>
            <a:r>
              <a:rPr lang="de-DE" sz="2800" dirty="0"/>
              <a:t>Werther-Selbsttötungen</a:t>
            </a:r>
          </a:p>
        </p:txBody>
      </p:sp>
      <p:sp>
        <p:nvSpPr>
          <p:cNvPr id="3" name="Fußzeilenplatzhalter 2">
            <a:extLst>
              <a:ext uri="{FF2B5EF4-FFF2-40B4-BE49-F238E27FC236}">
                <a16:creationId xmlns:a16="http://schemas.microsoft.com/office/drawing/2014/main" id="{A1039329-46B0-01C2-96FE-24BA21341CC9}"/>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38E3BD46-0788-E6AC-8850-AB09EB305FCF}"/>
              </a:ext>
            </a:extLst>
          </p:cNvPr>
          <p:cNvSpPr>
            <a:spLocks noGrp="1"/>
          </p:cNvSpPr>
          <p:nvPr>
            <p:ph type="sldNum" sz="quarter" idx="12"/>
          </p:nvPr>
        </p:nvSpPr>
        <p:spPr/>
        <p:txBody>
          <a:bodyPr/>
          <a:lstStyle/>
          <a:p>
            <a:fld id="{B2ADACBF-B37B-4026-855E-49B0BDFC8D12}" type="slidenum">
              <a:rPr lang="de-DE" smtClean="0"/>
              <a:t>16</a:t>
            </a:fld>
            <a:endParaRPr lang="de-DE"/>
          </a:p>
        </p:txBody>
      </p:sp>
      <p:sp>
        <p:nvSpPr>
          <p:cNvPr id="5" name="Inhaltsplatzhalter 4">
            <a:extLst>
              <a:ext uri="{FF2B5EF4-FFF2-40B4-BE49-F238E27FC236}">
                <a16:creationId xmlns:a16="http://schemas.microsoft.com/office/drawing/2014/main" id="{1A8E730E-5D4A-26A2-2656-36743B129DE0}"/>
              </a:ext>
            </a:extLst>
          </p:cNvPr>
          <p:cNvSpPr>
            <a:spLocks noGrp="1"/>
          </p:cNvSpPr>
          <p:nvPr>
            <p:ph sz="quarter" idx="1"/>
          </p:nvPr>
        </p:nvSpPr>
        <p:spPr>
          <a:xfrm>
            <a:off x="282136" y="1506517"/>
            <a:ext cx="8503920" cy="3146619"/>
          </a:xfrm>
        </p:spPr>
        <p:txBody>
          <a:bodyPr>
            <a:normAutofit/>
          </a:bodyPr>
          <a:lstStyle/>
          <a:p>
            <a:pPr>
              <a:lnSpc>
                <a:spcPts val="1700"/>
              </a:lnSpc>
              <a:spcAft>
                <a:spcPts val="300"/>
              </a:spcAft>
            </a:pPr>
            <a:r>
              <a:rPr lang="de-DE" sz="1400" kern="0" dirty="0">
                <a:effectLst/>
                <a:ea typeface="Aptos" panose="020B0004020202020204" pitchFamily="34" charset="0"/>
                <a:cs typeface="Times New Roman" panose="02020603050405020304" pitchFamily="18" charset="0"/>
              </a:rPr>
              <a:t>In Leipzig vom Stadtrat auf Antrag der Theologischen Fakultät Verkauf bei Strafe verboten, </a:t>
            </a:r>
            <a:br>
              <a:rPr lang="de-DE" sz="1400" kern="0" dirty="0">
                <a:effectLst/>
                <a:ea typeface="Aptos" panose="020B0004020202020204" pitchFamily="34" charset="0"/>
                <a:cs typeface="Times New Roman" panose="02020603050405020304" pitchFamily="18" charset="0"/>
              </a:rPr>
            </a:br>
            <a:r>
              <a:rPr lang="de-DE" sz="1400" kern="0" dirty="0">
                <a:effectLst/>
                <a:ea typeface="Aptos" panose="020B0004020202020204" pitchFamily="34" charset="0"/>
                <a:cs typeface="Times New Roman" panose="02020603050405020304" pitchFamily="18" charset="0"/>
              </a:rPr>
              <a:t>ebenso das Anlegen der Werther-Tracht (bis 1825 in Kraft)</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dirty="0">
                <a:solidFill>
                  <a:srgbClr val="202122"/>
                </a:solidFill>
                <a:effectLst/>
                <a:highlight>
                  <a:srgbClr val="FFFFFF"/>
                </a:highlight>
                <a:ea typeface="Times New Roman" panose="02020603050405020304" pitchFamily="18" charset="0"/>
              </a:rPr>
              <a:t>„Es wird hier ein Buch verkauft welches den Titel führt, </a:t>
            </a:r>
            <a:r>
              <a:rPr lang="de-DE" sz="1400" i="1" dirty="0">
                <a:solidFill>
                  <a:srgbClr val="202122"/>
                </a:solidFill>
                <a:effectLst/>
                <a:highlight>
                  <a:srgbClr val="FFFFFF"/>
                </a:highlight>
                <a:ea typeface="Times New Roman" panose="02020603050405020304" pitchFamily="18" charset="0"/>
              </a:rPr>
              <a:t>Leiden des jungen Werthers</a:t>
            </a:r>
            <a:r>
              <a:rPr lang="de-DE" sz="1400" dirty="0">
                <a:solidFill>
                  <a:srgbClr val="202122"/>
                </a:solidFill>
                <a:effectLst/>
                <a:highlight>
                  <a:srgbClr val="FFFFFF"/>
                </a:highlight>
                <a:ea typeface="Times New Roman" panose="02020603050405020304" pitchFamily="18" charset="0"/>
              </a:rPr>
              <a:t> usw. Diese Schrift ist eine Apologie und Empfehlung des Selbst Mordes; […] so hat die </a:t>
            </a:r>
            <a:r>
              <a:rPr lang="de-DE" sz="1400" dirty="0" err="1">
                <a:solidFill>
                  <a:srgbClr val="202122"/>
                </a:solidFill>
                <a:effectLst/>
                <a:highlight>
                  <a:srgbClr val="FFFFFF"/>
                </a:highlight>
                <a:ea typeface="Times New Roman" panose="02020603050405020304" pitchFamily="18" charset="0"/>
              </a:rPr>
              <a:t>theol</a:t>
            </a:r>
            <a:r>
              <a:rPr lang="de-DE" sz="1400" dirty="0">
                <a:solidFill>
                  <a:srgbClr val="202122"/>
                </a:solidFill>
                <a:effectLst/>
                <a:highlight>
                  <a:srgbClr val="FFFFFF"/>
                </a:highlight>
                <a:ea typeface="Times New Roman" panose="02020603050405020304" pitchFamily="18" charset="0"/>
              </a:rPr>
              <a:t>. Fakultät für nötig gefunden zu sorgen, </a:t>
            </a:r>
            <a:r>
              <a:rPr lang="de-DE" sz="1400" dirty="0" err="1">
                <a:solidFill>
                  <a:srgbClr val="202122"/>
                </a:solidFill>
                <a:effectLst/>
                <a:highlight>
                  <a:srgbClr val="FFFFFF"/>
                </a:highlight>
                <a:ea typeface="Times New Roman" panose="02020603050405020304" pitchFamily="18" charset="0"/>
              </a:rPr>
              <a:t>daß</a:t>
            </a:r>
            <a:r>
              <a:rPr lang="de-DE" sz="1400" dirty="0">
                <a:solidFill>
                  <a:srgbClr val="202122"/>
                </a:solidFill>
                <a:effectLst/>
                <a:highlight>
                  <a:srgbClr val="FFFFFF"/>
                </a:highlight>
                <a:ea typeface="Times New Roman" panose="02020603050405020304" pitchFamily="18" charset="0"/>
              </a:rPr>
              <a:t> diese Schrift unterdrückt werde: dazumal itzo die Exempel des Selbstmordes frequenter werden. […]“</a:t>
            </a:r>
          </a:p>
          <a:p>
            <a:pPr marL="0" indent="0">
              <a:lnSpc>
                <a:spcPts val="1700"/>
              </a:lnSpc>
              <a:buNone/>
            </a:pPr>
            <a:r>
              <a:rPr lang="de-DE" sz="1050" i="1" kern="0" dirty="0">
                <a:effectLst/>
                <a:ea typeface="Times New Roman" panose="02020603050405020304" pitchFamily="18" charset="0"/>
                <a:cs typeface="Times New Roman" panose="02020603050405020304" pitchFamily="18" charset="0"/>
              </a:rPr>
              <a:t>(Johann August Ernesti: Verbotsantrag in Namen der Theologischen Fakultät, 28.1.1775)</a:t>
            </a:r>
          </a:p>
          <a:p>
            <a:pPr>
              <a:lnSpc>
                <a:spcPts val="1700"/>
              </a:lnSpc>
            </a:pPr>
            <a:r>
              <a:rPr lang="de-DE" sz="1400" kern="0" dirty="0">
                <a:effectLst/>
                <a:ea typeface="Times New Roman" panose="02020603050405020304" pitchFamily="18" charset="0"/>
                <a:cs typeface="Times New Roman" panose="02020603050405020304" pitchFamily="18" charset="0"/>
              </a:rPr>
              <a:t>Christel von </a:t>
            </a:r>
            <a:r>
              <a:rPr lang="de-DE" sz="1400" kern="0" dirty="0" err="1">
                <a:effectLst/>
                <a:ea typeface="Times New Roman" panose="02020603050405020304" pitchFamily="18" charset="0"/>
                <a:cs typeface="Times New Roman" panose="02020603050405020304" pitchFamily="18" charset="0"/>
              </a:rPr>
              <a:t>Laßberg</a:t>
            </a:r>
            <a:r>
              <a:rPr lang="de-DE" sz="1400" kern="0" dirty="0">
                <a:ea typeface="Times New Roman" panose="02020603050405020304" pitchFamily="18" charset="0"/>
                <a:cs typeface="Times New Roman" panose="02020603050405020304" pitchFamily="18" charset="0"/>
              </a:rPr>
              <a:t> ertränkt sich </a:t>
            </a:r>
            <a:r>
              <a:rPr lang="de-DE" sz="1400" kern="0" dirty="0">
                <a:effectLst/>
                <a:ea typeface="Times New Roman" panose="02020603050405020304" pitchFamily="18" charset="0"/>
                <a:cs typeface="Times New Roman" panose="02020603050405020304" pitchFamily="18" charset="0"/>
              </a:rPr>
              <a:t>1778 mit dem </a:t>
            </a:r>
            <a:r>
              <a:rPr lang="de-DE" sz="1400" i="1" kern="0" dirty="0">
                <a:effectLst/>
                <a:ea typeface="Times New Roman" panose="02020603050405020304" pitchFamily="18" charset="0"/>
                <a:cs typeface="Times New Roman" panose="02020603050405020304" pitchFamily="18" charset="0"/>
              </a:rPr>
              <a:t>Werther</a:t>
            </a:r>
            <a:r>
              <a:rPr lang="de-DE" sz="1400" kern="0" dirty="0">
                <a:effectLst/>
                <a:ea typeface="Times New Roman" panose="02020603050405020304" pitchFamily="18" charset="0"/>
                <a:cs typeface="Times New Roman" panose="02020603050405020304" pitchFamily="18" charset="0"/>
              </a:rPr>
              <a:t> in der Tasche (in Weimar, Goethe ist anwesend, als die Leiche geborgen wird); „medial vermittelte Nachahmungs-Suizide“</a:t>
            </a:r>
            <a:endParaRPr lang="de-DE" sz="1400" kern="100" dirty="0">
              <a:effectLst/>
              <a:ea typeface="Times New Roman" panose="02020603050405020304" pitchFamily="18" charset="0"/>
              <a:cs typeface="Arial" panose="020B0604020202020204" pitchFamily="34" charset="0"/>
            </a:endParaRPr>
          </a:p>
          <a:p>
            <a:pPr>
              <a:lnSpc>
                <a:spcPts val="1700"/>
              </a:lnSpc>
              <a:spcAft>
                <a:spcPts val="300"/>
              </a:spcAft>
            </a:pPr>
            <a:r>
              <a:rPr lang="de-DE" sz="1400" kern="0" dirty="0">
                <a:effectLst/>
                <a:ea typeface="Times New Roman" panose="02020603050405020304" pitchFamily="18" charset="0"/>
                <a:cs typeface="Times New Roman" panose="02020603050405020304" pitchFamily="18" charset="0"/>
              </a:rPr>
              <a:t>Weitere Selbstmorde im europäischen Raum mit klarem Bezug durch Nachahmung der Kleidung oder Mitführen des Buches</a:t>
            </a:r>
            <a:endParaRPr lang="de-DE" sz="1400" kern="100" dirty="0">
              <a:effectLst/>
              <a:ea typeface="Times New Roman" panose="02020603050405020304" pitchFamily="18" charset="0"/>
              <a:cs typeface="Arial" panose="020B0604020202020204" pitchFamily="34" charset="0"/>
            </a:endParaRPr>
          </a:p>
          <a:p>
            <a:endParaRPr lang="de-DE" dirty="0"/>
          </a:p>
        </p:txBody>
      </p:sp>
      <p:sp>
        <p:nvSpPr>
          <p:cNvPr id="6" name="Textfeld 5">
            <a:extLst>
              <a:ext uri="{FF2B5EF4-FFF2-40B4-BE49-F238E27FC236}">
                <a16:creationId xmlns:a16="http://schemas.microsoft.com/office/drawing/2014/main" id="{A50F63E3-6946-7ADC-8E8E-DDAD3C0443FD}"/>
              </a:ext>
            </a:extLst>
          </p:cNvPr>
          <p:cNvSpPr txBox="1"/>
          <p:nvPr/>
        </p:nvSpPr>
        <p:spPr>
          <a:xfrm>
            <a:off x="2860482" y="4181702"/>
            <a:ext cx="5472608" cy="2031325"/>
          </a:xfrm>
          <a:prstGeom prst="rect">
            <a:avLst/>
          </a:prstGeom>
          <a:noFill/>
        </p:spPr>
        <p:txBody>
          <a:bodyPr wrap="square" rtlCol="0">
            <a:spAutoFit/>
          </a:bodyPr>
          <a:lstStyle/>
          <a:p>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Wenn das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taedium</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vitae</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den Menschen ergreift, so ist er nur zu bedauern, nicht zu schelten.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Daß</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alle Symptome dieser wunderlichen, so natürlichen als unnatürlichen Krankheit auch einmal mein Innerstes durchrast haben, daran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läßt</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Werther wohl niemand zweifeln. Ich weiß recht gut, was es mich für Entschlüsse und Anstrengungen kostete, damals den Wellen des Todes zu entkommen, sowie ich mich aus manchen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spätern</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Schiffbruch auch mühsam rettete und mühselig erholte</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a:t>
            </a:r>
          </a:p>
          <a:p>
            <a:r>
              <a:rPr lang="de-DE" sz="1400" kern="0" dirty="0">
                <a:latin typeface="Georgia" panose="02040502050405020303" pitchFamily="18" charset="0"/>
                <a:cs typeface="Times New Roman" panose="02020603050405020304" pitchFamily="18" charset="0"/>
              </a:rPr>
              <a:t>(Goethe an Zelter, 3.12.1812)</a:t>
            </a:r>
            <a:endParaRPr lang="de-DE" sz="1400" dirty="0"/>
          </a:p>
        </p:txBody>
      </p:sp>
      <p:pic>
        <p:nvPicPr>
          <p:cNvPr id="9" name="Grafik 8" descr="Ein Bild, das Bild, Zeichnung, Schuhwerk, Kleidung enthält.&#10;&#10;Automatisch generierte Beschreibung">
            <a:extLst>
              <a:ext uri="{FF2B5EF4-FFF2-40B4-BE49-F238E27FC236}">
                <a16:creationId xmlns:a16="http://schemas.microsoft.com/office/drawing/2014/main" id="{FDFDF392-8F8B-1D80-7F4E-9651B61ABD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910" y="4318634"/>
            <a:ext cx="1456834" cy="1694338"/>
          </a:xfrm>
          <a:prstGeom prst="rect">
            <a:avLst/>
          </a:prstGeom>
        </p:spPr>
      </p:pic>
      <p:sp>
        <p:nvSpPr>
          <p:cNvPr id="10" name="Textfeld 9">
            <a:extLst>
              <a:ext uri="{FF2B5EF4-FFF2-40B4-BE49-F238E27FC236}">
                <a16:creationId xmlns:a16="http://schemas.microsoft.com/office/drawing/2014/main" id="{14FF8325-C5B2-6803-280C-5FB8F789B146}"/>
              </a:ext>
            </a:extLst>
          </p:cNvPr>
          <p:cNvSpPr txBox="1"/>
          <p:nvPr/>
        </p:nvSpPr>
        <p:spPr>
          <a:xfrm>
            <a:off x="634738" y="6012972"/>
            <a:ext cx="2254024" cy="400110"/>
          </a:xfrm>
          <a:prstGeom prst="rect">
            <a:avLst/>
          </a:prstGeom>
          <a:noFill/>
        </p:spPr>
        <p:txBody>
          <a:bodyPr wrap="square" rtlCol="0">
            <a:spAutoFit/>
          </a:bodyPr>
          <a:lstStyle/>
          <a:p>
            <a:r>
              <a:rPr lang="de-DE" sz="1000" dirty="0">
                <a:solidFill>
                  <a:schemeClr val="accent3"/>
                </a:solidFill>
              </a:rPr>
              <a:t>Wahrscheinlich: Johann David Schubert (1822); FDH</a:t>
            </a:r>
          </a:p>
        </p:txBody>
      </p:sp>
    </p:spTree>
    <p:extLst>
      <p:ext uri="{BB962C8B-B14F-4D97-AF65-F5344CB8AC3E}">
        <p14:creationId xmlns:p14="http://schemas.microsoft.com/office/powerpoint/2010/main" val="340330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30791E-A028-913E-C36B-47C0D2FB759B}"/>
              </a:ext>
            </a:extLst>
          </p:cNvPr>
          <p:cNvSpPr>
            <a:spLocks noGrp="1"/>
          </p:cNvSpPr>
          <p:nvPr>
            <p:ph type="title"/>
          </p:nvPr>
        </p:nvSpPr>
        <p:spPr/>
        <p:txBody>
          <a:bodyPr/>
          <a:lstStyle/>
          <a:p>
            <a:r>
              <a:rPr lang="de-DE" dirty="0"/>
              <a:t>Werther-Moden</a:t>
            </a:r>
          </a:p>
        </p:txBody>
      </p:sp>
      <p:sp>
        <p:nvSpPr>
          <p:cNvPr id="3" name="Fußzeilenplatzhalter 2">
            <a:extLst>
              <a:ext uri="{FF2B5EF4-FFF2-40B4-BE49-F238E27FC236}">
                <a16:creationId xmlns:a16="http://schemas.microsoft.com/office/drawing/2014/main" id="{CD1DA577-8E7A-E1C8-68C4-71C44B8D4A7E}"/>
              </a:ext>
            </a:extLst>
          </p:cNvPr>
          <p:cNvSpPr>
            <a:spLocks noGrp="1"/>
          </p:cNvSpPr>
          <p:nvPr>
            <p:ph type="ftr" sz="quarter" idx="11"/>
          </p:nvPr>
        </p:nvSpPr>
        <p:spPr/>
        <p:txBody>
          <a:bodyPr/>
          <a:lstStyle/>
          <a:p>
            <a:r>
              <a:rPr lang="de-DE"/>
              <a:t>Werther, neu gelesen</a:t>
            </a:r>
            <a:endParaRPr lang="de-DE" dirty="0"/>
          </a:p>
        </p:txBody>
      </p:sp>
      <p:sp>
        <p:nvSpPr>
          <p:cNvPr id="4" name="Foliennummernplatzhalter 3">
            <a:extLst>
              <a:ext uri="{FF2B5EF4-FFF2-40B4-BE49-F238E27FC236}">
                <a16:creationId xmlns:a16="http://schemas.microsoft.com/office/drawing/2014/main" id="{E49F3069-B60F-C4DB-C6D5-A8EE15D98F4B}"/>
              </a:ext>
            </a:extLst>
          </p:cNvPr>
          <p:cNvSpPr>
            <a:spLocks noGrp="1"/>
          </p:cNvSpPr>
          <p:nvPr>
            <p:ph type="sldNum" sz="quarter" idx="12"/>
          </p:nvPr>
        </p:nvSpPr>
        <p:spPr/>
        <p:txBody>
          <a:bodyPr/>
          <a:lstStyle/>
          <a:p>
            <a:fld id="{B2ADACBF-B37B-4026-855E-49B0BDFC8D12}" type="slidenum">
              <a:rPr lang="de-DE" smtClean="0"/>
              <a:t>17</a:t>
            </a:fld>
            <a:endParaRPr lang="de-DE"/>
          </a:p>
        </p:txBody>
      </p:sp>
      <p:sp>
        <p:nvSpPr>
          <p:cNvPr id="5" name="Inhaltsplatzhalter 4">
            <a:extLst>
              <a:ext uri="{FF2B5EF4-FFF2-40B4-BE49-F238E27FC236}">
                <a16:creationId xmlns:a16="http://schemas.microsoft.com/office/drawing/2014/main" id="{7C73C355-FB4B-A675-17A7-5C27A2CFF60F}"/>
              </a:ext>
            </a:extLst>
          </p:cNvPr>
          <p:cNvSpPr>
            <a:spLocks noGrp="1"/>
          </p:cNvSpPr>
          <p:nvPr>
            <p:ph sz="quarter" idx="1"/>
          </p:nvPr>
        </p:nvSpPr>
        <p:spPr/>
        <p:txBody>
          <a:bodyPr/>
          <a:lstStyle/>
          <a:p>
            <a:pPr marL="0" indent="0">
              <a:buNone/>
            </a:pPr>
            <a:endParaRPr lang="de-DE" dirty="0"/>
          </a:p>
        </p:txBody>
      </p:sp>
      <p:pic>
        <p:nvPicPr>
          <p:cNvPr id="7" name="Grafik 6" descr="Ein Bild, das Bild, Zeichnung, Kleidung, Entwurf enthält.&#10;&#10;Automatisch generierte Beschreibung">
            <a:extLst>
              <a:ext uri="{FF2B5EF4-FFF2-40B4-BE49-F238E27FC236}">
                <a16:creationId xmlns:a16="http://schemas.microsoft.com/office/drawing/2014/main" id="{3E708298-571C-A099-D94C-BA0BEF30EF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2229271"/>
            <a:ext cx="2353444" cy="3412494"/>
          </a:xfrm>
          <a:prstGeom prst="rect">
            <a:avLst/>
          </a:prstGeom>
        </p:spPr>
      </p:pic>
      <p:pic>
        <p:nvPicPr>
          <p:cNvPr id="9" name="Grafik 8" descr="Ein Bild, das Keramik, Porzellan, Töpferei, Geschirr enthält.&#10;&#10;Automatisch generierte Beschreibung">
            <a:extLst>
              <a:ext uri="{FF2B5EF4-FFF2-40B4-BE49-F238E27FC236}">
                <a16:creationId xmlns:a16="http://schemas.microsoft.com/office/drawing/2014/main" id="{E132D754-5DCD-D97C-CFAD-7ADC04438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3464" y="2276872"/>
            <a:ext cx="3971404" cy="3364893"/>
          </a:xfrm>
          <a:prstGeom prst="rect">
            <a:avLst/>
          </a:prstGeom>
        </p:spPr>
      </p:pic>
      <p:sp>
        <p:nvSpPr>
          <p:cNvPr id="6" name="Textfeld 5">
            <a:extLst>
              <a:ext uri="{FF2B5EF4-FFF2-40B4-BE49-F238E27FC236}">
                <a16:creationId xmlns:a16="http://schemas.microsoft.com/office/drawing/2014/main" id="{460FDCAF-65D5-22D6-6A18-351A153030BA}"/>
              </a:ext>
            </a:extLst>
          </p:cNvPr>
          <p:cNvSpPr txBox="1"/>
          <p:nvPr/>
        </p:nvSpPr>
        <p:spPr>
          <a:xfrm>
            <a:off x="1043608" y="5670351"/>
            <a:ext cx="4752528" cy="400110"/>
          </a:xfrm>
          <a:prstGeom prst="rect">
            <a:avLst/>
          </a:prstGeom>
          <a:noFill/>
        </p:spPr>
        <p:txBody>
          <a:bodyPr wrap="square" rtlCol="0">
            <a:spAutoFit/>
          </a:bodyPr>
          <a:lstStyle/>
          <a:p>
            <a:r>
              <a:rPr lang="de-DE" sz="1000" dirty="0">
                <a:solidFill>
                  <a:schemeClr val="accent3">
                    <a:lumMod val="75000"/>
                  </a:schemeClr>
                </a:solidFill>
              </a:rPr>
              <a:t>Johann Heinrich Tischbein: Goethe in </a:t>
            </a:r>
            <a:br>
              <a:rPr lang="de-DE" sz="1000" dirty="0">
                <a:solidFill>
                  <a:schemeClr val="accent3">
                    <a:lumMod val="75000"/>
                  </a:schemeClr>
                </a:solidFill>
              </a:rPr>
            </a:br>
            <a:r>
              <a:rPr lang="de-DE" sz="1000" dirty="0">
                <a:solidFill>
                  <a:schemeClr val="accent3">
                    <a:lumMod val="75000"/>
                  </a:schemeClr>
                </a:solidFill>
              </a:rPr>
              <a:t>Werther-Tracht am Golf von Neapel</a:t>
            </a:r>
          </a:p>
        </p:txBody>
      </p:sp>
    </p:spTree>
    <p:extLst>
      <p:ext uri="{BB962C8B-B14F-4D97-AF65-F5344CB8AC3E}">
        <p14:creationId xmlns:p14="http://schemas.microsoft.com/office/powerpoint/2010/main" val="3884354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15FB7B-7552-684D-53B4-2FD8971E6C28}"/>
              </a:ext>
            </a:extLst>
          </p:cNvPr>
          <p:cNvSpPr>
            <a:spLocks noGrp="1"/>
          </p:cNvSpPr>
          <p:nvPr>
            <p:ph type="title"/>
          </p:nvPr>
        </p:nvSpPr>
        <p:spPr/>
        <p:txBody>
          <a:bodyPr>
            <a:normAutofit/>
          </a:bodyPr>
          <a:lstStyle/>
          <a:p>
            <a:r>
              <a:rPr lang="de-DE" sz="2800" dirty="0"/>
              <a:t>Werther-Nachdichtungen</a:t>
            </a:r>
          </a:p>
        </p:txBody>
      </p:sp>
      <p:sp>
        <p:nvSpPr>
          <p:cNvPr id="3" name="Fußzeilenplatzhalter 2">
            <a:extLst>
              <a:ext uri="{FF2B5EF4-FFF2-40B4-BE49-F238E27FC236}">
                <a16:creationId xmlns:a16="http://schemas.microsoft.com/office/drawing/2014/main" id="{7A8269F6-9865-D4F1-7CCE-4F34260429C7}"/>
              </a:ext>
            </a:extLst>
          </p:cNvPr>
          <p:cNvSpPr>
            <a:spLocks noGrp="1"/>
          </p:cNvSpPr>
          <p:nvPr>
            <p:ph type="ftr" sz="quarter" idx="11"/>
          </p:nvPr>
        </p:nvSpPr>
        <p:spPr/>
        <p:txBody>
          <a:bodyPr/>
          <a:lstStyle/>
          <a:p>
            <a:r>
              <a:rPr lang="de-DE"/>
              <a:t>Werther, neu gelesen</a:t>
            </a:r>
            <a:endParaRPr lang="de-DE" dirty="0"/>
          </a:p>
        </p:txBody>
      </p:sp>
      <p:sp>
        <p:nvSpPr>
          <p:cNvPr id="4" name="Foliennummernplatzhalter 3">
            <a:extLst>
              <a:ext uri="{FF2B5EF4-FFF2-40B4-BE49-F238E27FC236}">
                <a16:creationId xmlns:a16="http://schemas.microsoft.com/office/drawing/2014/main" id="{85858255-0311-5A23-EB8D-FB513A030B5D}"/>
              </a:ext>
            </a:extLst>
          </p:cNvPr>
          <p:cNvSpPr>
            <a:spLocks noGrp="1"/>
          </p:cNvSpPr>
          <p:nvPr>
            <p:ph type="sldNum" sz="quarter" idx="12"/>
          </p:nvPr>
        </p:nvSpPr>
        <p:spPr/>
        <p:txBody>
          <a:bodyPr/>
          <a:lstStyle/>
          <a:p>
            <a:fld id="{B2ADACBF-B37B-4026-855E-49B0BDFC8D12}" type="slidenum">
              <a:rPr lang="de-DE" smtClean="0"/>
              <a:t>18</a:t>
            </a:fld>
            <a:endParaRPr lang="de-DE"/>
          </a:p>
        </p:txBody>
      </p:sp>
      <p:pic>
        <p:nvPicPr>
          <p:cNvPr id="7" name="Inhaltsplatzhalter 6" descr="Ein Bild, das Text, Schrift, Brief, Schwarzweiß enthält.&#10;&#10;Automatisch generierte Beschreibung">
            <a:extLst>
              <a:ext uri="{FF2B5EF4-FFF2-40B4-BE49-F238E27FC236}">
                <a16:creationId xmlns:a16="http://schemas.microsoft.com/office/drawing/2014/main" id="{5B6C6222-3702-0347-0757-F7809E2B249F}"/>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969796" y="1489993"/>
            <a:ext cx="1707479" cy="2958207"/>
          </a:xfrm>
        </p:spPr>
      </p:pic>
      <p:pic>
        <p:nvPicPr>
          <p:cNvPr id="9" name="Grafik 8" descr="Ein Bild, das Text, Entwurf, Buch, Brief enthält.&#10;&#10;Automatisch generierte Beschreibung">
            <a:extLst>
              <a:ext uri="{FF2B5EF4-FFF2-40B4-BE49-F238E27FC236}">
                <a16:creationId xmlns:a16="http://schemas.microsoft.com/office/drawing/2014/main" id="{FE12F070-04B0-5D29-DE75-BCA632B019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559396"/>
            <a:ext cx="3419475" cy="2819400"/>
          </a:xfrm>
          <a:prstGeom prst="rect">
            <a:avLst/>
          </a:prstGeom>
        </p:spPr>
      </p:pic>
      <p:pic>
        <p:nvPicPr>
          <p:cNvPr id="11" name="Grafik 10" descr="Ein Bild, das Text, Schrift, Schwarzweiß, Quittung enthält.&#10;&#10;Automatisch generierte Beschreibung">
            <a:extLst>
              <a:ext uri="{FF2B5EF4-FFF2-40B4-BE49-F238E27FC236}">
                <a16:creationId xmlns:a16="http://schemas.microsoft.com/office/drawing/2014/main" id="{A00CCF09-AD50-7CEE-B015-6DAA57C709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2197" y="1793257"/>
            <a:ext cx="2193032" cy="3706224"/>
          </a:xfrm>
          <a:prstGeom prst="rect">
            <a:avLst/>
          </a:prstGeom>
        </p:spPr>
      </p:pic>
      <p:pic>
        <p:nvPicPr>
          <p:cNvPr id="13" name="Grafik 12" descr="Ein Bild, das Text, Poster, Buch enthält.&#10;&#10;Automatisch generierte Beschreibung">
            <a:extLst>
              <a:ext uri="{FF2B5EF4-FFF2-40B4-BE49-F238E27FC236}">
                <a16:creationId xmlns:a16="http://schemas.microsoft.com/office/drawing/2014/main" id="{A7C0F598-BEC1-C1A4-5754-1D4B7B1409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4088" y="3429000"/>
            <a:ext cx="1787369" cy="2761485"/>
          </a:xfrm>
          <a:prstGeom prst="rect">
            <a:avLst/>
          </a:prstGeom>
        </p:spPr>
      </p:pic>
    </p:spTree>
    <p:extLst>
      <p:ext uri="{BB962C8B-B14F-4D97-AF65-F5344CB8AC3E}">
        <p14:creationId xmlns:p14="http://schemas.microsoft.com/office/powerpoint/2010/main" val="2533887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C25DA7-693F-804A-8259-F5090539BB51}"/>
              </a:ext>
            </a:extLst>
          </p:cNvPr>
          <p:cNvSpPr>
            <a:spLocks noGrp="1"/>
          </p:cNvSpPr>
          <p:nvPr>
            <p:ph type="title"/>
          </p:nvPr>
        </p:nvSpPr>
        <p:spPr/>
        <p:txBody>
          <a:bodyPr>
            <a:normAutofit/>
          </a:bodyPr>
          <a:lstStyle/>
          <a:p>
            <a:r>
              <a:rPr lang="de-DE" sz="2800" dirty="0"/>
              <a:t>Vor-Bilder: Kestner, der „Bräutigam“</a:t>
            </a:r>
          </a:p>
        </p:txBody>
      </p:sp>
      <p:sp>
        <p:nvSpPr>
          <p:cNvPr id="3" name="Fußzeilenplatzhalter 2">
            <a:extLst>
              <a:ext uri="{FF2B5EF4-FFF2-40B4-BE49-F238E27FC236}">
                <a16:creationId xmlns:a16="http://schemas.microsoft.com/office/drawing/2014/main" id="{A3D45E14-5339-3F16-6F35-CDF0246AA18E}"/>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07F77BAD-B315-BA98-010D-B3B692155709}"/>
              </a:ext>
            </a:extLst>
          </p:cNvPr>
          <p:cNvSpPr>
            <a:spLocks noGrp="1"/>
          </p:cNvSpPr>
          <p:nvPr>
            <p:ph type="sldNum" sz="quarter" idx="12"/>
          </p:nvPr>
        </p:nvSpPr>
        <p:spPr/>
        <p:txBody>
          <a:bodyPr/>
          <a:lstStyle/>
          <a:p>
            <a:fld id="{B2ADACBF-B37B-4026-855E-49B0BDFC8D12}" type="slidenum">
              <a:rPr lang="de-DE" smtClean="0"/>
              <a:t>19</a:t>
            </a:fld>
            <a:endParaRPr lang="de-DE"/>
          </a:p>
        </p:txBody>
      </p:sp>
      <p:sp>
        <p:nvSpPr>
          <p:cNvPr id="5" name="Inhaltsplatzhalter 4">
            <a:extLst>
              <a:ext uri="{FF2B5EF4-FFF2-40B4-BE49-F238E27FC236}">
                <a16:creationId xmlns:a16="http://schemas.microsoft.com/office/drawing/2014/main" id="{E094AE36-DFD9-A3B4-4DA7-ACE59818B962}"/>
              </a:ext>
            </a:extLst>
          </p:cNvPr>
          <p:cNvSpPr>
            <a:spLocks noGrp="1"/>
          </p:cNvSpPr>
          <p:nvPr>
            <p:ph sz="quarter" idx="1"/>
          </p:nvPr>
        </p:nvSpPr>
        <p:spPr>
          <a:xfrm>
            <a:off x="301752" y="1704155"/>
            <a:ext cx="7006552" cy="1325888"/>
          </a:xfrm>
        </p:spPr>
        <p:txBody>
          <a:bodyPr/>
          <a:lstStyle/>
          <a:p>
            <a:pPr>
              <a:lnSpc>
                <a:spcPts val="1700"/>
              </a:lnSpc>
              <a:spcAft>
                <a:spcPts val="300"/>
              </a:spcAft>
            </a:pPr>
            <a:r>
              <a:rPr lang="de-DE" sz="1400" kern="0" dirty="0">
                <a:effectLst/>
                <a:ea typeface="Aptos" panose="020B0004020202020204" pitchFamily="34" charset="0"/>
                <a:cs typeface="Times New Roman" panose="02020603050405020304" pitchFamily="18" charset="0"/>
              </a:rPr>
              <a:t>Johann </a:t>
            </a:r>
            <a:r>
              <a:rPr lang="de-DE" sz="1400" kern="0" dirty="0">
                <a:ea typeface="Aptos" panose="020B0004020202020204" pitchFamily="34" charset="0"/>
                <a:cs typeface="Times New Roman" panose="02020603050405020304" pitchFamily="18" charset="0"/>
              </a:rPr>
              <a:t>Georg Christian </a:t>
            </a:r>
            <a:r>
              <a:rPr lang="de-DE" sz="1400" kern="0" dirty="0">
                <a:effectLst/>
                <a:ea typeface="Aptos" panose="020B0004020202020204" pitchFamily="34" charset="0"/>
                <a:cs typeface="Times New Roman" panose="02020603050405020304" pitchFamily="18" charset="0"/>
              </a:rPr>
              <a:t>Kestner (1741-1800), befreundet mit Goethe</a:t>
            </a:r>
            <a:endParaRPr lang="de-DE" sz="1400" kern="100" dirty="0">
              <a:effectLst/>
              <a:ea typeface="Aptos" panose="020B0004020202020204" pitchFamily="34" charset="0"/>
              <a:cs typeface="Times New Roman" panose="02020603050405020304" pitchFamily="18" charset="0"/>
            </a:endParaRPr>
          </a:p>
          <a:p>
            <a:pPr>
              <a:lnSpc>
                <a:spcPts val="1700"/>
              </a:lnSpc>
              <a:spcAft>
                <a:spcPts val="300"/>
              </a:spcAft>
            </a:pPr>
            <a:r>
              <a:rPr lang="de-DE" sz="1400" kern="0" dirty="0">
                <a:effectLst/>
                <a:ea typeface="Aptos" panose="020B0004020202020204" pitchFamily="34" charset="0"/>
                <a:cs typeface="Times New Roman" panose="02020603050405020304" pitchFamily="18" charset="0"/>
              </a:rPr>
              <a:t>Heiratet 1773 Charlotte Buff; 12 Kinder; ältester Sohn wird Goethes Patenkind</a:t>
            </a:r>
            <a:endParaRPr lang="de-DE" sz="1400" kern="100" dirty="0">
              <a:effectLst/>
              <a:ea typeface="Aptos" panose="020B0004020202020204" pitchFamily="34" charset="0"/>
              <a:cs typeface="Times New Roman" panose="02020603050405020304" pitchFamily="18" charset="0"/>
            </a:endParaRPr>
          </a:p>
          <a:p>
            <a:pPr>
              <a:lnSpc>
                <a:spcPts val="1700"/>
              </a:lnSpc>
              <a:spcAft>
                <a:spcPts val="300"/>
              </a:spcAft>
            </a:pPr>
            <a:r>
              <a:rPr lang="de-DE" sz="1400" kern="0" dirty="0">
                <a:effectLst/>
                <a:ea typeface="Aptos" panose="020B0004020202020204" pitchFamily="34" charset="0"/>
                <a:cs typeface="Times New Roman" panose="02020603050405020304" pitchFamily="18" charset="0"/>
              </a:rPr>
              <a:t>wird später Hof- und Kanzleirat, nimmt an der Kaiserwahl </a:t>
            </a:r>
            <a:br>
              <a:rPr lang="de-DE" sz="1400" kern="0" dirty="0">
                <a:effectLst/>
                <a:ea typeface="Aptos" panose="020B0004020202020204" pitchFamily="34" charset="0"/>
                <a:cs typeface="Times New Roman" panose="02020603050405020304" pitchFamily="18" charset="0"/>
              </a:rPr>
            </a:br>
            <a:r>
              <a:rPr lang="de-DE" sz="1400" kern="0" dirty="0">
                <a:effectLst/>
                <a:ea typeface="Aptos" panose="020B0004020202020204" pitchFamily="34" charset="0"/>
                <a:cs typeface="Times New Roman" panose="02020603050405020304" pitchFamily="18" charset="0"/>
              </a:rPr>
              <a:t>von Leopold II in Frankfurt teil</a:t>
            </a:r>
            <a:endParaRPr lang="de-DE" sz="1400" kern="100" dirty="0">
              <a:effectLst/>
              <a:ea typeface="Aptos" panose="020B0004020202020204" pitchFamily="34" charset="0"/>
              <a:cs typeface="Times New Roman" panose="02020603050405020304" pitchFamily="18" charset="0"/>
            </a:endParaRPr>
          </a:p>
          <a:p>
            <a:endParaRPr lang="de-DE" dirty="0"/>
          </a:p>
        </p:txBody>
      </p:sp>
      <p:sp>
        <p:nvSpPr>
          <p:cNvPr id="6" name="Textfeld 5">
            <a:extLst>
              <a:ext uri="{FF2B5EF4-FFF2-40B4-BE49-F238E27FC236}">
                <a16:creationId xmlns:a16="http://schemas.microsoft.com/office/drawing/2014/main" id="{1B0F6942-5AFC-E918-A6D6-F9254B70D883}"/>
              </a:ext>
            </a:extLst>
          </p:cNvPr>
          <p:cNvSpPr txBox="1"/>
          <p:nvPr/>
        </p:nvSpPr>
        <p:spPr>
          <a:xfrm>
            <a:off x="539552" y="3030043"/>
            <a:ext cx="4824536" cy="2677656"/>
          </a:xfrm>
          <a:prstGeom prst="rect">
            <a:avLst/>
          </a:prstGeom>
          <a:noFill/>
        </p:spPr>
        <p:txBody>
          <a:bodyPr wrap="square" rtlCol="0">
            <a:spAutoFit/>
          </a:bodyPr>
          <a:lstStyle/>
          <a:p>
            <a:r>
              <a:rPr lang="de-DE" sz="1400" i="1" kern="0" dirty="0">
                <a:solidFill>
                  <a:schemeClr val="accent1"/>
                </a:solidFill>
                <a:latin typeface="Georgia" panose="02040502050405020303" pitchFamily="18" charset="0"/>
                <a:ea typeface="Aptos" panose="020B0004020202020204" pitchFamily="34" charset="0"/>
                <a:cs typeface="Times New Roman" panose="02020603050405020304" pitchFamily="18" charset="0"/>
              </a:rPr>
              <a:t>„</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Unter den jungen Männern, welche, der Gesandtschaft zugegeben, sich zu ihrem künftigen Dienstlauf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vorüben</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sollten, fand sich einer, den wir kurz und gut den Bräutigam zu nennen pflegten. Er zeichnete sich aus durch ein ruhiges gleiches Betragen, Klarheit der Ansichten, Bestimmtheit im Handeln und Reden. Seine heitere Tätigkeit, sein anhaltender Fleiß empfahl ihn dergestalt den Vorgesetzten,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daß</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man ihm eine baldige Anstellung versprach.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Hiedurch</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berechtigt, unternahm er, sich mit einem Frauenzimmer zu verloben, das seiner Gemütsart und seinen Wünschen völlig zusagte.“ </a:t>
            </a:r>
          </a:p>
          <a:p>
            <a:r>
              <a:rPr lang="de-DE" sz="1000" kern="0" dirty="0">
                <a:latin typeface="Georgia" panose="02040502050405020303" pitchFamily="18" charset="0"/>
                <a:cs typeface="Times New Roman" panose="02020603050405020304" pitchFamily="18" charset="0"/>
              </a:rPr>
              <a:t>Goethe, </a:t>
            </a:r>
            <a:r>
              <a:rPr lang="de-DE" sz="1000" i="1" kern="0" dirty="0">
                <a:latin typeface="Georgia" panose="02040502050405020303" pitchFamily="18" charset="0"/>
                <a:cs typeface="Times New Roman" panose="02020603050405020304" pitchFamily="18" charset="0"/>
              </a:rPr>
              <a:t>Dichtung und Wahrheit</a:t>
            </a:r>
            <a:endParaRPr lang="de-DE" sz="1000" i="1" dirty="0"/>
          </a:p>
        </p:txBody>
      </p:sp>
      <p:pic>
        <p:nvPicPr>
          <p:cNvPr id="8" name="Grafik 7" descr="Ein Bild, das Porträt, Menschliches Gesicht, Entwurf, Person enthält.&#10;&#10;Automatisch generierte Beschreibung">
            <a:extLst>
              <a:ext uri="{FF2B5EF4-FFF2-40B4-BE49-F238E27FC236}">
                <a16:creationId xmlns:a16="http://schemas.microsoft.com/office/drawing/2014/main" id="{DAA4D491-059D-766A-AFB5-5CCE466AB6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0973" y="2802872"/>
            <a:ext cx="2214662" cy="3139043"/>
          </a:xfrm>
          <a:prstGeom prst="rect">
            <a:avLst/>
          </a:prstGeom>
        </p:spPr>
      </p:pic>
      <p:sp>
        <p:nvSpPr>
          <p:cNvPr id="7" name="Textfeld 6">
            <a:extLst>
              <a:ext uri="{FF2B5EF4-FFF2-40B4-BE49-F238E27FC236}">
                <a16:creationId xmlns:a16="http://schemas.microsoft.com/office/drawing/2014/main" id="{90749758-7F1F-1B90-25F2-CAFC8F841489}"/>
              </a:ext>
            </a:extLst>
          </p:cNvPr>
          <p:cNvSpPr txBox="1"/>
          <p:nvPr/>
        </p:nvSpPr>
        <p:spPr>
          <a:xfrm>
            <a:off x="6029746" y="6036356"/>
            <a:ext cx="3024336" cy="400110"/>
          </a:xfrm>
          <a:prstGeom prst="rect">
            <a:avLst/>
          </a:prstGeom>
          <a:noFill/>
        </p:spPr>
        <p:txBody>
          <a:bodyPr wrap="square" rtlCol="0">
            <a:spAutoFit/>
          </a:bodyPr>
          <a:lstStyle/>
          <a:p>
            <a:r>
              <a:rPr lang="de-DE" sz="1000" dirty="0">
                <a:solidFill>
                  <a:schemeClr val="accent3">
                    <a:lumMod val="75000"/>
                  </a:schemeClr>
                </a:solidFill>
              </a:rPr>
              <a:t>Johann Heinrich Schröder: Johann Georg Christian Kestner  </a:t>
            </a:r>
          </a:p>
        </p:txBody>
      </p:sp>
    </p:spTree>
    <p:extLst>
      <p:ext uri="{BB962C8B-B14F-4D97-AF65-F5344CB8AC3E}">
        <p14:creationId xmlns:p14="http://schemas.microsoft.com/office/powerpoint/2010/main" val="2809153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CB7EBC-C3A2-7E00-180C-369D8AAFF8AA}"/>
              </a:ext>
            </a:extLst>
          </p:cNvPr>
          <p:cNvSpPr>
            <a:spLocks noGrp="1"/>
          </p:cNvSpPr>
          <p:nvPr>
            <p:ph type="title"/>
          </p:nvPr>
        </p:nvSpPr>
        <p:spPr/>
        <p:txBody>
          <a:bodyPr>
            <a:normAutofit/>
          </a:bodyPr>
          <a:lstStyle/>
          <a:p>
            <a:r>
              <a:rPr lang="de-DE" sz="2800" dirty="0"/>
              <a:t>Vor-Bilder: Charlotte Buff, Lotte</a:t>
            </a:r>
          </a:p>
        </p:txBody>
      </p:sp>
      <p:sp>
        <p:nvSpPr>
          <p:cNvPr id="3" name="Fußzeilenplatzhalter 2">
            <a:extLst>
              <a:ext uri="{FF2B5EF4-FFF2-40B4-BE49-F238E27FC236}">
                <a16:creationId xmlns:a16="http://schemas.microsoft.com/office/drawing/2014/main" id="{8C2DAD05-465D-D413-C450-44080CF73921}"/>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5C9A8870-CEDA-3D64-9FE0-16D5A46FAB5C}"/>
              </a:ext>
            </a:extLst>
          </p:cNvPr>
          <p:cNvSpPr>
            <a:spLocks noGrp="1"/>
          </p:cNvSpPr>
          <p:nvPr>
            <p:ph type="sldNum" sz="quarter" idx="12"/>
          </p:nvPr>
        </p:nvSpPr>
        <p:spPr/>
        <p:txBody>
          <a:bodyPr/>
          <a:lstStyle/>
          <a:p>
            <a:fld id="{B2ADACBF-B37B-4026-855E-49B0BDFC8D12}" type="slidenum">
              <a:rPr lang="de-DE" smtClean="0"/>
              <a:t>20</a:t>
            </a:fld>
            <a:endParaRPr lang="de-DE"/>
          </a:p>
        </p:txBody>
      </p:sp>
      <p:sp>
        <p:nvSpPr>
          <p:cNvPr id="5" name="Inhaltsplatzhalter 4">
            <a:extLst>
              <a:ext uri="{FF2B5EF4-FFF2-40B4-BE49-F238E27FC236}">
                <a16:creationId xmlns:a16="http://schemas.microsoft.com/office/drawing/2014/main" id="{28B3A5A9-FBCA-AA89-D5FD-E4AAF9A30A90}"/>
              </a:ext>
            </a:extLst>
          </p:cNvPr>
          <p:cNvSpPr>
            <a:spLocks noGrp="1"/>
          </p:cNvSpPr>
          <p:nvPr>
            <p:ph sz="quarter" idx="1"/>
          </p:nvPr>
        </p:nvSpPr>
        <p:spPr>
          <a:xfrm>
            <a:off x="305324" y="1644695"/>
            <a:ext cx="5710408" cy="1757936"/>
          </a:xfrm>
        </p:spPr>
        <p:txBody>
          <a:bodyPr>
            <a:normAutofit/>
          </a:bodyPr>
          <a:lstStyle/>
          <a:p>
            <a:pPr>
              <a:lnSpc>
                <a:spcPts val="1400"/>
              </a:lnSpc>
              <a:spcAft>
                <a:spcPts val="300"/>
              </a:spcAft>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Charlotte Sophie Henriette Buff (1753-1828)</a:t>
            </a:r>
          </a:p>
          <a:p>
            <a:pPr>
              <a:lnSpc>
                <a:spcPts val="1400"/>
              </a:lnSpc>
              <a:spcAft>
                <a:spcPts val="300"/>
              </a:spcAft>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Mutter stirbt 1771; 10 jüngere Geschwister </a:t>
            </a:r>
          </a:p>
          <a:p>
            <a:pPr>
              <a:lnSpc>
                <a:spcPts val="1400"/>
              </a:lnSpc>
              <a:spcAft>
                <a:spcPts val="300"/>
              </a:spcAft>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schon seit 1768 verlobt mit Kestner</a:t>
            </a:r>
            <a:endParaRPr lang="de-DE"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ts val="1400"/>
              </a:lnSpc>
              <a:spcAft>
                <a:spcPts val="300"/>
              </a:spcAft>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19jährig zum Zeitpunkt der Bekanntschaft mit Goethe in Wetzlar</a:t>
            </a:r>
          </a:p>
          <a:p>
            <a:pPr>
              <a:lnSpc>
                <a:spcPts val="1400"/>
              </a:lnSpc>
              <a:spcAft>
                <a:spcPts val="300"/>
              </a:spcAft>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Heirat mit Kestner 1773, 12 gemeinsame Kinder</a:t>
            </a:r>
          </a:p>
          <a:p>
            <a:pPr>
              <a:lnSpc>
                <a:spcPts val="1400"/>
              </a:lnSpc>
              <a:spcAft>
                <a:spcPts val="300"/>
              </a:spcAft>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1816 Reise nach Weimar, einziges Wiedersehen mit Goethe</a:t>
            </a:r>
            <a:endParaRPr lang="de-DE" sz="1400" dirty="0"/>
          </a:p>
        </p:txBody>
      </p:sp>
      <p:sp>
        <p:nvSpPr>
          <p:cNvPr id="6" name="Textfeld 5">
            <a:extLst>
              <a:ext uri="{FF2B5EF4-FFF2-40B4-BE49-F238E27FC236}">
                <a16:creationId xmlns:a16="http://schemas.microsoft.com/office/drawing/2014/main" id="{9AEE8400-02AD-C09E-2CA6-C8B70BEAD477}"/>
              </a:ext>
            </a:extLst>
          </p:cNvPr>
          <p:cNvSpPr txBox="1"/>
          <p:nvPr/>
        </p:nvSpPr>
        <p:spPr>
          <a:xfrm>
            <a:off x="539552" y="3429000"/>
            <a:ext cx="5976664" cy="2913490"/>
          </a:xfrm>
          <a:prstGeom prst="rect">
            <a:avLst/>
          </a:prstGeom>
          <a:noFill/>
        </p:spPr>
        <p:txBody>
          <a:bodyPr wrap="square" rtlCol="0">
            <a:spAutoFit/>
          </a:bodyPr>
          <a:lstStyle/>
          <a:p>
            <a:pPr>
              <a:lnSpc>
                <a:spcPts val="1700"/>
              </a:lnSpc>
            </a:pP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Nach dem Tode ihrer Mutter hatte sie sich als Haupt einer zahlreichen jüngeren Familie höchst tätig erwiesen und den Vater in seinem Witwerstand allein aufrecht erhalten, so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daß</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ein künftiger Gatte von ihr das gleiche für sich und seine Nachkommenschaft hoffen und ein entschiedenes häusliches Glück erwarten konnte. Ein jeder gestand, auch ohne diese Lebenszwecke eigennützig für sich im Auge zu haben,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daß</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 sie ein wünschenswertes Frauenzimmer sei. Sie gehörte zu denen, die, wenn sie nicht heftige Leidenschaften einflößen, doch ein allgemeines Gefallen zu erregen geschaffen sind. Eine leicht aufgebaute, nett gebildete Gestalt, eine reine gesunde Natur und die daraus entspringende frohe Lebenstätigkeit, eine unbefangene Behandlung des täglich Notwendigen, das alles war ihr zusammen gegeben</a:t>
            </a:r>
          </a:p>
          <a:p>
            <a:pPr>
              <a:lnSpc>
                <a:spcPts val="1700"/>
              </a:lnSpc>
            </a:pPr>
            <a:r>
              <a:rPr lang="de-DE" sz="1000" kern="0" dirty="0">
                <a:latin typeface="Georgia" panose="02040502050405020303" pitchFamily="18" charset="0"/>
                <a:cs typeface="Times New Roman" panose="02020603050405020304" pitchFamily="18" charset="0"/>
              </a:rPr>
              <a:t>Goethe, </a:t>
            </a:r>
            <a:r>
              <a:rPr lang="de-DE" sz="1000" i="1" kern="0" dirty="0">
                <a:latin typeface="Georgia" panose="02040502050405020303" pitchFamily="18" charset="0"/>
                <a:cs typeface="Times New Roman" panose="02020603050405020304" pitchFamily="18" charset="0"/>
              </a:rPr>
              <a:t>Dichtung und Wahrheit</a:t>
            </a:r>
            <a:endParaRPr lang="de-DE" sz="1000" i="1" dirty="0"/>
          </a:p>
        </p:txBody>
      </p:sp>
      <p:pic>
        <p:nvPicPr>
          <p:cNvPr id="8" name="Grafik 7" descr="Ein Bild, das Entwurf, Kleidung, Modezeichnung, Menschliches Gesicht enthält.&#10;&#10;Automatisch generierte Beschreibung">
            <a:extLst>
              <a:ext uri="{FF2B5EF4-FFF2-40B4-BE49-F238E27FC236}">
                <a16:creationId xmlns:a16="http://schemas.microsoft.com/office/drawing/2014/main" id="{EDB4400B-7CB5-FC17-4DEC-4E3F46FD1D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8224" y="2204864"/>
            <a:ext cx="1926311" cy="3441936"/>
          </a:xfrm>
          <a:prstGeom prst="rect">
            <a:avLst/>
          </a:prstGeom>
        </p:spPr>
      </p:pic>
    </p:spTree>
    <p:extLst>
      <p:ext uri="{BB962C8B-B14F-4D97-AF65-F5344CB8AC3E}">
        <p14:creationId xmlns:p14="http://schemas.microsoft.com/office/powerpoint/2010/main" val="913793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C57E0A-E296-F215-86D2-C94667B8C73A}"/>
              </a:ext>
            </a:extLst>
          </p:cNvPr>
          <p:cNvSpPr>
            <a:spLocks noGrp="1"/>
          </p:cNvSpPr>
          <p:nvPr>
            <p:ph type="title"/>
          </p:nvPr>
        </p:nvSpPr>
        <p:spPr/>
        <p:txBody>
          <a:bodyPr>
            <a:normAutofit/>
          </a:bodyPr>
          <a:lstStyle/>
          <a:p>
            <a:r>
              <a:rPr lang="de-DE" sz="2800" dirty="0"/>
              <a:t>Vor-Bilder: Jerusalem</a:t>
            </a:r>
          </a:p>
        </p:txBody>
      </p:sp>
      <p:sp>
        <p:nvSpPr>
          <p:cNvPr id="3" name="Fußzeilenplatzhalter 2">
            <a:extLst>
              <a:ext uri="{FF2B5EF4-FFF2-40B4-BE49-F238E27FC236}">
                <a16:creationId xmlns:a16="http://schemas.microsoft.com/office/drawing/2014/main" id="{1BC3296C-7C5A-A2B5-5B04-6D13D92C68DA}"/>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160779DD-E27F-46EA-B93D-2E0D6C59F791}"/>
              </a:ext>
            </a:extLst>
          </p:cNvPr>
          <p:cNvSpPr>
            <a:spLocks noGrp="1"/>
          </p:cNvSpPr>
          <p:nvPr>
            <p:ph type="sldNum" sz="quarter" idx="12"/>
          </p:nvPr>
        </p:nvSpPr>
        <p:spPr/>
        <p:txBody>
          <a:bodyPr/>
          <a:lstStyle/>
          <a:p>
            <a:fld id="{B2ADACBF-B37B-4026-855E-49B0BDFC8D12}" type="slidenum">
              <a:rPr lang="de-DE" smtClean="0"/>
              <a:t>21</a:t>
            </a:fld>
            <a:endParaRPr lang="de-DE"/>
          </a:p>
        </p:txBody>
      </p:sp>
      <p:sp>
        <p:nvSpPr>
          <p:cNvPr id="5" name="Inhaltsplatzhalter 4">
            <a:extLst>
              <a:ext uri="{FF2B5EF4-FFF2-40B4-BE49-F238E27FC236}">
                <a16:creationId xmlns:a16="http://schemas.microsoft.com/office/drawing/2014/main" id="{5AFC425A-DB5C-1E42-9415-9B14D00C1163}"/>
              </a:ext>
            </a:extLst>
          </p:cNvPr>
          <p:cNvSpPr>
            <a:spLocks noGrp="1"/>
          </p:cNvSpPr>
          <p:nvPr>
            <p:ph sz="quarter" idx="1"/>
          </p:nvPr>
        </p:nvSpPr>
        <p:spPr>
          <a:xfrm>
            <a:off x="301752" y="1527048"/>
            <a:ext cx="7582616" cy="1757936"/>
          </a:xfrm>
        </p:spPr>
        <p:txBody>
          <a:bodyPr/>
          <a:lstStyle/>
          <a:p>
            <a:pPr>
              <a:lnSpc>
                <a:spcPts val="1400"/>
              </a:lnSpc>
              <a:spcAft>
                <a:spcPts val="300"/>
              </a:spcAft>
            </a:pPr>
            <a:r>
              <a:rPr lang="de-DE" sz="1400" kern="0" dirty="0">
                <a:effectLst/>
                <a:ea typeface="Aptos" panose="020B0004020202020204" pitchFamily="34" charset="0"/>
                <a:cs typeface="Times New Roman" panose="02020603050405020304" pitchFamily="18" charset="0"/>
              </a:rPr>
              <a:t>Karl Wilhelm Jerusalem (1747-1772)</a:t>
            </a:r>
            <a:endParaRPr lang="de-DE" sz="1400" kern="100" dirty="0">
              <a:effectLst/>
              <a:ea typeface="Aptos" panose="020B0004020202020204" pitchFamily="34" charset="0"/>
              <a:cs typeface="Times New Roman" panose="02020603050405020304" pitchFamily="18" charset="0"/>
            </a:endParaRPr>
          </a:p>
          <a:p>
            <a:pPr>
              <a:lnSpc>
                <a:spcPts val="1400"/>
              </a:lnSpc>
              <a:spcAft>
                <a:spcPts val="300"/>
              </a:spcAft>
            </a:pPr>
            <a:r>
              <a:rPr lang="de-DE" sz="1400" kern="0" dirty="0">
                <a:effectLst/>
                <a:ea typeface="Aptos" panose="020B0004020202020204" pitchFamily="34" charset="0"/>
                <a:cs typeface="Times New Roman" panose="02020603050405020304" pitchFamily="18" charset="0"/>
              </a:rPr>
              <a:t>Kennt Goethe aus Leipziger Studienzeit; Wiedertreffen in Wetzlar</a:t>
            </a:r>
          </a:p>
          <a:p>
            <a:pPr>
              <a:lnSpc>
                <a:spcPts val="1400"/>
              </a:lnSpc>
              <a:spcAft>
                <a:spcPts val="300"/>
              </a:spcAft>
            </a:pPr>
            <a:r>
              <a:rPr lang="de-DE" sz="1400" kern="0" dirty="0">
                <a:effectLst/>
                <a:ea typeface="Aptos" panose="020B0004020202020204" pitchFamily="34" charset="0"/>
                <a:cs typeface="Times New Roman" panose="02020603050405020304" pitchFamily="18" charset="0"/>
              </a:rPr>
              <a:t>Wird wegen seines bürgerlichen Standes häufig zurückgesetzt</a:t>
            </a:r>
            <a:endParaRPr lang="de-DE" sz="1400" kern="100" dirty="0">
              <a:effectLst/>
              <a:ea typeface="Aptos" panose="020B0004020202020204" pitchFamily="34" charset="0"/>
              <a:cs typeface="Times New Roman" panose="02020603050405020304" pitchFamily="18" charset="0"/>
            </a:endParaRPr>
          </a:p>
          <a:p>
            <a:pPr>
              <a:lnSpc>
                <a:spcPts val="1400"/>
              </a:lnSpc>
              <a:spcAft>
                <a:spcPts val="300"/>
              </a:spcAft>
            </a:pPr>
            <a:r>
              <a:rPr lang="de-DE" sz="1400" kern="0" dirty="0">
                <a:effectLst/>
                <a:ea typeface="Aptos" panose="020B0004020202020204" pitchFamily="34" charset="0"/>
                <a:cs typeface="Times New Roman" panose="02020603050405020304" pitchFamily="18" charset="0"/>
              </a:rPr>
              <a:t>Unglückliche Liebe zur verheirateten Elisabeth Herd, Gattin eines Legationssekretärs</a:t>
            </a:r>
          </a:p>
          <a:p>
            <a:pPr>
              <a:lnSpc>
                <a:spcPts val="1400"/>
              </a:lnSpc>
              <a:spcAft>
                <a:spcPts val="300"/>
              </a:spcAft>
            </a:pPr>
            <a:r>
              <a:rPr lang="de-DE" sz="1400" kern="0" dirty="0">
                <a:effectLst/>
                <a:ea typeface="Aptos" panose="020B0004020202020204" pitchFamily="34" charset="0"/>
                <a:cs typeface="Times New Roman" panose="02020603050405020304" pitchFamily="18" charset="0"/>
              </a:rPr>
              <a:t>erschießt sich am 29. Oktober 1772 in seiner Wohnung in Wetzlar, stirbt am Folgetag</a:t>
            </a:r>
          </a:p>
          <a:p>
            <a:pPr>
              <a:lnSpc>
                <a:spcPts val="1400"/>
              </a:lnSpc>
              <a:spcAft>
                <a:spcPts val="300"/>
              </a:spcAft>
            </a:pPr>
            <a:endParaRPr lang="de-DE" dirty="0"/>
          </a:p>
        </p:txBody>
      </p:sp>
      <p:sp>
        <p:nvSpPr>
          <p:cNvPr id="6" name="Textfeld 5">
            <a:extLst>
              <a:ext uri="{FF2B5EF4-FFF2-40B4-BE49-F238E27FC236}">
                <a16:creationId xmlns:a16="http://schemas.microsoft.com/office/drawing/2014/main" id="{C62771FE-CCCF-3419-A23F-3B5C35833D3B}"/>
              </a:ext>
            </a:extLst>
          </p:cNvPr>
          <p:cNvSpPr txBox="1"/>
          <p:nvPr/>
        </p:nvSpPr>
        <p:spPr>
          <a:xfrm>
            <a:off x="832206" y="2931567"/>
            <a:ext cx="4898672" cy="3323987"/>
          </a:xfrm>
          <a:prstGeom prst="rect">
            <a:avLst/>
          </a:prstGeom>
          <a:noFill/>
        </p:spPr>
        <p:txBody>
          <a:bodyPr wrap="square" rtlCol="0">
            <a:spAutoFit/>
          </a:bodyPr>
          <a:lstStyle/>
          <a:p>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Auch er war bei einer Gesandtschaft angestellt: seine Gestalt gefällig, mittlerer Größe, wohlgebaut; ein mehr rundes als längliches Gesicht; weiche ruhige Züge und was sonst noch einem hübschen blonden Jüngling zukommen mag; blaue Augen sodann, mehr anziehend als sprechend zu nennen. Seine Kleidung war die unter den Niederdeutschen, in Nachahmung der Engländer, hergebrachte: blauer Frack, ledergelbe Weste und Unterkleider, und Stiefeln mit braunen Stolpen. […] Die Äußerungen des jungen Mannes waren mäßig, aber wohlwollend. Er nahm an den verschiedensten Produktionen teil; besonders liebte er solche Zeichnungen und Skizzen, in welchen man einsamen Gegenden ihren stillen Charakter abgewonnen hatte. </a:t>
            </a:r>
          </a:p>
          <a:p>
            <a:r>
              <a:rPr lang="de-DE" sz="1000" kern="0" dirty="0">
                <a:latin typeface="Georgia" panose="02040502050405020303" pitchFamily="18" charset="0"/>
                <a:cs typeface="Times New Roman" panose="02020603050405020304" pitchFamily="18" charset="0"/>
              </a:rPr>
              <a:t>Goethe,</a:t>
            </a:r>
            <a:r>
              <a:rPr lang="de-DE" sz="1000" i="1" kern="0" dirty="0">
                <a:latin typeface="Georgia" panose="02040502050405020303" pitchFamily="18" charset="0"/>
                <a:cs typeface="Times New Roman" panose="02020603050405020304" pitchFamily="18" charset="0"/>
              </a:rPr>
              <a:t> Dichtung und Wahrheit</a:t>
            </a:r>
            <a:endParaRPr lang="de-DE" sz="1000" i="1" dirty="0"/>
          </a:p>
        </p:txBody>
      </p:sp>
      <p:pic>
        <p:nvPicPr>
          <p:cNvPr id="7" name="Grafik 6" descr="Ein Bild, das Kunst, Bild, Porträt, Menschliches Gesicht enthält.&#10;&#10;Automatisch generierte Beschreibung">
            <a:extLst>
              <a:ext uri="{FF2B5EF4-FFF2-40B4-BE49-F238E27FC236}">
                <a16:creationId xmlns:a16="http://schemas.microsoft.com/office/drawing/2014/main" id="{E95A7287-1664-9B20-A1B9-2FC0097243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1331" y="2996952"/>
            <a:ext cx="1680735" cy="2852936"/>
          </a:xfrm>
          <a:prstGeom prst="rect">
            <a:avLst/>
          </a:prstGeom>
        </p:spPr>
      </p:pic>
    </p:spTree>
    <p:extLst>
      <p:ext uri="{BB962C8B-B14F-4D97-AF65-F5344CB8AC3E}">
        <p14:creationId xmlns:p14="http://schemas.microsoft.com/office/powerpoint/2010/main" val="429701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57D0B4-9C92-9E7C-EB23-1D37A48760E8}"/>
              </a:ext>
            </a:extLst>
          </p:cNvPr>
          <p:cNvSpPr>
            <a:spLocks noGrp="1"/>
          </p:cNvSpPr>
          <p:nvPr>
            <p:ph type="title"/>
          </p:nvPr>
        </p:nvSpPr>
        <p:spPr/>
        <p:txBody>
          <a:bodyPr>
            <a:normAutofit/>
          </a:bodyPr>
          <a:lstStyle/>
          <a:p>
            <a:r>
              <a:rPr lang="de-DE" sz="2800" dirty="0"/>
              <a:t>Vor-Bilder: Jerusalem</a:t>
            </a:r>
          </a:p>
        </p:txBody>
      </p:sp>
      <p:sp>
        <p:nvSpPr>
          <p:cNvPr id="3" name="Fußzeilenplatzhalter 2">
            <a:extLst>
              <a:ext uri="{FF2B5EF4-FFF2-40B4-BE49-F238E27FC236}">
                <a16:creationId xmlns:a16="http://schemas.microsoft.com/office/drawing/2014/main" id="{59D2B6A8-61D2-740B-1B7F-8DE7247E28A0}"/>
              </a:ext>
            </a:extLst>
          </p:cNvPr>
          <p:cNvSpPr>
            <a:spLocks noGrp="1"/>
          </p:cNvSpPr>
          <p:nvPr>
            <p:ph type="ftr" sz="quarter" idx="11"/>
          </p:nvPr>
        </p:nvSpPr>
        <p:spPr/>
        <p:txBody>
          <a:bodyPr/>
          <a:lstStyle/>
          <a:p>
            <a:r>
              <a:rPr lang="de-DE" dirty="0"/>
              <a:t>Werther, neu gelesen</a:t>
            </a:r>
          </a:p>
        </p:txBody>
      </p:sp>
      <p:sp>
        <p:nvSpPr>
          <p:cNvPr id="4" name="Foliennummernplatzhalter 3">
            <a:extLst>
              <a:ext uri="{FF2B5EF4-FFF2-40B4-BE49-F238E27FC236}">
                <a16:creationId xmlns:a16="http://schemas.microsoft.com/office/drawing/2014/main" id="{AFC107BC-80B4-1F0F-8746-41089B9C630F}"/>
              </a:ext>
            </a:extLst>
          </p:cNvPr>
          <p:cNvSpPr>
            <a:spLocks noGrp="1"/>
          </p:cNvSpPr>
          <p:nvPr>
            <p:ph type="sldNum" sz="quarter" idx="12"/>
          </p:nvPr>
        </p:nvSpPr>
        <p:spPr/>
        <p:txBody>
          <a:bodyPr/>
          <a:lstStyle/>
          <a:p>
            <a:fld id="{B2ADACBF-B37B-4026-855E-49B0BDFC8D12}" type="slidenum">
              <a:rPr lang="de-DE" smtClean="0"/>
              <a:t>22</a:t>
            </a:fld>
            <a:endParaRPr lang="de-DE"/>
          </a:p>
        </p:txBody>
      </p:sp>
      <p:sp>
        <p:nvSpPr>
          <p:cNvPr id="5" name="Inhaltsplatzhalter 4">
            <a:extLst>
              <a:ext uri="{FF2B5EF4-FFF2-40B4-BE49-F238E27FC236}">
                <a16:creationId xmlns:a16="http://schemas.microsoft.com/office/drawing/2014/main" id="{9E6959BB-1F61-6FDE-BE02-765F5FD06B14}"/>
              </a:ext>
            </a:extLst>
          </p:cNvPr>
          <p:cNvSpPr>
            <a:spLocks noGrp="1"/>
          </p:cNvSpPr>
          <p:nvPr>
            <p:ph sz="quarter" idx="1"/>
          </p:nvPr>
        </p:nvSpPr>
        <p:spPr>
          <a:xfrm>
            <a:off x="301751" y="1527048"/>
            <a:ext cx="8299125" cy="4572000"/>
          </a:xfrm>
        </p:spPr>
        <p:txBody>
          <a:bodyPr/>
          <a:lstStyle/>
          <a:p>
            <a:pPr marL="0" indent="0">
              <a:lnSpc>
                <a:spcPts val="1400"/>
              </a:lnSpc>
              <a:buNone/>
            </a:pPr>
            <a:endParaRPr lang="de-DE" sz="1400" b="1" kern="0" dirty="0">
              <a:effectLst/>
              <a:ea typeface="Aptos" panose="020B0004020202020204" pitchFamily="34" charset="0"/>
              <a:cs typeface="Times New Roman" panose="02020603050405020304" pitchFamily="18" charset="0"/>
            </a:endParaRPr>
          </a:p>
          <a:p>
            <a:pPr marL="0" indent="0">
              <a:lnSpc>
                <a:spcPts val="1400"/>
              </a:lnSpc>
              <a:buNone/>
            </a:pPr>
            <a:r>
              <a:rPr lang="de-DE" sz="1400" b="1" kern="0" dirty="0">
                <a:effectLst/>
                <a:ea typeface="Aptos" panose="020B0004020202020204" pitchFamily="34" charset="0"/>
                <a:cs typeface="Times New Roman" panose="02020603050405020304" pitchFamily="18" charset="0"/>
              </a:rPr>
              <a:t>Kestners Bericht an Goethe über Jerusalems Selbsttötung</a:t>
            </a:r>
            <a:r>
              <a:rPr lang="de-DE" sz="1400" kern="0" dirty="0">
                <a:effectLst/>
                <a:ea typeface="Aptos" panose="020B0004020202020204" pitchFamily="34" charset="0"/>
                <a:cs typeface="Times New Roman" panose="02020603050405020304" pitchFamily="18" charset="0"/>
              </a:rPr>
              <a:t>: </a:t>
            </a:r>
          </a:p>
          <a:p>
            <a:pPr>
              <a:lnSpc>
                <a:spcPts val="1400"/>
              </a:lnSpc>
            </a:pPr>
            <a:endParaRPr lang="de-DE" sz="1400" kern="0" dirty="0">
              <a:ea typeface="Aptos" panose="020B0004020202020204" pitchFamily="34" charset="0"/>
              <a:cs typeface="Times New Roman" panose="02020603050405020304" pitchFamily="18" charset="0"/>
            </a:endParaRPr>
          </a:p>
          <a:p>
            <a:pPr>
              <a:lnSpc>
                <a:spcPts val="1700"/>
              </a:lnSpc>
            </a:pPr>
            <a:r>
              <a:rPr lang="de-DE" sz="1400" kern="0" dirty="0">
                <a:ea typeface="Aptos" panose="020B0004020202020204" pitchFamily="34" charset="0"/>
                <a:cs typeface="Times New Roman" panose="02020603050405020304" pitchFamily="18" charset="0"/>
              </a:rPr>
              <a:t>zu</a:t>
            </a:r>
            <a:r>
              <a:rPr lang="de-DE" sz="1400" kern="0" dirty="0">
                <a:effectLst/>
                <a:ea typeface="Aptos" panose="020B0004020202020204" pitchFamily="34" charset="0"/>
                <a:cs typeface="Times New Roman" panose="02020603050405020304" pitchFamily="18" charset="0"/>
              </a:rPr>
              <a:t> großen Gesellschaften wurde ihm der Zugang „</a:t>
            </a:r>
            <a:r>
              <a:rPr lang="de-DE" sz="1400" kern="0" dirty="0">
                <a:solidFill>
                  <a:schemeClr val="accent1"/>
                </a:solidFill>
                <a:effectLst/>
                <a:ea typeface="Aptos" panose="020B0004020202020204" pitchFamily="34" charset="0"/>
                <a:cs typeface="Times New Roman" panose="02020603050405020304" pitchFamily="18" charset="0"/>
              </a:rPr>
              <a:t>auf eine unangenehme Art versagt</a:t>
            </a:r>
            <a:r>
              <a:rPr lang="de-DE" sz="1400" kern="0" dirty="0">
                <a:effectLst/>
                <a:ea typeface="Aptos" panose="020B0004020202020204" pitchFamily="34" charset="0"/>
                <a:cs typeface="Times New Roman" panose="02020603050405020304" pitchFamily="18" charset="0"/>
              </a:rPr>
              <a:t>“</a:t>
            </a:r>
            <a:endParaRPr lang="de-DE" sz="1400" kern="100" dirty="0">
              <a:effectLst/>
              <a:ea typeface="Aptos" panose="020B0004020202020204" pitchFamily="34" charset="0"/>
              <a:cs typeface="Times New Roman" panose="02020603050405020304" pitchFamily="18" charset="0"/>
            </a:endParaRPr>
          </a:p>
          <a:p>
            <a:pPr>
              <a:lnSpc>
                <a:spcPts val="1700"/>
              </a:lnSpc>
            </a:pPr>
            <a:r>
              <a:rPr lang="de-DE" sz="1400" kern="0" dirty="0">
                <a:ea typeface="Aptos" panose="020B0004020202020204" pitchFamily="34" charset="0"/>
                <a:cs typeface="Times New Roman" panose="02020603050405020304" pitchFamily="18" charset="0"/>
              </a:rPr>
              <a:t>l</a:t>
            </a:r>
            <a:r>
              <a:rPr lang="de-DE" sz="1400" kern="0" dirty="0">
                <a:effectLst/>
                <a:ea typeface="Aptos" panose="020B0004020202020204" pitchFamily="34" charset="0"/>
                <a:cs typeface="Times New Roman" panose="02020603050405020304" pitchFamily="18" charset="0"/>
              </a:rPr>
              <a:t>iebt einsame Spaziergänge im Mondschein, entzieht sich der menschlichen Gesellschaft und allen Zerstreuungen </a:t>
            </a:r>
            <a:endParaRPr lang="de-DE" sz="1400" kern="100" dirty="0">
              <a:effectLst/>
              <a:ea typeface="Aptos" panose="020B0004020202020204" pitchFamily="34" charset="0"/>
              <a:cs typeface="Times New Roman" panose="02020603050405020304" pitchFamily="18" charset="0"/>
            </a:endParaRPr>
          </a:p>
          <a:p>
            <a:pPr>
              <a:lnSpc>
                <a:spcPts val="1700"/>
              </a:lnSpc>
            </a:pPr>
            <a:r>
              <a:rPr lang="de-DE" sz="1400" kern="0" dirty="0">
                <a:ea typeface="Aptos" panose="020B0004020202020204" pitchFamily="34" charset="0"/>
                <a:cs typeface="Times New Roman" panose="02020603050405020304" pitchFamily="18" charset="0"/>
              </a:rPr>
              <a:t>l</a:t>
            </a:r>
            <a:r>
              <a:rPr lang="de-DE" sz="1400" kern="0" dirty="0">
                <a:effectLst/>
                <a:ea typeface="Aptos" panose="020B0004020202020204" pitchFamily="34" charset="0"/>
                <a:cs typeface="Times New Roman" panose="02020603050405020304" pitchFamily="18" charset="0"/>
              </a:rPr>
              <a:t>iest viel Romane und die fürchterlichsten Trauerspiele; auch philosophische Schriften, grübelt darüber, eigene philosophische Aufsätze, darunter eine Verteidigung des Selbstmordes</a:t>
            </a:r>
            <a:endParaRPr lang="de-DE" sz="1400" kern="100" dirty="0">
              <a:effectLst/>
              <a:ea typeface="Aptos" panose="020B0004020202020204" pitchFamily="34" charset="0"/>
              <a:cs typeface="Times New Roman" panose="02020603050405020304" pitchFamily="18" charset="0"/>
            </a:endParaRPr>
          </a:p>
          <a:p>
            <a:pPr>
              <a:lnSpc>
                <a:spcPts val="1700"/>
              </a:lnSpc>
            </a:pPr>
            <a:r>
              <a:rPr lang="de-DE" sz="1400" kern="0" dirty="0">
                <a:ea typeface="Aptos" panose="020B0004020202020204" pitchFamily="34" charset="0"/>
                <a:cs typeface="Times New Roman" panose="02020603050405020304" pitchFamily="18" charset="0"/>
              </a:rPr>
              <a:t>f</a:t>
            </a:r>
            <a:r>
              <a:rPr lang="de-DE" sz="1400" kern="0" dirty="0">
                <a:effectLst/>
                <a:ea typeface="Aptos" panose="020B0004020202020204" pitchFamily="34" charset="0"/>
                <a:cs typeface="Times New Roman" panose="02020603050405020304" pitchFamily="18" charset="0"/>
              </a:rPr>
              <a:t>örmliche Liebeserklärung an Elisabeth Herd vor seinem Selbstmord, die diese ihrem Mann beichtet; verlangt Abbruch des Verhältnisses; </a:t>
            </a:r>
            <a:r>
              <a:rPr lang="de-DE" sz="1400" kern="0" dirty="0">
                <a:ea typeface="Aptos" panose="020B0004020202020204" pitchFamily="34" charset="0"/>
                <a:cs typeface="Times New Roman" panose="02020603050405020304" pitchFamily="18" charset="0"/>
              </a:rPr>
              <a:t>w</a:t>
            </a:r>
            <a:r>
              <a:rPr lang="de-DE" sz="1400" kern="0" dirty="0">
                <a:effectLst/>
                <a:ea typeface="Aptos" panose="020B0004020202020204" pitchFamily="34" charset="0"/>
                <a:cs typeface="Times New Roman" panose="02020603050405020304" pitchFamily="18" charset="0"/>
              </a:rPr>
              <a:t>enige Tage später Bitte um Pistolen für die Reise </a:t>
            </a:r>
            <a:endParaRPr lang="de-DE" sz="1400" kern="100" dirty="0">
              <a:effectLst/>
              <a:ea typeface="Aptos" panose="020B0004020202020204" pitchFamily="34" charset="0"/>
              <a:cs typeface="Times New Roman" panose="02020603050405020304" pitchFamily="18" charset="0"/>
            </a:endParaRPr>
          </a:p>
          <a:p>
            <a:pPr>
              <a:lnSpc>
                <a:spcPts val="1700"/>
              </a:lnSpc>
            </a:pPr>
            <a:r>
              <a:rPr lang="de-DE" sz="1400" kern="0" dirty="0">
                <a:effectLst/>
                <a:ea typeface="Aptos" panose="020B0004020202020204" pitchFamily="34" charset="0"/>
                <a:cs typeface="Times New Roman" panose="02020603050405020304" pitchFamily="18" charset="0"/>
              </a:rPr>
              <a:t>Begleicht seine Schulden, ordnet seine Papiere, macht einen letzten Spaziergang</a:t>
            </a:r>
            <a:endParaRPr lang="de-DE" sz="1400" kern="100" dirty="0">
              <a:effectLst/>
              <a:ea typeface="Aptos" panose="020B0004020202020204" pitchFamily="34" charset="0"/>
              <a:cs typeface="Times New Roman" panose="02020603050405020304" pitchFamily="18" charset="0"/>
            </a:endParaRPr>
          </a:p>
          <a:p>
            <a:pPr>
              <a:lnSpc>
                <a:spcPts val="1700"/>
              </a:lnSpc>
            </a:pPr>
            <a:r>
              <a:rPr lang="de-DE" sz="1400" kern="0" dirty="0">
                <a:effectLst/>
                <a:ea typeface="Aptos" panose="020B0004020202020204" pitchFamily="34" charset="0"/>
                <a:cs typeface="Times New Roman" panose="02020603050405020304" pitchFamily="18" charset="0"/>
              </a:rPr>
              <a:t>Erschießt sich vollständig bekleidet </a:t>
            </a:r>
            <a:br>
              <a:rPr lang="de-DE" sz="1400" kern="0" dirty="0">
                <a:effectLst/>
                <a:ea typeface="Aptos" panose="020B0004020202020204" pitchFamily="34" charset="0"/>
                <a:cs typeface="Times New Roman" panose="02020603050405020304" pitchFamily="18" charset="0"/>
              </a:rPr>
            </a:br>
            <a:r>
              <a:rPr lang="de-DE" sz="1400" kern="0" dirty="0">
                <a:effectLst/>
                <a:ea typeface="Aptos" panose="020B0004020202020204" pitchFamily="34" charset="0"/>
                <a:cs typeface="Times New Roman" panose="02020603050405020304" pitchFamily="18" charset="0"/>
              </a:rPr>
              <a:t>(mit blauem Rock und gelber Weste) </a:t>
            </a:r>
            <a:br>
              <a:rPr lang="de-DE" sz="1400" kern="0" dirty="0">
                <a:effectLst/>
                <a:ea typeface="Aptos" panose="020B0004020202020204" pitchFamily="34" charset="0"/>
                <a:cs typeface="Times New Roman" panose="02020603050405020304" pitchFamily="18" charset="0"/>
              </a:rPr>
            </a:br>
            <a:r>
              <a:rPr lang="de-DE" sz="1400" kern="0" dirty="0">
                <a:effectLst/>
                <a:ea typeface="Aptos" panose="020B0004020202020204" pitchFamily="34" charset="0"/>
                <a:cs typeface="Times New Roman" panose="02020603050405020304" pitchFamily="18" charset="0"/>
              </a:rPr>
              <a:t>stirbt aber nicht gleich, wird am nächsten Morgen gefunden; </a:t>
            </a:r>
            <a:br>
              <a:rPr lang="de-DE" sz="1400" kern="0" dirty="0">
                <a:effectLst/>
                <a:ea typeface="Aptos" panose="020B0004020202020204" pitchFamily="34" charset="0"/>
                <a:cs typeface="Times New Roman" panose="02020603050405020304" pitchFamily="18" charset="0"/>
              </a:rPr>
            </a:br>
            <a:r>
              <a:rPr lang="de-DE" sz="1400" kern="0" dirty="0">
                <a:solidFill>
                  <a:schemeClr val="accent1"/>
                </a:solidFill>
                <a:effectLst/>
                <a:ea typeface="Aptos" panose="020B0004020202020204" pitchFamily="34" charset="0"/>
                <a:cs typeface="Times New Roman" panose="02020603050405020304" pitchFamily="18" charset="0"/>
              </a:rPr>
              <a:t>auf dem Pult liegt </a:t>
            </a:r>
            <a:r>
              <a:rPr lang="de-DE" sz="1400" i="1" kern="0" dirty="0">
                <a:solidFill>
                  <a:schemeClr val="accent1"/>
                </a:solidFill>
                <a:effectLst/>
                <a:ea typeface="Aptos" panose="020B0004020202020204" pitchFamily="34" charset="0"/>
                <a:cs typeface="Times New Roman" panose="02020603050405020304" pitchFamily="18" charset="0"/>
              </a:rPr>
              <a:t>Emilia Galotti</a:t>
            </a:r>
            <a:endParaRPr lang="de-DE" sz="1400" i="1" kern="100" dirty="0">
              <a:solidFill>
                <a:schemeClr val="accent1"/>
              </a:solidFill>
              <a:effectLst/>
              <a:ea typeface="Aptos" panose="020B0004020202020204" pitchFamily="34" charset="0"/>
              <a:cs typeface="Times New Roman" panose="02020603050405020304" pitchFamily="18" charset="0"/>
            </a:endParaRPr>
          </a:p>
          <a:p>
            <a:pPr>
              <a:lnSpc>
                <a:spcPts val="1700"/>
              </a:lnSpc>
              <a:spcAft>
                <a:spcPts val="300"/>
              </a:spcAft>
            </a:pPr>
            <a:r>
              <a:rPr lang="de-DE" sz="1400" kern="0" dirty="0">
                <a:effectLst/>
                <a:ea typeface="Aptos" panose="020B0004020202020204" pitchFamily="34" charset="0"/>
                <a:cs typeface="Times New Roman" panose="02020603050405020304" pitchFamily="18" charset="0"/>
              </a:rPr>
              <a:t>Beerdigung: „</a:t>
            </a:r>
            <a:r>
              <a:rPr lang="de-DE" sz="1400" kern="0" dirty="0">
                <a:solidFill>
                  <a:schemeClr val="accent1"/>
                </a:solidFill>
                <a:effectLst/>
                <a:ea typeface="Aptos" panose="020B0004020202020204" pitchFamily="34" charset="0"/>
                <a:cs typeface="Times New Roman" panose="02020603050405020304" pitchFamily="18" charset="0"/>
              </a:rPr>
              <a:t>Barbiergesellen haben ihn getragen; </a:t>
            </a:r>
            <a:br>
              <a:rPr lang="de-DE" sz="1400" kern="0" dirty="0">
                <a:solidFill>
                  <a:schemeClr val="accent1"/>
                </a:solidFill>
                <a:effectLst/>
                <a:ea typeface="Aptos" panose="020B0004020202020204" pitchFamily="34" charset="0"/>
                <a:cs typeface="Times New Roman" panose="02020603050405020304" pitchFamily="18" charset="0"/>
              </a:rPr>
            </a:br>
            <a:r>
              <a:rPr lang="de-DE" sz="1400" kern="0" dirty="0">
                <a:solidFill>
                  <a:schemeClr val="accent1"/>
                </a:solidFill>
                <a:effectLst/>
                <a:ea typeface="Aptos" panose="020B0004020202020204" pitchFamily="34" charset="0"/>
                <a:cs typeface="Times New Roman" panose="02020603050405020304" pitchFamily="18" charset="0"/>
              </a:rPr>
              <a:t>das Kreutz war voraus getragen; </a:t>
            </a:r>
            <a:br>
              <a:rPr lang="de-DE" sz="1400" kern="0" dirty="0">
                <a:solidFill>
                  <a:schemeClr val="accent1"/>
                </a:solidFill>
                <a:effectLst/>
                <a:ea typeface="Aptos" panose="020B0004020202020204" pitchFamily="34" charset="0"/>
                <a:cs typeface="Times New Roman" panose="02020603050405020304" pitchFamily="18" charset="0"/>
              </a:rPr>
            </a:br>
            <a:r>
              <a:rPr lang="de-DE" sz="1400" kern="0" dirty="0">
                <a:solidFill>
                  <a:schemeClr val="accent1"/>
                </a:solidFill>
                <a:effectLst/>
                <a:ea typeface="Aptos" panose="020B0004020202020204" pitchFamily="34" charset="0"/>
                <a:cs typeface="Times New Roman" panose="02020603050405020304" pitchFamily="18" charset="0"/>
              </a:rPr>
              <a:t>kein Geistlicher hat ihn begleitet</a:t>
            </a:r>
            <a:r>
              <a:rPr lang="de-DE" sz="1400" kern="0" dirty="0">
                <a:effectLst/>
                <a:ea typeface="Aptos" panose="020B0004020202020204" pitchFamily="34" charset="0"/>
                <a:cs typeface="Times New Roman" panose="02020603050405020304" pitchFamily="18" charset="0"/>
              </a:rPr>
              <a:t>“</a:t>
            </a:r>
            <a:endParaRPr lang="de-DE" sz="1400" kern="100" dirty="0">
              <a:effectLst/>
              <a:ea typeface="Aptos" panose="020B0004020202020204" pitchFamily="34" charset="0"/>
              <a:cs typeface="Times New Roman" panose="02020603050405020304" pitchFamily="18" charset="0"/>
            </a:endParaRPr>
          </a:p>
          <a:p>
            <a:endParaRPr lang="de-DE" dirty="0"/>
          </a:p>
        </p:txBody>
      </p:sp>
      <p:pic>
        <p:nvPicPr>
          <p:cNvPr id="1026" name="Picture 2" descr="undefined">
            <a:extLst>
              <a:ext uri="{FF2B5EF4-FFF2-40B4-BE49-F238E27FC236}">
                <a16:creationId xmlns:a16="http://schemas.microsoft.com/office/drawing/2014/main" id="{466D2418-0194-61BD-2853-9622B1A6784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4485313"/>
            <a:ext cx="2228677" cy="1644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630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66775C-45F1-4D76-0DC5-563CE0AA91FC}"/>
              </a:ext>
            </a:extLst>
          </p:cNvPr>
          <p:cNvSpPr>
            <a:spLocks noGrp="1"/>
          </p:cNvSpPr>
          <p:nvPr>
            <p:ph type="title"/>
          </p:nvPr>
        </p:nvSpPr>
        <p:spPr/>
        <p:txBody>
          <a:bodyPr>
            <a:normAutofit/>
          </a:bodyPr>
          <a:lstStyle/>
          <a:p>
            <a:r>
              <a:rPr lang="de-DE" sz="2800" dirty="0"/>
              <a:t>Die Niederschrift: </a:t>
            </a:r>
            <a:r>
              <a:rPr lang="de-DE" sz="2800" i="1" dirty="0"/>
              <a:t>Dichtung und Wahrheit</a:t>
            </a:r>
          </a:p>
        </p:txBody>
      </p:sp>
      <p:sp>
        <p:nvSpPr>
          <p:cNvPr id="3" name="Fußzeilenplatzhalter 2">
            <a:extLst>
              <a:ext uri="{FF2B5EF4-FFF2-40B4-BE49-F238E27FC236}">
                <a16:creationId xmlns:a16="http://schemas.microsoft.com/office/drawing/2014/main" id="{C1CD6470-E6B4-59BD-066E-9C6AE21B2AE5}"/>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6C82DD36-486F-3B50-8491-C9F1A19EE6BC}"/>
              </a:ext>
            </a:extLst>
          </p:cNvPr>
          <p:cNvSpPr>
            <a:spLocks noGrp="1"/>
          </p:cNvSpPr>
          <p:nvPr>
            <p:ph type="sldNum" sz="quarter" idx="12"/>
          </p:nvPr>
        </p:nvSpPr>
        <p:spPr/>
        <p:txBody>
          <a:bodyPr/>
          <a:lstStyle/>
          <a:p>
            <a:fld id="{B2ADACBF-B37B-4026-855E-49B0BDFC8D12}" type="slidenum">
              <a:rPr lang="de-DE" smtClean="0"/>
              <a:t>23</a:t>
            </a:fld>
            <a:endParaRPr lang="de-DE"/>
          </a:p>
        </p:txBody>
      </p:sp>
      <p:sp>
        <p:nvSpPr>
          <p:cNvPr id="5" name="Inhaltsplatzhalter 4">
            <a:extLst>
              <a:ext uri="{FF2B5EF4-FFF2-40B4-BE49-F238E27FC236}">
                <a16:creationId xmlns:a16="http://schemas.microsoft.com/office/drawing/2014/main" id="{0395A71F-B33A-F500-DDF7-F787A18596A3}"/>
              </a:ext>
            </a:extLst>
          </p:cNvPr>
          <p:cNvSpPr>
            <a:spLocks noGrp="1"/>
          </p:cNvSpPr>
          <p:nvPr>
            <p:ph sz="quarter" idx="1"/>
          </p:nvPr>
        </p:nvSpPr>
        <p:spPr>
          <a:xfrm>
            <a:off x="301752" y="1527048"/>
            <a:ext cx="8302696" cy="3846168"/>
          </a:xfrm>
        </p:spPr>
        <p:txBody>
          <a:bodyPr>
            <a:normAutofit/>
          </a:bodyPr>
          <a:lstStyle/>
          <a:p>
            <a:pPr marL="0" indent="0">
              <a:lnSpc>
                <a:spcPts val="1700"/>
              </a:lnSpc>
              <a:spcAft>
                <a:spcPts val="300"/>
              </a:spcAft>
              <a:buNone/>
            </a:pPr>
            <a:r>
              <a:rPr lang="de-DE" sz="1400" kern="0" dirty="0">
                <a:effectLst/>
                <a:ea typeface="Aptos" panose="020B0004020202020204" pitchFamily="34" charset="0"/>
                <a:cs typeface="Times New Roman" panose="02020603050405020304" pitchFamily="18" charset="0"/>
              </a:rPr>
              <a:t>„Jerusalems Tod [...] schüttelte mich aus dem Traum, und weil ich nicht bloß mit Beschaulichkeit das, was ihm und mir begegnet, betrachtete, sondern das Ähnliche, was mir im Augenblicke selbst widerfuhr, mich in leidenschaftliche Bewegung setzte; so konnte es nicht fehlen, </a:t>
            </a:r>
            <a:r>
              <a:rPr lang="de-DE" sz="1400" kern="0" dirty="0" err="1">
                <a:effectLst/>
                <a:ea typeface="Aptos" panose="020B0004020202020204" pitchFamily="34" charset="0"/>
                <a:cs typeface="Times New Roman" panose="02020603050405020304" pitchFamily="18" charset="0"/>
              </a:rPr>
              <a:t>daß</a:t>
            </a:r>
            <a:r>
              <a:rPr lang="de-DE" sz="1400" kern="0" dirty="0">
                <a:effectLst/>
                <a:ea typeface="Aptos" panose="020B0004020202020204" pitchFamily="34" charset="0"/>
                <a:cs typeface="Times New Roman" panose="02020603050405020304" pitchFamily="18" charset="0"/>
              </a:rPr>
              <a:t> ich jener Produktion, die ich eben unternahm, alle </a:t>
            </a:r>
            <a:r>
              <a:rPr lang="de-DE" sz="1400" kern="0" dirty="0">
                <a:solidFill>
                  <a:schemeClr val="accent1"/>
                </a:solidFill>
                <a:effectLst/>
                <a:ea typeface="Aptos" panose="020B0004020202020204" pitchFamily="34" charset="0"/>
                <a:cs typeface="Times New Roman" panose="02020603050405020304" pitchFamily="18" charset="0"/>
              </a:rPr>
              <a:t>die Glut einhauchte, welche keine Unterscheidung zwischen dem Dichterischen und dem Wirklichen </a:t>
            </a:r>
            <a:r>
              <a:rPr lang="de-DE" sz="1400" kern="0" dirty="0" err="1">
                <a:solidFill>
                  <a:schemeClr val="accent1"/>
                </a:solidFill>
                <a:effectLst/>
                <a:ea typeface="Aptos" panose="020B0004020202020204" pitchFamily="34" charset="0"/>
                <a:cs typeface="Times New Roman" panose="02020603050405020304" pitchFamily="18" charset="0"/>
              </a:rPr>
              <a:t>zuläßt</a:t>
            </a:r>
            <a:r>
              <a:rPr lang="de-DE" sz="1400" kern="0" dirty="0">
                <a:effectLst/>
                <a:ea typeface="Aptos" panose="020B0004020202020204" pitchFamily="34" charset="0"/>
                <a:cs typeface="Times New Roman" panose="02020603050405020304" pitchFamily="18" charset="0"/>
              </a:rPr>
              <a:t>. Ich hatte mich äußerlich völlig isoliert, ja die Besuche meiner Freunde verbeten, und so legte ich auch innerlich alles beiseite, was nicht unmittelbar hierher gehörte. Dagegen </a:t>
            </a:r>
            <a:r>
              <a:rPr lang="de-DE" sz="1400" kern="0" dirty="0" err="1">
                <a:effectLst/>
                <a:ea typeface="Aptos" panose="020B0004020202020204" pitchFamily="34" charset="0"/>
                <a:cs typeface="Times New Roman" panose="02020603050405020304" pitchFamily="18" charset="0"/>
              </a:rPr>
              <a:t>faßte</a:t>
            </a:r>
            <a:r>
              <a:rPr lang="de-DE" sz="1400" kern="0" dirty="0">
                <a:effectLst/>
                <a:ea typeface="Aptos" panose="020B0004020202020204" pitchFamily="34" charset="0"/>
                <a:cs typeface="Times New Roman" panose="02020603050405020304" pitchFamily="18" charset="0"/>
              </a:rPr>
              <a:t> ich alles zusammen, was einigen Bezug auf meinen Vorsatz hatte, und wiederholte mir mein nächstes Leben, von dessen Inhalt ich noch keinen dichterischen Gebrauch gemacht hatte. Unter solchen Umständen, nach so langen und vielen geheimen Vorbereitungen, </a:t>
            </a:r>
            <a:r>
              <a:rPr lang="de-DE" sz="1400" kern="0" dirty="0">
                <a:solidFill>
                  <a:schemeClr val="accent1"/>
                </a:solidFill>
                <a:effectLst/>
                <a:ea typeface="Aptos" panose="020B0004020202020204" pitchFamily="34" charset="0"/>
                <a:cs typeface="Times New Roman" panose="02020603050405020304" pitchFamily="18" charset="0"/>
              </a:rPr>
              <a:t>schrieb ich den »Werther« in vier Wochen</a:t>
            </a:r>
            <a:r>
              <a:rPr lang="de-DE" sz="1400" kern="0" dirty="0">
                <a:effectLst/>
                <a:ea typeface="Aptos" panose="020B0004020202020204" pitchFamily="34" charset="0"/>
                <a:cs typeface="Times New Roman" panose="02020603050405020304" pitchFamily="18" charset="0"/>
              </a:rPr>
              <a:t>, ohne </a:t>
            </a:r>
            <a:r>
              <a:rPr lang="de-DE" sz="1400" kern="0" dirty="0" err="1">
                <a:effectLst/>
                <a:ea typeface="Aptos" panose="020B0004020202020204" pitchFamily="34" charset="0"/>
                <a:cs typeface="Times New Roman" panose="02020603050405020304" pitchFamily="18" charset="0"/>
              </a:rPr>
              <a:t>daß</a:t>
            </a:r>
            <a:r>
              <a:rPr lang="de-DE" sz="1400" kern="0" dirty="0">
                <a:effectLst/>
                <a:ea typeface="Aptos" panose="020B0004020202020204" pitchFamily="34" charset="0"/>
                <a:cs typeface="Times New Roman" panose="02020603050405020304" pitchFamily="18" charset="0"/>
              </a:rPr>
              <a:t> ein Schema des Ganzen, oder die Behandlung eines Teils irgend vorher wäre zu Papier gebracht gewesen.</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kern="0" dirty="0">
                <a:effectLst/>
                <a:ea typeface="Aptos" panose="020B0004020202020204" pitchFamily="34" charset="0"/>
                <a:cs typeface="Times New Roman" panose="02020603050405020304" pitchFamily="18" charset="0"/>
              </a:rPr>
              <a:t>    Das nunmehr fertige Manuskript lag im Konzept, mit wenigen Korrekturen und Abänderungen, vor mir. Da ich dieses </a:t>
            </a:r>
            <a:r>
              <a:rPr lang="de-DE" sz="1400" kern="0" dirty="0" err="1">
                <a:effectLst/>
                <a:ea typeface="Aptos" panose="020B0004020202020204" pitchFamily="34" charset="0"/>
                <a:cs typeface="Times New Roman" panose="02020603050405020304" pitchFamily="18" charset="0"/>
              </a:rPr>
              <a:t>Werklein</a:t>
            </a:r>
            <a:r>
              <a:rPr lang="de-DE" sz="1400" kern="0" dirty="0">
                <a:effectLst/>
                <a:ea typeface="Aptos" panose="020B0004020202020204" pitchFamily="34" charset="0"/>
                <a:cs typeface="Times New Roman" panose="02020603050405020304" pitchFamily="18" charset="0"/>
              </a:rPr>
              <a:t> </a:t>
            </a:r>
            <a:r>
              <a:rPr lang="de-DE" sz="1400" kern="0" dirty="0">
                <a:solidFill>
                  <a:schemeClr val="accent1"/>
                </a:solidFill>
                <a:effectLst/>
                <a:ea typeface="Aptos" panose="020B0004020202020204" pitchFamily="34" charset="0"/>
                <a:cs typeface="Times New Roman" panose="02020603050405020304" pitchFamily="18" charset="0"/>
              </a:rPr>
              <a:t>ziemlich </a:t>
            </a:r>
            <a:r>
              <a:rPr lang="de-DE" sz="1400" kern="0" dirty="0" err="1">
                <a:solidFill>
                  <a:schemeClr val="accent1"/>
                </a:solidFill>
                <a:effectLst/>
                <a:ea typeface="Aptos" panose="020B0004020202020204" pitchFamily="34" charset="0"/>
                <a:cs typeface="Times New Roman" panose="02020603050405020304" pitchFamily="18" charset="0"/>
              </a:rPr>
              <a:t>unbewußt</a:t>
            </a:r>
            <a:r>
              <a:rPr lang="de-DE" sz="1400" kern="0" dirty="0">
                <a:solidFill>
                  <a:schemeClr val="accent1"/>
                </a:solidFill>
                <a:effectLst/>
                <a:ea typeface="Aptos" panose="020B0004020202020204" pitchFamily="34" charset="0"/>
                <a:cs typeface="Times New Roman" panose="02020603050405020304" pitchFamily="18" charset="0"/>
              </a:rPr>
              <a:t>, einem Nachtwandler ähnlich</a:t>
            </a:r>
            <a:r>
              <a:rPr lang="de-DE" sz="1400" kern="0" dirty="0">
                <a:effectLst/>
                <a:ea typeface="Aptos" panose="020B0004020202020204" pitchFamily="34" charset="0"/>
                <a:cs typeface="Times New Roman" panose="02020603050405020304" pitchFamily="18" charset="0"/>
              </a:rPr>
              <a:t>, geschrieben hatte, so verwunderte ich mich selbst darüber, als ich es nun durchging, um daran etwas zu ändern und zu bessern. […]</a:t>
            </a:r>
          </a:p>
          <a:p>
            <a:pPr marL="0" indent="0">
              <a:buNone/>
            </a:pPr>
            <a:endParaRPr lang="de-DE" dirty="0"/>
          </a:p>
        </p:txBody>
      </p:sp>
      <p:pic>
        <p:nvPicPr>
          <p:cNvPr id="7" name="Grafik 6" descr="Ein Bild, das Text, Handschrift, Buch, Dokument enthält.&#10;&#10;Automatisch generierte Beschreibung">
            <a:extLst>
              <a:ext uri="{FF2B5EF4-FFF2-40B4-BE49-F238E27FC236}">
                <a16:creationId xmlns:a16="http://schemas.microsoft.com/office/drawing/2014/main" id="{CA8A36C2-25C6-C569-3895-FE7AB41C8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800" y="4829196"/>
            <a:ext cx="2857467" cy="1800204"/>
          </a:xfrm>
          <a:prstGeom prst="rect">
            <a:avLst/>
          </a:prstGeom>
        </p:spPr>
      </p:pic>
      <p:sp>
        <p:nvSpPr>
          <p:cNvPr id="6" name="Textfeld 5">
            <a:extLst>
              <a:ext uri="{FF2B5EF4-FFF2-40B4-BE49-F238E27FC236}">
                <a16:creationId xmlns:a16="http://schemas.microsoft.com/office/drawing/2014/main" id="{99CB02C9-D4E0-146A-3756-B77FBE383BA8}"/>
              </a:ext>
            </a:extLst>
          </p:cNvPr>
          <p:cNvSpPr txBox="1"/>
          <p:nvPr/>
        </p:nvSpPr>
        <p:spPr>
          <a:xfrm>
            <a:off x="5629267" y="6010738"/>
            <a:ext cx="1656184" cy="400110"/>
          </a:xfrm>
          <a:prstGeom prst="rect">
            <a:avLst/>
          </a:prstGeom>
          <a:noFill/>
        </p:spPr>
        <p:txBody>
          <a:bodyPr wrap="square" rtlCol="0">
            <a:spAutoFit/>
          </a:bodyPr>
          <a:lstStyle/>
          <a:p>
            <a:r>
              <a:rPr lang="de-DE" sz="1000" dirty="0">
                <a:solidFill>
                  <a:schemeClr val="accent3">
                    <a:lumMod val="75000"/>
                  </a:schemeClr>
                </a:solidFill>
              </a:rPr>
              <a:t>Brief Goethes an Stolberg, März 1775</a:t>
            </a:r>
          </a:p>
        </p:txBody>
      </p:sp>
    </p:spTree>
    <p:extLst>
      <p:ext uri="{BB962C8B-B14F-4D97-AF65-F5344CB8AC3E}">
        <p14:creationId xmlns:p14="http://schemas.microsoft.com/office/powerpoint/2010/main" val="1107509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3994AF-AB03-8165-699C-C533B1D27280}"/>
              </a:ext>
            </a:extLst>
          </p:cNvPr>
          <p:cNvSpPr>
            <a:spLocks noGrp="1"/>
          </p:cNvSpPr>
          <p:nvPr>
            <p:ph type="title"/>
          </p:nvPr>
        </p:nvSpPr>
        <p:spPr/>
        <p:txBody>
          <a:bodyPr>
            <a:normAutofit/>
          </a:bodyPr>
          <a:lstStyle/>
          <a:p>
            <a:r>
              <a:rPr lang="de-DE" sz="2800" dirty="0"/>
              <a:t>Vor-Bilder: Goethe, Werther</a:t>
            </a:r>
          </a:p>
        </p:txBody>
      </p:sp>
      <p:sp>
        <p:nvSpPr>
          <p:cNvPr id="3" name="Fußzeilenplatzhalter 2">
            <a:extLst>
              <a:ext uri="{FF2B5EF4-FFF2-40B4-BE49-F238E27FC236}">
                <a16:creationId xmlns:a16="http://schemas.microsoft.com/office/drawing/2014/main" id="{86416248-1722-37B8-1049-C0500D5714F4}"/>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27A94C9B-9168-265E-33E2-EF4029AB17FA}"/>
              </a:ext>
            </a:extLst>
          </p:cNvPr>
          <p:cNvSpPr>
            <a:spLocks noGrp="1"/>
          </p:cNvSpPr>
          <p:nvPr>
            <p:ph type="sldNum" sz="quarter" idx="12"/>
          </p:nvPr>
        </p:nvSpPr>
        <p:spPr/>
        <p:txBody>
          <a:bodyPr/>
          <a:lstStyle/>
          <a:p>
            <a:fld id="{B2ADACBF-B37B-4026-855E-49B0BDFC8D12}" type="slidenum">
              <a:rPr lang="de-DE" smtClean="0"/>
              <a:t>24</a:t>
            </a:fld>
            <a:endParaRPr lang="de-DE"/>
          </a:p>
        </p:txBody>
      </p:sp>
      <p:sp>
        <p:nvSpPr>
          <p:cNvPr id="5" name="Inhaltsplatzhalter 4">
            <a:extLst>
              <a:ext uri="{FF2B5EF4-FFF2-40B4-BE49-F238E27FC236}">
                <a16:creationId xmlns:a16="http://schemas.microsoft.com/office/drawing/2014/main" id="{D36E2BDC-7771-1D7B-154B-B98B64283C58}"/>
              </a:ext>
            </a:extLst>
          </p:cNvPr>
          <p:cNvSpPr>
            <a:spLocks noGrp="1"/>
          </p:cNvSpPr>
          <p:nvPr>
            <p:ph sz="quarter" idx="1"/>
          </p:nvPr>
        </p:nvSpPr>
        <p:spPr>
          <a:xfrm>
            <a:off x="759928" y="1916832"/>
            <a:ext cx="5396248" cy="4248472"/>
          </a:xfrm>
        </p:spPr>
        <p:txBody>
          <a:bodyPr>
            <a:normAutofit/>
          </a:bodyPr>
          <a:lstStyle/>
          <a:p>
            <a:pPr marL="0" indent="0">
              <a:lnSpc>
                <a:spcPts val="1700"/>
              </a:lnSpc>
              <a:buNone/>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a:t>
            </a:r>
            <a:r>
              <a:rPr lang="de-DE" sz="1400" kern="0" dirty="0">
                <a:effectLst/>
                <a:ea typeface="Aptos" panose="020B0004020202020204" pitchFamily="34" charset="0"/>
                <a:cs typeface="Times New Roman" panose="02020603050405020304" pitchFamily="18" charset="0"/>
              </a:rPr>
              <a:t>ich hatte mich durch diese Komposition, mehr als durch jede andere</a:t>
            </a:r>
            <a:r>
              <a:rPr lang="de-DE" sz="1400" kern="0" dirty="0">
                <a:solidFill>
                  <a:schemeClr val="accent1"/>
                </a:solidFill>
                <a:effectLst/>
                <a:ea typeface="Aptos" panose="020B0004020202020204" pitchFamily="34" charset="0"/>
                <a:cs typeface="Times New Roman" panose="02020603050405020304" pitchFamily="18" charset="0"/>
              </a:rPr>
              <a:t>, aus einem stürmischen Elemente </a:t>
            </a:r>
            <a:r>
              <a:rPr lang="de-DE" sz="1400" kern="0" dirty="0">
                <a:effectLst/>
                <a:ea typeface="Aptos" panose="020B0004020202020204" pitchFamily="34" charset="0"/>
                <a:cs typeface="Times New Roman" panose="02020603050405020304" pitchFamily="18" charset="0"/>
              </a:rPr>
              <a:t>gerettet, auf dem ich durch eigne und fremde Schuld, durch zufällige und gewählte Lebensweise, durch Vorsatz und Übereilung, durch Hartnäckigkeit und Nachgeben auf die gewaltsamste Art hin und wider getrieben worden. Ich fühlte mich, </a:t>
            </a:r>
            <a:r>
              <a:rPr lang="de-DE" sz="1400" kern="0" dirty="0">
                <a:solidFill>
                  <a:schemeClr val="accent1"/>
                </a:solidFill>
                <a:effectLst/>
                <a:ea typeface="Aptos" panose="020B0004020202020204" pitchFamily="34" charset="0"/>
                <a:cs typeface="Times New Roman" panose="02020603050405020304" pitchFamily="18" charset="0"/>
              </a:rPr>
              <a:t>wie nach einer Generalbeichte, wieder froh und frei</a:t>
            </a:r>
            <a:r>
              <a:rPr lang="de-DE" sz="1400" kern="0" dirty="0">
                <a:effectLst/>
                <a:ea typeface="Aptos" panose="020B0004020202020204" pitchFamily="34" charset="0"/>
                <a:cs typeface="Times New Roman" panose="02020603050405020304" pitchFamily="18" charset="0"/>
              </a:rPr>
              <a:t>, und zu einem neuen Leben berechtigt. Das alte Hausmittel war mir diesmal vortrefflich zustatten gekommen. Wie ich mich nun aber dadurch erleichtert und aufgeklärt fühlte, die </a:t>
            </a:r>
            <a:r>
              <a:rPr lang="de-DE" sz="1400" kern="0" dirty="0">
                <a:solidFill>
                  <a:schemeClr val="accent1"/>
                </a:solidFill>
                <a:effectLst/>
                <a:ea typeface="Aptos" panose="020B0004020202020204" pitchFamily="34" charset="0"/>
                <a:cs typeface="Times New Roman" panose="02020603050405020304" pitchFamily="18" charset="0"/>
              </a:rPr>
              <a:t>Wirklichkeit in Poesie verwandelt</a:t>
            </a:r>
            <a:r>
              <a:rPr lang="de-DE" sz="1400" kern="0" dirty="0">
                <a:effectLst/>
                <a:ea typeface="Aptos" panose="020B0004020202020204" pitchFamily="34" charset="0"/>
                <a:cs typeface="Times New Roman" panose="02020603050405020304" pitchFamily="18" charset="0"/>
              </a:rPr>
              <a:t> zu haben, so verwirrten sich meine Freunde daran, indem sie glaubten, man müsse die </a:t>
            </a:r>
            <a:r>
              <a:rPr lang="de-DE" sz="1400" kern="0" dirty="0">
                <a:solidFill>
                  <a:schemeClr val="accent1"/>
                </a:solidFill>
                <a:effectLst/>
                <a:ea typeface="Aptos" panose="020B0004020202020204" pitchFamily="34" charset="0"/>
                <a:cs typeface="Times New Roman" panose="02020603050405020304" pitchFamily="18" charset="0"/>
              </a:rPr>
              <a:t>Poesie in Wirklichkeit verwandeln</a:t>
            </a:r>
            <a:r>
              <a:rPr lang="de-DE" sz="1400" kern="0" dirty="0">
                <a:effectLst/>
                <a:ea typeface="Aptos" panose="020B0004020202020204" pitchFamily="34" charset="0"/>
                <a:cs typeface="Times New Roman" panose="02020603050405020304" pitchFamily="18" charset="0"/>
              </a:rPr>
              <a:t>, einen solchen Roman nachspielen und sich allenfalls selbst erschießen; und was hier im Anfang unter wenigen vorging, ereignete sich nachher im großen Publikum und dieses Büchlein, was mir so viel genützt hatte, ward als höchst schädlich verrufen</a:t>
            </a:r>
            <a:r>
              <a:rPr lang="de-DE" sz="1800" kern="0" dirty="0">
                <a:effectLst/>
                <a:ea typeface="Aptos" panose="020B0004020202020204" pitchFamily="34" charset="0"/>
                <a:cs typeface="Times New Roman" panose="02020603050405020304" pitchFamily="18" charset="0"/>
              </a:rPr>
              <a:t>.“</a:t>
            </a:r>
            <a:endParaRPr lang="de-DE" sz="1800" kern="100" dirty="0">
              <a:effectLst/>
              <a:ea typeface="Aptos" panose="020B0004020202020204" pitchFamily="34" charset="0"/>
              <a:cs typeface="Times New Roman" panose="02020603050405020304" pitchFamily="18" charset="0"/>
            </a:endParaRPr>
          </a:p>
          <a:p>
            <a:pPr marL="0" indent="0">
              <a:buNone/>
            </a:pPr>
            <a:r>
              <a:rPr lang="de-DE" sz="1000" dirty="0"/>
              <a:t>(Goethe, </a:t>
            </a:r>
            <a:r>
              <a:rPr lang="de-DE" sz="1000" i="1" dirty="0"/>
              <a:t>Dichtung und Wahrheit</a:t>
            </a:r>
            <a:r>
              <a:rPr lang="de-DE" sz="1000" dirty="0"/>
              <a:t>)</a:t>
            </a:r>
          </a:p>
        </p:txBody>
      </p:sp>
      <p:pic>
        <p:nvPicPr>
          <p:cNvPr id="7" name="Grafik 6" descr="Ein Bild, das Menschliches Gesicht, Person, Kleidung, Porträt enthält.&#10;&#10;Automatisch generierte Beschreibung">
            <a:extLst>
              <a:ext uri="{FF2B5EF4-FFF2-40B4-BE49-F238E27FC236}">
                <a16:creationId xmlns:a16="http://schemas.microsoft.com/office/drawing/2014/main" id="{43B34F12-77AF-0676-90CA-7A992FE25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2636912"/>
            <a:ext cx="1481138" cy="2024063"/>
          </a:xfrm>
          <a:prstGeom prst="rect">
            <a:avLst/>
          </a:prstGeom>
        </p:spPr>
      </p:pic>
    </p:spTree>
    <p:extLst>
      <p:ext uri="{BB962C8B-B14F-4D97-AF65-F5344CB8AC3E}">
        <p14:creationId xmlns:p14="http://schemas.microsoft.com/office/powerpoint/2010/main" val="2189121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F1830B-A31C-F014-1AB2-6ACE270BF3A9}"/>
              </a:ext>
            </a:extLst>
          </p:cNvPr>
          <p:cNvSpPr>
            <a:spLocks noGrp="1"/>
          </p:cNvSpPr>
          <p:nvPr>
            <p:ph type="title"/>
          </p:nvPr>
        </p:nvSpPr>
        <p:spPr/>
        <p:txBody>
          <a:bodyPr>
            <a:normAutofit/>
          </a:bodyPr>
          <a:lstStyle/>
          <a:p>
            <a:r>
              <a:rPr lang="de-DE" sz="2800" dirty="0"/>
              <a:t>Im Rückblick: „Lauter Brandraketen“</a:t>
            </a:r>
          </a:p>
        </p:txBody>
      </p:sp>
      <p:sp>
        <p:nvSpPr>
          <p:cNvPr id="3" name="Fußzeilenplatzhalter 2">
            <a:extLst>
              <a:ext uri="{FF2B5EF4-FFF2-40B4-BE49-F238E27FC236}">
                <a16:creationId xmlns:a16="http://schemas.microsoft.com/office/drawing/2014/main" id="{5BFF1877-0A48-04DB-F419-4935E9357C9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45E14F97-F7D0-D48B-7F8F-3EF6B0C954A8}"/>
              </a:ext>
            </a:extLst>
          </p:cNvPr>
          <p:cNvSpPr>
            <a:spLocks noGrp="1"/>
          </p:cNvSpPr>
          <p:nvPr>
            <p:ph type="sldNum" sz="quarter" idx="12"/>
          </p:nvPr>
        </p:nvSpPr>
        <p:spPr/>
        <p:txBody>
          <a:bodyPr/>
          <a:lstStyle/>
          <a:p>
            <a:fld id="{B2ADACBF-B37B-4026-855E-49B0BDFC8D12}" type="slidenum">
              <a:rPr lang="de-DE" smtClean="0"/>
              <a:t>25</a:t>
            </a:fld>
            <a:endParaRPr lang="de-DE"/>
          </a:p>
        </p:txBody>
      </p:sp>
      <p:sp>
        <p:nvSpPr>
          <p:cNvPr id="5" name="Inhaltsplatzhalter 4">
            <a:extLst>
              <a:ext uri="{FF2B5EF4-FFF2-40B4-BE49-F238E27FC236}">
                <a16:creationId xmlns:a16="http://schemas.microsoft.com/office/drawing/2014/main" id="{C6FF34FB-5365-34D9-818D-6A55206A3F64}"/>
              </a:ext>
            </a:extLst>
          </p:cNvPr>
          <p:cNvSpPr>
            <a:spLocks noGrp="1"/>
          </p:cNvSpPr>
          <p:nvPr>
            <p:ph sz="quarter" idx="1"/>
          </p:nvPr>
        </p:nvSpPr>
        <p:spPr>
          <a:xfrm>
            <a:off x="467544" y="1527048"/>
            <a:ext cx="8280920" cy="4572000"/>
          </a:xfrm>
        </p:spPr>
        <p:txBody>
          <a:bodyPr>
            <a:normAutofit/>
          </a:bodyPr>
          <a:lstStyle/>
          <a:p>
            <a:pPr marL="0" indent="0">
              <a:lnSpc>
                <a:spcPts val="1700"/>
              </a:lnSpc>
              <a:buNone/>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»Das ist auch so ein Geschöpf,« sagte Goethe, »das ich gleich dem Pelikan mit dem Blute meines eigenen Herzens gefüttert habe. Es ist darin so viel Innerliches aus meiner eigenen Brust, so viel von Empfindungen und Gedanken, um damit wohl einen Roman von zehn solcher Bändchen auszustatten. Übrigens habe ich das Buch, wie ich schon öfter gesagt, seit seinem Erscheinen nur ein einziges mal wieder gelesen und mich gehütet, es abermals zu </a:t>
            </a:r>
            <a:r>
              <a:rPr lang="de-DE" sz="1400" kern="0" dirty="0" err="1">
                <a:effectLst/>
                <a:latin typeface="Georgia" panose="02040502050405020303" pitchFamily="18" charset="0"/>
                <a:ea typeface="Aptos" panose="020B0004020202020204" pitchFamily="34" charset="0"/>
                <a:cs typeface="Times New Roman" panose="02020603050405020304" pitchFamily="18" charset="0"/>
              </a:rPr>
              <a:t>thun</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Es sind lauter Brandraketen</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Es wird mir unheimlich dabei, und ich fürchte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den pathologischen Zustand wieder </a:t>
            </a:r>
            <a:r>
              <a:rPr lang="de-DE" sz="1400" kern="0" dirty="0" err="1">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durchzuempfinden</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aus dem es hervorging. […]</a:t>
            </a:r>
          </a:p>
          <a:p>
            <a:pPr marL="0" indent="0">
              <a:lnSpc>
                <a:spcPts val="1700"/>
              </a:lnSpc>
              <a:buNone/>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 Die vielbesprochene </a:t>
            </a:r>
            <a:r>
              <a:rPr lang="de-DE" sz="1400" kern="0" dirty="0" err="1">
                <a:effectLst/>
                <a:latin typeface="Georgia" panose="02040502050405020303" pitchFamily="18" charset="0"/>
                <a:ea typeface="Aptos" panose="020B0004020202020204" pitchFamily="34" charset="0"/>
                <a:cs typeface="Times New Roman" panose="02020603050405020304" pitchFamily="18" charset="0"/>
              </a:rPr>
              <a:t>Wertherzeit</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gehört, wenn man es näher betrachtet, freilich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nicht dem Gange der Weltkultur an, sondern dem Lebensgange jedes einzelnen</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der mit angeborenem freien Natursinn sich in die beschränkenden Formen einer veralteten Welt finden und schicken lernen soll. Gehindertes Glück, gehemmte </a:t>
            </a:r>
            <a:r>
              <a:rPr lang="de-DE" sz="1400" kern="0" dirty="0" err="1">
                <a:effectLst/>
                <a:latin typeface="Georgia" panose="02040502050405020303" pitchFamily="18" charset="0"/>
                <a:ea typeface="Aptos" panose="020B0004020202020204" pitchFamily="34" charset="0"/>
                <a:cs typeface="Times New Roman" panose="02020603050405020304" pitchFamily="18" charset="0"/>
              </a:rPr>
              <a:t>Thätigkeit</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unbefriedigte Wünsche sind nicht Gebrechen einer besonderen Zeit, sondern jedes einzelnen Menschen, und es </a:t>
            </a:r>
            <a:r>
              <a:rPr lang="de-DE" sz="1400" kern="0" dirty="0" err="1">
                <a:effectLst/>
                <a:latin typeface="Georgia" panose="02040502050405020303" pitchFamily="18" charset="0"/>
                <a:ea typeface="Aptos" panose="020B0004020202020204" pitchFamily="34" charset="0"/>
                <a:cs typeface="Times New Roman" panose="02020603050405020304" pitchFamily="18" charset="0"/>
              </a:rPr>
              <a:t>müßte</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schlimm sein,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wenn nicht jeder einmal in seinem Leben eine Epoche haben sollte, wo ihm der ›Werther‹ käme als wäre er bloß für ihn geschrieben</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a:t>
            </a:r>
            <a:endParaRPr lang="de-DE" sz="1400" i="1" kern="0" dirty="0">
              <a:effectLst/>
              <a:latin typeface="Georgia" panose="02040502050405020303" pitchFamily="18" charset="0"/>
              <a:ea typeface="Aptos" panose="020B0004020202020204" pitchFamily="34" charset="0"/>
              <a:cs typeface="Times New Roman" panose="02020603050405020304" pitchFamily="18" charset="0"/>
            </a:endParaRPr>
          </a:p>
          <a:p>
            <a:pPr marL="0" indent="0">
              <a:lnSpc>
                <a:spcPts val="1700"/>
              </a:lnSpc>
              <a:buNone/>
            </a:pPr>
            <a:r>
              <a:rPr lang="de-DE" sz="1400" i="1" kern="0" dirty="0">
                <a:latin typeface="Georgia" panose="02040502050405020303" pitchFamily="18" charset="0"/>
                <a:ea typeface="Aptos" panose="020B0004020202020204" pitchFamily="34" charset="0"/>
                <a:cs typeface="Times New Roman" panose="02020603050405020304" pitchFamily="18" charset="0"/>
              </a:rPr>
              <a:t>(</a:t>
            </a:r>
            <a:r>
              <a:rPr lang="de-DE" sz="1000" i="1" kern="0" dirty="0">
                <a:latin typeface="Georgia" panose="02040502050405020303" pitchFamily="18" charset="0"/>
                <a:ea typeface="Aptos" panose="020B0004020202020204" pitchFamily="34" charset="0"/>
                <a:cs typeface="Times New Roman" panose="02020603050405020304" pitchFamily="18" charset="0"/>
              </a:rPr>
              <a:t>Gespräche mit Goethe</a:t>
            </a:r>
            <a:r>
              <a:rPr lang="de-DE" sz="1400" i="1" kern="0" dirty="0">
                <a:latin typeface="Georgia" panose="02040502050405020303" pitchFamily="18" charset="0"/>
                <a:ea typeface="Aptos" panose="020B0004020202020204" pitchFamily="34" charset="0"/>
                <a:cs typeface="Times New Roman" panose="02020603050405020304" pitchFamily="18" charset="0"/>
              </a:rPr>
              <a:t>)</a:t>
            </a:r>
            <a:endParaRPr lang="de-DE" sz="1400" kern="0" dirty="0">
              <a:effectLst/>
              <a:latin typeface="Georgia" panose="02040502050405020303" pitchFamily="18" charset="0"/>
              <a:ea typeface="Aptos" panose="020B0004020202020204" pitchFamily="34" charset="0"/>
              <a:cs typeface="Times New Roman" panose="02020603050405020304" pitchFamily="18" charset="0"/>
            </a:endParaRPr>
          </a:p>
        </p:txBody>
      </p:sp>
      <p:pic>
        <p:nvPicPr>
          <p:cNvPr id="7" name="Grafik 6" descr="Ein Bild, das Bild, Kleidung, Frau, Kunst enthält.&#10;&#10;Automatisch generierte Beschreibung">
            <a:extLst>
              <a:ext uri="{FF2B5EF4-FFF2-40B4-BE49-F238E27FC236}">
                <a16:creationId xmlns:a16="http://schemas.microsoft.com/office/drawing/2014/main" id="{ABC71AA4-8784-6626-CF3A-A7BED6A7E7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8144" y="4581128"/>
            <a:ext cx="2499172" cy="1963313"/>
          </a:xfrm>
          <a:prstGeom prst="rect">
            <a:avLst/>
          </a:prstGeom>
        </p:spPr>
      </p:pic>
      <p:sp>
        <p:nvSpPr>
          <p:cNvPr id="6" name="Textfeld 5">
            <a:extLst>
              <a:ext uri="{FF2B5EF4-FFF2-40B4-BE49-F238E27FC236}">
                <a16:creationId xmlns:a16="http://schemas.microsoft.com/office/drawing/2014/main" id="{A09FC7A7-FEA7-DE45-0C39-52C0A7AC5F11}"/>
              </a:ext>
            </a:extLst>
          </p:cNvPr>
          <p:cNvSpPr txBox="1"/>
          <p:nvPr/>
        </p:nvSpPr>
        <p:spPr>
          <a:xfrm>
            <a:off x="3916040" y="5849884"/>
            <a:ext cx="1872208" cy="400110"/>
          </a:xfrm>
          <a:prstGeom prst="rect">
            <a:avLst/>
          </a:prstGeom>
          <a:noFill/>
        </p:spPr>
        <p:txBody>
          <a:bodyPr wrap="square" rtlCol="0">
            <a:spAutoFit/>
          </a:bodyPr>
          <a:lstStyle/>
          <a:p>
            <a:r>
              <a:rPr lang="de-DE" sz="1000" dirty="0">
                <a:solidFill>
                  <a:schemeClr val="accent3">
                    <a:lumMod val="75000"/>
                  </a:schemeClr>
                </a:solidFill>
              </a:rPr>
              <a:t>Wilhelm Amberg, Vorlesung aus Goethes </a:t>
            </a:r>
            <a:r>
              <a:rPr lang="de-DE" sz="1000" i="1" dirty="0">
                <a:solidFill>
                  <a:schemeClr val="accent3">
                    <a:lumMod val="75000"/>
                  </a:schemeClr>
                </a:solidFill>
              </a:rPr>
              <a:t>Werther (1870)</a:t>
            </a:r>
          </a:p>
        </p:txBody>
      </p:sp>
    </p:spTree>
    <p:extLst>
      <p:ext uri="{BB962C8B-B14F-4D97-AF65-F5344CB8AC3E}">
        <p14:creationId xmlns:p14="http://schemas.microsoft.com/office/powerpoint/2010/main" val="3527967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143119-6637-FF66-D3FB-40266F5898E5}"/>
              </a:ext>
            </a:extLst>
          </p:cNvPr>
          <p:cNvSpPr>
            <a:spLocks noGrp="1"/>
          </p:cNvSpPr>
          <p:nvPr>
            <p:ph type="title"/>
          </p:nvPr>
        </p:nvSpPr>
        <p:spPr>
          <a:xfrm>
            <a:off x="301752" y="228600"/>
            <a:ext cx="8534400" cy="1112168"/>
          </a:xfrm>
        </p:spPr>
        <p:txBody>
          <a:bodyPr>
            <a:noAutofit/>
          </a:bodyPr>
          <a:lstStyle/>
          <a:p>
            <a:r>
              <a:rPr lang="de-DE" sz="2000" b="1" kern="100" dirty="0">
                <a:effectLst/>
                <a:ea typeface="Aptos" panose="020B0004020202020204" pitchFamily="34" charset="0"/>
                <a:cs typeface="Times New Roman" panose="02020603050405020304" pitchFamily="18" charset="0"/>
              </a:rPr>
              <a:t>„</a:t>
            </a:r>
            <a:r>
              <a:rPr lang="de-DE" sz="2000" b="1" i="1" kern="100" dirty="0" err="1">
                <a:effectLst/>
                <a:ea typeface="Aptos" panose="020B0004020202020204" pitchFamily="34" charset="0"/>
                <a:cs typeface="Times New Roman" panose="02020603050405020304" pitchFamily="18" charset="0"/>
              </a:rPr>
              <a:t>daß</a:t>
            </a:r>
            <a:r>
              <a:rPr lang="de-DE" sz="2000" b="1" i="1" kern="100" dirty="0">
                <a:effectLst/>
                <a:ea typeface="Aptos" panose="020B0004020202020204" pitchFamily="34" charset="0"/>
                <a:cs typeface="Times New Roman" panose="02020603050405020304" pitchFamily="18" charset="0"/>
              </a:rPr>
              <a:t> ein so sentimentalisches Werk wie dieses </a:t>
            </a:r>
            <a:br>
              <a:rPr lang="de-DE" sz="2000" b="1" i="1" kern="100" dirty="0">
                <a:effectLst/>
                <a:ea typeface="Aptos" panose="020B0004020202020204" pitchFamily="34" charset="0"/>
                <a:cs typeface="Times New Roman" panose="02020603050405020304" pitchFamily="18" charset="0"/>
              </a:rPr>
            </a:br>
            <a:r>
              <a:rPr lang="de-DE" sz="2000" b="1" i="1" kern="100" dirty="0">
                <a:effectLst/>
                <a:ea typeface="Aptos" panose="020B0004020202020204" pitchFamily="34" charset="0"/>
                <a:cs typeface="Times New Roman" panose="02020603050405020304" pitchFamily="18" charset="0"/>
              </a:rPr>
              <a:t>allen Menschen gehört</a:t>
            </a:r>
            <a:r>
              <a:rPr lang="de-DE" sz="2000" b="1" kern="100" dirty="0">
                <a:effectLst/>
                <a:ea typeface="Aptos" panose="020B0004020202020204" pitchFamily="34" charset="0"/>
                <a:cs typeface="Times New Roman" panose="02020603050405020304" pitchFamily="18" charset="0"/>
              </a:rPr>
              <a:t>“ – </a:t>
            </a:r>
            <a:br>
              <a:rPr lang="de-DE" sz="2000" b="1" kern="100" dirty="0">
                <a:effectLst/>
                <a:ea typeface="Aptos" panose="020B0004020202020204" pitchFamily="34" charset="0"/>
                <a:cs typeface="Times New Roman" panose="02020603050405020304" pitchFamily="18" charset="0"/>
              </a:rPr>
            </a:br>
            <a:r>
              <a:rPr lang="de-DE" sz="2000" b="1" kern="100" dirty="0">
                <a:effectLst/>
                <a:ea typeface="Aptos" panose="020B0004020202020204" pitchFamily="34" charset="0"/>
                <a:cs typeface="Times New Roman" panose="02020603050405020304" pitchFamily="18" charset="0"/>
              </a:rPr>
              <a:t>eine </a:t>
            </a:r>
            <a:r>
              <a:rPr lang="de-DE" sz="2000" b="1" kern="100" dirty="0">
                <a:solidFill>
                  <a:schemeClr val="accent1"/>
                </a:solidFill>
                <a:effectLst/>
                <a:ea typeface="Aptos" panose="020B0004020202020204" pitchFamily="34" charset="0"/>
                <a:cs typeface="Times New Roman" panose="02020603050405020304" pitchFamily="18" charset="0"/>
              </a:rPr>
              <a:t>Zitatencollage zur Rezeptionsgeschichte</a:t>
            </a:r>
            <a:endParaRPr lang="de-DE" sz="2000" b="1" dirty="0"/>
          </a:p>
        </p:txBody>
      </p:sp>
      <p:sp>
        <p:nvSpPr>
          <p:cNvPr id="3" name="Fußzeilenplatzhalter 2">
            <a:extLst>
              <a:ext uri="{FF2B5EF4-FFF2-40B4-BE49-F238E27FC236}">
                <a16:creationId xmlns:a16="http://schemas.microsoft.com/office/drawing/2014/main" id="{EDC17DFB-2C06-8657-37B5-C3E993C572EB}"/>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746916E2-04E3-318E-8B43-AA3E6CDAA219}"/>
              </a:ext>
            </a:extLst>
          </p:cNvPr>
          <p:cNvSpPr>
            <a:spLocks noGrp="1"/>
          </p:cNvSpPr>
          <p:nvPr>
            <p:ph type="sldNum" sz="quarter" idx="12"/>
          </p:nvPr>
        </p:nvSpPr>
        <p:spPr/>
        <p:txBody>
          <a:bodyPr/>
          <a:lstStyle/>
          <a:p>
            <a:fld id="{B2ADACBF-B37B-4026-855E-49B0BDFC8D12}" type="slidenum">
              <a:rPr lang="de-DE" smtClean="0"/>
              <a:t>26</a:t>
            </a:fld>
            <a:endParaRPr lang="de-DE"/>
          </a:p>
        </p:txBody>
      </p:sp>
      <p:pic>
        <p:nvPicPr>
          <p:cNvPr id="7" name="Inhaltsplatzhalter 6" descr="Ein Bild, das Bild, Kleidung, Frau, Kunst enthält.&#10;&#10;Automatisch generierte Beschreibung">
            <a:extLst>
              <a:ext uri="{FF2B5EF4-FFF2-40B4-BE49-F238E27FC236}">
                <a16:creationId xmlns:a16="http://schemas.microsoft.com/office/drawing/2014/main" id="{6E88EF74-2FEC-5E11-48BC-F8B90088008E}"/>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910556" y="1736725"/>
            <a:ext cx="5286375" cy="4152900"/>
          </a:xfrm>
        </p:spPr>
      </p:pic>
    </p:spTree>
    <p:extLst>
      <p:ext uri="{BB962C8B-B14F-4D97-AF65-F5344CB8AC3E}">
        <p14:creationId xmlns:p14="http://schemas.microsoft.com/office/powerpoint/2010/main" val="3378981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146BB6-D723-9DF7-0F92-F1EC58DA8CA3}"/>
              </a:ext>
            </a:extLst>
          </p:cNvPr>
          <p:cNvSpPr>
            <a:spLocks noGrp="1"/>
          </p:cNvSpPr>
          <p:nvPr>
            <p:ph type="title"/>
          </p:nvPr>
        </p:nvSpPr>
        <p:spPr/>
        <p:txBody>
          <a:bodyPr>
            <a:normAutofit/>
          </a:bodyPr>
          <a:lstStyle/>
          <a:p>
            <a:r>
              <a:rPr lang="de-DE" sz="2800" dirty="0"/>
              <a:t>Goethe, </a:t>
            </a:r>
            <a:r>
              <a:rPr lang="de-DE" sz="2800" i="1" dirty="0">
                <a:solidFill>
                  <a:schemeClr val="accent1"/>
                </a:solidFill>
              </a:rPr>
              <a:t>An Werther </a:t>
            </a:r>
            <a:r>
              <a:rPr lang="de-DE" sz="2800" dirty="0"/>
              <a:t>(1824)</a:t>
            </a:r>
          </a:p>
        </p:txBody>
      </p:sp>
      <p:sp>
        <p:nvSpPr>
          <p:cNvPr id="3" name="Fußzeilenplatzhalter 2">
            <a:extLst>
              <a:ext uri="{FF2B5EF4-FFF2-40B4-BE49-F238E27FC236}">
                <a16:creationId xmlns:a16="http://schemas.microsoft.com/office/drawing/2014/main" id="{06D8300B-F9C9-4421-BAA1-F3CBFE8A3C08}"/>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94BD20AF-DD47-2DB5-C794-D583C43307A1}"/>
              </a:ext>
            </a:extLst>
          </p:cNvPr>
          <p:cNvSpPr>
            <a:spLocks noGrp="1"/>
          </p:cNvSpPr>
          <p:nvPr>
            <p:ph type="sldNum" sz="quarter" idx="12"/>
          </p:nvPr>
        </p:nvSpPr>
        <p:spPr/>
        <p:txBody>
          <a:bodyPr/>
          <a:lstStyle/>
          <a:p>
            <a:fld id="{B2ADACBF-B37B-4026-855E-49B0BDFC8D12}" type="slidenum">
              <a:rPr lang="de-DE" smtClean="0"/>
              <a:t>27</a:t>
            </a:fld>
            <a:endParaRPr lang="de-DE"/>
          </a:p>
        </p:txBody>
      </p:sp>
      <p:sp>
        <p:nvSpPr>
          <p:cNvPr id="5" name="Inhaltsplatzhalter 4">
            <a:extLst>
              <a:ext uri="{FF2B5EF4-FFF2-40B4-BE49-F238E27FC236}">
                <a16:creationId xmlns:a16="http://schemas.microsoft.com/office/drawing/2014/main" id="{0B8D3A71-0D67-062E-2C48-172DC8608C52}"/>
              </a:ext>
            </a:extLst>
          </p:cNvPr>
          <p:cNvSpPr>
            <a:spLocks noGrp="1"/>
          </p:cNvSpPr>
          <p:nvPr>
            <p:ph sz="quarter" idx="1"/>
          </p:nvPr>
        </p:nvSpPr>
        <p:spPr/>
        <p:txBody>
          <a:bodyPr>
            <a:normAutofit fontScale="25000" lnSpcReduction="20000"/>
          </a:bodyPr>
          <a:lstStyle/>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Noch einmal wagst du, vielbeweinter Schatten,</a:t>
            </a:r>
            <a:br>
              <a:rPr lang="de-DE" sz="5600" kern="0" dirty="0">
                <a:solidFill>
                  <a:srgbClr val="000000"/>
                </a:solidFill>
                <a:effectLst/>
                <a:ea typeface="Times New Roman" panose="02020603050405020304" pitchFamily="18" charset="0"/>
                <a:cs typeface="Times New Roman" panose="02020603050405020304" pitchFamily="18" charset="0"/>
              </a:rPr>
            </a:br>
            <a:r>
              <a:rPr lang="de-DE" sz="5600" kern="0" dirty="0">
                <a:solidFill>
                  <a:srgbClr val="000000"/>
                </a:solidFill>
                <a:effectLst/>
                <a:ea typeface="Times New Roman" panose="02020603050405020304" pitchFamily="18" charset="0"/>
                <a:cs typeface="Times New Roman" panose="02020603050405020304" pitchFamily="18" charset="0"/>
              </a:rPr>
              <a:t>Hervor dich an das Tageslicht,</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Begegnest mir auf </a:t>
            </a:r>
            <a:r>
              <a:rPr lang="de-DE" sz="5600" kern="0" dirty="0" err="1">
                <a:solidFill>
                  <a:srgbClr val="000000"/>
                </a:solidFill>
                <a:effectLst/>
                <a:ea typeface="Times New Roman" panose="02020603050405020304" pitchFamily="18" charset="0"/>
                <a:cs typeface="Times New Roman" panose="02020603050405020304" pitchFamily="18" charset="0"/>
              </a:rPr>
              <a:t>neubeblümten</a:t>
            </a:r>
            <a:r>
              <a:rPr lang="de-DE" sz="5600" kern="0" dirty="0">
                <a:solidFill>
                  <a:srgbClr val="000000"/>
                </a:solidFill>
                <a:effectLst/>
                <a:ea typeface="Times New Roman" panose="02020603050405020304" pitchFamily="18" charset="0"/>
                <a:cs typeface="Times New Roman" panose="02020603050405020304" pitchFamily="18" charset="0"/>
              </a:rPr>
              <a:t> Matten,</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Und meinen Anblick scheust du nicht.</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Es ist, als ob du lebtest in der Frühe,</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Wo uns der Tau auf </a:t>
            </a:r>
            <a:r>
              <a:rPr lang="de-DE" sz="5600" i="1" kern="0" dirty="0">
                <a:solidFill>
                  <a:srgbClr val="000000"/>
                </a:solidFill>
                <a:effectLst/>
                <a:ea typeface="Times New Roman" panose="02020603050405020304" pitchFamily="18" charset="0"/>
                <a:cs typeface="Times New Roman" panose="02020603050405020304" pitchFamily="18" charset="0"/>
              </a:rPr>
              <a:t>einem</a:t>
            </a:r>
            <a:r>
              <a:rPr lang="de-DE" sz="5600" kern="0" dirty="0">
                <a:solidFill>
                  <a:srgbClr val="000000"/>
                </a:solidFill>
                <a:effectLst/>
                <a:ea typeface="Times New Roman" panose="02020603050405020304" pitchFamily="18" charset="0"/>
                <a:cs typeface="Times New Roman" panose="02020603050405020304" pitchFamily="18" charset="0"/>
              </a:rPr>
              <a:t> Feld erquickt</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Und nach des Tages </a:t>
            </a:r>
            <a:r>
              <a:rPr lang="de-DE" sz="5600" kern="0" dirty="0" err="1">
                <a:solidFill>
                  <a:srgbClr val="000000"/>
                </a:solidFill>
                <a:effectLst/>
                <a:ea typeface="Times New Roman" panose="02020603050405020304" pitchFamily="18" charset="0"/>
                <a:cs typeface="Times New Roman" panose="02020603050405020304" pitchFamily="18" charset="0"/>
              </a:rPr>
              <a:t>unwillkommner</a:t>
            </a:r>
            <a:r>
              <a:rPr lang="de-DE" sz="5600" kern="0" dirty="0">
                <a:solidFill>
                  <a:srgbClr val="000000"/>
                </a:solidFill>
                <a:effectLst/>
                <a:ea typeface="Times New Roman" panose="02020603050405020304" pitchFamily="18" charset="0"/>
                <a:cs typeface="Times New Roman" panose="02020603050405020304" pitchFamily="18" charset="0"/>
              </a:rPr>
              <a:t> Mühe</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Der Scheidesonne letzter Strahl entzückt;</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Zum Bleiben ich, zum Scheiden du erkoren,</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Gingst du voran – und hast nicht viel verloren.</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effectLst/>
                <a:ea typeface="Times New Roman" panose="02020603050405020304" pitchFamily="18" charset="0"/>
                <a:cs typeface="Times New Roman" panose="02020603050405020304" pitchFamily="18" charset="0"/>
              </a:rPr>
              <a:t> </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Des Menschen Leben scheint ein herrlich Los:</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Der Tag wie lieblich, so die Nacht wie groß!</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Und wir, gepflanzt in Paradieses Wonne,</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Genießen kaum der hocherlauchten Sonne,</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Da kämpft sogleich verworrene Bestrebung</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Bald mit uns selbst und bald mit der Umgebung;</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Keins wird vom andern wünschenswert ergänzt,</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Von außen düstert's, wenn es innen glänzt,</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Ein glänzend </a:t>
            </a:r>
            <a:r>
              <a:rPr lang="de-DE" sz="5600" kern="0" dirty="0" err="1">
                <a:solidFill>
                  <a:srgbClr val="000000"/>
                </a:solidFill>
                <a:effectLst/>
                <a:ea typeface="Times New Roman" panose="02020603050405020304" pitchFamily="18" charset="0"/>
                <a:cs typeface="Times New Roman" panose="02020603050405020304" pitchFamily="18" charset="0"/>
              </a:rPr>
              <a:t>Äußres</a:t>
            </a:r>
            <a:r>
              <a:rPr lang="de-DE" sz="5600" kern="0" dirty="0">
                <a:solidFill>
                  <a:srgbClr val="000000"/>
                </a:solidFill>
                <a:effectLst/>
                <a:ea typeface="Times New Roman" panose="02020603050405020304" pitchFamily="18" charset="0"/>
                <a:cs typeface="Times New Roman" panose="02020603050405020304" pitchFamily="18" charset="0"/>
              </a:rPr>
              <a:t> deckt mein trüber Blick,</a:t>
            </a:r>
            <a:endParaRPr lang="de-DE" sz="56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5600" kern="0" dirty="0">
                <a:solidFill>
                  <a:srgbClr val="000000"/>
                </a:solidFill>
                <a:effectLst/>
                <a:ea typeface="Times New Roman" panose="02020603050405020304" pitchFamily="18" charset="0"/>
                <a:cs typeface="Times New Roman" panose="02020603050405020304" pitchFamily="18" charset="0"/>
              </a:rPr>
              <a:t>Da steht es nah – und man verkennt das Glück.</a:t>
            </a:r>
            <a:endParaRPr lang="de-DE" sz="5600" kern="100" dirty="0">
              <a:effectLst/>
              <a:ea typeface="Aptos" panose="020B0004020202020204" pitchFamily="34" charset="0"/>
              <a:cs typeface="Times New Roman" panose="02020603050405020304" pitchFamily="18" charset="0"/>
            </a:endParaRPr>
          </a:p>
          <a:p>
            <a:pPr>
              <a:lnSpc>
                <a:spcPts val="1700"/>
              </a:lnSpc>
              <a:spcBef>
                <a:spcPts val="0"/>
              </a:spcBef>
            </a:pPr>
            <a:r>
              <a:rPr lang="de-DE" sz="1800" kern="0" dirty="0">
                <a:effectLst/>
                <a:latin typeface="Georgia" panose="02040502050405020303" pitchFamily="18" charset="0"/>
                <a:ea typeface="Times New Roman" panose="02020603050405020304" pitchFamily="18" charset="0"/>
                <a:cs typeface="Times New Roman" panose="02020603050405020304" pitchFamily="18" charset="0"/>
              </a:rPr>
              <a:t> </a:t>
            </a:r>
            <a:endParaRPr lang="de-DE" sz="18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1026" name="Picture 2" descr="undefined">
            <a:extLst>
              <a:ext uri="{FF2B5EF4-FFF2-40B4-BE49-F238E27FC236}">
                <a16:creationId xmlns:a16="http://schemas.microsoft.com/office/drawing/2014/main" id="{025CCAF9-5D46-E0C8-50EB-3CD7C5E5AE6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128" y="1951565"/>
            <a:ext cx="2653475" cy="3722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772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146BB6-D723-9DF7-0F92-F1EC58DA8CA3}"/>
              </a:ext>
            </a:extLst>
          </p:cNvPr>
          <p:cNvSpPr>
            <a:spLocks noGrp="1"/>
          </p:cNvSpPr>
          <p:nvPr>
            <p:ph type="title"/>
          </p:nvPr>
        </p:nvSpPr>
        <p:spPr/>
        <p:txBody>
          <a:bodyPr>
            <a:normAutofit/>
          </a:bodyPr>
          <a:lstStyle/>
          <a:p>
            <a:r>
              <a:rPr lang="de-DE" sz="2800" dirty="0"/>
              <a:t>Goethe, </a:t>
            </a:r>
            <a:r>
              <a:rPr lang="de-DE" sz="2800" i="1" dirty="0">
                <a:solidFill>
                  <a:schemeClr val="accent1"/>
                </a:solidFill>
              </a:rPr>
              <a:t>An Werther</a:t>
            </a:r>
          </a:p>
        </p:txBody>
      </p:sp>
      <p:sp>
        <p:nvSpPr>
          <p:cNvPr id="3" name="Fußzeilenplatzhalter 2">
            <a:extLst>
              <a:ext uri="{FF2B5EF4-FFF2-40B4-BE49-F238E27FC236}">
                <a16:creationId xmlns:a16="http://schemas.microsoft.com/office/drawing/2014/main" id="{06D8300B-F9C9-4421-BAA1-F3CBFE8A3C08}"/>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94BD20AF-DD47-2DB5-C794-D583C43307A1}"/>
              </a:ext>
            </a:extLst>
          </p:cNvPr>
          <p:cNvSpPr>
            <a:spLocks noGrp="1"/>
          </p:cNvSpPr>
          <p:nvPr>
            <p:ph type="sldNum" sz="quarter" idx="12"/>
          </p:nvPr>
        </p:nvSpPr>
        <p:spPr/>
        <p:txBody>
          <a:bodyPr/>
          <a:lstStyle/>
          <a:p>
            <a:fld id="{B2ADACBF-B37B-4026-855E-49B0BDFC8D12}" type="slidenum">
              <a:rPr lang="de-DE" smtClean="0"/>
              <a:t>28</a:t>
            </a:fld>
            <a:endParaRPr lang="de-DE"/>
          </a:p>
        </p:txBody>
      </p:sp>
      <p:sp>
        <p:nvSpPr>
          <p:cNvPr id="5" name="Inhaltsplatzhalter 4">
            <a:extLst>
              <a:ext uri="{FF2B5EF4-FFF2-40B4-BE49-F238E27FC236}">
                <a16:creationId xmlns:a16="http://schemas.microsoft.com/office/drawing/2014/main" id="{0B8D3A71-0D67-062E-2C48-172DC8608C52}"/>
              </a:ext>
            </a:extLst>
          </p:cNvPr>
          <p:cNvSpPr>
            <a:spLocks noGrp="1"/>
          </p:cNvSpPr>
          <p:nvPr>
            <p:ph sz="quarter" idx="1"/>
          </p:nvPr>
        </p:nvSpPr>
        <p:spPr/>
        <p:txBody>
          <a:bodyPr>
            <a:normAutofit/>
          </a:bodyPr>
          <a:lstStyle/>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Nun glauben wir's zu kennen! Mit Gewalt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Ergreift uns Liebreiz weiblicher Gestalt: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Der Jüngling, froh wie in der Kindheit Flor,</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Im Frühling tritt als Frühling selbst hervor,</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Entzückt, erstaunt, wer dies ihm angetan?</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Er schaut umher, die Welt gehört ihm an.</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Ins Weite zieht ihn </a:t>
            </a:r>
            <a:r>
              <a:rPr lang="de-DE" sz="1400" kern="0" dirty="0" err="1">
                <a:solidFill>
                  <a:srgbClr val="000000"/>
                </a:solidFill>
                <a:effectLst/>
                <a:ea typeface="Times New Roman" panose="02020603050405020304" pitchFamily="18" charset="0"/>
                <a:cs typeface="Times New Roman" panose="02020603050405020304" pitchFamily="18" charset="0"/>
              </a:rPr>
              <a:t>unbefangne</a:t>
            </a:r>
            <a:r>
              <a:rPr lang="de-DE" sz="1400" kern="0" dirty="0">
                <a:solidFill>
                  <a:srgbClr val="000000"/>
                </a:solidFill>
                <a:effectLst/>
                <a:ea typeface="Times New Roman" panose="02020603050405020304" pitchFamily="18" charset="0"/>
                <a:cs typeface="Times New Roman" panose="02020603050405020304" pitchFamily="18" charset="0"/>
              </a:rPr>
              <a:t> Hast,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Nichts engt ihn ein, nicht Mauer, nicht Palast;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Wie </a:t>
            </a:r>
            <a:r>
              <a:rPr lang="de-DE" sz="1400" kern="0" dirty="0" err="1">
                <a:solidFill>
                  <a:srgbClr val="000000"/>
                </a:solidFill>
                <a:effectLst/>
                <a:ea typeface="Times New Roman" panose="02020603050405020304" pitchFamily="18" charset="0"/>
                <a:cs typeface="Times New Roman" panose="02020603050405020304" pitchFamily="18" charset="0"/>
              </a:rPr>
              <a:t>Vögelschar</a:t>
            </a:r>
            <a:r>
              <a:rPr lang="de-DE" sz="1400" kern="0" dirty="0">
                <a:solidFill>
                  <a:srgbClr val="000000"/>
                </a:solidFill>
                <a:effectLst/>
                <a:ea typeface="Times New Roman" panose="02020603050405020304" pitchFamily="18" charset="0"/>
                <a:cs typeface="Times New Roman" panose="02020603050405020304" pitchFamily="18" charset="0"/>
              </a:rPr>
              <a:t> an </a:t>
            </a:r>
            <a:r>
              <a:rPr lang="de-DE" sz="1400" kern="0" dirty="0" err="1">
                <a:solidFill>
                  <a:srgbClr val="000000"/>
                </a:solidFill>
                <a:effectLst/>
                <a:ea typeface="Times New Roman" panose="02020603050405020304" pitchFamily="18" charset="0"/>
                <a:cs typeface="Times New Roman" panose="02020603050405020304" pitchFamily="18" charset="0"/>
              </a:rPr>
              <a:t>Wäldergipfeln</a:t>
            </a:r>
            <a:r>
              <a:rPr lang="de-DE" sz="1400" kern="0" dirty="0">
                <a:solidFill>
                  <a:srgbClr val="000000"/>
                </a:solidFill>
                <a:effectLst/>
                <a:ea typeface="Times New Roman" panose="02020603050405020304" pitchFamily="18" charset="0"/>
                <a:cs typeface="Times New Roman" panose="02020603050405020304" pitchFamily="18" charset="0"/>
              </a:rPr>
              <a:t> streift,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So schwebt auch er, der um die Liebste schweift,</a:t>
            </a:r>
            <a:r>
              <a:rPr lang="de-DE" sz="1400" u="sng" kern="0" dirty="0">
                <a:solidFill>
                  <a:srgbClr val="1446C6"/>
                </a:solidFill>
                <a:effectLst/>
                <a:ea typeface="Times New Roman" panose="02020603050405020304" pitchFamily="18" charset="0"/>
                <a:cs typeface="Times New Roman" panose="02020603050405020304" pitchFamily="18" charset="0"/>
              </a:rPr>
              <a:t> </a:t>
            </a: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Er sucht vom Äther, den er gern </a:t>
            </a:r>
            <a:r>
              <a:rPr lang="de-DE" sz="1400" kern="0" dirty="0" err="1">
                <a:solidFill>
                  <a:srgbClr val="000000"/>
                </a:solidFill>
                <a:effectLst/>
                <a:ea typeface="Times New Roman" panose="02020603050405020304" pitchFamily="18" charset="0"/>
                <a:cs typeface="Times New Roman" panose="02020603050405020304" pitchFamily="18" charset="0"/>
              </a:rPr>
              <a:t>verläßt</a:t>
            </a:r>
            <a:r>
              <a:rPr lang="de-DE" sz="1400" kern="0" dirty="0">
                <a:solidFill>
                  <a:srgbClr val="000000"/>
                </a:solidFill>
                <a:effectLst/>
                <a:ea typeface="Times New Roman" panose="02020603050405020304" pitchFamily="18" charset="0"/>
                <a:cs typeface="Times New Roman" panose="02020603050405020304" pitchFamily="18" charset="0"/>
              </a:rPr>
              <a: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Den treuen Blick, und dieser hält ihn fest.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Times New Roman" panose="02020603050405020304" pitchFamily="18" charset="0"/>
                <a:cs typeface="Times New Roman" panose="02020603050405020304" pitchFamily="18" charset="0"/>
              </a:rPr>
              <a:t> </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Doch erst zu früh und dann zu spät gewarnt,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Fühlt er den Flug gehemmt, fühlt sich umgarnt,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Das Wiedersehn ist froh, das Scheiden schwer,</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Das Wieder-Wiedersehn beglückt noch mehr,</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Und Jahre sind im Augenblick ersetzt;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Doch tückisch harrt das Lebewohl zuletzt.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endParaRPr lang="de-DE" sz="18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2050" name="Picture 2">
            <a:extLst>
              <a:ext uri="{FF2B5EF4-FFF2-40B4-BE49-F238E27FC236}">
                <a16:creationId xmlns:a16="http://schemas.microsoft.com/office/drawing/2014/main" id="{BAC3B3B1-F79B-4DB0-F6DB-2D90CA58B2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348880"/>
            <a:ext cx="2095500" cy="2714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934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146BB6-D723-9DF7-0F92-F1EC58DA8CA3}"/>
              </a:ext>
            </a:extLst>
          </p:cNvPr>
          <p:cNvSpPr>
            <a:spLocks noGrp="1"/>
          </p:cNvSpPr>
          <p:nvPr>
            <p:ph type="title"/>
          </p:nvPr>
        </p:nvSpPr>
        <p:spPr/>
        <p:txBody>
          <a:bodyPr>
            <a:normAutofit/>
          </a:bodyPr>
          <a:lstStyle/>
          <a:p>
            <a:r>
              <a:rPr lang="de-DE" sz="2800" dirty="0"/>
              <a:t>Goethe, </a:t>
            </a:r>
            <a:r>
              <a:rPr lang="de-DE" sz="2800" i="1" dirty="0">
                <a:solidFill>
                  <a:schemeClr val="accent1"/>
                </a:solidFill>
              </a:rPr>
              <a:t>An Werther</a:t>
            </a:r>
          </a:p>
        </p:txBody>
      </p:sp>
      <p:sp>
        <p:nvSpPr>
          <p:cNvPr id="3" name="Fußzeilenplatzhalter 2">
            <a:extLst>
              <a:ext uri="{FF2B5EF4-FFF2-40B4-BE49-F238E27FC236}">
                <a16:creationId xmlns:a16="http://schemas.microsoft.com/office/drawing/2014/main" id="{06D8300B-F9C9-4421-BAA1-F3CBFE8A3C08}"/>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94BD20AF-DD47-2DB5-C794-D583C43307A1}"/>
              </a:ext>
            </a:extLst>
          </p:cNvPr>
          <p:cNvSpPr>
            <a:spLocks noGrp="1"/>
          </p:cNvSpPr>
          <p:nvPr>
            <p:ph type="sldNum" sz="quarter" idx="12"/>
          </p:nvPr>
        </p:nvSpPr>
        <p:spPr/>
        <p:txBody>
          <a:bodyPr/>
          <a:lstStyle/>
          <a:p>
            <a:fld id="{B2ADACBF-B37B-4026-855E-49B0BDFC8D12}" type="slidenum">
              <a:rPr lang="de-DE" smtClean="0"/>
              <a:t>29</a:t>
            </a:fld>
            <a:endParaRPr lang="de-DE"/>
          </a:p>
        </p:txBody>
      </p:sp>
      <p:sp>
        <p:nvSpPr>
          <p:cNvPr id="5" name="Inhaltsplatzhalter 4">
            <a:extLst>
              <a:ext uri="{FF2B5EF4-FFF2-40B4-BE49-F238E27FC236}">
                <a16:creationId xmlns:a16="http://schemas.microsoft.com/office/drawing/2014/main" id="{0B8D3A71-0D67-062E-2C48-172DC8608C52}"/>
              </a:ext>
            </a:extLst>
          </p:cNvPr>
          <p:cNvSpPr>
            <a:spLocks noGrp="1"/>
          </p:cNvSpPr>
          <p:nvPr>
            <p:ph sz="quarter" idx="1"/>
          </p:nvPr>
        </p:nvSpPr>
        <p:spPr>
          <a:xfrm>
            <a:off x="301752" y="2060848"/>
            <a:ext cx="4517136" cy="4038200"/>
          </a:xfrm>
        </p:spPr>
        <p:txBody>
          <a:bodyPr>
            <a:normAutofit/>
          </a:bodyPr>
          <a:lstStyle/>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Du lächelst, Freund, gefühlvoll, wie sich ziemt: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Ein </a:t>
            </a:r>
            <a:r>
              <a:rPr lang="de-DE" sz="1400" kern="0" dirty="0" err="1">
                <a:solidFill>
                  <a:srgbClr val="000000"/>
                </a:solidFill>
                <a:effectLst/>
                <a:ea typeface="Times New Roman" panose="02020603050405020304" pitchFamily="18" charset="0"/>
                <a:cs typeface="Times New Roman" panose="02020603050405020304" pitchFamily="18" charset="0"/>
              </a:rPr>
              <a:t>gräßlich</a:t>
            </a:r>
            <a:r>
              <a:rPr lang="de-DE" sz="1400" kern="0" dirty="0">
                <a:solidFill>
                  <a:srgbClr val="000000"/>
                </a:solidFill>
                <a:effectLst/>
                <a:ea typeface="Times New Roman" panose="02020603050405020304" pitchFamily="18" charset="0"/>
                <a:cs typeface="Times New Roman" panose="02020603050405020304" pitchFamily="18" charset="0"/>
              </a:rPr>
              <a:t> Scheiden machte dich berühmt;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Wir feierten dein kläglich </a:t>
            </a:r>
            <a:r>
              <a:rPr lang="de-DE" sz="1400" kern="0" dirty="0" err="1">
                <a:solidFill>
                  <a:srgbClr val="000000"/>
                </a:solidFill>
                <a:effectLst/>
                <a:ea typeface="Times New Roman" panose="02020603050405020304" pitchFamily="18" charset="0"/>
                <a:cs typeface="Times New Roman" panose="02020603050405020304" pitchFamily="18" charset="0"/>
              </a:rPr>
              <a:t>Mißgeschick</a:t>
            </a:r>
            <a:r>
              <a:rPr lang="de-DE" sz="1400" kern="0" dirty="0">
                <a:solidFill>
                  <a:srgbClr val="000000"/>
                </a:solidFill>
                <a:effectLst/>
                <a:ea typeface="Times New Roman" panose="02020603050405020304" pitchFamily="18" charset="0"/>
                <a:cs typeface="Times New Roman" panose="02020603050405020304" pitchFamily="18" charset="0"/>
              </a:rPr>
              <a: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Du ließest uns zu Wohl und Weh zurück;</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Dann zog uns wieder ungewisse Bahn</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Der Leidenschaften labyrinthisch an;</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Und wir, verschlungen wiederholter Not,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Dem Scheiden endlich – Scheiden ist der Tod!</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Wie klingt es rührend, wenn der Dichter singt,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Den Tod zu meiden, den das Scheiden bringt!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solidFill>
                  <a:srgbClr val="000000"/>
                </a:solidFill>
                <a:effectLst/>
                <a:ea typeface="Times New Roman" panose="02020603050405020304" pitchFamily="18" charset="0"/>
                <a:cs typeface="Times New Roman" panose="02020603050405020304" pitchFamily="18" charset="0"/>
              </a:rPr>
              <a:t>Verstrickt in solche Qualen, halbverschuldet,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err="1">
                <a:solidFill>
                  <a:srgbClr val="000000"/>
                </a:solidFill>
                <a:effectLst/>
                <a:ea typeface="Times New Roman" panose="02020603050405020304" pitchFamily="18" charset="0"/>
                <a:cs typeface="Times New Roman" panose="02020603050405020304" pitchFamily="18" charset="0"/>
              </a:rPr>
              <a:t>Geb</a:t>
            </a:r>
            <a:r>
              <a:rPr lang="de-DE" sz="1400" kern="0" dirty="0">
                <a:solidFill>
                  <a:srgbClr val="000000"/>
                </a:solidFill>
                <a:effectLst/>
                <a:ea typeface="Times New Roman" panose="02020603050405020304" pitchFamily="18" charset="0"/>
                <a:cs typeface="Times New Roman" panose="02020603050405020304" pitchFamily="18" charset="0"/>
              </a:rPr>
              <a:t> ihm ein Gott zu sagen, was er duldet.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endParaRPr lang="de-DE" sz="18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7" name="Grafik 6" descr="Ein Bild, das Text, Brief, Handschrift, Kalligrafie enthält.&#10;&#10;Automatisch generierte Beschreibung">
            <a:extLst>
              <a:ext uri="{FF2B5EF4-FFF2-40B4-BE49-F238E27FC236}">
                <a16:creationId xmlns:a16="http://schemas.microsoft.com/office/drawing/2014/main" id="{674D795C-A2EA-9D9A-877A-7F2B94C852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8888" y="2540993"/>
            <a:ext cx="2959596" cy="1493251"/>
          </a:xfrm>
          <a:prstGeom prst="rect">
            <a:avLst/>
          </a:prstGeom>
        </p:spPr>
      </p:pic>
    </p:spTree>
    <p:extLst>
      <p:ext uri="{BB962C8B-B14F-4D97-AF65-F5344CB8AC3E}">
        <p14:creationId xmlns:p14="http://schemas.microsoft.com/office/powerpoint/2010/main" val="13288909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61BF6D-3A1E-61E0-3FE7-E2F6303A0F1D}"/>
              </a:ext>
            </a:extLst>
          </p:cNvPr>
          <p:cNvSpPr>
            <a:spLocks noGrp="1"/>
          </p:cNvSpPr>
          <p:nvPr>
            <p:ph type="title"/>
          </p:nvPr>
        </p:nvSpPr>
        <p:spPr/>
        <p:txBody>
          <a:bodyPr>
            <a:normAutofit/>
          </a:bodyPr>
          <a:lstStyle/>
          <a:p>
            <a:r>
              <a:rPr lang="de-DE" sz="2800" dirty="0"/>
              <a:t>Heinrich Heine, </a:t>
            </a:r>
            <a:r>
              <a:rPr lang="de-DE" sz="2800" i="1" dirty="0">
                <a:solidFill>
                  <a:schemeClr val="accent1"/>
                </a:solidFill>
              </a:rPr>
              <a:t>Die romantische Schule</a:t>
            </a:r>
          </a:p>
        </p:txBody>
      </p:sp>
      <p:sp>
        <p:nvSpPr>
          <p:cNvPr id="3" name="Fußzeilenplatzhalter 2">
            <a:extLst>
              <a:ext uri="{FF2B5EF4-FFF2-40B4-BE49-F238E27FC236}">
                <a16:creationId xmlns:a16="http://schemas.microsoft.com/office/drawing/2014/main" id="{F260A84F-B8A7-EC90-5DFC-D6D3C885E1B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6B2D545B-0C44-CD1A-DC2B-28AEB2C9D3EF}"/>
              </a:ext>
            </a:extLst>
          </p:cNvPr>
          <p:cNvSpPr>
            <a:spLocks noGrp="1"/>
          </p:cNvSpPr>
          <p:nvPr>
            <p:ph type="sldNum" sz="quarter" idx="12"/>
          </p:nvPr>
        </p:nvSpPr>
        <p:spPr/>
        <p:txBody>
          <a:bodyPr/>
          <a:lstStyle/>
          <a:p>
            <a:fld id="{B2ADACBF-B37B-4026-855E-49B0BDFC8D12}" type="slidenum">
              <a:rPr lang="de-DE" smtClean="0"/>
              <a:t>30</a:t>
            </a:fld>
            <a:endParaRPr lang="de-DE"/>
          </a:p>
        </p:txBody>
      </p:sp>
      <p:pic>
        <p:nvPicPr>
          <p:cNvPr id="7" name="Inhaltsplatzhalter 6" descr="Ein Bild, das Porträt, Menschliches Gesicht, Entwurf, Kleidung enthält.&#10;&#10;Automatisch generierte Beschreibung">
            <a:extLst>
              <a:ext uri="{FF2B5EF4-FFF2-40B4-BE49-F238E27FC236}">
                <a16:creationId xmlns:a16="http://schemas.microsoft.com/office/drawing/2014/main" id="{3584724D-78E4-61A6-6EA0-E9E4BCF39322}"/>
              </a:ext>
            </a:extLst>
          </p:cNvPr>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7164288" y="4113861"/>
            <a:ext cx="1703901" cy="2417742"/>
          </a:xfrm>
        </p:spPr>
      </p:pic>
      <p:sp>
        <p:nvSpPr>
          <p:cNvPr id="10" name="Textfeld 9">
            <a:extLst>
              <a:ext uri="{FF2B5EF4-FFF2-40B4-BE49-F238E27FC236}">
                <a16:creationId xmlns:a16="http://schemas.microsoft.com/office/drawing/2014/main" id="{83BAECCB-3733-3066-F6BA-2D6BE1986E08}"/>
              </a:ext>
            </a:extLst>
          </p:cNvPr>
          <p:cNvSpPr txBox="1"/>
          <p:nvPr/>
        </p:nvSpPr>
        <p:spPr>
          <a:xfrm>
            <a:off x="395536" y="1700808"/>
            <a:ext cx="6480720" cy="4221540"/>
          </a:xfrm>
          <a:prstGeom prst="rect">
            <a:avLst/>
          </a:prstGeom>
          <a:noFill/>
        </p:spPr>
        <p:txBody>
          <a:bodyPr wrap="square" rtlCol="0">
            <a:spAutoFit/>
          </a:bodyPr>
          <a:lstStyle/>
          <a:p>
            <a:pPr>
              <a:lnSpc>
                <a:spcPts val="1700"/>
              </a:lnSpc>
            </a:pPr>
            <a:r>
              <a:rPr lang="de-DE" sz="1400" kern="0" dirty="0">
                <a:effectLst/>
                <a:ea typeface="Aptos" panose="020B0004020202020204" pitchFamily="34" charset="0"/>
                <a:cs typeface="Times New Roman" panose="02020603050405020304" pitchFamily="18" charset="0"/>
              </a:rPr>
              <a:t>Man irrt sehr, wenn man etwa glaubt, </a:t>
            </a:r>
            <a:r>
              <a:rPr lang="de-DE" sz="1400" kern="0" dirty="0" err="1">
                <a:effectLst/>
                <a:ea typeface="Aptos" panose="020B0004020202020204" pitchFamily="34" charset="0"/>
                <a:cs typeface="Times New Roman" panose="02020603050405020304" pitchFamily="18" charset="0"/>
              </a:rPr>
              <a:t>daß</a:t>
            </a:r>
            <a:r>
              <a:rPr lang="de-DE" sz="1400" kern="0" dirty="0">
                <a:effectLst/>
                <a:ea typeface="Aptos" panose="020B0004020202020204" pitchFamily="34" charset="0"/>
                <a:cs typeface="Times New Roman" panose="02020603050405020304" pitchFamily="18" charset="0"/>
              </a:rPr>
              <a:t> Goethe, der damals schon aufgetaucht, bereits allgemein anerkannt gewesen sei. Sein »Götz von Berlichingen« und sein »Werther« waren mit Begeisterung aufgenommen worden, aber die Werke der gewöhnlichsten Stümper waren es nicht minder, und man gab </a:t>
            </a:r>
            <a:r>
              <a:rPr lang="de-DE" sz="1400" kern="0" dirty="0" err="1">
                <a:effectLst/>
                <a:ea typeface="Aptos" panose="020B0004020202020204" pitchFamily="34" charset="0"/>
                <a:cs typeface="Times New Roman" panose="02020603050405020304" pitchFamily="18" charset="0"/>
              </a:rPr>
              <a:t>Goethen</a:t>
            </a:r>
            <a:r>
              <a:rPr lang="de-DE" sz="1400" kern="0" dirty="0">
                <a:effectLst/>
                <a:ea typeface="Aptos" panose="020B0004020202020204" pitchFamily="34" charset="0"/>
                <a:cs typeface="Times New Roman" panose="02020603050405020304" pitchFamily="18" charset="0"/>
              </a:rPr>
              <a:t> nur eine kleine Nische in dem Tempel der Literatur. Nur den »Götz« und den »Werther« hatte das Publikum, wie gesagt, mit Begeisterung aufgenommen, aber mehr wegen des Stoffes als wegen ihrer artistischen Vorzüge, die fast niemand in diesen Meisterwerken zu schätzen verstand. […] In dem »Werther« sah man nur die Bearbeitung einer wahren Geschichte, die des jungen Jerusalem, eines Jünglings, der sich aus Liebe totgeschossen und dadurch in jener windstillen Zeit einen sehr starken Lärm gemacht; man las mit Tränen seine rührenden Briefe; man bemerkte scharfsinnig, </a:t>
            </a:r>
            <a:r>
              <a:rPr lang="de-DE" sz="1400" kern="0" dirty="0" err="1">
                <a:effectLst/>
                <a:ea typeface="Aptos" panose="020B0004020202020204" pitchFamily="34" charset="0"/>
                <a:cs typeface="Times New Roman" panose="02020603050405020304" pitchFamily="18" charset="0"/>
              </a:rPr>
              <a:t>daß</a:t>
            </a:r>
            <a:r>
              <a:rPr lang="de-DE" sz="1400" kern="0" dirty="0">
                <a:effectLst/>
                <a:ea typeface="Aptos" panose="020B0004020202020204" pitchFamily="34" charset="0"/>
                <a:cs typeface="Times New Roman" panose="02020603050405020304" pitchFamily="18" charset="0"/>
              </a:rPr>
              <a:t> die Art, wie Werther aus einer adeligen Gesellschaft entfernt worden, seinen </a:t>
            </a:r>
            <a:r>
              <a:rPr lang="de-DE" sz="1400" kern="0" dirty="0" err="1">
                <a:effectLst/>
                <a:ea typeface="Aptos" panose="020B0004020202020204" pitchFamily="34" charset="0"/>
                <a:cs typeface="Times New Roman" panose="02020603050405020304" pitchFamily="18" charset="0"/>
              </a:rPr>
              <a:t>Lebensüberdruß</a:t>
            </a:r>
            <a:r>
              <a:rPr lang="de-DE" sz="1400" kern="0" dirty="0">
                <a:effectLst/>
                <a:ea typeface="Aptos" panose="020B0004020202020204" pitchFamily="34" charset="0"/>
                <a:cs typeface="Times New Roman" panose="02020603050405020304" pitchFamily="18" charset="0"/>
              </a:rPr>
              <a:t> gesteigert habe; die Frage über den Selbstmord gab dem Buche noch mehr Besprechung; einige Narren verfielen auf die Idee, sich bei dieser Gelegenheit ebenfalls totzuschießen; das Buch machte, durch seinen Stoff, einen bedeutenden Knalleffekt. Die Romane von August Lafontaine wurden jedoch ebenso gern gelesen, und da dieser unaufhörlich schrieb, so war er berühmter als Wolfgang Goethe. </a:t>
            </a:r>
            <a:endParaRPr lang="de-DE" dirty="0"/>
          </a:p>
        </p:txBody>
      </p:sp>
    </p:spTree>
    <p:extLst>
      <p:ext uri="{BB962C8B-B14F-4D97-AF65-F5344CB8AC3E}">
        <p14:creationId xmlns:p14="http://schemas.microsoft.com/office/powerpoint/2010/main" val="3379983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61BF6D-3A1E-61E0-3FE7-E2F6303A0F1D}"/>
              </a:ext>
            </a:extLst>
          </p:cNvPr>
          <p:cNvSpPr>
            <a:spLocks noGrp="1"/>
          </p:cNvSpPr>
          <p:nvPr>
            <p:ph type="title"/>
          </p:nvPr>
        </p:nvSpPr>
        <p:spPr/>
        <p:txBody>
          <a:bodyPr>
            <a:noAutofit/>
          </a:bodyPr>
          <a:lstStyle/>
          <a:p>
            <a:r>
              <a:rPr lang="de-DE" sz="2400" dirty="0"/>
              <a:t>Heinrich Heine, </a:t>
            </a:r>
            <a:br>
              <a:rPr lang="de-DE" sz="2400" dirty="0"/>
            </a:br>
            <a:r>
              <a:rPr lang="de-DE" sz="2400" i="1" dirty="0">
                <a:solidFill>
                  <a:schemeClr val="accent1"/>
                </a:solidFill>
              </a:rPr>
              <a:t>Zur Geschichte der Religion und Philosophie in Deutschland</a:t>
            </a:r>
          </a:p>
        </p:txBody>
      </p:sp>
      <p:sp>
        <p:nvSpPr>
          <p:cNvPr id="3" name="Fußzeilenplatzhalter 2">
            <a:extLst>
              <a:ext uri="{FF2B5EF4-FFF2-40B4-BE49-F238E27FC236}">
                <a16:creationId xmlns:a16="http://schemas.microsoft.com/office/drawing/2014/main" id="{F260A84F-B8A7-EC90-5DFC-D6D3C885E1B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6B2D545B-0C44-CD1A-DC2B-28AEB2C9D3EF}"/>
              </a:ext>
            </a:extLst>
          </p:cNvPr>
          <p:cNvSpPr>
            <a:spLocks noGrp="1"/>
          </p:cNvSpPr>
          <p:nvPr>
            <p:ph type="sldNum" sz="quarter" idx="12"/>
          </p:nvPr>
        </p:nvSpPr>
        <p:spPr/>
        <p:txBody>
          <a:bodyPr/>
          <a:lstStyle/>
          <a:p>
            <a:fld id="{B2ADACBF-B37B-4026-855E-49B0BDFC8D12}" type="slidenum">
              <a:rPr lang="de-DE" smtClean="0"/>
              <a:t>31</a:t>
            </a:fld>
            <a:endParaRPr lang="de-DE"/>
          </a:p>
        </p:txBody>
      </p:sp>
      <p:sp>
        <p:nvSpPr>
          <p:cNvPr id="6" name="Inhaltsplatzhalter 5">
            <a:extLst>
              <a:ext uri="{FF2B5EF4-FFF2-40B4-BE49-F238E27FC236}">
                <a16:creationId xmlns:a16="http://schemas.microsoft.com/office/drawing/2014/main" id="{0190E284-59CB-ACAD-C4BE-369845A981C9}"/>
              </a:ext>
            </a:extLst>
          </p:cNvPr>
          <p:cNvSpPr>
            <a:spLocks noGrp="1"/>
          </p:cNvSpPr>
          <p:nvPr>
            <p:ph sz="quarter" idx="1"/>
          </p:nvPr>
        </p:nvSpPr>
        <p:spPr>
          <a:xfrm>
            <a:off x="539552" y="1700808"/>
            <a:ext cx="8064896" cy="4536504"/>
          </a:xfrm>
        </p:spPr>
        <p:txBody>
          <a:bodyPr>
            <a:normAutofit fontScale="55000" lnSpcReduction="20000"/>
          </a:bodyPr>
          <a:lstStyle/>
          <a:p>
            <a:pPr marL="0" indent="0">
              <a:lnSpc>
                <a:spcPts val="1700"/>
              </a:lnSpc>
              <a:spcBef>
                <a:spcPts val="0"/>
              </a:spcBef>
              <a:buNone/>
            </a:pPr>
            <a:r>
              <a:rPr lang="de-DE" sz="2500" kern="0" dirty="0">
                <a:effectLst/>
                <a:ea typeface="Aptos" panose="020B0004020202020204" pitchFamily="34" charset="0"/>
                <a:cs typeface="Times New Roman" panose="02020603050405020304" pitchFamily="18" charset="0"/>
              </a:rPr>
              <a:t>Er [Friedrich Nicolai] schrieb eine Satire gegen dessen »Werther«, worin er alle Intentionen des Autors aufs plumpste verkannte. Indessen in der Hauptsache hatte er immer recht; wenn er auch nicht begriffen, was Goethe mit seinem »Werther« eigentlich sagen wollte, so begriff er doch ganz gut dessen Wirkung, die weichliche Schwärmerei, die unfruchtbare Sentimentalität, die durch diesen Roman aufkam und mit jeder vernünftigen Gesinnung, die uns not tat, in feindlichem Widerspruch war. Hier stimmte Nicolai ganz überein mit Lessing, der an einen Freund folgendes Urteil über den »Werther« schrieb:</a:t>
            </a:r>
            <a:endParaRPr lang="de-DE" sz="25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2500" kern="0" dirty="0">
                <a:effectLst/>
                <a:ea typeface="Aptos" panose="020B0004020202020204" pitchFamily="34" charset="0"/>
                <a:cs typeface="Times New Roman" panose="02020603050405020304" pitchFamily="18" charset="0"/>
              </a:rPr>
              <a:t>    »</a:t>
            </a:r>
            <a:r>
              <a:rPr lang="de-DE" sz="2500" kern="0" dirty="0">
                <a:solidFill>
                  <a:schemeClr val="accent1"/>
                </a:solidFill>
                <a:effectLst/>
                <a:ea typeface="Aptos" panose="020B0004020202020204" pitchFamily="34" charset="0"/>
                <a:cs typeface="Times New Roman" panose="02020603050405020304" pitchFamily="18" charset="0"/>
              </a:rPr>
              <a:t>Wenn ein so warmes Produkt nicht mehr Unheil als Gutes stiften soll, meinen Sie nicht, </a:t>
            </a:r>
            <a:r>
              <a:rPr lang="de-DE" sz="2500" kern="0" dirty="0" err="1">
                <a:solidFill>
                  <a:schemeClr val="accent1"/>
                </a:solidFill>
                <a:effectLst/>
                <a:ea typeface="Aptos" panose="020B0004020202020204" pitchFamily="34" charset="0"/>
                <a:cs typeface="Times New Roman" panose="02020603050405020304" pitchFamily="18" charset="0"/>
              </a:rPr>
              <a:t>daß</a:t>
            </a:r>
            <a:r>
              <a:rPr lang="de-DE" sz="2500" kern="0" dirty="0">
                <a:solidFill>
                  <a:schemeClr val="accent1"/>
                </a:solidFill>
                <a:effectLst/>
                <a:ea typeface="Aptos" panose="020B0004020202020204" pitchFamily="34" charset="0"/>
                <a:cs typeface="Times New Roman" panose="02020603050405020304" pitchFamily="18" charset="0"/>
              </a:rPr>
              <a:t> es noch eine kleine kalte </a:t>
            </a:r>
            <a:r>
              <a:rPr lang="de-DE" sz="2500" kern="0" dirty="0" err="1">
                <a:solidFill>
                  <a:schemeClr val="accent1"/>
                </a:solidFill>
                <a:effectLst/>
                <a:ea typeface="Aptos" panose="020B0004020202020204" pitchFamily="34" charset="0"/>
                <a:cs typeface="Times New Roman" panose="02020603050405020304" pitchFamily="18" charset="0"/>
              </a:rPr>
              <a:t>Schlußrede</a:t>
            </a:r>
            <a:r>
              <a:rPr lang="de-DE" sz="2500" kern="0" dirty="0">
                <a:solidFill>
                  <a:schemeClr val="accent1"/>
                </a:solidFill>
                <a:effectLst/>
                <a:ea typeface="Aptos" panose="020B0004020202020204" pitchFamily="34" charset="0"/>
                <a:cs typeface="Times New Roman" panose="02020603050405020304" pitchFamily="18" charset="0"/>
              </a:rPr>
              <a:t> haben </a:t>
            </a:r>
            <a:r>
              <a:rPr lang="de-DE" sz="2500" kern="0" dirty="0" err="1">
                <a:solidFill>
                  <a:schemeClr val="accent1"/>
                </a:solidFill>
                <a:effectLst/>
                <a:ea typeface="Aptos" panose="020B0004020202020204" pitchFamily="34" charset="0"/>
                <a:cs typeface="Times New Roman" panose="02020603050405020304" pitchFamily="18" charset="0"/>
              </a:rPr>
              <a:t>müßte</a:t>
            </a:r>
            <a:r>
              <a:rPr lang="de-DE" sz="2500" kern="0" dirty="0">
                <a:solidFill>
                  <a:schemeClr val="accent1"/>
                </a:solidFill>
                <a:effectLst/>
                <a:ea typeface="Aptos" panose="020B0004020202020204" pitchFamily="34" charset="0"/>
                <a:cs typeface="Times New Roman" panose="02020603050405020304" pitchFamily="18" charset="0"/>
              </a:rPr>
              <a:t>? Ein paar Winke hinterher, wie Werther zu einem so abenteuerlichen Charakter gekommen; wie ein anderer Jüngling, dem die Natur eine ähnliche Anlage gegeben, sich davor zu bewahren habe. Glauben Sie wohl, </a:t>
            </a:r>
            <a:r>
              <a:rPr lang="de-DE" sz="2500" kern="0" dirty="0" err="1">
                <a:solidFill>
                  <a:schemeClr val="accent1"/>
                </a:solidFill>
                <a:effectLst/>
                <a:ea typeface="Aptos" panose="020B0004020202020204" pitchFamily="34" charset="0"/>
                <a:cs typeface="Times New Roman" panose="02020603050405020304" pitchFamily="18" charset="0"/>
              </a:rPr>
              <a:t>daß</a:t>
            </a:r>
            <a:r>
              <a:rPr lang="de-DE" sz="2500" kern="0" dirty="0">
                <a:solidFill>
                  <a:schemeClr val="accent1"/>
                </a:solidFill>
                <a:effectLst/>
                <a:ea typeface="Aptos" panose="020B0004020202020204" pitchFamily="34" charset="0"/>
                <a:cs typeface="Times New Roman" panose="02020603050405020304" pitchFamily="18" charset="0"/>
              </a:rPr>
              <a:t> je ein römischer oder griechischer Jüngling sich so, und darum, das Leben genommen? </a:t>
            </a:r>
            <a:r>
              <a:rPr lang="de-DE" sz="2500" kern="0" dirty="0" err="1">
                <a:solidFill>
                  <a:schemeClr val="accent1"/>
                </a:solidFill>
                <a:effectLst/>
                <a:ea typeface="Aptos" panose="020B0004020202020204" pitchFamily="34" charset="0"/>
                <a:cs typeface="Times New Roman" panose="02020603050405020304" pitchFamily="18" charset="0"/>
              </a:rPr>
              <a:t>Gewiß</a:t>
            </a:r>
            <a:r>
              <a:rPr lang="de-DE" sz="2500" kern="0" dirty="0">
                <a:solidFill>
                  <a:schemeClr val="accent1"/>
                </a:solidFill>
                <a:effectLst/>
                <a:ea typeface="Aptos" panose="020B0004020202020204" pitchFamily="34" charset="0"/>
                <a:cs typeface="Times New Roman" panose="02020603050405020304" pitchFamily="18" charset="0"/>
              </a:rPr>
              <a:t> nicht. Die </a:t>
            </a:r>
            <a:r>
              <a:rPr lang="de-DE" sz="2500" kern="0" dirty="0" err="1">
                <a:solidFill>
                  <a:schemeClr val="accent1"/>
                </a:solidFill>
                <a:effectLst/>
                <a:ea typeface="Aptos" panose="020B0004020202020204" pitchFamily="34" charset="0"/>
                <a:cs typeface="Times New Roman" panose="02020603050405020304" pitchFamily="18" charset="0"/>
              </a:rPr>
              <a:t>wußten</a:t>
            </a:r>
            <a:r>
              <a:rPr lang="de-DE" sz="2500" kern="0" dirty="0">
                <a:solidFill>
                  <a:schemeClr val="accent1"/>
                </a:solidFill>
                <a:effectLst/>
                <a:ea typeface="Aptos" panose="020B0004020202020204" pitchFamily="34" charset="0"/>
                <a:cs typeface="Times New Roman" panose="02020603050405020304" pitchFamily="18" charset="0"/>
              </a:rPr>
              <a:t> sich vor der Schwärmerei der Liebe ganz anders zu sichern […]. Solche kleingroße, verächtlich schätzbare Originale hervorzubringen war nur der christlichen Erziehung vorbehalten, die ein körperliches Bedürfnis so schön in eine geistige Vollkommenheit zu verwandeln weiß. Also, lieber Goethe, noch ein </a:t>
            </a:r>
            <a:r>
              <a:rPr lang="de-DE" sz="2500" kern="0" dirty="0" err="1">
                <a:solidFill>
                  <a:schemeClr val="accent1"/>
                </a:solidFill>
                <a:effectLst/>
                <a:ea typeface="Aptos" panose="020B0004020202020204" pitchFamily="34" charset="0"/>
                <a:cs typeface="Times New Roman" panose="02020603050405020304" pitchFamily="18" charset="0"/>
              </a:rPr>
              <a:t>Kapitelchen</a:t>
            </a:r>
            <a:r>
              <a:rPr lang="de-DE" sz="2500" kern="0" dirty="0">
                <a:solidFill>
                  <a:schemeClr val="accent1"/>
                </a:solidFill>
                <a:effectLst/>
                <a:ea typeface="Aptos" panose="020B0004020202020204" pitchFamily="34" charset="0"/>
                <a:cs typeface="Times New Roman" panose="02020603050405020304" pitchFamily="18" charset="0"/>
              </a:rPr>
              <a:t> zum Schlusse; und je zynischer, je besser</a:t>
            </a:r>
            <a:r>
              <a:rPr lang="de-DE" sz="2500" kern="0" dirty="0">
                <a:effectLst/>
                <a:ea typeface="Aptos" panose="020B0004020202020204" pitchFamily="34" charset="0"/>
                <a:cs typeface="Times New Roman" panose="02020603050405020304" pitchFamily="18" charset="0"/>
              </a:rPr>
              <a:t>!«</a:t>
            </a:r>
            <a:endParaRPr lang="de-DE" sz="25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2500" kern="0" dirty="0">
                <a:effectLst/>
                <a:ea typeface="Aptos" panose="020B0004020202020204" pitchFamily="34" charset="0"/>
                <a:cs typeface="Times New Roman" panose="02020603050405020304" pitchFamily="18" charset="0"/>
              </a:rPr>
              <a:t>    Freund Nicolai hat nun wirklich, nach solcher Angabe, einen veränderten »Werther« herausgegeben. Nach dieser Version hat sich der Held nicht totgeschossen, sondern nur mit Hühnerblut besudelt; denn statt mit Blei war die Pistole nur mit letzterem geladen. Werther wird lächerlich, bleibt leben, heiratet Charlotte, kurz, endet noch tragischer als im </a:t>
            </a:r>
            <a:r>
              <a:rPr lang="de-DE" sz="2500" kern="0" dirty="0" err="1">
                <a:effectLst/>
                <a:ea typeface="Aptos" panose="020B0004020202020204" pitchFamily="34" charset="0"/>
                <a:cs typeface="Times New Roman" panose="02020603050405020304" pitchFamily="18" charset="0"/>
              </a:rPr>
              <a:t>Goetheschen</a:t>
            </a:r>
            <a:r>
              <a:rPr lang="de-DE" sz="2500" kern="0" dirty="0">
                <a:effectLst/>
                <a:ea typeface="Aptos" panose="020B0004020202020204" pitchFamily="34" charset="0"/>
                <a:cs typeface="Times New Roman" panose="02020603050405020304" pitchFamily="18" charset="0"/>
              </a:rPr>
              <a:t> Original.</a:t>
            </a:r>
            <a:endParaRPr lang="de-DE" sz="2500" kern="100" dirty="0">
              <a:effectLst/>
              <a:ea typeface="Aptos" panose="020B0004020202020204" pitchFamily="34" charset="0"/>
              <a:cs typeface="Times New Roman" panose="02020603050405020304" pitchFamily="18" charset="0"/>
            </a:endParaRPr>
          </a:p>
          <a:p>
            <a:pPr marL="0" indent="0">
              <a:buNone/>
            </a:pPr>
            <a:endParaRPr lang="de-DE" dirty="0"/>
          </a:p>
        </p:txBody>
      </p:sp>
    </p:spTree>
    <p:extLst>
      <p:ext uri="{BB962C8B-B14F-4D97-AF65-F5344CB8AC3E}">
        <p14:creationId xmlns:p14="http://schemas.microsoft.com/office/powerpoint/2010/main" val="2914238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8C0FFC-8CEE-B46C-3F01-337CCC58DBB4}"/>
              </a:ext>
            </a:extLst>
          </p:cNvPr>
          <p:cNvSpPr>
            <a:spLocks noGrp="1"/>
          </p:cNvSpPr>
          <p:nvPr>
            <p:ph type="title"/>
          </p:nvPr>
        </p:nvSpPr>
        <p:spPr/>
        <p:txBody>
          <a:bodyPr>
            <a:normAutofit/>
          </a:bodyPr>
          <a:lstStyle/>
          <a:p>
            <a:r>
              <a:rPr lang="de-DE" sz="2800" dirty="0"/>
              <a:t>Friedrich Nicolai, </a:t>
            </a:r>
            <a:r>
              <a:rPr lang="de-DE" sz="2800" i="1" dirty="0">
                <a:solidFill>
                  <a:schemeClr val="accent1"/>
                </a:solidFill>
              </a:rPr>
              <a:t>Freuden des jungen Werthers</a:t>
            </a:r>
          </a:p>
        </p:txBody>
      </p:sp>
      <p:sp>
        <p:nvSpPr>
          <p:cNvPr id="3" name="Fußzeilenplatzhalter 2">
            <a:extLst>
              <a:ext uri="{FF2B5EF4-FFF2-40B4-BE49-F238E27FC236}">
                <a16:creationId xmlns:a16="http://schemas.microsoft.com/office/drawing/2014/main" id="{A12FF204-7FEB-C637-15F3-323DFEC61CC6}"/>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C889C9AE-1A46-AA08-BD20-77B68571215D}"/>
              </a:ext>
            </a:extLst>
          </p:cNvPr>
          <p:cNvSpPr>
            <a:spLocks noGrp="1"/>
          </p:cNvSpPr>
          <p:nvPr>
            <p:ph type="sldNum" sz="quarter" idx="12"/>
          </p:nvPr>
        </p:nvSpPr>
        <p:spPr/>
        <p:txBody>
          <a:bodyPr/>
          <a:lstStyle/>
          <a:p>
            <a:fld id="{B2ADACBF-B37B-4026-855E-49B0BDFC8D12}" type="slidenum">
              <a:rPr lang="de-DE" smtClean="0"/>
              <a:t>32</a:t>
            </a:fld>
            <a:endParaRPr lang="de-DE"/>
          </a:p>
        </p:txBody>
      </p:sp>
      <p:pic>
        <p:nvPicPr>
          <p:cNvPr id="19" name="Inhaltsplatzhalter 18" descr="Ein Bild, das Menschliches Gesicht, Porträt, Kleidung, Person enthält.&#10;&#10;Automatisch generierte Beschreibung">
            <a:extLst>
              <a:ext uri="{FF2B5EF4-FFF2-40B4-BE49-F238E27FC236}">
                <a16:creationId xmlns:a16="http://schemas.microsoft.com/office/drawing/2014/main" id="{AC4A57C6-0368-0A26-489E-13EFED377C43}"/>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539828" y="2470931"/>
            <a:ext cx="2346372" cy="2886199"/>
          </a:xfrm>
        </p:spPr>
      </p:pic>
      <p:pic>
        <p:nvPicPr>
          <p:cNvPr id="21" name="Grafik 20" descr="Ein Bild, das Text, Zeitung, Buch, Poster enthält.&#10;&#10;Automatisch generierte Beschreibung">
            <a:extLst>
              <a:ext uri="{FF2B5EF4-FFF2-40B4-BE49-F238E27FC236}">
                <a16:creationId xmlns:a16="http://schemas.microsoft.com/office/drawing/2014/main" id="{F32E8772-612C-045B-9908-F91D5148C7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2132856"/>
            <a:ext cx="2095500" cy="3562350"/>
          </a:xfrm>
          <a:prstGeom prst="rect">
            <a:avLst/>
          </a:prstGeom>
        </p:spPr>
      </p:pic>
    </p:spTree>
    <p:extLst>
      <p:ext uri="{BB962C8B-B14F-4D97-AF65-F5344CB8AC3E}">
        <p14:creationId xmlns:p14="http://schemas.microsoft.com/office/powerpoint/2010/main" val="1410641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70F283-3197-47DB-F2AD-14FAAB5F5BE2}"/>
              </a:ext>
            </a:extLst>
          </p:cNvPr>
          <p:cNvSpPr>
            <a:spLocks noGrp="1"/>
          </p:cNvSpPr>
          <p:nvPr>
            <p:ph type="title"/>
          </p:nvPr>
        </p:nvSpPr>
        <p:spPr/>
        <p:txBody>
          <a:bodyPr>
            <a:normAutofit/>
          </a:bodyPr>
          <a:lstStyle/>
          <a:p>
            <a:r>
              <a:rPr lang="de-DE" sz="2800" dirty="0"/>
              <a:t>Thomas Mann,</a:t>
            </a:r>
            <a:r>
              <a:rPr lang="de-DE" sz="2800" i="1" dirty="0">
                <a:solidFill>
                  <a:schemeClr val="accent1"/>
                </a:solidFill>
              </a:rPr>
              <a:t> Lotte in Weimar</a:t>
            </a:r>
          </a:p>
        </p:txBody>
      </p:sp>
      <p:sp>
        <p:nvSpPr>
          <p:cNvPr id="3" name="Fußzeilenplatzhalter 2">
            <a:extLst>
              <a:ext uri="{FF2B5EF4-FFF2-40B4-BE49-F238E27FC236}">
                <a16:creationId xmlns:a16="http://schemas.microsoft.com/office/drawing/2014/main" id="{8DAAF8F9-71A0-A3A2-7CA8-1EE99C442FCD}"/>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ABC96BD5-C9D3-5C2D-50A3-42C22F62BF87}"/>
              </a:ext>
            </a:extLst>
          </p:cNvPr>
          <p:cNvSpPr>
            <a:spLocks noGrp="1"/>
          </p:cNvSpPr>
          <p:nvPr>
            <p:ph type="sldNum" sz="quarter" idx="12"/>
          </p:nvPr>
        </p:nvSpPr>
        <p:spPr/>
        <p:txBody>
          <a:bodyPr/>
          <a:lstStyle/>
          <a:p>
            <a:fld id="{B2ADACBF-B37B-4026-855E-49B0BDFC8D12}" type="slidenum">
              <a:rPr lang="de-DE" smtClean="0"/>
              <a:t>33</a:t>
            </a:fld>
            <a:endParaRPr lang="de-DE"/>
          </a:p>
        </p:txBody>
      </p:sp>
      <p:pic>
        <p:nvPicPr>
          <p:cNvPr id="7" name="Inhaltsplatzhalter 6" descr="Ein Bild, das Person, Menschliches Gesicht, Kleidung, Mann enthält.&#10;&#10;Automatisch generierte Beschreibung">
            <a:extLst>
              <a:ext uri="{FF2B5EF4-FFF2-40B4-BE49-F238E27FC236}">
                <a16:creationId xmlns:a16="http://schemas.microsoft.com/office/drawing/2014/main" id="{7A774179-8054-7839-76CB-4F6CC055193A}"/>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755576" y="2174170"/>
            <a:ext cx="3443426" cy="3030215"/>
          </a:xfrm>
        </p:spPr>
      </p:pic>
      <p:pic>
        <p:nvPicPr>
          <p:cNvPr id="9" name="Grafik 8" descr="Ein Bild, das Text, Buch, Sammelstück, Etikett enthält.&#10;&#10;Automatisch generierte Beschreibung">
            <a:extLst>
              <a:ext uri="{FF2B5EF4-FFF2-40B4-BE49-F238E27FC236}">
                <a16:creationId xmlns:a16="http://schemas.microsoft.com/office/drawing/2014/main" id="{21DDE80F-C3A3-2107-4022-FD57EC59F7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120" y="1769935"/>
            <a:ext cx="1992031" cy="3110008"/>
          </a:xfrm>
          <a:prstGeom prst="rect">
            <a:avLst/>
          </a:prstGeom>
        </p:spPr>
      </p:pic>
      <p:pic>
        <p:nvPicPr>
          <p:cNvPr id="3076" name="Picture 4" descr="Lotte in Weimar (1974) - Film | cinema.de">
            <a:extLst>
              <a:ext uri="{FF2B5EF4-FFF2-40B4-BE49-F238E27FC236}">
                <a16:creationId xmlns:a16="http://schemas.microsoft.com/office/drawing/2014/main" id="{9E54D1C9-02AB-9B28-02B3-3D019ECAA8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4437112"/>
            <a:ext cx="2647950"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23417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ronus">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4677</Words>
  <Application>Microsoft Office PowerPoint</Application>
  <PresentationFormat>Bildschirmpräsentation (4:3)</PresentationFormat>
  <Paragraphs>308</Paragraphs>
  <Slides>33</Slides>
  <Notes>1</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33</vt:i4>
      </vt:variant>
    </vt:vector>
  </HeadingPairs>
  <TitlesOfParts>
    <vt:vector size="42" baseType="lpstr">
      <vt:lpstr>Aptos</vt:lpstr>
      <vt:lpstr>Arial</vt:lpstr>
      <vt:lpstr>Calibri</vt:lpstr>
      <vt:lpstr>Georgia</vt:lpstr>
      <vt:lpstr>Symbol</vt:lpstr>
      <vt:lpstr>Times New Roman</vt:lpstr>
      <vt:lpstr>Wingdings</vt:lpstr>
      <vt:lpstr>Wingdings 2</vt:lpstr>
      <vt:lpstr>Cronus</vt:lpstr>
      <vt:lpstr>Jutta Heinz </vt:lpstr>
      <vt:lpstr>Zur Person</vt:lpstr>
      <vt:lpstr>Zur Person</vt:lpstr>
      <vt:lpstr>Zum Programm</vt:lpstr>
      <vt:lpstr>Neu gelesen: Wie liest man richtig?</vt:lpstr>
      <vt:lpstr>Neu gelesen:  Gesichtspunkt</vt:lpstr>
      <vt:lpstr>Zum Konzept: prodesse et delectare (Horaz) </vt:lpstr>
      <vt:lpstr>Der junge Goethe</vt:lpstr>
      <vt:lpstr>Der junge Goethe</vt:lpstr>
      <vt:lpstr>Werther: Inhalt und formale Struktur</vt:lpstr>
      <vt:lpstr>Werther: Inhalt und formale Struktur</vt:lpstr>
      <vt:lpstr>Druckgeschichte. Erstfassung</vt:lpstr>
      <vt:lpstr>Übersetzungen, Adaptationen</vt:lpstr>
      <vt:lpstr>Druckgeschichte: Zweitfassung</vt:lpstr>
      <vt:lpstr>Umarbeitung: Details</vt:lpstr>
      <vt:lpstr>Werther-Selbsttötungen</vt:lpstr>
      <vt:lpstr>Werther-Moden</vt:lpstr>
      <vt:lpstr>Werther-Nachdichtungen</vt:lpstr>
      <vt:lpstr>Vor-Bilder: Kestner, der „Bräutigam“</vt:lpstr>
      <vt:lpstr>Vor-Bilder: Charlotte Buff, Lotte</vt:lpstr>
      <vt:lpstr>Vor-Bilder: Jerusalem</vt:lpstr>
      <vt:lpstr>Vor-Bilder: Jerusalem</vt:lpstr>
      <vt:lpstr>Die Niederschrift: Dichtung und Wahrheit</vt:lpstr>
      <vt:lpstr>Vor-Bilder: Goethe, Werther</vt:lpstr>
      <vt:lpstr>Im Rückblick: „Lauter Brandraketen“</vt:lpstr>
      <vt:lpstr>„daß ein so sentimentalisches Werk wie dieses  allen Menschen gehört“ –  eine Zitatencollage zur Rezeptionsgeschichte</vt:lpstr>
      <vt:lpstr>Goethe, An Werther (1824)</vt:lpstr>
      <vt:lpstr>Goethe, An Werther</vt:lpstr>
      <vt:lpstr>Goethe, An Werther</vt:lpstr>
      <vt:lpstr>Heinrich Heine, Die romantische Schule</vt:lpstr>
      <vt:lpstr>Heinrich Heine,  Zur Geschichte der Religion und Philosophie in Deutschland</vt:lpstr>
      <vt:lpstr>Friedrich Nicolai, Freuden des jungen Werthers</vt:lpstr>
      <vt:lpstr>Thomas Mann, Lotte in Weimar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Tiefurter Kreis um Herzogin Anna Amalia und das „Tiefurter Journal“</dc:title>
  <dc:creator>jutta</dc:creator>
  <cp:lastModifiedBy>Jutta Heinz</cp:lastModifiedBy>
  <cp:revision>175</cp:revision>
  <dcterms:created xsi:type="dcterms:W3CDTF">2011-04-27T06:13:15Z</dcterms:created>
  <dcterms:modified xsi:type="dcterms:W3CDTF">2024-09-17T07:03:05Z</dcterms:modified>
</cp:coreProperties>
</file>