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media/image4.jpg" ContentType="image/png"/>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25"/>
  </p:notesMasterIdLst>
  <p:sldIdLst>
    <p:sldId id="256" r:id="rId2"/>
    <p:sldId id="257" r:id="rId3"/>
    <p:sldId id="258" r:id="rId4"/>
    <p:sldId id="259" r:id="rId5"/>
    <p:sldId id="260" r:id="rId6"/>
    <p:sldId id="261" r:id="rId7"/>
    <p:sldId id="262" r:id="rId8"/>
    <p:sldId id="263" r:id="rId9"/>
    <p:sldId id="264" r:id="rId10"/>
    <p:sldId id="266" r:id="rId11"/>
    <p:sldId id="267" r:id="rId12"/>
    <p:sldId id="268" r:id="rId13"/>
    <p:sldId id="269" r:id="rId14"/>
    <p:sldId id="270" r:id="rId15"/>
    <p:sldId id="271" r:id="rId16"/>
    <p:sldId id="272" r:id="rId17"/>
    <p:sldId id="278" r:id="rId18"/>
    <p:sldId id="273" r:id="rId19"/>
    <p:sldId id="274" r:id="rId20"/>
    <p:sldId id="275" r:id="rId21"/>
    <p:sldId id="276" r:id="rId22"/>
    <p:sldId id="279" r:id="rId23"/>
    <p:sldId id="277" r:id="rId24"/>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91" autoAdjust="0"/>
    <p:restoredTop sz="94772" autoAdjust="0"/>
  </p:normalViewPr>
  <p:slideViewPr>
    <p:cSldViewPr showGuides="1">
      <p:cViewPr varScale="1">
        <p:scale>
          <a:sx n="151" d="100"/>
          <a:sy n="151" d="100"/>
        </p:scale>
        <p:origin x="2100" y="13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35055BE-38BB-4E45-B727-F619EC185F89}" type="datetimeFigureOut">
              <a:rPr lang="de-DE" smtClean="0"/>
              <a:t>17.09.2024</a:t>
            </a:fld>
            <a:endParaRPr lang="de-DE"/>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9DC4BF7-54FD-4808-A4D2-BF336C05DD11}" type="slidenum">
              <a:rPr lang="de-DE" smtClean="0"/>
              <a:t>‹Nr.›</a:t>
            </a:fld>
            <a:endParaRPr lang="de-DE"/>
          </a:p>
        </p:txBody>
      </p:sp>
    </p:spTree>
    <p:extLst>
      <p:ext uri="{BB962C8B-B14F-4D97-AF65-F5344CB8AC3E}">
        <p14:creationId xmlns:p14="http://schemas.microsoft.com/office/powerpoint/2010/main" val="40755695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bg>
      <p:bgRef idx="1001">
        <a:schemeClr val="bg2"/>
      </p:bgRef>
    </p:bg>
    <p:spTree>
      <p:nvGrpSpPr>
        <p:cNvPr id="1" name=""/>
        <p:cNvGrpSpPr/>
        <p:nvPr/>
      </p:nvGrpSpPr>
      <p:grpSpPr>
        <a:xfrm>
          <a:off x="0" y="0"/>
          <a:ext cx="0" cy="0"/>
          <a:chOff x="0" y="0"/>
          <a:chExt cx="0" cy="0"/>
        </a:xfrm>
      </p:grpSpPr>
      <p:sp>
        <p:nvSpPr>
          <p:cNvPr id="15" name="Rechteck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hteck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hteck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hteck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hteck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Untertitel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de-DE"/>
              <a:t>Formatvorlage des Untertitelmasters durch Klicken bearbeiten</a:t>
            </a:r>
            <a:endParaRPr kumimoji="0" lang="en-US"/>
          </a:p>
        </p:txBody>
      </p:sp>
      <p:sp>
        <p:nvSpPr>
          <p:cNvPr id="28" name="Datumsplatzhalter 27"/>
          <p:cNvSpPr>
            <a:spLocks noGrp="1"/>
          </p:cNvSpPr>
          <p:nvPr>
            <p:ph type="dt" sz="half" idx="10"/>
          </p:nvPr>
        </p:nvSpPr>
        <p:spPr/>
        <p:txBody>
          <a:bodyPr/>
          <a:lstStyle/>
          <a:p>
            <a:fld id="{820EF4E5-FAAD-489F-B2CC-25FF3FA450EE}" type="datetime1">
              <a:rPr lang="de-DE" smtClean="0"/>
              <a:t>17.09.2024</a:t>
            </a:fld>
            <a:endParaRPr lang="de-DE"/>
          </a:p>
        </p:txBody>
      </p:sp>
      <p:sp>
        <p:nvSpPr>
          <p:cNvPr id="17" name="Fußzeilenplatzhalter 16"/>
          <p:cNvSpPr>
            <a:spLocks noGrp="1"/>
          </p:cNvSpPr>
          <p:nvPr>
            <p:ph type="ftr" sz="quarter" idx="11"/>
          </p:nvPr>
        </p:nvSpPr>
        <p:spPr/>
        <p:txBody>
          <a:bodyPr/>
          <a:lstStyle/>
          <a:p>
            <a:r>
              <a:rPr lang="de-DE"/>
              <a:t>Werther, neu gelesen</a:t>
            </a:r>
          </a:p>
        </p:txBody>
      </p:sp>
      <p:sp>
        <p:nvSpPr>
          <p:cNvPr id="7" name="Gerade Verbindung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hteck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Ellipse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Ellipse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Foliennummernplatzhalt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B2ADACBF-B37B-4026-855E-49B0BDFC8D12}" type="slidenum">
              <a:rPr lang="de-DE" smtClean="0"/>
              <a:t>‹Nr.›</a:t>
            </a:fld>
            <a:endParaRPr lang="de-DE"/>
          </a:p>
        </p:txBody>
      </p:sp>
      <p:sp>
        <p:nvSpPr>
          <p:cNvPr id="8" name="Titel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de-DE"/>
              <a:t>Titelmasterformat durch Klicken bearbeiten</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bg>
      <p:bgRef idx="1001">
        <a:schemeClr val="bg2"/>
      </p:bgRef>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solidFill>
                  <a:schemeClr val="accent3">
                    <a:shade val="75000"/>
                  </a:schemeClr>
                </a:solidFill>
              </a:defRPr>
            </a:lvl1pPr>
          </a:lstStyle>
          <a:p>
            <a:r>
              <a:rPr kumimoji="0" lang="de-DE"/>
              <a:t>Titelmasterformat durch Klicken bearbeiten</a:t>
            </a:r>
            <a:endParaRPr kumimoji="0" lang="en-US"/>
          </a:p>
        </p:txBody>
      </p:sp>
      <p:sp>
        <p:nvSpPr>
          <p:cNvPr id="4" name="Datumsplatzhalter 3"/>
          <p:cNvSpPr>
            <a:spLocks noGrp="1"/>
          </p:cNvSpPr>
          <p:nvPr>
            <p:ph type="dt" sz="half" idx="10"/>
          </p:nvPr>
        </p:nvSpPr>
        <p:spPr/>
        <p:txBody>
          <a:bodyPr/>
          <a:lstStyle/>
          <a:p>
            <a:fld id="{92E0B55E-3720-4E43-BA0D-F2B2BF39C6A3}" type="datetime1">
              <a:rPr lang="de-DE" smtClean="0"/>
              <a:t>17.09.2024</a:t>
            </a:fld>
            <a:endParaRPr lang="de-DE"/>
          </a:p>
        </p:txBody>
      </p:sp>
      <p:sp>
        <p:nvSpPr>
          <p:cNvPr id="5" name="Fußzeilenplatzhalter 4"/>
          <p:cNvSpPr>
            <a:spLocks noGrp="1"/>
          </p:cNvSpPr>
          <p:nvPr>
            <p:ph type="ftr" sz="quarter" idx="11"/>
          </p:nvPr>
        </p:nvSpPr>
        <p:spPr/>
        <p:txBody>
          <a:bodyPr/>
          <a:lstStyle/>
          <a:p>
            <a:r>
              <a:rPr lang="de-DE"/>
              <a:t>Werther, neu gelesen</a:t>
            </a:r>
          </a:p>
        </p:txBody>
      </p:sp>
      <p:sp>
        <p:nvSpPr>
          <p:cNvPr id="6" name="Foliennummernplatzhalter 5"/>
          <p:cNvSpPr>
            <a:spLocks noGrp="1"/>
          </p:cNvSpPr>
          <p:nvPr>
            <p:ph type="sldNum" sz="quarter" idx="12"/>
          </p:nvPr>
        </p:nvSpPr>
        <p:spPr>
          <a:xfrm>
            <a:off x="4361688" y="1026372"/>
            <a:ext cx="457200" cy="441325"/>
          </a:xfrm>
        </p:spPr>
        <p:txBody>
          <a:bodyPr/>
          <a:lstStyle/>
          <a:p>
            <a:fld id="{B2ADACBF-B37B-4026-855E-49B0BDFC8D12}" type="slidenum">
              <a:rPr lang="de-DE" smtClean="0"/>
              <a:t>‹Nr.›</a:t>
            </a:fld>
            <a:endParaRPr lang="de-DE"/>
          </a:p>
        </p:txBody>
      </p:sp>
      <p:sp>
        <p:nvSpPr>
          <p:cNvPr id="8" name="Inhaltsplatzhalter 7"/>
          <p:cNvSpPr>
            <a:spLocks noGrp="1"/>
          </p:cNvSpPr>
          <p:nvPr>
            <p:ph sz="quarter" idx="1"/>
          </p:nvPr>
        </p:nvSpPr>
        <p:spPr>
          <a:xfrm>
            <a:off x="301752" y="1527048"/>
            <a:ext cx="8503920" cy="4572000"/>
          </a:xfrm>
        </p:spPr>
        <p:txBody>
          <a:bodyPr/>
          <a:lstStyle/>
          <a:p>
            <a:pPr lvl="0" eaLnBrk="1" latinLnBrk="0" hangingPunct="1"/>
            <a:r>
              <a:rPr lang="de-DE"/>
              <a:t>Textmasterformat bearbeiten</a:t>
            </a:r>
          </a:p>
          <a:p>
            <a:pPr lvl="1" eaLnBrk="1" latinLnBrk="0" hangingPunct="1"/>
            <a:r>
              <a:rPr lang="de-DE"/>
              <a:t>Zweite Ebene</a:t>
            </a:r>
          </a:p>
          <a:p>
            <a:pPr lvl="2" eaLnBrk="1" latinLnBrk="0" hangingPunct="1"/>
            <a:r>
              <a:rPr lang="de-DE"/>
              <a:t>Dritte Ebene</a:t>
            </a:r>
          </a:p>
          <a:p>
            <a:pPr lvl="3" eaLnBrk="1" latinLnBrk="0" hangingPunct="1"/>
            <a:r>
              <a:rPr lang="de-DE"/>
              <a:t>Vierte Ebene</a:t>
            </a:r>
          </a:p>
          <a:p>
            <a:pPr lvl="4" eaLnBrk="1" latinLnBrk="0" hangingPunct="1"/>
            <a:r>
              <a:rPr lang="de-DE"/>
              <a:t>Fünfte Ebene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Abschnitts-&#10;überschrift">
    <p:bg>
      <p:bgRef idx="1001">
        <a:schemeClr val="bg1"/>
      </p:bgRef>
    </p:bg>
    <p:spTree>
      <p:nvGrpSpPr>
        <p:cNvPr id="1" name=""/>
        <p:cNvGrpSpPr/>
        <p:nvPr/>
      </p:nvGrpSpPr>
      <p:grpSpPr>
        <a:xfrm>
          <a:off x="0" y="0"/>
          <a:ext cx="0" cy="0"/>
          <a:chOff x="0" y="0"/>
          <a:chExt cx="0" cy="0"/>
        </a:xfrm>
      </p:grpSpPr>
      <p:sp>
        <p:nvSpPr>
          <p:cNvPr id="17" name="Rechteck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hteck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hteck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hteck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hteck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hteck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platzhalt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de-DE"/>
              <a:t>Textmasterformat bearbeiten</a:t>
            </a:r>
          </a:p>
        </p:txBody>
      </p:sp>
      <p:sp>
        <p:nvSpPr>
          <p:cNvPr id="13" name="Rechteck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hteck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ußzeilenplatzhalter 4"/>
          <p:cNvSpPr>
            <a:spLocks noGrp="1"/>
          </p:cNvSpPr>
          <p:nvPr>
            <p:ph type="ftr" sz="quarter" idx="11"/>
          </p:nvPr>
        </p:nvSpPr>
        <p:spPr/>
        <p:txBody>
          <a:bodyPr/>
          <a:lstStyle/>
          <a:p>
            <a:r>
              <a:rPr lang="de-DE"/>
              <a:t>Werther, neu gelesen</a:t>
            </a:r>
          </a:p>
        </p:txBody>
      </p:sp>
      <p:sp>
        <p:nvSpPr>
          <p:cNvPr id="4" name="Datumsplatzhalter 3"/>
          <p:cNvSpPr>
            <a:spLocks noGrp="1"/>
          </p:cNvSpPr>
          <p:nvPr>
            <p:ph type="dt" sz="half" idx="10"/>
          </p:nvPr>
        </p:nvSpPr>
        <p:spPr/>
        <p:txBody>
          <a:bodyPr/>
          <a:lstStyle/>
          <a:p>
            <a:fld id="{519C264D-0A2B-4A2B-9D74-2FCC3934F4E9}" type="datetime1">
              <a:rPr lang="de-DE" smtClean="0"/>
              <a:t>17.09.2024</a:t>
            </a:fld>
            <a:endParaRPr lang="de-DE"/>
          </a:p>
        </p:txBody>
      </p:sp>
      <p:sp>
        <p:nvSpPr>
          <p:cNvPr id="8" name="Gerade Verbindung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Ellipse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Ellipse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Foliennummernplatzhalt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B2ADACBF-B37B-4026-855E-49B0BDFC8D12}" type="slidenum">
              <a:rPr lang="de-DE" smtClean="0"/>
              <a:t>‹Nr.›</a:t>
            </a:fld>
            <a:endParaRPr lang="de-DE"/>
          </a:p>
        </p:txBody>
      </p:sp>
      <p:sp>
        <p:nvSpPr>
          <p:cNvPr id="2" name="Titel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de-DE"/>
              <a:t>Titelmasterformat durch Klicken bearbeiten</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bg>
      <p:bgRef idx="1001">
        <a:schemeClr val="bg2"/>
      </p:bgRef>
    </p:bg>
    <p:spTree>
      <p:nvGrpSpPr>
        <p:cNvPr id="1" name=""/>
        <p:cNvGrpSpPr/>
        <p:nvPr/>
      </p:nvGrpSpPr>
      <p:grpSpPr>
        <a:xfrm>
          <a:off x="0" y="0"/>
          <a:ext cx="0" cy="0"/>
          <a:chOff x="0" y="0"/>
          <a:chExt cx="0" cy="0"/>
        </a:xfrm>
      </p:grpSpPr>
      <p:sp>
        <p:nvSpPr>
          <p:cNvPr id="2" name="Titel 1"/>
          <p:cNvSpPr>
            <a:spLocks noGrp="1"/>
          </p:cNvSpPr>
          <p:nvPr>
            <p:ph type="title"/>
          </p:nvPr>
        </p:nvSpPr>
        <p:spPr>
          <a:xfrm>
            <a:off x="301752" y="228600"/>
            <a:ext cx="8534400" cy="758952"/>
          </a:xfrm>
        </p:spPr>
        <p:txBody>
          <a:bodyPr/>
          <a:lstStyle/>
          <a:p>
            <a:r>
              <a:rPr kumimoji="0" lang="de-DE"/>
              <a:t>Titelmasterformat durch Klicken bearbeiten</a:t>
            </a:r>
            <a:endParaRPr kumimoji="0" lang="en-US"/>
          </a:p>
        </p:txBody>
      </p:sp>
      <p:sp>
        <p:nvSpPr>
          <p:cNvPr id="5" name="Datumsplatzhalter 4"/>
          <p:cNvSpPr>
            <a:spLocks noGrp="1"/>
          </p:cNvSpPr>
          <p:nvPr>
            <p:ph type="dt" sz="half" idx="10"/>
          </p:nvPr>
        </p:nvSpPr>
        <p:spPr>
          <a:xfrm>
            <a:off x="5791200" y="6409944"/>
            <a:ext cx="3044952" cy="365760"/>
          </a:xfrm>
        </p:spPr>
        <p:txBody>
          <a:bodyPr/>
          <a:lstStyle/>
          <a:p>
            <a:fld id="{17AFA35F-15B3-4644-8502-27D1961ECE30}" type="datetime1">
              <a:rPr lang="de-DE" smtClean="0"/>
              <a:t>17.09.2024</a:t>
            </a:fld>
            <a:endParaRPr lang="de-DE"/>
          </a:p>
        </p:txBody>
      </p:sp>
      <p:sp>
        <p:nvSpPr>
          <p:cNvPr id="6" name="Fußzeilenplatzhalter 5"/>
          <p:cNvSpPr>
            <a:spLocks noGrp="1"/>
          </p:cNvSpPr>
          <p:nvPr>
            <p:ph type="ftr" sz="quarter" idx="11"/>
          </p:nvPr>
        </p:nvSpPr>
        <p:spPr/>
        <p:txBody>
          <a:bodyPr/>
          <a:lstStyle/>
          <a:p>
            <a:r>
              <a:rPr lang="de-DE"/>
              <a:t>Werther, neu gelesen</a:t>
            </a:r>
          </a:p>
        </p:txBody>
      </p:sp>
      <p:sp>
        <p:nvSpPr>
          <p:cNvPr id="7" name="Foliennummernplatzhalter 6"/>
          <p:cNvSpPr>
            <a:spLocks noGrp="1"/>
          </p:cNvSpPr>
          <p:nvPr>
            <p:ph type="sldNum" sz="quarter" idx="12"/>
          </p:nvPr>
        </p:nvSpPr>
        <p:spPr/>
        <p:txBody>
          <a:bodyPr/>
          <a:lstStyle/>
          <a:p>
            <a:fld id="{B2ADACBF-B37B-4026-855E-49B0BDFC8D12}" type="slidenum">
              <a:rPr lang="de-DE" smtClean="0"/>
              <a:t>‹Nr.›</a:t>
            </a:fld>
            <a:endParaRPr lang="de-DE"/>
          </a:p>
        </p:txBody>
      </p:sp>
      <p:sp>
        <p:nvSpPr>
          <p:cNvPr id="8" name="Gerade Verbindung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Inhaltsplatzhalter 9"/>
          <p:cNvSpPr>
            <a:spLocks noGrp="1"/>
          </p:cNvSpPr>
          <p:nvPr>
            <p:ph sz="half" idx="1"/>
          </p:nvPr>
        </p:nvSpPr>
        <p:spPr>
          <a:xfrm>
            <a:off x="301752" y="1371600"/>
            <a:ext cx="4038600" cy="4681728"/>
          </a:xfrm>
        </p:spPr>
        <p:txBody>
          <a:bodyPr/>
          <a:lstStyle>
            <a:lvl1pPr>
              <a:defRPr sz="2500"/>
            </a:lvl1pPr>
          </a:lstStyle>
          <a:p>
            <a:pPr lvl="0" eaLnBrk="1" latinLnBrk="0" hangingPunct="1"/>
            <a:r>
              <a:rPr lang="de-DE"/>
              <a:t>Textmasterformat bearbeiten</a:t>
            </a:r>
          </a:p>
          <a:p>
            <a:pPr lvl="1" eaLnBrk="1" latinLnBrk="0" hangingPunct="1"/>
            <a:r>
              <a:rPr lang="de-DE"/>
              <a:t>Zweite Ebene</a:t>
            </a:r>
          </a:p>
          <a:p>
            <a:pPr lvl="2" eaLnBrk="1" latinLnBrk="0" hangingPunct="1"/>
            <a:r>
              <a:rPr lang="de-DE"/>
              <a:t>Dritte Ebene</a:t>
            </a:r>
          </a:p>
          <a:p>
            <a:pPr lvl="3" eaLnBrk="1" latinLnBrk="0" hangingPunct="1"/>
            <a:r>
              <a:rPr lang="de-DE"/>
              <a:t>Vierte Ebene</a:t>
            </a:r>
          </a:p>
          <a:p>
            <a:pPr lvl="4" eaLnBrk="1" latinLnBrk="0" hangingPunct="1"/>
            <a:r>
              <a:rPr lang="de-DE"/>
              <a:t>Fünfte Ebene</a:t>
            </a:r>
            <a:endParaRPr kumimoji="0" lang="en-US"/>
          </a:p>
        </p:txBody>
      </p:sp>
      <p:sp>
        <p:nvSpPr>
          <p:cNvPr id="12" name="Inhaltsplatzhalter 11"/>
          <p:cNvSpPr>
            <a:spLocks noGrp="1"/>
          </p:cNvSpPr>
          <p:nvPr>
            <p:ph sz="half" idx="2"/>
          </p:nvPr>
        </p:nvSpPr>
        <p:spPr>
          <a:xfrm>
            <a:off x="4800600" y="1371600"/>
            <a:ext cx="4038600" cy="4681728"/>
          </a:xfrm>
        </p:spPr>
        <p:txBody>
          <a:bodyPr/>
          <a:lstStyle>
            <a:lvl1pPr>
              <a:defRPr sz="2500"/>
            </a:lvl1pPr>
          </a:lstStyle>
          <a:p>
            <a:pPr lvl="0" eaLnBrk="1" latinLnBrk="0" hangingPunct="1"/>
            <a:r>
              <a:rPr lang="de-DE"/>
              <a:t>Textmasterformat bearbeiten</a:t>
            </a:r>
          </a:p>
          <a:p>
            <a:pPr lvl="1" eaLnBrk="1" latinLnBrk="0" hangingPunct="1"/>
            <a:r>
              <a:rPr lang="de-DE"/>
              <a:t>Zweite Ebene</a:t>
            </a:r>
          </a:p>
          <a:p>
            <a:pPr lvl="2" eaLnBrk="1" latinLnBrk="0" hangingPunct="1"/>
            <a:r>
              <a:rPr lang="de-DE"/>
              <a:t>Dritte Ebene</a:t>
            </a:r>
          </a:p>
          <a:p>
            <a:pPr lvl="3" eaLnBrk="1" latinLnBrk="0" hangingPunct="1"/>
            <a:r>
              <a:rPr lang="de-DE"/>
              <a:t>Vierte Ebene</a:t>
            </a:r>
          </a:p>
          <a:p>
            <a:pPr lvl="4" eaLnBrk="1" latinLnBrk="0" hangingPunct="1"/>
            <a:r>
              <a:rPr lang="de-DE"/>
              <a:t>Fünfte Ebene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Vergleich">
    <p:bg>
      <p:bgRef idx="1001">
        <a:schemeClr val="bg2"/>
      </p:bgRef>
    </p:bg>
    <p:spTree>
      <p:nvGrpSpPr>
        <p:cNvPr id="1" name=""/>
        <p:cNvGrpSpPr/>
        <p:nvPr/>
      </p:nvGrpSpPr>
      <p:grpSpPr>
        <a:xfrm>
          <a:off x="0" y="0"/>
          <a:ext cx="0" cy="0"/>
          <a:chOff x="0" y="0"/>
          <a:chExt cx="0" cy="0"/>
        </a:xfrm>
      </p:grpSpPr>
      <p:sp>
        <p:nvSpPr>
          <p:cNvPr id="10" name="Gerade Verbindung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hteck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hteck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hteck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hteck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hteck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hteck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platzhalt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de-DE"/>
              <a:t>Textmasterformat bearbeiten</a:t>
            </a:r>
          </a:p>
        </p:txBody>
      </p:sp>
      <p:sp>
        <p:nvSpPr>
          <p:cNvPr id="4" name="Textplatzhalt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de-DE"/>
              <a:t>Textmasterformat bearbeiten</a:t>
            </a:r>
          </a:p>
        </p:txBody>
      </p:sp>
      <p:sp>
        <p:nvSpPr>
          <p:cNvPr id="7" name="Datumsplatzhalter 6"/>
          <p:cNvSpPr>
            <a:spLocks noGrp="1"/>
          </p:cNvSpPr>
          <p:nvPr>
            <p:ph type="dt" sz="half" idx="10"/>
          </p:nvPr>
        </p:nvSpPr>
        <p:spPr/>
        <p:txBody>
          <a:bodyPr/>
          <a:lstStyle/>
          <a:p>
            <a:fld id="{4ACA9528-D5C6-41B0-BFAA-78ADEBE281EE}" type="datetime1">
              <a:rPr lang="de-DE" smtClean="0"/>
              <a:t>17.09.2024</a:t>
            </a:fld>
            <a:endParaRPr lang="de-DE"/>
          </a:p>
        </p:txBody>
      </p:sp>
      <p:sp>
        <p:nvSpPr>
          <p:cNvPr id="8" name="Fußzeilenplatzhalter 7"/>
          <p:cNvSpPr>
            <a:spLocks noGrp="1"/>
          </p:cNvSpPr>
          <p:nvPr>
            <p:ph type="ftr" sz="quarter" idx="11"/>
          </p:nvPr>
        </p:nvSpPr>
        <p:spPr>
          <a:xfrm>
            <a:off x="304800" y="6409944"/>
            <a:ext cx="3581400" cy="365760"/>
          </a:xfrm>
        </p:spPr>
        <p:txBody>
          <a:bodyPr/>
          <a:lstStyle/>
          <a:p>
            <a:r>
              <a:rPr lang="de-DE"/>
              <a:t>Werther, neu gelesen</a:t>
            </a:r>
          </a:p>
        </p:txBody>
      </p:sp>
      <p:sp>
        <p:nvSpPr>
          <p:cNvPr id="15" name="Gerade Verbindung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hteck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Inhaltsplatzhalter 23"/>
          <p:cNvSpPr>
            <a:spLocks noGrp="1"/>
          </p:cNvSpPr>
          <p:nvPr>
            <p:ph sz="quarter" idx="2"/>
          </p:nvPr>
        </p:nvSpPr>
        <p:spPr>
          <a:xfrm>
            <a:off x="301752" y="2471383"/>
            <a:ext cx="4041648" cy="3818404"/>
          </a:xfrm>
        </p:spPr>
        <p:txBody>
          <a:bodyPr/>
          <a:lstStyle/>
          <a:p>
            <a:pPr lvl="0" eaLnBrk="1" latinLnBrk="0" hangingPunct="1"/>
            <a:r>
              <a:rPr lang="de-DE"/>
              <a:t>Textmasterformat bearbeiten</a:t>
            </a:r>
          </a:p>
          <a:p>
            <a:pPr lvl="1" eaLnBrk="1" latinLnBrk="0" hangingPunct="1"/>
            <a:r>
              <a:rPr lang="de-DE"/>
              <a:t>Zweite Ebene</a:t>
            </a:r>
          </a:p>
          <a:p>
            <a:pPr lvl="2" eaLnBrk="1" latinLnBrk="0" hangingPunct="1"/>
            <a:r>
              <a:rPr lang="de-DE"/>
              <a:t>Dritte Ebene</a:t>
            </a:r>
          </a:p>
          <a:p>
            <a:pPr lvl="3" eaLnBrk="1" latinLnBrk="0" hangingPunct="1"/>
            <a:r>
              <a:rPr lang="de-DE"/>
              <a:t>Vierte Ebene</a:t>
            </a:r>
          </a:p>
          <a:p>
            <a:pPr lvl="4" eaLnBrk="1" latinLnBrk="0" hangingPunct="1"/>
            <a:r>
              <a:rPr lang="de-DE"/>
              <a:t>Fünfte Ebene</a:t>
            </a:r>
            <a:endParaRPr kumimoji="0" lang="en-US"/>
          </a:p>
        </p:txBody>
      </p:sp>
      <p:sp>
        <p:nvSpPr>
          <p:cNvPr id="26" name="Inhaltsplatzhalter 25"/>
          <p:cNvSpPr>
            <a:spLocks noGrp="1"/>
          </p:cNvSpPr>
          <p:nvPr>
            <p:ph sz="quarter" idx="4"/>
          </p:nvPr>
        </p:nvSpPr>
        <p:spPr>
          <a:xfrm>
            <a:off x="4800600" y="2471383"/>
            <a:ext cx="4038600" cy="3822192"/>
          </a:xfrm>
        </p:spPr>
        <p:txBody>
          <a:bodyPr/>
          <a:lstStyle/>
          <a:p>
            <a:pPr lvl="0" eaLnBrk="1" latinLnBrk="0" hangingPunct="1"/>
            <a:r>
              <a:rPr lang="de-DE"/>
              <a:t>Textmasterformat bearbeiten</a:t>
            </a:r>
          </a:p>
          <a:p>
            <a:pPr lvl="1" eaLnBrk="1" latinLnBrk="0" hangingPunct="1"/>
            <a:r>
              <a:rPr lang="de-DE"/>
              <a:t>Zweite Ebene</a:t>
            </a:r>
          </a:p>
          <a:p>
            <a:pPr lvl="2" eaLnBrk="1" latinLnBrk="0" hangingPunct="1"/>
            <a:r>
              <a:rPr lang="de-DE"/>
              <a:t>Dritte Ebene</a:t>
            </a:r>
          </a:p>
          <a:p>
            <a:pPr lvl="3" eaLnBrk="1" latinLnBrk="0" hangingPunct="1"/>
            <a:r>
              <a:rPr lang="de-DE"/>
              <a:t>Vierte Ebene</a:t>
            </a:r>
          </a:p>
          <a:p>
            <a:pPr lvl="4" eaLnBrk="1" latinLnBrk="0" hangingPunct="1"/>
            <a:r>
              <a:rPr lang="de-DE"/>
              <a:t>Fünfte Ebene</a:t>
            </a:r>
            <a:endParaRPr kumimoji="0" lang="en-US"/>
          </a:p>
        </p:txBody>
      </p:sp>
      <p:sp>
        <p:nvSpPr>
          <p:cNvPr id="25" name="Ellipse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Ellipse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Foliennummernplatzhalter 8"/>
          <p:cNvSpPr>
            <a:spLocks noGrp="1"/>
          </p:cNvSpPr>
          <p:nvPr>
            <p:ph type="sldNum" sz="quarter" idx="12"/>
          </p:nvPr>
        </p:nvSpPr>
        <p:spPr>
          <a:xfrm>
            <a:off x="4343400" y="1042416"/>
            <a:ext cx="457200" cy="441325"/>
          </a:xfrm>
        </p:spPr>
        <p:txBody>
          <a:bodyPr/>
          <a:lstStyle>
            <a:lvl1pPr algn="ctr">
              <a:defRPr/>
            </a:lvl1pPr>
          </a:lstStyle>
          <a:p>
            <a:fld id="{B2ADACBF-B37B-4026-855E-49B0BDFC8D12}" type="slidenum">
              <a:rPr lang="de-DE" smtClean="0"/>
              <a:t>‹Nr.›</a:t>
            </a:fld>
            <a:endParaRPr lang="de-DE"/>
          </a:p>
        </p:txBody>
      </p:sp>
      <p:sp>
        <p:nvSpPr>
          <p:cNvPr id="23" name="Titel 22"/>
          <p:cNvSpPr>
            <a:spLocks noGrp="1"/>
          </p:cNvSpPr>
          <p:nvPr>
            <p:ph type="title"/>
          </p:nvPr>
        </p:nvSpPr>
        <p:spPr/>
        <p:txBody>
          <a:bodyPr rtlCol="0" anchor="b" anchorCtr="0"/>
          <a:lstStyle/>
          <a:p>
            <a:r>
              <a:rPr kumimoji="0" lang="de-DE"/>
              <a:t>Titelmasterformat durch Klicken bearbeiten</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kumimoji="0" lang="de-DE"/>
              <a:t>Titelmasterformat durch Klicken bearbeiten</a:t>
            </a:r>
            <a:endParaRPr kumimoji="0" lang="en-US"/>
          </a:p>
        </p:txBody>
      </p:sp>
      <p:sp>
        <p:nvSpPr>
          <p:cNvPr id="3" name="Datumsplatzhalter 2"/>
          <p:cNvSpPr>
            <a:spLocks noGrp="1"/>
          </p:cNvSpPr>
          <p:nvPr>
            <p:ph type="dt" sz="half" idx="10"/>
          </p:nvPr>
        </p:nvSpPr>
        <p:spPr/>
        <p:txBody>
          <a:bodyPr/>
          <a:lstStyle/>
          <a:p>
            <a:fld id="{DD5F0DB0-E304-486E-87BB-9BE832029FF6}" type="datetime1">
              <a:rPr lang="de-DE" smtClean="0"/>
              <a:t>17.09.2024</a:t>
            </a:fld>
            <a:endParaRPr lang="de-DE"/>
          </a:p>
        </p:txBody>
      </p:sp>
      <p:sp>
        <p:nvSpPr>
          <p:cNvPr id="4" name="Fußzeilenplatzhalter 3"/>
          <p:cNvSpPr>
            <a:spLocks noGrp="1"/>
          </p:cNvSpPr>
          <p:nvPr>
            <p:ph type="ftr" sz="quarter" idx="11"/>
          </p:nvPr>
        </p:nvSpPr>
        <p:spPr/>
        <p:txBody>
          <a:bodyPr/>
          <a:lstStyle/>
          <a:p>
            <a:r>
              <a:rPr lang="de-DE"/>
              <a:t>Werther, neu gelesen</a:t>
            </a:r>
          </a:p>
        </p:txBody>
      </p:sp>
      <p:sp>
        <p:nvSpPr>
          <p:cNvPr id="5" name="Foliennummernplatzhalter 4"/>
          <p:cNvSpPr>
            <a:spLocks noGrp="1"/>
          </p:cNvSpPr>
          <p:nvPr>
            <p:ph type="sldNum" sz="quarter" idx="12"/>
          </p:nvPr>
        </p:nvSpPr>
        <p:spPr>
          <a:xfrm>
            <a:off x="4343400" y="1036020"/>
            <a:ext cx="457200" cy="441325"/>
          </a:xfrm>
        </p:spPr>
        <p:txBody>
          <a:bodyPr/>
          <a:lstStyle/>
          <a:p>
            <a:fld id="{B2ADACBF-B37B-4026-855E-49B0BDFC8D12}" type="slidenum">
              <a:rPr lang="de-DE" smtClean="0"/>
              <a:t>‹Nr.›</a:t>
            </a:fld>
            <a:endParaRPr lang="de-D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Leer">
    <p:spTree>
      <p:nvGrpSpPr>
        <p:cNvPr id="1" name=""/>
        <p:cNvGrpSpPr/>
        <p:nvPr/>
      </p:nvGrpSpPr>
      <p:grpSpPr>
        <a:xfrm>
          <a:off x="0" y="0"/>
          <a:ext cx="0" cy="0"/>
          <a:chOff x="0" y="0"/>
          <a:chExt cx="0" cy="0"/>
        </a:xfrm>
      </p:grpSpPr>
      <p:sp>
        <p:nvSpPr>
          <p:cNvPr id="7" name="Rechteck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hteck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hteck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hteck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hteck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hteck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umsplatzhalter 1"/>
          <p:cNvSpPr>
            <a:spLocks noGrp="1"/>
          </p:cNvSpPr>
          <p:nvPr>
            <p:ph type="dt" sz="half" idx="10"/>
          </p:nvPr>
        </p:nvSpPr>
        <p:spPr/>
        <p:txBody>
          <a:bodyPr/>
          <a:lstStyle/>
          <a:p>
            <a:fld id="{20A7F09D-150B-45E8-AA69-811D6BED753B}" type="datetime1">
              <a:rPr lang="de-DE" smtClean="0"/>
              <a:t>17.09.2024</a:t>
            </a:fld>
            <a:endParaRPr lang="de-DE"/>
          </a:p>
        </p:txBody>
      </p:sp>
      <p:sp>
        <p:nvSpPr>
          <p:cNvPr id="3" name="Fußzeilenplatzhalter 2"/>
          <p:cNvSpPr>
            <a:spLocks noGrp="1"/>
          </p:cNvSpPr>
          <p:nvPr>
            <p:ph type="ftr" sz="quarter" idx="11"/>
          </p:nvPr>
        </p:nvSpPr>
        <p:spPr/>
        <p:txBody>
          <a:bodyPr/>
          <a:lstStyle/>
          <a:p>
            <a:r>
              <a:rPr lang="de-DE"/>
              <a:t>Werther, neu gelesen</a:t>
            </a:r>
          </a:p>
        </p:txBody>
      </p:sp>
      <p:sp>
        <p:nvSpPr>
          <p:cNvPr id="4" name="Foliennummernplatzhalt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B2ADACBF-B37B-4026-855E-49B0BDFC8D12}" type="slidenum">
              <a:rPr lang="de-DE" smtClean="0"/>
              <a:t>‹Nr.›</a:t>
            </a:fld>
            <a:endParaRPr lang="de-D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Inhalt mit Überschrift">
    <p:bg>
      <p:bgRef idx="1001">
        <a:schemeClr val="bg1"/>
      </p:bgRef>
    </p:bg>
    <p:spTree>
      <p:nvGrpSpPr>
        <p:cNvPr id="1" name=""/>
        <p:cNvGrpSpPr/>
        <p:nvPr/>
      </p:nvGrpSpPr>
      <p:grpSpPr>
        <a:xfrm>
          <a:off x="0" y="0"/>
          <a:ext cx="0" cy="0"/>
          <a:chOff x="0" y="0"/>
          <a:chExt cx="0" cy="0"/>
        </a:xfrm>
      </p:grpSpPr>
      <p:sp>
        <p:nvSpPr>
          <p:cNvPr id="19" name="Rechteck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hteck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hteck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hteck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hteck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hteck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el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de-DE"/>
              <a:t>Titelmasterformat durch Klicken bearbeiten</a:t>
            </a:r>
            <a:endParaRPr kumimoji="0" lang="en-US"/>
          </a:p>
        </p:txBody>
      </p:sp>
      <p:sp>
        <p:nvSpPr>
          <p:cNvPr id="3" name="Textplatzhalt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de-DE"/>
              <a:t>Textmasterformat bearbeiten</a:t>
            </a:r>
          </a:p>
        </p:txBody>
      </p:sp>
      <p:sp>
        <p:nvSpPr>
          <p:cNvPr id="8" name="Rechteck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Gerade Verbindung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Inhaltsplatzhalter 19"/>
          <p:cNvSpPr>
            <a:spLocks noGrp="1"/>
          </p:cNvSpPr>
          <p:nvPr>
            <p:ph sz="quarter" idx="1"/>
          </p:nvPr>
        </p:nvSpPr>
        <p:spPr>
          <a:xfrm>
            <a:off x="3124200" y="685800"/>
            <a:ext cx="5638800" cy="5410200"/>
          </a:xfrm>
        </p:spPr>
        <p:txBody>
          <a:bodyPr/>
          <a:lstStyle/>
          <a:p>
            <a:pPr lvl="0" eaLnBrk="1" latinLnBrk="0" hangingPunct="1"/>
            <a:r>
              <a:rPr lang="de-DE"/>
              <a:t>Textmasterformat bearbeiten</a:t>
            </a:r>
          </a:p>
          <a:p>
            <a:pPr lvl="1" eaLnBrk="1" latinLnBrk="0" hangingPunct="1"/>
            <a:r>
              <a:rPr lang="de-DE"/>
              <a:t>Zweite Ebene</a:t>
            </a:r>
          </a:p>
          <a:p>
            <a:pPr lvl="2" eaLnBrk="1" latinLnBrk="0" hangingPunct="1"/>
            <a:r>
              <a:rPr lang="de-DE"/>
              <a:t>Dritte Ebene</a:t>
            </a:r>
          </a:p>
          <a:p>
            <a:pPr lvl="3" eaLnBrk="1" latinLnBrk="0" hangingPunct="1"/>
            <a:r>
              <a:rPr lang="de-DE"/>
              <a:t>Vierte Ebene</a:t>
            </a:r>
          </a:p>
          <a:p>
            <a:pPr lvl="4" eaLnBrk="1" latinLnBrk="0" hangingPunct="1"/>
            <a:r>
              <a:rPr lang="de-DE"/>
              <a:t>Fünfte Ebene</a:t>
            </a:r>
            <a:endParaRPr kumimoji="0" lang="en-US"/>
          </a:p>
        </p:txBody>
      </p:sp>
      <p:sp>
        <p:nvSpPr>
          <p:cNvPr id="10" name="Ellipse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Ellipse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Foliennummernplatzhalt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B2ADACBF-B37B-4026-855E-49B0BDFC8D12}" type="slidenum">
              <a:rPr lang="de-DE" smtClean="0"/>
              <a:t>‹Nr.›</a:t>
            </a:fld>
            <a:endParaRPr lang="de-DE"/>
          </a:p>
        </p:txBody>
      </p:sp>
      <p:sp>
        <p:nvSpPr>
          <p:cNvPr id="21" name="Rechteck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umsplatzhalter 4"/>
          <p:cNvSpPr>
            <a:spLocks noGrp="1"/>
          </p:cNvSpPr>
          <p:nvPr>
            <p:ph type="dt" sz="half" idx="10"/>
          </p:nvPr>
        </p:nvSpPr>
        <p:spPr/>
        <p:txBody>
          <a:bodyPr/>
          <a:lstStyle/>
          <a:p>
            <a:fld id="{8EC3240F-FA08-4DAB-81E5-F55E47BA4D9E}" type="datetime1">
              <a:rPr lang="de-DE" smtClean="0"/>
              <a:t>17.09.2024</a:t>
            </a:fld>
            <a:endParaRPr lang="de-DE"/>
          </a:p>
        </p:txBody>
      </p:sp>
      <p:sp>
        <p:nvSpPr>
          <p:cNvPr id="6" name="Fußzeilenplatzhalter 5"/>
          <p:cNvSpPr>
            <a:spLocks noGrp="1"/>
          </p:cNvSpPr>
          <p:nvPr>
            <p:ph type="ftr" sz="quarter" idx="11"/>
          </p:nvPr>
        </p:nvSpPr>
        <p:spPr>
          <a:xfrm>
            <a:off x="301752" y="6410848"/>
            <a:ext cx="3383280" cy="365760"/>
          </a:xfrm>
        </p:spPr>
        <p:txBody>
          <a:bodyPr/>
          <a:lstStyle/>
          <a:p>
            <a:r>
              <a:rPr lang="de-DE"/>
              <a:t>Werther, neu gelesen</a:t>
            </a:r>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ild mit Überschrift">
    <p:spTree>
      <p:nvGrpSpPr>
        <p:cNvPr id="1" name=""/>
        <p:cNvGrpSpPr/>
        <p:nvPr/>
      </p:nvGrpSpPr>
      <p:grpSpPr>
        <a:xfrm>
          <a:off x="0" y="0"/>
          <a:ext cx="0" cy="0"/>
          <a:chOff x="0" y="0"/>
          <a:chExt cx="0" cy="0"/>
        </a:xfrm>
      </p:grpSpPr>
      <p:sp>
        <p:nvSpPr>
          <p:cNvPr id="21" name="Gerade Verbindung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hteck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hteck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hteck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hteck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hteck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hteck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hteck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Ellipse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Ellipse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Foliennummernplatzhalter 6"/>
          <p:cNvSpPr>
            <a:spLocks noGrp="1"/>
          </p:cNvSpPr>
          <p:nvPr>
            <p:ph type="sldNum" sz="quarter" idx="12"/>
          </p:nvPr>
        </p:nvSpPr>
        <p:spPr>
          <a:xfrm>
            <a:off x="1371600" y="312738"/>
            <a:ext cx="457200" cy="441325"/>
          </a:xfrm>
        </p:spPr>
        <p:txBody>
          <a:bodyPr/>
          <a:lstStyle/>
          <a:p>
            <a:fld id="{B2ADACBF-B37B-4026-855E-49B0BDFC8D12}" type="slidenum">
              <a:rPr lang="de-DE" smtClean="0"/>
              <a:t>‹Nr.›</a:t>
            </a:fld>
            <a:endParaRPr lang="de-DE"/>
          </a:p>
        </p:txBody>
      </p:sp>
      <p:sp>
        <p:nvSpPr>
          <p:cNvPr id="2" name="Titel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de-DE"/>
              <a:t>Titelmasterformat durch Klicken bearbeiten</a:t>
            </a:r>
            <a:endParaRPr kumimoji="0" lang="en-US"/>
          </a:p>
        </p:txBody>
      </p:sp>
      <p:sp>
        <p:nvSpPr>
          <p:cNvPr id="3" name="Bildplatzhalter 2"/>
          <p:cNvSpPr>
            <a:spLocks noGrp="1"/>
          </p:cNvSpPr>
          <p:nvPr>
            <p:ph type="pic" idx="1"/>
          </p:nvPr>
        </p:nvSpPr>
        <p:spPr>
          <a:xfrm>
            <a:off x="3000375" y="609600"/>
            <a:ext cx="5867400" cy="4267200"/>
          </a:xfrm>
        </p:spPr>
        <p:txBody>
          <a:bodyPr/>
          <a:lstStyle>
            <a:lvl1pPr marL="0" indent="0">
              <a:buNone/>
              <a:defRPr sz="3200"/>
            </a:lvl1pPr>
          </a:lstStyle>
          <a:p>
            <a:r>
              <a:rPr kumimoji="0" lang="de-DE"/>
              <a:t>Bild durch Klicken auf Symbol hinzufügen</a:t>
            </a:r>
            <a:endParaRPr kumimoji="0" lang="en-US" dirty="0"/>
          </a:p>
        </p:txBody>
      </p:sp>
      <p:sp>
        <p:nvSpPr>
          <p:cNvPr id="4" name="Textplatzhalt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de-DE"/>
              <a:t>Textmasterformat bearbeiten</a:t>
            </a:r>
          </a:p>
        </p:txBody>
      </p:sp>
      <p:sp>
        <p:nvSpPr>
          <p:cNvPr id="22" name="Rechteck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umsplatzhalter 4"/>
          <p:cNvSpPr>
            <a:spLocks noGrp="1"/>
          </p:cNvSpPr>
          <p:nvPr>
            <p:ph type="dt" sz="half" idx="10"/>
          </p:nvPr>
        </p:nvSpPr>
        <p:spPr>
          <a:xfrm>
            <a:off x="5788152" y="6404984"/>
            <a:ext cx="3044952" cy="365760"/>
          </a:xfrm>
        </p:spPr>
        <p:txBody>
          <a:bodyPr/>
          <a:lstStyle/>
          <a:p>
            <a:fld id="{574821A6-348C-4030-A6DD-1674D7A022F9}" type="datetime1">
              <a:rPr lang="de-DE" smtClean="0"/>
              <a:t>17.09.2024</a:t>
            </a:fld>
            <a:endParaRPr lang="de-DE"/>
          </a:p>
        </p:txBody>
      </p:sp>
      <p:sp>
        <p:nvSpPr>
          <p:cNvPr id="6" name="Fußzeilenplatzhalter 5"/>
          <p:cNvSpPr>
            <a:spLocks noGrp="1"/>
          </p:cNvSpPr>
          <p:nvPr>
            <p:ph type="ftr" sz="quarter" idx="11"/>
          </p:nvPr>
        </p:nvSpPr>
        <p:spPr>
          <a:xfrm>
            <a:off x="301752" y="6410848"/>
            <a:ext cx="3584448" cy="365760"/>
          </a:xfrm>
        </p:spPr>
        <p:txBody>
          <a:bodyPr/>
          <a:lstStyle/>
          <a:p>
            <a:r>
              <a:rPr lang="de-DE"/>
              <a:t>Werther, neu gelesen</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bg>
      <p:bgRef idx="1001">
        <a:schemeClr val="bg2"/>
      </p:bgRef>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kumimoji="0" lang="de-DE"/>
              <a:t>Titelmasterformat durch Klicken bearbeiten</a:t>
            </a:r>
            <a:endParaRPr kumimoji="0" lang="en-US"/>
          </a:p>
        </p:txBody>
      </p:sp>
      <p:sp>
        <p:nvSpPr>
          <p:cNvPr id="3" name="Vertikaler Textplatzhalter 2"/>
          <p:cNvSpPr>
            <a:spLocks noGrp="1"/>
          </p:cNvSpPr>
          <p:nvPr>
            <p:ph type="body" orient="vert" idx="1"/>
          </p:nvPr>
        </p:nvSpPr>
        <p:spPr/>
        <p:txBody>
          <a:bodyPr vert="eaVert"/>
          <a:lstStyle/>
          <a:p>
            <a:pPr lvl="0" eaLnBrk="1" latinLnBrk="0" hangingPunct="1"/>
            <a:r>
              <a:rPr lang="de-DE"/>
              <a:t>Textmasterformat bearbeiten</a:t>
            </a:r>
          </a:p>
          <a:p>
            <a:pPr lvl="1" eaLnBrk="1" latinLnBrk="0" hangingPunct="1"/>
            <a:r>
              <a:rPr lang="de-DE"/>
              <a:t>Zweite Ebene</a:t>
            </a:r>
          </a:p>
          <a:p>
            <a:pPr lvl="2" eaLnBrk="1" latinLnBrk="0" hangingPunct="1"/>
            <a:r>
              <a:rPr lang="de-DE"/>
              <a:t>Dritte Ebene</a:t>
            </a:r>
          </a:p>
          <a:p>
            <a:pPr lvl="3" eaLnBrk="1" latinLnBrk="0" hangingPunct="1"/>
            <a:r>
              <a:rPr lang="de-DE"/>
              <a:t>Vierte Ebene</a:t>
            </a:r>
          </a:p>
          <a:p>
            <a:pPr lvl="4" eaLnBrk="1" latinLnBrk="0" hangingPunct="1"/>
            <a:r>
              <a:rPr lang="de-DE"/>
              <a:t>Fünfte Ebene</a:t>
            </a:r>
            <a:endParaRPr kumimoji="0" lang="en-US"/>
          </a:p>
        </p:txBody>
      </p:sp>
      <p:sp>
        <p:nvSpPr>
          <p:cNvPr id="4" name="Datumsplatzhalter 3"/>
          <p:cNvSpPr>
            <a:spLocks noGrp="1"/>
          </p:cNvSpPr>
          <p:nvPr>
            <p:ph type="dt" sz="half" idx="10"/>
          </p:nvPr>
        </p:nvSpPr>
        <p:spPr/>
        <p:txBody>
          <a:bodyPr/>
          <a:lstStyle/>
          <a:p>
            <a:fld id="{C7D1D5FB-6D39-4946-8243-6E4EDF2DE448}" type="datetime1">
              <a:rPr lang="de-DE" smtClean="0"/>
              <a:t>17.09.2024</a:t>
            </a:fld>
            <a:endParaRPr lang="de-DE"/>
          </a:p>
        </p:txBody>
      </p:sp>
      <p:sp>
        <p:nvSpPr>
          <p:cNvPr id="5" name="Fußzeilenplatzhalter 4"/>
          <p:cNvSpPr>
            <a:spLocks noGrp="1"/>
          </p:cNvSpPr>
          <p:nvPr>
            <p:ph type="ftr" sz="quarter" idx="11"/>
          </p:nvPr>
        </p:nvSpPr>
        <p:spPr/>
        <p:txBody>
          <a:bodyPr/>
          <a:lstStyle/>
          <a:p>
            <a:r>
              <a:rPr lang="de-DE"/>
              <a:t>Werther, neu gelesen</a:t>
            </a:r>
          </a:p>
        </p:txBody>
      </p:sp>
      <p:sp>
        <p:nvSpPr>
          <p:cNvPr id="6" name="Foliennummernplatzhalter 5"/>
          <p:cNvSpPr>
            <a:spLocks noGrp="1"/>
          </p:cNvSpPr>
          <p:nvPr>
            <p:ph type="sldNum" sz="quarter" idx="12"/>
          </p:nvPr>
        </p:nvSpPr>
        <p:spPr/>
        <p:txBody>
          <a:bodyPr/>
          <a:lstStyle/>
          <a:p>
            <a:fld id="{B2ADACBF-B37B-4026-855E-49B0BDFC8D12}" type="slidenum">
              <a:rPr lang="de-DE" smtClean="0"/>
              <a:t>‹Nr.›</a:t>
            </a:fld>
            <a:endParaRPr lang="de-DE"/>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kaler Titel und Text">
    <p:bg>
      <p:bgRef idx="1001">
        <a:schemeClr val="bg2"/>
      </p:bgRef>
    </p:bg>
    <p:spTree>
      <p:nvGrpSpPr>
        <p:cNvPr id="1" name=""/>
        <p:cNvGrpSpPr/>
        <p:nvPr/>
      </p:nvGrpSpPr>
      <p:grpSpPr>
        <a:xfrm>
          <a:off x="0" y="0"/>
          <a:ext cx="0" cy="0"/>
          <a:chOff x="0" y="0"/>
          <a:chExt cx="0" cy="0"/>
        </a:xfrm>
      </p:grpSpPr>
      <p:sp>
        <p:nvSpPr>
          <p:cNvPr id="7" name="Rechteck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hteck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hteck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hteck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hteck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hteck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Gerade Verbindung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Ellipse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Ellipse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Foliennummernplatzhalter 5"/>
          <p:cNvSpPr>
            <a:spLocks noGrp="1"/>
          </p:cNvSpPr>
          <p:nvPr>
            <p:ph type="sldNum" sz="quarter" idx="12"/>
          </p:nvPr>
        </p:nvSpPr>
        <p:spPr>
          <a:xfrm>
            <a:off x="6915912" y="3009901"/>
            <a:ext cx="457200" cy="441325"/>
          </a:xfrm>
        </p:spPr>
        <p:txBody>
          <a:bodyPr/>
          <a:lstStyle/>
          <a:p>
            <a:fld id="{B2ADACBF-B37B-4026-855E-49B0BDFC8D12}" type="slidenum">
              <a:rPr lang="de-DE" smtClean="0"/>
              <a:t>‹Nr.›</a:t>
            </a:fld>
            <a:endParaRPr lang="de-DE"/>
          </a:p>
        </p:txBody>
      </p:sp>
      <p:sp>
        <p:nvSpPr>
          <p:cNvPr id="3" name="Vertikaler Textplatzhalter 2"/>
          <p:cNvSpPr>
            <a:spLocks noGrp="1"/>
          </p:cNvSpPr>
          <p:nvPr>
            <p:ph type="body" orient="vert" idx="1"/>
          </p:nvPr>
        </p:nvSpPr>
        <p:spPr>
          <a:xfrm>
            <a:off x="304800" y="304800"/>
            <a:ext cx="6553200" cy="5821366"/>
          </a:xfrm>
        </p:spPr>
        <p:txBody>
          <a:bodyPr vert="eaVert"/>
          <a:lstStyle/>
          <a:p>
            <a:pPr lvl="0" eaLnBrk="1" latinLnBrk="0" hangingPunct="1"/>
            <a:r>
              <a:rPr lang="de-DE"/>
              <a:t>Textmasterformat bearbeiten</a:t>
            </a:r>
          </a:p>
          <a:p>
            <a:pPr lvl="1" eaLnBrk="1" latinLnBrk="0" hangingPunct="1"/>
            <a:r>
              <a:rPr lang="de-DE"/>
              <a:t>Zweite Ebene</a:t>
            </a:r>
          </a:p>
          <a:p>
            <a:pPr lvl="2" eaLnBrk="1" latinLnBrk="0" hangingPunct="1"/>
            <a:r>
              <a:rPr lang="de-DE"/>
              <a:t>Dritte Ebene</a:t>
            </a:r>
          </a:p>
          <a:p>
            <a:pPr lvl="3" eaLnBrk="1" latinLnBrk="0" hangingPunct="1"/>
            <a:r>
              <a:rPr lang="de-DE"/>
              <a:t>Vierte Ebene</a:t>
            </a:r>
          </a:p>
          <a:p>
            <a:pPr lvl="4" eaLnBrk="1" latinLnBrk="0" hangingPunct="1"/>
            <a:r>
              <a:rPr lang="de-DE"/>
              <a:t>Fünfte Ebene</a:t>
            </a:r>
            <a:endParaRPr kumimoji="0" lang="en-US"/>
          </a:p>
        </p:txBody>
      </p:sp>
      <p:sp>
        <p:nvSpPr>
          <p:cNvPr id="4" name="Datumsplatzhalter 3"/>
          <p:cNvSpPr>
            <a:spLocks noGrp="1"/>
          </p:cNvSpPr>
          <p:nvPr>
            <p:ph type="dt" sz="half" idx="10"/>
          </p:nvPr>
        </p:nvSpPr>
        <p:spPr/>
        <p:txBody>
          <a:bodyPr/>
          <a:lstStyle/>
          <a:p>
            <a:fld id="{3F156414-A7C1-47DB-8A23-5ED3B57B2F0F}" type="datetime1">
              <a:rPr lang="de-DE" smtClean="0"/>
              <a:t>17.09.2024</a:t>
            </a:fld>
            <a:endParaRPr lang="de-DE"/>
          </a:p>
        </p:txBody>
      </p:sp>
      <p:sp>
        <p:nvSpPr>
          <p:cNvPr id="5" name="Fußzeilenplatzhalter 4"/>
          <p:cNvSpPr>
            <a:spLocks noGrp="1"/>
          </p:cNvSpPr>
          <p:nvPr>
            <p:ph type="ftr" sz="quarter" idx="11"/>
          </p:nvPr>
        </p:nvSpPr>
        <p:spPr/>
        <p:txBody>
          <a:bodyPr/>
          <a:lstStyle/>
          <a:p>
            <a:r>
              <a:rPr lang="de-DE"/>
              <a:t>Werther, neu gelesen</a:t>
            </a:r>
          </a:p>
        </p:txBody>
      </p:sp>
      <p:sp>
        <p:nvSpPr>
          <p:cNvPr id="2" name="Vertikaler Titel 1"/>
          <p:cNvSpPr>
            <a:spLocks noGrp="1"/>
          </p:cNvSpPr>
          <p:nvPr>
            <p:ph type="title" orient="vert"/>
          </p:nvPr>
        </p:nvSpPr>
        <p:spPr>
          <a:xfrm>
            <a:off x="7391400" y="304801"/>
            <a:ext cx="1447800" cy="5851525"/>
          </a:xfrm>
        </p:spPr>
        <p:txBody>
          <a:bodyPr vert="eaVert"/>
          <a:lstStyle/>
          <a:p>
            <a:r>
              <a:rPr kumimoji="0" lang="de-DE"/>
              <a:t>Titelmasterformat durch Klicken bearbeiten</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hteck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hteck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hteck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hteck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hteck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umsplatzhalt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E70C61AF-747B-4BEA-9F37-199E90E8E7CB}" type="datetime1">
              <a:rPr lang="de-DE" smtClean="0"/>
              <a:t>17.09.2024</a:t>
            </a:fld>
            <a:endParaRPr lang="de-DE"/>
          </a:p>
        </p:txBody>
      </p:sp>
      <p:sp>
        <p:nvSpPr>
          <p:cNvPr id="3" name="Fußzeilenplatzhalt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r>
              <a:rPr lang="de-DE"/>
              <a:t>Werther, neu gelesen</a:t>
            </a:r>
          </a:p>
        </p:txBody>
      </p:sp>
      <p:sp>
        <p:nvSpPr>
          <p:cNvPr id="8" name="Rechteck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Gerade Verbindung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Ellipse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Ellipse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Foliennummernplatzhalt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B2ADACBF-B37B-4026-855E-49B0BDFC8D12}" type="slidenum">
              <a:rPr lang="de-DE" smtClean="0"/>
              <a:t>‹Nr.›</a:t>
            </a:fld>
            <a:endParaRPr lang="de-DE"/>
          </a:p>
        </p:txBody>
      </p:sp>
      <p:sp>
        <p:nvSpPr>
          <p:cNvPr id="22" name="Titelplatzhalter 21"/>
          <p:cNvSpPr>
            <a:spLocks noGrp="1"/>
          </p:cNvSpPr>
          <p:nvPr>
            <p:ph type="title"/>
          </p:nvPr>
        </p:nvSpPr>
        <p:spPr>
          <a:xfrm>
            <a:off x="301752" y="228600"/>
            <a:ext cx="8534400" cy="758952"/>
          </a:xfrm>
          <a:prstGeom prst="rect">
            <a:avLst/>
          </a:prstGeom>
        </p:spPr>
        <p:txBody>
          <a:bodyPr vert="horz" anchor="b">
            <a:normAutofit/>
          </a:bodyPr>
          <a:lstStyle/>
          <a:p>
            <a:r>
              <a:rPr kumimoji="0" lang="de-DE"/>
              <a:t>Titelmasterformat durch Klicken bearbeiten</a:t>
            </a:r>
            <a:endParaRPr kumimoji="0" lang="en-US"/>
          </a:p>
        </p:txBody>
      </p:sp>
      <p:sp>
        <p:nvSpPr>
          <p:cNvPr id="13" name="Textplatzhalt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de-DE"/>
              <a:t>Textmasterformat bearbeiten</a:t>
            </a:r>
          </a:p>
          <a:p>
            <a:pPr lvl="1" eaLnBrk="1" latinLnBrk="0" hangingPunct="1"/>
            <a:r>
              <a:rPr kumimoji="0" lang="de-DE"/>
              <a:t>Zweite Ebene</a:t>
            </a:r>
          </a:p>
          <a:p>
            <a:pPr lvl="2" eaLnBrk="1" latinLnBrk="0" hangingPunct="1"/>
            <a:r>
              <a:rPr kumimoji="0" lang="de-DE"/>
              <a:t>Dritte Ebene</a:t>
            </a:r>
          </a:p>
          <a:p>
            <a:pPr lvl="3" eaLnBrk="1" latinLnBrk="0" hangingPunct="1"/>
            <a:r>
              <a:rPr kumimoji="0" lang="de-DE"/>
              <a:t>Vierte Ebene</a:t>
            </a:r>
          </a:p>
          <a:p>
            <a:pPr lvl="4" eaLnBrk="1" latinLnBrk="0" hangingPunct="1"/>
            <a:r>
              <a:rPr kumimoji="0" lang="de-DE"/>
              <a:t>Fünfte Ebene</a:t>
            </a:r>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dt="0"/>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2.xml"/><Relationship Id="rId4" Type="http://schemas.openxmlformats.org/officeDocument/2006/relationships/image" Target="../media/image13.jpg"/></Relationships>
</file>

<file path=ppt/slides/_rels/slide10.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2.xml"/><Relationship Id="rId4" Type="http://schemas.openxmlformats.org/officeDocument/2006/relationships/image" Target="../media/image16.jpg"/></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tertitel 2"/>
          <p:cNvSpPr>
            <a:spLocks noGrp="1"/>
          </p:cNvSpPr>
          <p:nvPr>
            <p:ph type="subTitle" idx="1"/>
          </p:nvPr>
        </p:nvSpPr>
        <p:spPr>
          <a:xfrm>
            <a:off x="1371600" y="1124744"/>
            <a:ext cx="6400800" cy="1152128"/>
          </a:xfrm>
        </p:spPr>
        <p:txBody>
          <a:bodyPr>
            <a:normAutofit/>
          </a:bodyPr>
          <a:lstStyle/>
          <a:p>
            <a:r>
              <a:rPr lang="de-DE" dirty="0"/>
              <a:t>Werther, Neu gelesen</a:t>
            </a:r>
          </a:p>
        </p:txBody>
      </p:sp>
      <p:sp>
        <p:nvSpPr>
          <p:cNvPr id="2" name="Titel 1"/>
          <p:cNvSpPr>
            <a:spLocks noGrp="1"/>
          </p:cNvSpPr>
          <p:nvPr>
            <p:ph type="ctrTitle"/>
          </p:nvPr>
        </p:nvSpPr>
        <p:spPr>
          <a:xfrm>
            <a:off x="685800" y="188640"/>
            <a:ext cx="7772400" cy="1080120"/>
          </a:xfrm>
        </p:spPr>
        <p:txBody>
          <a:bodyPr>
            <a:normAutofit/>
          </a:bodyPr>
          <a:lstStyle/>
          <a:p>
            <a:r>
              <a:rPr lang="de-DE" sz="1800" b="1" i="1" dirty="0"/>
              <a:t>Jutta Heinz</a:t>
            </a:r>
            <a:br>
              <a:rPr lang="de-DE" sz="1800" b="1" i="1" dirty="0"/>
            </a:br>
            <a:endParaRPr lang="de-DE" sz="2000" b="1" dirty="0"/>
          </a:p>
        </p:txBody>
      </p:sp>
      <p:pic>
        <p:nvPicPr>
          <p:cNvPr id="5" name="Grafik 4" descr="Ein Bild, das Text, Baum, Design enthält.&#10;&#10;Automatisch generierte Beschreibung">
            <a:extLst>
              <a:ext uri="{FF2B5EF4-FFF2-40B4-BE49-F238E27FC236}">
                <a16:creationId xmlns:a16="http://schemas.microsoft.com/office/drawing/2014/main" id="{7B86CD09-B8BA-34CB-FCC4-70281B2636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9512" y="2636912"/>
            <a:ext cx="8610600" cy="3943350"/>
          </a:xfrm>
          <a:prstGeom prst="rect">
            <a:avLst/>
          </a:prstGeom>
        </p:spPr>
      </p:pic>
    </p:spTree>
    <p:extLst>
      <p:ext uri="{BB962C8B-B14F-4D97-AF65-F5344CB8AC3E}">
        <p14:creationId xmlns:p14="http://schemas.microsoft.com/office/powerpoint/2010/main" val="28630715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E38FA48-6E5D-8E36-C05C-F235B7BD1FCD}"/>
              </a:ext>
            </a:extLst>
          </p:cNvPr>
          <p:cNvSpPr>
            <a:spLocks noGrp="1"/>
          </p:cNvSpPr>
          <p:nvPr>
            <p:ph type="title"/>
          </p:nvPr>
        </p:nvSpPr>
        <p:spPr/>
        <p:txBody>
          <a:bodyPr>
            <a:noAutofit/>
          </a:bodyPr>
          <a:lstStyle/>
          <a:p>
            <a:r>
              <a:rPr lang="de-DE" sz="2000" b="1" kern="100" dirty="0">
                <a:effectLst/>
                <a:latin typeface="+mn-lt"/>
                <a:ea typeface="Aptos" panose="020B0004020202020204" pitchFamily="34" charset="0"/>
                <a:cs typeface="Times New Roman" panose="02020603050405020304" pitchFamily="18" charset="0"/>
              </a:rPr>
              <a:t>„</a:t>
            </a:r>
            <a:r>
              <a:rPr lang="de-DE" sz="2000" b="1" i="1" kern="100" dirty="0">
                <a:effectLst/>
                <a:latin typeface="+mn-lt"/>
                <a:ea typeface="Aptos" panose="020B0004020202020204" pitchFamily="34" charset="0"/>
                <a:cs typeface="Times New Roman" panose="02020603050405020304" pitchFamily="18" charset="0"/>
              </a:rPr>
              <a:t>Bester Freund, was ist das Herz des Menschen!</a:t>
            </a:r>
            <a:r>
              <a:rPr lang="de-DE" sz="2000" b="1" kern="100" dirty="0">
                <a:effectLst/>
                <a:latin typeface="+mn-lt"/>
                <a:ea typeface="Aptos" panose="020B0004020202020204" pitchFamily="34" charset="0"/>
                <a:cs typeface="Times New Roman" panose="02020603050405020304" pitchFamily="18" charset="0"/>
              </a:rPr>
              <a:t>“ – </a:t>
            </a:r>
            <a:br>
              <a:rPr lang="de-DE" sz="2000" b="1" kern="100" dirty="0">
                <a:effectLst/>
                <a:latin typeface="+mn-lt"/>
                <a:ea typeface="Aptos" panose="020B0004020202020204" pitchFamily="34" charset="0"/>
                <a:cs typeface="Times New Roman" panose="02020603050405020304" pitchFamily="18" charset="0"/>
              </a:rPr>
            </a:br>
            <a:r>
              <a:rPr lang="de-DE" sz="2000" b="1" kern="100" dirty="0">
                <a:solidFill>
                  <a:schemeClr val="accent1"/>
                </a:solidFill>
                <a:effectLst/>
                <a:latin typeface="+mn-lt"/>
                <a:ea typeface="Aptos" panose="020B0004020202020204" pitchFamily="34" charset="0"/>
                <a:cs typeface="Times New Roman" panose="02020603050405020304" pitchFamily="18" charset="0"/>
              </a:rPr>
              <a:t>Empfindsamkeit und Individualität</a:t>
            </a:r>
            <a:r>
              <a:rPr lang="de-DE" sz="2000" b="1" kern="100" dirty="0">
                <a:effectLst/>
                <a:latin typeface="+mn-lt"/>
                <a:ea typeface="Aptos" panose="020B0004020202020204" pitchFamily="34" charset="0"/>
                <a:cs typeface="Times New Roman" panose="02020603050405020304" pitchFamily="18" charset="0"/>
              </a:rPr>
              <a:t> im Roman</a:t>
            </a:r>
            <a:endParaRPr lang="de-DE" sz="2000" b="1" dirty="0">
              <a:latin typeface="+mn-lt"/>
            </a:endParaRPr>
          </a:p>
        </p:txBody>
      </p:sp>
      <p:sp>
        <p:nvSpPr>
          <p:cNvPr id="3" name="Fußzeilenplatzhalter 2">
            <a:extLst>
              <a:ext uri="{FF2B5EF4-FFF2-40B4-BE49-F238E27FC236}">
                <a16:creationId xmlns:a16="http://schemas.microsoft.com/office/drawing/2014/main" id="{95939F55-1630-4446-FC21-CDED20C96A8D}"/>
              </a:ext>
            </a:extLst>
          </p:cNvPr>
          <p:cNvSpPr>
            <a:spLocks noGrp="1"/>
          </p:cNvSpPr>
          <p:nvPr>
            <p:ph type="ftr" sz="quarter" idx="11"/>
          </p:nvPr>
        </p:nvSpPr>
        <p:spPr/>
        <p:txBody>
          <a:bodyPr/>
          <a:lstStyle/>
          <a:p>
            <a:r>
              <a:rPr lang="de-DE"/>
              <a:t>Werther, neu gelesen</a:t>
            </a:r>
          </a:p>
        </p:txBody>
      </p:sp>
      <p:sp>
        <p:nvSpPr>
          <p:cNvPr id="4" name="Foliennummernplatzhalter 3">
            <a:extLst>
              <a:ext uri="{FF2B5EF4-FFF2-40B4-BE49-F238E27FC236}">
                <a16:creationId xmlns:a16="http://schemas.microsoft.com/office/drawing/2014/main" id="{806C7540-9B06-8FFD-3DF6-B7F2325E8953}"/>
              </a:ext>
            </a:extLst>
          </p:cNvPr>
          <p:cNvSpPr>
            <a:spLocks noGrp="1"/>
          </p:cNvSpPr>
          <p:nvPr>
            <p:ph type="sldNum" sz="quarter" idx="12"/>
          </p:nvPr>
        </p:nvSpPr>
        <p:spPr/>
        <p:txBody>
          <a:bodyPr/>
          <a:lstStyle/>
          <a:p>
            <a:fld id="{B2ADACBF-B37B-4026-855E-49B0BDFC8D12}" type="slidenum">
              <a:rPr lang="de-DE" smtClean="0"/>
              <a:t>2</a:t>
            </a:fld>
            <a:endParaRPr lang="de-DE"/>
          </a:p>
        </p:txBody>
      </p:sp>
      <p:sp>
        <p:nvSpPr>
          <p:cNvPr id="5" name="Inhaltsplatzhalter 4">
            <a:extLst>
              <a:ext uri="{FF2B5EF4-FFF2-40B4-BE49-F238E27FC236}">
                <a16:creationId xmlns:a16="http://schemas.microsoft.com/office/drawing/2014/main" id="{E46D0823-D49C-423E-C89C-EC4582F3C1E5}"/>
              </a:ext>
            </a:extLst>
          </p:cNvPr>
          <p:cNvSpPr>
            <a:spLocks noGrp="1"/>
          </p:cNvSpPr>
          <p:nvPr>
            <p:ph sz="quarter" idx="1"/>
          </p:nvPr>
        </p:nvSpPr>
        <p:spPr>
          <a:xfrm>
            <a:off x="301752" y="1844824"/>
            <a:ext cx="8503920" cy="4254224"/>
          </a:xfrm>
        </p:spPr>
        <p:txBody>
          <a:bodyPr>
            <a:normAutofit/>
          </a:bodyPr>
          <a:lstStyle/>
          <a:p>
            <a:r>
              <a:rPr lang="de-DE" sz="1400" b="1" dirty="0">
                <a:solidFill>
                  <a:schemeClr val="accent1"/>
                </a:solidFill>
              </a:rPr>
              <a:t>Warum ist Werther sein „Herz“ so wichtig? Warum wird das zum Problem? </a:t>
            </a:r>
            <a:br>
              <a:rPr lang="de-DE" sz="1400" b="1" dirty="0">
                <a:solidFill>
                  <a:schemeClr val="accent1"/>
                </a:solidFill>
              </a:rPr>
            </a:br>
            <a:r>
              <a:rPr lang="de-DE" sz="1400" b="1" dirty="0">
                <a:solidFill>
                  <a:schemeClr val="accent1"/>
                </a:solidFill>
              </a:rPr>
              <a:t>Was hat das mit der Liebe zu tun?</a:t>
            </a:r>
          </a:p>
          <a:p>
            <a:r>
              <a:rPr lang="de-DE" sz="1400" i="1" dirty="0"/>
              <a:t>Kontext I</a:t>
            </a:r>
            <a:r>
              <a:rPr lang="de-DE" sz="1400" dirty="0"/>
              <a:t>: Zur </a:t>
            </a:r>
            <a:r>
              <a:rPr lang="de-DE" sz="1400" dirty="0">
                <a:solidFill>
                  <a:schemeClr val="accent1"/>
                </a:solidFill>
              </a:rPr>
              <a:t>Empfindsamkeit</a:t>
            </a:r>
            <a:r>
              <a:rPr lang="de-DE" sz="1400" dirty="0"/>
              <a:t> als Epoche (allgemein)</a:t>
            </a:r>
          </a:p>
          <a:p>
            <a:r>
              <a:rPr lang="de-DE" sz="1400" i="1" dirty="0"/>
              <a:t>Kontext II:</a:t>
            </a:r>
            <a:r>
              <a:rPr lang="de-DE" sz="1400" dirty="0"/>
              <a:t> Zum </a:t>
            </a:r>
            <a:r>
              <a:rPr lang="de-DE" sz="1400" dirty="0">
                <a:solidFill>
                  <a:schemeClr val="accent1"/>
                </a:solidFill>
              </a:rPr>
              <a:t>empfindsamen Roman </a:t>
            </a:r>
            <a:r>
              <a:rPr lang="de-DE" sz="1400" dirty="0"/>
              <a:t>und der </a:t>
            </a:r>
            <a:r>
              <a:rPr lang="de-DE" sz="1400" dirty="0">
                <a:solidFill>
                  <a:schemeClr val="accent1"/>
                </a:solidFill>
              </a:rPr>
              <a:t>Briefform</a:t>
            </a:r>
          </a:p>
          <a:p>
            <a:r>
              <a:rPr lang="de-DE" sz="1400" dirty="0">
                <a:solidFill>
                  <a:schemeClr val="accent1"/>
                </a:solidFill>
              </a:rPr>
              <a:t>Empfindsamkeit und Empfindsamkeitskritik</a:t>
            </a:r>
            <a:r>
              <a:rPr lang="de-DE" sz="1400" dirty="0"/>
              <a:t>: Johann Christian Bährens, </a:t>
            </a:r>
            <a:r>
              <a:rPr lang="de-DE" sz="1400" i="1" dirty="0" err="1"/>
              <a:t>Ueber</a:t>
            </a:r>
            <a:r>
              <a:rPr lang="de-DE" sz="1400" i="1" dirty="0"/>
              <a:t> den Werth der Empfindsamkeit, besonders in Rücksicht auf die Romane </a:t>
            </a:r>
            <a:r>
              <a:rPr lang="de-DE" sz="1400" dirty="0"/>
              <a:t>(Halle 1785)</a:t>
            </a:r>
          </a:p>
          <a:p>
            <a:r>
              <a:rPr lang="de-DE" sz="1400" i="1" dirty="0"/>
              <a:t>Begriffe</a:t>
            </a:r>
            <a:r>
              <a:rPr lang="de-DE" sz="1400" dirty="0"/>
              <a:t>: Herz; paradox</a:t>
            </a:r>
          </a:p>
          <a:p>
            <a:r>
              <a:rPr lang="de-DE" sz="1400" i="1" dirty="0"/>
              <a:t>Lektüre</a:t>
            </a:r>
          </a:p>
          <a:p>
            <a:r>
              <a:rPr lang="de-DE" sz="1400" dirty="0">
                <a:solidFill>
                  <a:schemeClr val="accent1"/>
                </a:solidFill>
              </a:rPr>
              <a:t>[„Krankheit zum Tode</a:t>
            </a:r>
            <a:r>
              <a:rPr lang="de-DE" sz="1400" dirty="0"/>
              <a:t>“ und </a:t>
            </a:r>
            <a:r>
              <a:rPr lang="de-DE" sz="1400" dirty="0">
                <a:solidFill>
                  <a:schemeClr val="accent1"/>
                </a:solidFill>
              </a:rPr>
              <a:t>Selbstmordproblematik]</a:t>
            </a:r>
            <a:endParaRPr lang="de-DE" sz="1400" dirty="0"/>
          </a:p>
          <a:p>
            <a:r>
              <a:rPr lang="de-DE" sz="1400" i="1" dirty="0"/>
              <a:t>Zusammenfassung</a:t>
            </a:r>
            <a:r>
              <a:rPr lang="de-DE" sz="1400" dirty="0"/>
              <a:t>: Werther als </a:t>
            </a:r>
            <a:r>
              <a:rPr lang="de-DE" sz="1400" dirty="0">
                <a:solidFill>
                  <a:schemeClr val="accent1"/>
                </a:solidFill>
              </a:rPr>
              <a:t>Empfindsamer und Schwärmer</a:t>
            </a:r>
          </a:p>
          <a:p>
            <a:r>
              <a:rPr lang="de-DE" sz="1400" i="1" dirty="0"/>
              <a:t>Aktualisierung: </a:t>
            </a:r>
            <a:r>
              <a:rPr lang="de-DE" sz="1400" dirty="0"/>
              <a:t>„</a:t>
            </a:r>
            <a:r>
              <a:rPr lang="de-DE" sz="1400" dirty="0">
                <a:solidFill>
                  <a:schemeClr val="accent1"/>
                </a:solidFill>
              </a:rPr>
              <a:t>Brauchen wir noch (mehr) Herz</a:t>
            </a:r>
            <a:r>
              <a:rPr lang="de-DE" sz="1400" dirty="0"/>
              <a:t>?“</a:t>
            </a:r>
          </a:p>
        </p:txBody>
      </p:sp>
      <p:pic>
        <p:nvPicPr>
          <p:cNvPr id="9" name="Grafik 8" descr="Ein Bild, das Text, Clipart, Grafiken, Cartoon enthält.&#10;&#10;Automatisch generierte Beschreibung">
            <a:extLst>
              <a:ext uri="{FF2B5EF4-FFF2-40B4-BE49-F238E27FC236}">
                <a16:creationId xmlns:a16="http://schemas.microsoft.com/office/drawing/2014/main" id="{783D1524-100F-B10F-9A8C-F10C87D22A6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859786" y="4361453"/>
            <a:ext cx="2976366" cy="2232275"/>
          </a:xfrm>
          <a:prstGeom prst="rect">
            <a:avLst/>
          </a:prstGeom>
        </p:spPr>
      </p:pic>
    </p:spTree>
    <p:extLst>
      <p:ext uri="{BB962C8B-B14F-4D97-AF65-F5344CB8AC3E}">
        <p14:creationId xmlns:p14="http://schemas.microsoft.com/office/powerpoint/2010/main" val="33485802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CB6763C-FFB2-C7B4-DAAF-D93899374446}"/>
              </a:ext>
            </a:extLst>
          </p:cNvPr>
          <p:cNvSpPr>
            <a:spLocks noGrp="1"/>
          </p:cNvSpPr>
          <p:nvPr>
            <p:ph type="title"/>
          </p:nvPr>
        </p:nvSpPr>
        <p:spPr/>
        <p:txBody>
          <a:bodyPr>
            <a:normAutofit/>
          </a:bodyPr>
          <a:lstStyle/>
          <a:p>
            <a:r>
              <a:rPr lang="de-DE" sz="2800" dirty="0"/>
              <a:t>Epoche: Empfindsamkeit</a:t>
            </a:r>
          </a:p>
        </p:txBody>
      </p:sp>
      <p:sp>
        <p:nvSpPr>
          <p:cNvPr id="3" name="Fußzeilenplatzhalter 2">
            <a:extLst>
              <a:ext uri="{FF2B5EF4-FFF2-40B4-BE49-F238E27FC236}">
                <a16:creationId xmlns:a16="http://schemas.microsoft.com/office/drawing/2014/main" id="{4673AFF7-DD96-C4E4-12A2-D0173249A49B}"/>
              </a:ext>
            </a:extLst>
          </p:cNvPr>
          <p:cNvSpPr>
            <a:spLocks noGrp="1"/>
          </p:cNvSpPr>
          <p:nvPr>
            <p:ph type="ftr" sz="quarter" idx="11"/>
          </p:nvPr>
        </p:nvSpPr>
        <p:spPr/>
        <p:txBody>
          <a:bodyPr/>
          <a:lstStyle/>
          <a:p>
            <a:r>
              <a:rPr lang="de-DE"/>
              <a:t>Werther, neu gelesen</a:t>
            </a:r>
          </a:p>
        </p:txBody>
      </p:sp>
      <p:sp>
        <p:nvSpPr>
          <p:cNvPr id="4" name="Foliennummernplatzhalter 3">
            <a:extLst>
              <a:ext uri="{FF2B5EF4-FFF2-40B4-BE49-F238E27FC236}">
                <a16:creationId xmlns:a16="http://schemas.microsoft.com/office/drawing/2014/main" id="{7B28A46A-5D53-F352-27D6-F499075E7614}"/>
              </a:ext>
            </a:extLst>
          </p:cNvPr>
          <p:cNvSpPr>
            <a:spLocks noGrp="1"/>
          </p:cNvSpPr>
          <p:nvPr>
            <p:ph type="sldNum" sz="quarter" idx="12"/>
          </p:nvPr>
        </p:nvSpPr>
        <p:spPr/>
        <p:txBody>
          <a:bodyPr/>
          <a:lstStyle/>
          <a:p>
            <a:fld id="{B2ADACBF-B37B-4026-855E-49B0BDFC8D12}" type="slidenum">
              <a:rPr lang="de-DE" smtClean="0"/>
              <a:t>3</a:t>
            </a:fld>
            <a:endParaRPr lang="de-DE"/>
          </a:p>
        </p:txBody>
      </p:sp>
      <p:sp>
        <p:nvSpPr>
          <p:cNvPr id="5" name="Inhaltsplatzhalter 4">
            <a:extLst>
              <a:ext uri="{FF2B5EF4-FFF2-40B4-BE49-F238E27FC236}">
                <a16:creationId xmlns:a16="http://schemas.microsoft.com/office/drawing/2014/main" id="{4F4DB65E-0C3F-6663-D1EC-AACEDA8816D6}"/>
              </a:ext>
            </a:extLst>
          </p:cNvPr>
          <p:cNvSpPr>
            <a:spLocks noGrp="1"/>
          </p:cNvSpPr>
          <p:nvPr>
            <p:ph sz="quarter" idx="1"/>
          </p:nvPr>
        </p:nvSpPr>
        <p:spPr/>
        <p:txBody>
          <a:bodyPr>
            <a:normAutofit/>
          </a:bodyPr>
          <a:lstStyle/>
          <a:p>
            <a:pPr marL="0" indent="0" algn="just" hangingPunct="0">
              <a:lnSpc>
                <a:spcPts val="1700"/>
              </a:lnSpc>
              <a:buNone/>
              <a:tabLst>
                <a:tab pos="144145" algn="l"/>
              </a:tabLst>
            </a:pPr>
            <a:r>
              <a:rPr lang="de-DE" sz="1400" i="1" dirty="0">
                <a:solidFill>
                  <a:schemeClr val="accent1"/>
                </a:solidFill>
                <a:effectLst/>
                <a:latin typeface="Georgia" panose="02040502050405020303" pitchFamily="18" charset="0"/>
                <a:ea typeface="Times New Roman" panose="02020603050405020304" pitchFamily="18" charset="0"/>
                <a:cs typeface="Times New Roman" panose="02020603050405020304" pitchFamily="18" charset="0"/>
              </a:rPr>
              <a:t>Begriff</a:t>
            </a:r>
            <a:r>
              <a:rPr lang="de-DE" sz="1400" dirty="0">
                <a:effectLst/>
                <a:latin typeface="Georgia" panose="02040502050405020303" pitchFamily="18" charset="0"/>
                <a:ea typeface="Times New Roman" panose="02020603050405020304" pitchFamily="18" charset="0"/>
                <a:cs typeface="Times New Roman" panose="02020603050405020304" pitchFamily="18" charset="0"/>
              </a:rPr>
              <a:t>:</a:t>
            </a:r>
            <a:endParaRPr lang="de-DE" sz="1400" dirty="0">
              <a:effectLst/>
              <a:latin typeface="Garamond" panose="02020404030301010803" pitchFamily="18" charset="0"/>
              <a:ea typeface="Times New Roman" panose="02020603050405020304" pitchFamily="18" charset="0"/>
              <a:cs typeface="Times New Roman" panose="02020603050405020304" pitchFamily="18" charset="0"/>
            </a:endParaRPr>
          </a:p>
          <a:p>
            <a:pPr hangingPunct="0">
              <a:lnSpc>
                <a:spcPts val="1700"/>
              </a:lnSpc>
              <a:buFont typeface="Arial" panose="020B0604020202020204" pitchFamily="34" charset="0"/>
              <a:buChar char="•"/>
              <a:tabLst>
                <a:tab pos="144145" algn="l"/>
              </a:tabLst>
            </a:pPr>
            <a:r>
              <a:rPr lang="de-DE" sz="1400" dirty="0">
                <a:effectLst/>
                <a:latin typeface="Georgia" panose="02040502050405020303" pitchFamily="18" charset="0"/>
                <a:ea typeface="Times New Roman" panose="02020603050405020304" pitchFamily="18" charset="0"/>
                <a:cs typeface="Times New Roman" panose="02020603050405020304" pitchFamily="18" charset="0"/>
              </a:rPr>
              <a:t>entsteht durch Übersetzung auf dem Frz. (</a:t>
            </a:r>
            <a:r>
              <a:rPr lang="de-DE" sz="1400" i="1" dirty="0" err="1">
                <a:solidFill>
                  <a:schemeClr val="accent1"/>
                </a:solidFill>
                <a:effectLst/>
                <a:latin typeface="Georgia" panose="02040502050405020303" pitchFamily="18" charset="0"/>
                <a:ea typeface="Times New Roman" panose="02020603050405020304" pitchFamily="18" charset="0"/>
                <a:cs typeface="Times New Roman" panose="02020603050405020304" pitchFamily="18" charset="0"/>
              </a:rPr>
              <a:t>sensibilité</a:t>
            </a:r>
            <a:r>
              <a:rPr lang="de-DE" sz="1400" dirty="0">
                <a:effectLst/>
                <a:latin typeface="Georgia" panose="02040502050405020303" pitchFamily="18" charset="0"/>
                <a:ea typeface="Times New Roman" panose="02020603050405020304" pitchFamily="18" charset="0"/>
                <a:cs typeface="Times New Roman" panose="02020603050405020304" pitchFamily="18" charset="0"/>
              </a:rPr>
              <a:t>) und Engl. (</a:t>
            </a:r>
            <a:r>
              <a:rPr lang="de-DE" sz="1400" i="1" dirty="0">
                <a:solidFill>
                  <a:schemeClr val="accent1"/>
                </a:solidFill>
                <a:effectLst/>
                <a:latin typeface="Georgia" panose="02040502050405020303" pitchFamily="18" charset="0"/>
                <a:ea typeface="Times New Roman" panose="02020603050405020304" pitchFamily="18" charset="0"/>
                <a:cs typeface="Times New Roman" panose="02020603050405020304" pitchFamily="18" charset="0"/>
              </a:rPr>
              <a:t>sentimental </a:t>
            </a:r>
            <a:r>
              <a:rPr lang="de-DE" sz="1400" i="1" dirty="0" err="1">
                <a:solidFill>
                  <a:schemeClr val="accent1"/>
                </a:solidFill>
                <a:effectLst/>
                <a:latin typeface="Georgia" panose="02040502050405020303" pitchFamily="18" charset="0"/>
                <a:ea typeface="Times New Roman" panose="02020603050405020304" pitchFamily="18" charset="0"/>
                <a:cs typeface="Times New Roman" panose="02020603050405020304" pitchFamily="18" charset="0"/>
              </a:rPr>
              <a:t>journey</a:t>
            </a:r>
            <a:r>
              <a:rPr lang="de-DE" sz="1400" dirty="0">
                <a:effectLst/>
                <a:latin typeface="Georgia" panose="02040502050405020303" pitchFamily="18" charset="0"/>
                <a:ea typeface="Times New Roman" panose="02020603050405020304" pitchFamily="18" charset="0"/>
                <a:cs typeface="Times New Roman" panose="02020603050405020304" pitchFamily="18" charset="0"/>
              </a:rPr>
              <a:t>, übersetzt durch J. Bode auf Vorschlag Lessings); löst "</a:t>
            </a:r>
            <a:r>
              <a:rPr lang="de-DE" sz="1400" dirty="0">
                <a:solidFill>
                  <a:schemeClr val="accent1"/>
                </a:solidFill>
                <a:effectLst/>
                <a:latin typeface="Georgia" panose="02040502050405020303" pitchFamily="18" charset="0"/>
                <a:ea typeface="Times New Roman" panose="02020603050405020304" pitchFamily="18" charset="0"/>
                <a:cs typeface="Times New Roman" panose="02020603050405020304" pitchFamily="18" charset="0"/>
              </a:rPr>
              <a:t>empfindlich</a:t>
            </a:r>
            <a:r>
              <a:rPr lang="de-DE" sz="1400" dirty="0">
                <a:effectLst/>
                <a:latin typeface="Georgia" panose="02040502050405020303" pitchFamily="18" charset="0"/>
                <a:ea typeface="Times New Roman" panose="02020603050405020304" pitchFamily="18" charset="0"/>
                <a:cs typeface="Times New Roman" panose="02020603050405020304" pitchFamily="18" charset="0"/>
              </a:rPr>
              <a:t>" und "</a:t>
            </a:r>
            <a:r>
              <a:rPr lang="de-DE" sz="1400" dirty="0">
                <a:solidFill>
                  <a:schemeClr val="accent1"/>
                </a:solidFill>
                <a:effectLst/>
                <a:latin typeface="Georgia" panose="02040502050405020303" pitchFamily="18" charset="0"/>
                <a:ea typeface="Times New Roman" panose="02020603050405020304" pitchFamily="18" charset="0"/>
                <a:cs typeface="Times New Roman" panose="02020603050405020304" pitchFamily="18" charset="0"/>
              </a:rPr>
              <a:t>zärtlich</a:t>
            </a:r>
            <a:r>
              <a:rPr lang="de-DE" sz="1400" dirty="0">
                <a:effectLst/>
                <a:latin typeface="Georgia" panose="02040502050405020303" pitchFamily="18" charset="0"/>
                <a:ea typeface="Times New Roman" panose="02020603050405020304" pitchFamily="18" charset="0"/>
                <a:cs typeface="Times New Roman" panose="02020603050405020304" pitchFamily="18" charset="0"/>
              </a:rPr>
              <a:t>" ab</a:t>
            </a:r>
            <a:endParaRPr lang="de-DE" sz="1400" dirty="0">
              <a:effectLst/>
              <a:latin typeface="Garamond" panose="02020404030301010803" pitchFamily="18" charset="0"/>
              <a:ea typeface="Times New Roman" panose="02020603050405020304" pitchFamily="18" charset="0"/>
              <a:cs typeface="Times New Roman" panose="02020603050405020304" pitchFamily="18" charset="0"/>
            </a:endParaRPr>
          </a:p>
          <a:p>
            <a:pPr algn="just" hangingPunct="0">
              <a:lnSpc>
                <a:spcPts val="1700"/>
              </a:lnSpc>
              <a:buFont typeface="Arial" panose="020B0604020202020204" pitchFamily="34" charset="0"/>
              <a:buChar char="•"/>
              <a:tabLst>
                <a:tab pos="144145" algn="l"/>
              </a:tabLst>
            </a:pPr>
            <a:r>
              <a:rPr lang="de-DE" sz="1400" dirty="0">
                <a:effectLst/>
                <a:latin typeface="Georgia" panose="02040502050405020303" pitchFamily="18" charset="0"/>
                <a:ea typeface="Times New Roman" panose="02020603050405020304" pitchFamily="18" charset="0"/>
                <a:cs typeface="Times New Roman" panose="02020603050405020304" pitchFamily="18" charset="0"/>
              </a:rPr>
              <a:t>signalisiert Mentalitätswandel hin zur positiven Bewertung von </a:t>
            </a:r>
            <a:r>
              <a:rPr lang="de-DE" sz="1400" dirty="0">
                <a:solidFill>
                  <a:schemeClr val="accent1"/>
                </a:solidFill>
                <a:effectLst/>
                <a:latin typeface="Georgia" panose="02040502050405020303" pitchFamily="18" charset="0"/>
                <a:ea typeface="Times New Roman" panose="02020603050405020304" pitchFamily="18" charset="0"/>
                <a:cs typeface="Times New Roman" panose="02020603050405020304" pitchFamily="18" charset="0"/>
              </a:rPr>
              <a:t>Empfindungsfähigkeit</a:t>
            </a:r>
            <a:r>
              <a:rPr lang="de-DE" sz="1400" dirty="0">
                <a:effectLst/>
                <a:latin typeface="Georgia" panose="02040502050405020303" pitchFamily="18" charset="0"/>
                <a:ea typeface="Times New Roman" panose="02020603050405020304" pitchFamily="18" charset="0"/>
                <a:cs typeface="Times New Roman" panose="02020603050405020304" pitchFamily="18" charset="0"/>
              </a:rPr>
              <a:t> in Absetzung von älteren stoischen Konzepten</a:t>
            </a:r>
          </a:p>
          <a:p>
            <a:pPr algn="just" hangingPunct="0">
              <a:lnSpc>
                <a:spcPts val="1700"/>
              </a:lnSpc>
              <a:tabLst>
                <a:tab pos="144145" algn="l"/>
              </a:tabLst>
            </a:pPr>
            <a:r>
              <a:rPr lang="de-DE" sz="1400" dirty="0">
                <a:effectLst/>
                <a:latin typeface="Georgia" panose="02040502050405020303" pitchFamily="18" charset="0"/>
                <a:ea typeface="Times New Roman" panose="02020603050405020304" pitchFamily="18" charset="0"/>
                <a:cs typeface="Times New Roman" panose="02020603050405020304" pitchFamily="18" charset="0"/>
              </a:rPr>
              <a:t>philosoph</a:t>
            </a:r>
            <a:r>
              <a:rPr lang="de-DE" sz="1400" dirty="0">
                <a:latin typeface="Georgia" panose="02040502050405020303" pitchFamily="18" charset="0"/>
                <a:ea typeface="Times New Roman" panose="02020603050405020304" pitchFamily="18" charset="0"/>
                <a:cs typeface="Times New Roman" panose="02020603050405020304" pitchFamily="18" charset="0"/>
              </a:rPr>
              <a:t>ischer</a:t>
            </a:r>
            <a:r>
              <a:rPr lang="de-DE" sz="1400" dirty="0">
                <a:effectLst/>
                <a:latin typeface="Georgia" panose="02040502050405020303" pitchFamily="18" charset="0"/>
                <a:ea typeface="Times New Roman" panose="02020603050405020304" pitchFamily="18" charset="0"/>
                <a:cs typeface="Times New Roman" panose="02020603050405020304" pitchFamily="18" charset="0"/>
              </a:rPr>
              <a:t> Entstehungskontext: </a:t>
            </a:r>
            <a:r>
              <a:rPr lang="de-DE" sz="1400" i="1" dirty="0">
                <a:solidFill>
                  <a:schemeClr val="accent1"/>
                </a:solidFill>
                <a:effectLst/>
                <a:latin typeface="Georgia" panose="02040502050405020303" pitchFamily="18" charset="0"/>
                <a:ea typeface="Times New Roman" panose="02020603050405020304" pitchFamily="18" charset="0"/>
                <a:cs typeface="Times New Roman" panose="02020603050405020304" pitchFamily="18" charset="0"/>
              </a:rPr>
              <a:t>moral-sense</a:t>
            </a:r>
            <a:r>
              <a:rPr lang="de-DE" sz="1400" dirty="0">
                <a:solidFill>
                  <a:schemeClr val="accent1"/>
                </a:solidFill>
                <a:effectLst/>
                <a:latin typeface="Georgia" panose="02040502050405020303" pitchFamily="18" charset="0"/>
                <a:ea typeface="Times New Roman" panose="02020603050405020304" pitchFamily="18" charset="0"/>
                <a:cs typeface="Times New Roman" panose="02020603050405020304" pitchFamily="18" charset="0"/>
              </a:rPr>
              <a:t>-Philosophie</a:t>
            </a:r>
            <a:endParaRPr lang="de-DE" sz="1400" dirty="0">
              <a:solidFill>
                <a:schemeClr val="accent1"/>
              </a:solidFill>
              <a:effectLst/>
              <a:latin typeface="Garamond" panose="02020404030301010803" pitchFamily="18" charset="0"/>
              <a:ea typeface="Times New Roman" panose="02020603050405020304" pitchFamily="18" charset="0"/>
              <a:cs typeface="Times New Roman" panose="02020603050405020304" pitchFamily="18" charset="0"/>
            </a:endParaRPr>
          </a:p>
          <a:p>
            <a:pPr algn="just" hangingPunct="0">
              <a:lnSpc>
                <a:spcPts val="1700"/>
              </a:lnSpc>
              <a:buFont typeface="Arial" panose="020B0604020202020204" pitchFamily="34" charset="0"/>
              <a:buChar char="•"/>
              <a:tabLst>
                <a:tab pos="144145" algn="l"/>
              </a:tabLst>
            </a:pPr>
            <a:r>
              <a:rPr lang="de-DE" sz="1400" dirty="0">
                <a:effectLst/>
                <a:latin typeface="Georgia" panose="02040502050405020303" pitchFamily="18" charset="0"/>
                <a:ea typeface="Times New Roman" panose="02020603050405020304" pitchFamily="18" charset="0"/>
                <a:cs typeface="Times New Roman" panose="02020603050405020304" pitchFamily="18" charset="0"/>
              </a:rPr>
              <a:t>theologischer Entstehungskontext : </a:t>
            </a:r>
            <a:r>
              <a:rPr lang="de-DE" sz="1400" dirty="0">
                <a:solidFill>
                  <a:schemeClr val="accent1"/>
                </a:solidFill>
                <a:latin typeface="Georgia" panose="02040502050405020303" pitchFamily="18" charset="0"/>
                <a:ea typeface="Times New Roman" panose="02020603050405020304" pitchFamily="18" charset="0"/>
                <a:cs typeface="Times New Roman" panose="02020603050405020304" pitchFamily="18" charset="0"/>
              </a:rPr>
              <a:t>Gefühlskultur des </a:t>
            </a:r>
            <a:r>
              <a:rPr lang="de-DE" sz="1400" dirty="0">
                <a:solidFill>
                  <a:schemeClr val="accent1"/>
                </a:solidFill>
                <a:effectLst/>
                <a:latin typeface="Georgia" panose="02040502050405020303" pitchFamily="18" charset="0"/>
                <a:ea typeface="Times New Roman" panose="02020603050405020304" pitchFamily="18" charset="0"/>
                <a:cs typeface="Times New Roman" panose="02020603050405020304" pitchFamily="18" charset="0"/>
              </a:rPr>
              <a:t>Pietismus</a:t>
            </a:r>
            <a:endParaRPr lang="de-DE" sz="1400"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hangingPunct="0">
              <a:lnSpc>
                <a:spcPts val="1700"/>
              </a:lnSpc>
              <a:buNone/>
              <a:tabLst>
                <a:tab pos="144145" algn="l"/>
              </a:tabLst>
            </a:pPr>
            <a:endParaRPr lang="de-DE" sz="1400" i="1" dirty="0">
              <a:effectLst/>
              <a:latin typeface="Georgia" panose="02040502050405020303" pitchFamily="18" charset="0"/>
              <a:ea typeface="Times New Roman" panose="02020603050405020304" pitchFamily="18" charset="0"/>
              <a:cs typeface="Times New Roman" panose="02020603050405020304" pitchFamily="18" charset="0"/>
            </a:endParaRPr>
          </a:p>
          <a:p>
            <a:pPr marL="0" indent="0" algn="just" hangingPunct="0">
              <a:lnSpc>
                <a:spcPts val="1700"/>
              </a:lnSpc>
              <a:buNone/>
              <a:tabLst>
                <a:tab pos="144145" algn="l"/>
              </a:tabLst>
            </a:pPr>
            <a:r>
              <a:rPr lang="de-DE" sz="1400" i="1" dirty="0">
                <a:solidFill>
                  <a:schemeClr val="accent1"/>
                </a:solidFill>
                <a:effectLst/>
                <a:latin typeface="Georgia" panose="02040502050405020303" pitchFamily="18" charset="0"/>
                <a:ea typeface="Times New Roman" panose="02020603050405020304" pitchFamily="18" charset="0"/>
                <a:cs typeface="Times New Roman" panose="02020603050405020304" pitchFamily="18" charset="0"/>
              </a:rPr>
              <a:t>Gliederung:</a:t>
            </a:r>
          </a:p>
          <a:p>
            <a:pPr hangingPunct="0">
              <a:lnSpc>
                <a:spcPts val="1700"/>
              </a:lnSpc>
              <a:tabLst>
                <a:tab pos="144145" algn="l"/>
              </a:tabLst>
            </a:pPr>
            <a:r>
              <a:rPr lang="de-DE" sz="1400" dirty="0">
                <a:effectLst/>
                <a:latin typeface="Georgia" panose="02040502050405020303" pitchFamily="18" charset="0"/>
                <a:ea typeface="Times New Roman" panose="02020603050405020304" pitchFamily="18" charset="0"/>
                <a:cs typeface="Times New Roman" panose="02020603050405020304" pitchFamily="18" charset="0"/>
              </a:rPr>
              <a:t>in Deutschland ab 1740 in Texten greifbar; </a:t>
            </a:r>
            <a:br>
              <a:rPr lang="de-DE" sz="1400" dirty="0">
                <a:effectLst/>
                <a:latin typeface="Georgia" panose="02040502050405020303" pitchFamily="18" charset="0"/>
                <a:ea typeface="Times New Roman" panose="02020603050405020304" pitchFamily="18" charset="0"/>
                <a:cs typeface="Times New Roman" panose="02020603050405020304" pitchFamily="18" charset="0"/>
              </a:rPr>
            </a:br>
            <a:r>
              <a:rPr lang="de-DE" sz="1400" dirty="0">
                <a:effectLst/>
                <a:latin typeface="Georgia" panose="02040502050405020303" pitchFamily="18" charset="0"/>
                <a:ea typeface="Times New Roman" panose="02020603050405020304" pitchFamily="18" charset="0"/>
                <a:cs typeface="Times New Roman" panose="02020603050405020304" pitchFamily="18" charset="0"/>
              </a:rPr>
              <a:t>in England und Frankreich früher</a:t>
            </a:r>
            <a:endParaRPr lang="de-DE" sz="1400" dirty="0">
              <a:effectLst/>
              <a:latin typeface="Garamond" panose="02020404030301010803" pitchFamily="18" charset="0"/>
              <a:ea typeface="Times New Roman" panose="02020603050405020304" pitchFamily="18" charset="0"/>
              <a:cs typeface="Times New Roman" panose="02020603050405020304" pitchFamily="18" charset="0"/>
            </a:endParaRPr>
          </a:p>
          <a:p>
            <a:pPr hangingPunct="0">
              <a:lnSpc>
                <a:spcPts val="1700"/>
              </a:lnSpc>
              <a:tabLst>
                <a:tab pos="144145" algn="l"/>
              </a:tabLst>
            </a:pPr>
            <a:r>
              <a:rPr lang="de-DE" sz="1400" dirty="0">
                <a:solidFill>
                  <a:schemeClr val="accent1"/>
                </a:solidFill>
                <a:effectLst/>
                <a:latin typeface="Georgia" panose="02040502050405020303" pitchFamily="18" charset="0"/>
                <a:ea typeface="Times New Roman" panose="02020603050405020304" pitchFamily="18" charset="0"/>
                <a:cs typeface="Times New Roman" panose="02020603050405020304" pitchFamily="18" charset="0"/>
              </a:rPr>
              <a:t>frühe Empfindsamkeit </a:t>
            </a:r>
            <a:br>
              <a:rPr lang="de-DE" sz="1400" dirty="0">
                <a:effectLst/>
                <a:latin typeface="Georgia" panose="02040502050405020303" pitchFamily="18" charset="0"/>
                <a:ea typeface="Times New Roman" panose="02020603050405020304" pitchFamily="18" charset="0"/>
                <a:cs typeface="Times New Roman" panose="02020603050405020304" pitchFamily="18" charset="0"/>
              </a:rPr>
            </a:br>
            <a:r>
              <a:rPr lang="de-DE" sz="1400" dirty="0">
                <a:effectLst/>
                <a:latin typeface="Georgia" panose="02040502050405020303" pitchFamily="18" charset="0"/>
                <a:ea typeface="Times New Roman" panose="02020603050405020304" pitchFamily="18" charset="0"/>
                <a:cs typeface="Times New Roman" panose="02020603050405020304" pitchFamily="18" charset="0"/>
              </a:rPr>
              <a:t>(moralische Wochenschriften; Gellert; Richardson)</a:t>
            </a:r>
            <a:endParaRPr lang="de-DE" sz="1400" dirty="0">
              <a:effectLst/>
              <a:latin typeface="Garamond" panose="02020404030301010803" pitchFamily="18" charset="0"/>
              <a:ea typeface="Times New Roman" panose="02020603050405020304" pitchFamily="18" charset="0"/>
              <a:cs typeface="Times New Roman" panose="02020603050405020304" pitchFamily="18" charset="0"/>
            </a:endParaRPr>
          </a:p>
          <a:p>
            <a:pPr algn="just" hangingPunct="0">
              <a:lnSpc>
                <a:spcPts val="1700"/>
              </a:lnSpc>
              <a:buFont typeface="Arial" panose="020B0604020202020204" pitchFamily="34" charset="0"/>
              <a:buChar char="•"/>
              <a:tabLst>
                <a:tab pos="144145" algn="l"/>
              </a:tabLst>
            </a:pPr>
            <a:r>
              <a:rPr lang="de-DE" sz="1400" dirty="0">
                <a:solidFill>
                  <a:schemeClr val="accent1"/>
                </a:solidFill>
                <a:effectLst/>
                <a:latin typeface="Georgia" panose="02040502050405020303" pitchFamily="18" charset="0"/>
                <a:ea typeface="Times New Roman" panose="02020603050405020304" pitchFamily="18" charset="0"/>
                <a:cs typeface="Times New Roman" panose="02020603050405020304" pitchFamily="18" charset="0"/>
              </a:rPr>
              <a:t>Hochempfindsamkeit</a:t>
            </a:r>
            <a:r>
              <a:rPr lang="de-DE" sz="1400" dirty="0">
                <a:effectLst/>
                <a:latin typeface="Georgia" panose="02040502050405020303" pitchFamily="18" charset="0"/>
                <a:ea typeface="Times New Roman" panose="02020603050405020304" pitchFamily="18" charset="0"/>
                <a:cs typeface="Times New Roman" panose="02020603050405020304" pitchFamily="18" charset="0"/>
              </a:rPr>
              <a:t> (Sterne; Rousseau; Klopstock)</a:t>
            </a:r>
            <a:endParaRPr lang="de-DE" sz="1400" dirty="0">
              <a:effectLst/>
              <a:latin typeface="Garamond" panose="02020404030301010803" pitchFamily="18" charset="0"/>
              <a:ea typeface="Times New Roman" panose="02020603050405020304" pitchFamily="18" charset="0"/>
              <a:cs typeface="Times New Roman" panose="02020603050405020304" pitchFamily="18" charset="0"/>
            </a:endParaRPr>
          </a:p>
          <a:p>
            <a:pPr algn="l" hangingPunct="0">
              <a:lnSpc>
                <a:spcPts val="1700"/>
              </a:lnSpc>
              <a:buFont typeface="Arial" panose="020B0604020202020204" pitchFamily="34" charset="0"/>
              <a:buChar char="•"/>
              <a:tabLst>
                <a:tab pos="144145" algn="l"/>
              </a:tabLst>
            </a:pPr>
            <a:r>
              <a:rPr lang="de-DE" sz="1400" dirty="0">
                <a:effectLst/>
                <a:latin typeface="Georgia" panose="02040502050405020303" pitchFamily="18" charset="0"/>
                <a:ea typeface="Times New Roman" panose="02020603050405020304" pitchFamily="18" charset="0"/>
                <a:cs typeface="Times New Roman" panose="02020603050405020304" pitchFamily="18" charset="0"/>
              </a:rPr>
              <a:t>geht über in </a:t>
            </a:r>
            <a:r>
              <a:rPr lang="de-DE" sz="1400" dirty="0">
                <a:solidFill>
                  <a:schemeClr val="accent1"/>
                </a:solidFill>
                <a:effectLst/>
                <a:latin typeface="Georgia" panose="02040502050405020303" pitchFamily="18" charset="0"/>
                <a:ea typeface="Times New Roman" panose="02020603050405020304" pitchFamily="18" charset="0"/>
                <a:cs typeface="Times New Roman" panose="02020603050405020304" pitchFamily="18" charset="0"/>
              </a:rPr>
              <a:t>Empfindsamkeitskritik</a:t>
            </a:r>
            <a:r>
              <a:rPr lang="de-DE" sz="1400" dirty="0">
                <a:effectLst/>
                <a:latin typeface="Georgia" panose="02040502050405020303" pitchFamily="18" charset="0"/>
                <a:ea typeface="Times New Roman" panose="02020603050405020304" pitchFamily="18" charset="0"/>
                <a:cs typeface="Times New Roman" panose="02020603050405020304" pitchFamily="18" charset="0"/>
              </a:rPr>
              <a:t> ab 1770/80, </a:t>
            </a:r>
            <a:br>
              <a:rPr lang="de-DE" sz="1400" dirty="0">
                <a:effectLst/>
                <a:latin typeface="Georgia" panose="02040502050405020303" pitchFamily="18" charset="0"/>
                <a:ea typeface="Times New Roman" panose="02020603050405020304" pitchFamily="18" charset="0"/>
                <a:cs typeface="Times New Roman" panose="02020603050405020304" pitchFamily="18" charset="0"/>
              </a:rPr>
            </a:br>
            <a:r>
              <a:rPr lang="de-DE" sz="1400" dirty="0">
                <a:effectLst/>
                <a:latin typeface="Georgia" panose="02040502050405020303" pitchFamily="18" charset="0"/>
                <a:ea typeface="Times New Roman" panose="02020603050405020304" pitchFamily="18" charset="0"/>
                <a:cs typeface="Times New Roman" panose="02020603050405020304" pitchFamily="18" charset="0"/>
              </a:rPr>
              <a:t>„Empfindelei“; Zusammenhang mit Melancholie, </a:t>
            </a:r>
            <a:br>
              <a:rPr lang="de-DE" sz="1400" dirty="0">
                <a:effectLst/>
                <a:latin typeface="Georgia" panose="02040502050405020303" pitchFamily="18" charset="0"/>
                <a:ea typeface="Times New Roman" panose="02020603050405020304" pitchFamily="18" charset="0"/>
                <a:cs typeface="Times New Roman" panose="02020603050405020304" pitchFamily="18" charset="0"/>
              </a:rPr>
            </a:br>
            <a:r>
              <a:rPr lang="de-DE" sz="1400" dirty="0">
                <a:effectLst/>
                <a:latin typeface="Georgia" panose="02040502050405020303" pitchFamily="18" charset="0"/>
                <a:ea typeface="Times New Roman" panose="02020603050405020304" pitchFamily="18" charset="0"/>
                <a:cs typeface="Times New Roman" panose="02020603050405020304" pitchFamily="18" charset="0"/>
              </a:rPr>
              <a:t>Hypochondrie, Schwärmerei (Syndrome)</a:t>
            </a:r>
            <a:br>
              <a:rPr lang="de-DE" sz="1400" dirty="0">
                <a:effectLst/>
                <a:latin typeface="Georgia" panose="02040502050405020303" pitchFamily="18" charset="0"/>
                <a:ea typeface="Times New Roman" panose="02020603050405020304" pitchFamily="18" charset="0"/>
                <a:cs typeface="Times New Roman" panose="02020603050405020304" pitchFamily="18" charset="0"/>
              </a:rPr>
            </a:br>
            <a:r>
              <a:rPr lang="de-DE" sz="1400" dirty="0">
                <a:effectLst/>
                <a:latin typeface="Georgia" panose="02040502050405020303" pitchFamily="18" charset="0"/>
                <a:ea typeface="Times New Roman" panose="02020603050405020304" pitchFamily="18" charset="0"/>
                <a:cs typeface="Times New Roman" panose="02020603050405020304" pitchFamily="18" charset="0"/>
              </a:rPr>
              <a:t>als Epochenbezeichnung bereits ab 1780 verwendet</a:t>
            </a:r>
            <a:endParaRPr lang="de-DE" sz="1400" dirty="0">
              <a:effectLst/>
              <a:latin typeface="Garamond" panose="02020404030301010803" pitchFamily="18" charset="0"/>
              <a:ea typeface="Times New Roman" panose="02020603050405020304" pitchFamily="18" charset="0"/>
              <a:cs typeface="Times New Roman" panose="02020603050405020304" pitchFamily="18" charset="0"/>
            </a:endParaRPr>
          </a:p>
        </p:txBody>
      </p:sp>
      <p:pic>
        <p:nvPicPr>
          <p:cNvPr id="7" name="Grafik 6" descr="Ein Bild, das Entwurf, Lineart, Darstellung, Grafik enthält.&#10;&#10;Automatisch generierte Beschreibung">
            <a:extLst>
              <a:ext uri="{FF2B5EF4-FFF2-40B4-BE49-F238E27FC236}">
                <a16:creationId xmlns:a16="http://schemas.microsoft.com/office/drawing/2014/main" id="{884953BB-8305-4ECC-DE60-89D1CA5B47E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54109" y="3717032"/>
            <a:ext cx="3533378" cy="2268429"/>
          </a:xfrm>
          <a:prstGeom prst="rect">
            <a:avLst/>
          </a:prstGeom>
        </p:spPr>
      </p:pic>
      <p:sp>
        <p:nvSpPr>
          <p:cNvPr id="6" name="Textfeld 5">
            <a:extLst>
              <a:ext uri="{FF2B5EF4-FFF2-40B4-BE49-F238E27FC236}">
                <a16:creationId xmlns:a16="http://schemas.microsoft.com/office/drawing/2014/main" id="{6366E126-BCD4-CD0D-09FA-2ACCBA94F525}"/>
              </a:ext>
            </a:extLst>
          </p:cNvPr>
          <p:cNvSpPr txBox="1"/>
          <p:nvPr/>
        </p:nvSpPr>
        <p:spPr>
          <a:xfrm>
            <a:off x="4544534" y="6099048"/>
            <a:ext cx="4752528" cy="246221"/>
          </a:xfrm>
          <a:prstGeom prst="rect">
            <a:avLst/>
          </a:prstGeom>
          <a:noFill/>
        </p:spPr>
        <p:txBody>
          <a:bodyPr wrap="square" rtlCol="0">
            <a:spAutoFit/>
          </a:bodyPr>
          <a:lstStyle/>
          <a:p>
            <a:r>
              <a:rPr lang="de-DE" sz="1000" dirty="0">
                <a:solidFill>
                  <a:schemeClr val="accent3"/>
                </a:solidFill>
              </a:rPr>
              <a:t>Daniel Chodowiecki, Natürliche und </a:t>
            </a:r>
            <a:r>
              <a:rPr lang="de-DE" sz="1000" dirty="0" err="1">
                <a:solidFill>
                  <a:schemeClr val="accent3"/>
                </a:solidFill>
              </a:rPr>
              <a:t>affectirte</a:t>
            </a:r>
            <a:r>
              <a:rPr lang="de-DE" sz="1000" dirty="0">
                <a:solidFill>
                  <a:schemeClr val="accent3"/>
                </a:solidFill>
              </a:rPr>
              <a:t> Handlungen des Lebens (1780)</a:t>
            </a:r>
          </a:p>
        </p:txBody>
      </p:sp>
    </p:spTree>
    <p:extLst>
      <p:ext uri="{BB962C8B-B14F-4D97-AF65-F5344CB8AC3E}">
        <p14:creationId xmlns:p14="http://schemas.microsoft.com/office/powerpoint/2010/main" val="3522572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FDD8DBB-9F2E-89DD-4D59-F59DCB9451CB}"/>
              </a:ext>
            </a:extLst>
          </p:cNvPr>
          <p:cNvSpPr>
            <a:spLocks noGrp="1"/>
          </p:cNvSpPr>
          <p:nvPr>
            <p:ph type="title"/>
          </p:nvPr>
        </p:nvSpPr>
        <p:spPr/>
        <p:txBody>
          <a:bodyPr>
            <a:normAutofit/>
          </a:bodyPr>
          <a:lstStyle/>
          <a:p>
            <a:r>
              <a:rPr lang="de-DE" sz="2800" dirty="0"/>
              <a:t>[Epoche: Empfindsamkeit]</a:t>
            </a:r>
          </a:p>
        </p:txBody>
      </p:sp>
      <p:sp>
        <p:nvSpPr>
          <p:cNvPr id="3" name="Fußzeilenplatzhalter 2">
            <a:extLst>
              <a:ext uri="{FF2B5EF4-FFF2-40B4-BE49-F238E27FC236}">
                <a16:creationId xmlns:a16="http://schemas.microsoft.com/office/drawing/2014/main" id="{BA790CC3-8CE8-B2F4-1E82-BE7FF3607580}"/>
              </a:ext>
            </a:extLst>
          </p:cNvPr>
          <p:cNvSpPr>
            <a:spLocks noGrp="1"/>
          </p:cNvSpPr>
          <p:nvPr>
            <p:ph type="ftr" sz="quarter" idx="11"/>
          </p:nvPr>
        </p:nvSpPr>
        <p:spPr/>
        <p:txBody>
          <a:bodyPr/>
          <a:lstStyle/>
          <a:p>
            <a:r>
              <a:rPr lang="de-DE"/>
              <a:t>Werther, neu gelesen</a:t>
            </a:r>
          </a:p>
        </p:txBody>
      </p:sp>
      <p:sp>
        <p:nvSpPr>
          <p:cNvPr id="4" name="Foliennummernplatzhalter 3">
            <a:extLst>
              <a:ext uri="{FF2B5EF4-FFF2-40B4-BE49-F238E27FC236}">
                <a16:creationId xmlns:a16="http://schemas.microsoft.com/office/drawing/2014/main" id="{094CE677-68DC-945F-D161-062607AC9BF0}"/>
              </a:ext>
            </a:extLst>
          </p:cNvPr>
          <p:cNvSpPr>
            <a:spLocks noGrp="1"/>
          </p:cNvSpPr>
          <p:nvPr>
            <p:ph type="sldNum" sz="quarter" idx="12"/>
          </p:nvPr>
        </p:nvSpPr>
        <p:spPr/>
        <p:txBody>
          <a:bodyPr/>
          <a:lstStyle/>
          <a:p>
            <a:fld id="{B2ADACBF-B37B-4026-855E-49B0BDFC8D12}" type="slidenum">
              <a:rPr lang="de-DE" smtClean="0"/>
              <a:t>4</a:t>
            </a:fld>
            <a:endParaRPr lang="de-DE"/>
          </a:p>
        </p:txBody>
      </p:sp>
      <p:sp>
        <p:nvSpPr>
          <p:cNvPr id="5" name="Inhaltsplatzhalter 4">
            <a:extLst>
              <a:ext uri="{FF2B5EF4-FFF2-40B4-BE49-F238E27FC236}">
                <a16:creationId xmlns:a16="http://schemas.microsoft.com/office/drawing/2014/main" id="{AACF9B60-3D2E-251E-2D5F-B6F4AF52070A}"/>
              </a:ext>
            </a:extLst>
          </p:cNvPr>
          <p:cNvSpPr>
            <a:spLocks noGrp="1"/>
          </p:cNvSpPr>
          <p:nvPr>
            <p:ph sz="quarter" idx="1"/>
          </p:nvPr>
        </p:nvSpPr>
        <p:spPr>
          <a:xfrm>
            <a:off x="301752" y="1527048"/>
            <a:ext cx="5998440" cy="4572000"/>
          </a:xfrm>
        </p:spPr>
        <p:txBody>
          <a:bodyPr>
            <a:normAutofit/>
          </a:bodyPr>
          <a:lstStyle/>
          <a:p>
            <a:pPr marL="0" indent="0" algn="just" hangingPunct="0">
              <a:lnSpc>
                <a:spcPts val="1700"/>
              </a:lnSpc>
              <a:buNone/>
              <a:tabLst>
                <a:tab pos="144145" algn="l"/>
              </a:tabLst>
            </a:pPr>
            <a:r>
              <a:rPr lang="de-DE" sz="1400" i="1" dirty="0">
                <a:ea typeface="Times New Roman" panose="02020603050405020304" pitchFamily="18" charset="0"/>
                <a:cs typeface="Times New Roman" panose="02020603050405020304" pitchFamily="18" charset="0"/>
              </a:rPr>
              <a:t>Literaturwissenschaftliche Bestimmungsversuche:</a:t>
            </a:r>
            <a:endParaRPr lang="de-DE" sz="1400" dirty="0">
              <a:effectLst/>
              <a:ea typeface="Times New Roman" panose="02020603050405020304" pitchFamily="18" charset="0"/>
              <a:cs typeface="Times New Roman" panose="02020603050405020304" pitchFamily="18" charset="0"/>
            </a:endParaRPr>
          </a:p>
          <a:p>
            <a:pPr hangingPunct="0">
              <a:lnSpc>
                <a:spcPts val="1700"/>
              </a:lnSpc>
              <a:tabLst>
                <a:tab pos="144145" algn="l"/>
              </a:tabLst>
            </a:pPr>
            <a:r>
              <a:rPr lang="de-DE" sz="1400" dirty="0">
                <a:solidFill>
                  <a:schemeClr val="accent1"/>
                </a:solidFill>
                <a:ea typeface="Times New Roman" panose="02020603050405020304" pitchFamily="18" charset="0"/>
                <a:cs typeface="Times New Roman" panose="02020603050405020304" pitchFamily="18" charset="0"/>
              </a:rPr>
              <a:t>gesamteuropäische, </a:t>
            </a:r>
            <a:r>
              <a:rPr lang="de-DE" sz="1400" dirty="0">
                <a:solidFill>
                  <a:schemeClr val="accent1"/>
                </a:solidFill>
                <a:effectLst/>
                <a:ea typeface="Times New Roman" panose="02020603050405020304" pitchFamily="18" charset="0"/>
                <a:cs typeface="Times New Roman" panose="02020603050405020304" pitchFamily="18" charset="0"/>
              </a:rPr>
              <a:t>literatur- und mentalitätsgeschichtliche </a:t>
            </a:r>
            <a:br>
              <a:rPr lang="de-DE" sz="1400" dirty="0">
                <a:effectLst/>
                <a:ea typeface="Times New Roman" panose="02020603050405020304" pitchFamily="18" charset="0"/>
                <a:cs typeface="Times New Roman" panose="02020603050405020304" pitchFamily="18" charset="0"/>
              </a:rPr>
            </a:br>
            <a:r>
              <a:rPr lang="de-DE" sz="1400" dirty="0">
                <a:effectLst/>
                <a:ea typeface="Times New Roman" panose="02020603050405020304" pitchFamily="18" charset="0"/>
                <a:cs typeface="Times New Roman" panose="02020603050405020304" pitchFamily="18" charset="0"/>
              </a:rPr>
              <a:t>Tendenz des 18. Jahrhunderts</a:t>
            </a:r>
          </a:p>
          <a:p>
            <a:pPr hangingPunct="0">
              <a:lnSpc>
                <a:spcPts val="1700"/>
              </a:lnSpc>
              <a:tabLst>
                <a:tab pos="144145" algn="l"/>
              </a:tabLst>
            </a:pPr>
            <a:r>
              <a:rPr lang="de-DE" sz="1400" dirty="0">
                <a:effectLst/>
                <a:ea typeface="Times New Roman" panose="02020603050405020304" pitchFamily="18" charset="0"/>
                <a:cs typeface="Times New Roman" panose="02020603050405020304" pitchFamily="18" charset="0"/>
              </a:rPr>
              <a:t>zentral ist </a:t>
            </a:r>
            <a:r>
              <a:rPr lang="de-DE" sz="1400" dirty="0">
                <a:solidFill>
                  <a:schemeClr val="accent1"/>
                </a:solidFill>
                <a:effectLst/>
                <a:ea typeface="Times New Roman" panose="02020603050405020304" pitchFamily="18" charset="0"/>
                <a:cs typeface="Times New Roman" panose="02020603050405020304" pitchFamily="18" charset="0"/>
              </a:rPr>
              <a:t>gesteigertes, bewusstgemachtes, positiv bewertetes, genossenes Fühlen</a:t>
            </a:r>
            <a:endParaRPr lang="de-DE" sz="1400" dirty="0">
              <a:solidFill>
                <a:schemeClr val="accent1"/>
              </a:solidFill>
              <a:ea typeface="Times New Roman" panose="02020603050405020304" pitchFamily="18" charset="0"/>
              <a:cs typeface="Times New Roman" panose="02020603050405020304" pitchFamily="18" charset="0"/>
            </a:endParaRPr>
          </a:p>
          <a:p>
            <a:pPr hangingPunct="0">
              <a:lnSpc>
                <a:spcPts val="1700"/>
              </a:lnSpc>
              <a:tabLst>
                <a:tab pos="144145" algn="l"/>
              </a:tabLst>
            </a:pPr>
            <a:r>
              <a:rPr lang="de-DE" sz="1400" dirty="0">
                <a:effectLst/>
                <a:ea typeface="Times New Roman" panose="02020603050405020304" pitchFamily="18" charset="0"/>
                <a:cs typeface="Times New Roman" panose="02020603050405020304" pitchFamily="18" charset="0"/>
              </a:rPr>
              <a:t>Ziel ist </a:t>
            </a:r>
            <a:r>
              <a:rPr lang="de-DE" sz="1400" dirty="0">
                <a:solidFill>
                  <a:schemeClr val="accent1"/>
                </a:solidFill>
                <a:effectLst/>
                <a:ea typeface="Times New Roman" panose="02020603050405020304" pitchFamily="18" charset="0"/>
                <a:cs typeface="Times New Roman" panose="02020603050405020304" pitchFamily="18" charset="0"/>
              </a:rPr>
              <a:t>Ausgewogenheit von Kopf und Herz</a:t>
            </a:r>
          </a:p>
          <a:p>
            <a:pPr hangingPunct="0">
              <a:lnSpc>
                <a:spcPts val="1700"/>
              </a:lnSpc>
              <a:tabLst>
                <a:tab pos="144145" algn="l"/>
              </a:tabLst>
            </a:pPr>
            <a:r>
              <a:rPr lang="de-DE" sz="1400" dirty="0">
                <a:effectLst/>
                <a:ea typeface="Times New Roman" panose="02020603050405020304" pitchFamily="18" charset="0"/>
                <a:cs typeface="Times New Roman" panose="02020603050405020304" pitchFamily="18" charset="0"/>
              </a:rPr>
              <a:t>besonders wichtig: </a:t>
            </a:r>
            <a:r>
              <a:rPr lang="de-DE" sz="1400" dirty="0">
                <a:solidFill>
                  <a:schemeClr val="accent1"/>
                </a:solidFill>
                <a:effectLst/>
                <a:ea typeface="Times New Roman" panose="02020603050405020304" pitchFamily="18" charset="0"/>
                <a:cs typeface="Times New Roman" panose="02020603050405020304" pitchFamily="18" charset="0"/>
              </a:rPr>
              <a:t>gesellige Gefühle </a:t>
            </a:r>
            <a:r>
              <a:rPr lang="de-DE" sz="1400" dirty="0">
                <a:effectLst/>
                <a:ea typeface="Times New Roman" panose="02020603050405020304" pitchFamily="18" charset="0"/>
                <a:cs typeface="Times New Roman" panose="02020603050405020304" pitchFamily="18" charset="0"/>
              </a:rPr>
              <a:t>(Freundschaft, Liebe, </a:t>
            </a:r>
            <a:br>
              <a:rPr lang="de-DE" sz="1400" dirty="0">
                <a:effectLst/>
                <a:ea typeface="Times New Roman" panose="02020603050405020304" pitchFamily="18" charset="0"/>
                <a:cs typeface="Times New Roman" panose="02020603050405020304" pitchFamily="18" charset="0"/>
              </a:rPr>
            </a:br>
            <a:r>
              <a:rPr lang="de-DE" sz="1400" dirty="0">
                <a:effectLst/>
                <a:ea typeface="Times New Roman" panose="02020603050405020304" pitchFamily="18" charset="0"/>
                <a:cs typeface="Times New Roman" panose="02020603050405020304" pitchFamily="18" charset="0"/>
              </a:rPr>
              <a:t>Mitleid); aufgewertet über die </a:t>
            </a:r>
            <a:r>
              <a:rPr lang="de-DE" sz="1400" i="1" dirty="0">
                <a:effectLst/>
                <a:ea typeface="Times New Roman" panose="02020603050405020304" pitchFamily="18" charset="0"/>
                <a:cs typeface="Times New Roman" panose="02020603050405020304" pitchFamily="18" charset="0"/>
              </a:rPr>
              <a:t>moral-sense</a:t>
            </a:r>
            <a:r>
              <a:rPr lang="de-DE" sz="1400" dirty="0">
                <a:effectLst/>
                <a:ea typeface="Times New Roman" panose="02020603050405020304" pitchFamily="18" charset="0"/>
                <a:cs typeface="Times New Roman" panose="02020603050405020304" pitchFamily="18" charset="0"/>
              </a:rPr>
              <a:t>-Debatte in Engl. </a:t>
            </a:r>
          </a:p>
          <a:p>
            <a:pPr hangingPunct="0">
              <a:lnSpc>
                <a:spcPts val="1700"/>
              </a:lnSpc>
              <a:tabLst>
                <a:tab pos="144145" algn="l"/>
              </a:tabLst>
            </a:pPr>
            <a:r>
              <a:rPr lang="de-DE" sz="1400" dirty="0">
                <a:effectLst/>
                <a:ea typeface="Times New Roman" panose="02020603050405020304" pitchFamily="18" charset="0"/>
                <a:cs typeface="Times New Roman" panose="02020603050405020304" pitchFamily="18" charset="0"/>
              </a:rPr>
              <a:t>emphatische Auffassung von Liebe, Ehe und Familie, </a:t>
            </a:r>
            <a:br>
              <a:rPr lang="de-DE" sz="1400" dirty="0">
                <a:effectLst/>
                <a:ea typeface="Times New Roman" panose="02020603050405020304" pitchFamily="18" charset="0"/>
                <a:cs typeface="Times New Roman" panose="02020603050405020304" pitchFamily="18" charset="0"/>
              </a:rPr>
            </a:br>
            <a:r>
              <a:rPr lang="de-DE" sz="1400" dirty="0">
                <a:effectLst/>
                <a:ea typeface="Times New Roman" panose="02020603050405020304" pitchFamily="18" charset="0"/>
                <a:cs typeface="Times New Roman" panose="02020603050405020304" pitchFamily="18" charset="0"/>
              </a:rPr>
              <a:t>Gemeinschaft als </a:t>
            </a:r>
            <a:r>
              <a:rPr lang="de-DE" sz="1400" dirty="0" err="1">
                <a:effectLst/>
                <a:ea typeface="Times New Roman" panose="02020603050405020304" pitchFamily="18" charset="0"/>
                <a:cs typeface="Times New Roman" panose="02020603050405020304" pitchFamily="18" charset="0"/>
              </a:rPr>
              <a:t>Nahwelt</a:t>
            </a:r>
            <a:r>
              <a:rPr lang="de-DE" sz="1400" dirty="0">
                <a:effectLst/>
                <a:ea typeface="Times New Roman" panose="02020603050405020304" pitchFamily="18" charset="0"/>
                <a:cs typeface="Times New Roman" panose="02020603050405020304" pitchFamily="18" charset="0"/>
              </a:rPr>
              <a:t> </a:t>
            </a:r>
            <a:br>
              <a:rPr lang="de-DE" sz="1400" dirty="0">
                <a:effectLst/>
                <a:ea typeface="Times New Roman" panose="02020603050405020304" pitchFamily="18" charset="0"/>
                <a:cs typeface="Times New Roman" panose="02020603050405020304" pitchFamily="18" charset="0"/>
              </a:rPr>
            </a:br>
            <a:r>
              <a:rPr lang="de-DE" sz="1400" dirty="0">
                <a:effectLst/>
                <a:ea typeface="Times New Roman" panose="02020603050405020304" pitchFamily="18" charset="0"/>
                <a:cs typeface="Times New Roman" panose="02020603050405020304" pitchFamily="18" charset="0"/>
              </a:rPr>
              <a:t>= </a:t>
            </a:r>
            <a:r>
              <a:rPr lang="de-DE" sz="1400" dirty="0">
                <a:solidFill>
                  <a:schemeClr val="accent1"/>
                </a:solidFill>
                <a:effectLst/>
                <a:ea typeface="Times New Roman" panose="02020603050405020304" pitchFamily="18" charset="0"/>
                <a:cs typeface="Times New Roman" panose="02020603050405020304" pitchFamily="18" charset="0"/>
              </a:rPr>
              <a:t>Verhaltenstopik des Bürgertums </a:t>
            </a:r>
            <a:r>
              <a:rPr lang="de-DE" sz="1400" dirty="0">
                <a:effectLst/>
                <a:ea typeface="Times New Roman" panose="02020603050405020304" pitchFamily="18" charset="0"/>
                <a:cs typeface="Times New Roman" panose="02020603050405020304" pitchFamily="18" charset="0"/>
              </a:rPr>
              <a:t>im Gegensatz zur </a:t>
            </a:r>
            <a:br>
              <a:rPr lang="de-DE" sz="1400" dirty="0">
                <a:effectLst/>
                <a:ea typeface="Times New Roman" panose="02020603050405020304" pitchFamily="18" charset="0"/>
                <a:cs typeface="Times New Roman" panose="02020603050405020304" pitchFamily="18" charset="0"/>
              </a:rPr>
            </a:br>
            <a:r>
              <a:rPr lang="de-DE" sz="1400" dirty="0">
                <a:effectLst/>
                <a:ea typeface="Times New Roman" panose="02020603050405020304" pitchFamily="18" charset="0"/>
                <a:cs typeface="Times New Roman" panose="02020603050405020304" pitchFamily="18" charset="0"/>
              </a:rPr>
              <a:t>entstehenden Leistungsgesellschaft, beruhend auf </a:t>
            </a:r>
            <a:br>
              <a:rPr lang="de-DE" sz="1400" dirty="0">
                <a:effectLst/>
                <a:ea typeface="Times New Roman" panose="02020603050405020304" pitchFamily="18" charset="0"/>
                <a:cs typeface="Times New Roman" panose="02020603050405020304" pitchFamily="18" charset="0"/>
              </a:rPr>
            </a:br>
            <a:r>
              <a:rPr lang="de-DE" sz="1400" dirty="0">
                <a:effectLst/>
                <a:ea typeface="Times New Roman" panose="02020603050405020304" pitchFamily="18" charset="0"/>
                <a:cs typeface="Times New Roman" panose="02020603050405020304" pitchFamily="18" charset="0"/>
              </a:rPr>
              <a:t>Sensibilität und </a:t>
            </a:r>
            <a:r>
              <a:rPr lang="de-DE" sz="1400" dirty="0" err="1">
                <a:effectLst/>
                <a:ea typeface="Times New Roman" panose="02020603050405020304" pitchFamily="18" charset="0"/>
                <a:cs typeface="Times New Roman" panose="02020603050405020304" pitchFamily="18" charset="0"/>
              </a:rPr>
              <a:t>Kommunikativität</a:t>
            </a:r>
            <a:endParaRPr lang="de-DE" sz="1400" dirty="0">
              <a:effectLst/>
              <a:ea typeface="Times New Roman" panose="02020603050405020304" pitchFamily="18" charset="0"/>
              <a:cs typeface="Times New Roman" panose="02020603050405020304" pitchFamily="18" charset="0"/>
            </a:endParaRPr>
          </a:p>
          <a:p>
            <a:pPr hangingPunct="0">
              <a:lnSpc>
                <a:spcPts val="1700"/>
              </a:lnSpc>
              <a:tabLst>
                <a:tab pos="144145" algn="l"/>
              </a:tabLst>
            </a:pPr>
            <a:r>
              <a:rPr lang="de-DE" sz="1400" dirty="0">
                <a:solidFill>
                  <a:schemeClr val="accent1"/>
                </a:solidFill>
                <a:effectLst/>
                <a:ea typeface="Times New Roman" panose="02020603050405020304" pitchFamily="18" charset="0"/>
                <a:cs typeface="Times New Roman" panose="02020603050405020304" pitchFamily="18" charset="0"/>
              </a:rPr>
              <a:t>sozialgeschichtlich:</a:t>
            </a:r>
            <a:r>
              <a:rPr lang="de-DE" sz="1400" dirty="0">
                <a:effectLst/>
                <a:ea typeface="Times New Roman" panose="02020603050405020304" pitchFamily="18" charset="0"/>
                <a:cs typeface="Times New Roman" panose="02020603050405020304" pitchFamily="18" charset="0"/>
              </a:rPr>
              <a:t> Dichterkult; Bildung von Zirkeln, </a:t>
            </a:r>
            <a:br>
              <a:rPr lang="de-DE" sz="1400" dirty="0">
                <a:effectLst/>
                <a:ea typeface="Times New Roman" panose="02020603050405020304" pitchFamily="18" charset="0"/>
                <a:cs typeface="Times New Roman" panose="02020603050405020304" pitchFamily="18" charset="0"/>
              </a:rPr>
            </a:br>
            <a:r>
              <a:rPr lang="de-DE" sz="1400" dirty="0">
                <a:effectLst/>
                <a:ea typeface="Times New Roman" panose="02020603050405020304" pitchFamily="18" charset="0"/>
                <a:cs typeface="Times New Roman" panose="02020603050405020304" pitchFamily="18" charset="0"/>
              </a:rPr>
              <a:t>die gemeinsam Lektüreerlebnisse pflegen; </a:t>
            </a:r>
            <a:br>
              <a:rPr lang="de-DE" sz="1400" dirty="0">
                <a:effectLst/>
                <a:ea typeface="Times New Roman" panose="02020603050405020304" pitchFamily="18" charset="0"/>
                <a:cs typeface="Times New Roman" panose="02020603050405020304" pitchFamily="18" charset="0"/>
              </a:rPr>
            </a:br>
            <a:r>
              <a:rPr lang="de-DE" sz="1400" dirty="0">
                <a:effectLst/>
                <a:ea typeface="Times New Roman" panose="02020603050405020304" pitchFamily="18" charset="0"/>
                <a:cs typeface="Times New Roman" panose="02020603050405020304" pitchFamily="18" charset="0"/>
              </a:rPr>
              <a:t>intensiver Briefaustausch</a:t>
            </a:r>
            <a:endParaRPr lang="de-DE" sz="1400" dirty="0">
              <a:ea typeface="Times New Roman" panose="02020603050405020304" pitchFamily="18" charset="0"/>
              <a:cs typeface="Times New Roman" panose="02020603050405020304" pitchFamily="18" charset="0"/>
            </a:endParaRPr>
          </a:p>
          <a:p>
            <a:pPr hangingPunct="0">
              <a:lnSpc>
                <a:spcPts val="1700"/>
              </a:lnSpc>
              <a:tabLst>
                <a:tab pos="144145" algn="l"/>
              </a:tabLst>
            </a:pPr>
            <a:r>
              <a:rPr lang="de-DE" sz="1400" dirty="0">
                <a:solidFill>
                  <a:schemeClr val="accent1"/>
                </a:solidFill>
                <a:ea typeface="Times New Roman" panose="02020603050405020304" pitchFamily="18" charset="0"/>
                <a:cs typeface="Times New Roman" panose="02020603050405020304" pitchFamily="18" charset="0"/>
              </a:rPr>
              <a:t>mentalitätsgeschichtlich</a:t>
            </a:r>
            <a:r>
              <a:rPr lang="de-DE" sz="1400" dirty="0">
                <a:effectLst/>
                <a:ea typeface="Times New Roman" panose="02020603050405020304" pitchFamily="18" charset="0"/>
                <a:cs typeface="Times New Roman" panose="02020603050405020304" pitchFamily="18" charset="0"/>
              </a:rPr>
              <a:t>: Jugendbewegung (</a:t>
            </a:r>
            <a:r>
              <a:rPr lang="de-DE" sz="1400" dirty="0" err="1">
                <a:effectLst/>
                <a:ea typeface="Times New Roman" panose="02020603050405020304" pitchFamily="18" charset="0"/>
                <a:cs typeface="Times New Roman" panose="02020603050405020304" pitchFamily="18" charset="0"/>
              </a:rPr>
              <a:t>Wertherfieber</a:t>
            </a:r>
            <a:r>
              <a:rPr lang="de-DE" sz="1400" dirty="0">
                <a:effectLst/>
                <a:ea typeface="Times New Roman" panose="02020603050405020304" pitchFamily="18" charset="0"/>
                <a:cs typeface="Times New Roman" panose="02020603050405020304" pitchFamily="18" charset="0"/>
              </a:rPr>
              <a:t>); </a:t>
            </a:r>
            <a:br>
              <a:rPr lang="de-DE" sz="1400" dirty="0">
                <a:effectLst/>
                <a:ea typeface="Times New Roman" panose="02020603050405020304" pitchFamily="18" charset="0"/>
                <a:cs typeface="Times New Roman" panose="02020603050405020304" pitchFamily="18" charset="0"/>
              </a:rPr>
            </a:br>
            <a:r>
              <a:rPr lang="de-DE" sz="1400" dirty="0">
                <a:effectLst/>
                <a:ea typeface="Times New Roman" panose="02020603050405020304" pitchFamily="18" charset="0"/>
                <a:cs typeface="Times New Roman" panose="02020603050405020304" pitchFamily="18" charset="0"/>
              </a:rPr>
              <a:t>Umwertung von Weiblichkeit </a:t>
            </a:r>
          </a:p>
          <a:p>
            <a:endParaRPr lang="de-DE" sz="1400" dirty="0"/>
          </a:p>
        </p:txBody>
      </p:sp>
      <p:pic>
        <p:nvPicPr>
          <p:cNvPr id="7" name="Grafik 6" descr="Ein Bild, das Person, Text enthält.&#10;&#10;Automatisch generierte Beschreibung">
            <a:extLst>
              <a:ext uri="{FF2B5EF4-FFF2-40B4-BE49-F238E27FC236}">
                <a16:creationId xmlns:a16="http://schemas.microsoft.com/office/drawing/2014/main" id="{E171AD3D-C86C-0385-93AF-8A95A4362B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57605" y="1700808"/>
            <a:ext cx="3278547" cy="4248472"/>
          </a:xfrm>
          <a:prstGeom prst="rect">
            <a:avLst/>
          </a:prstGeom>
        </p:spPr>
      </p:pic>
    </p:spTree>
    <p:extLst>
      <p:ext uri="{BB962C8B-B14F-4D97-AF65-F5344CB8AC3E}">
        <p14:creationId xmlns:p14="http://schemas.microsoft.com/office/powerpoint/2010/main" val="41932055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F510FEF-A3EF-6C66-11B5-8E0FB3276D55}"/>
              </a:ext>
            </a:extLst>
          </p:cNvPr>
          <p:cNvSpPr>
            <a:spLocks noGrp="1"/>
          </p:cNvSpPr>
          <p:nvPr>
            <p:ph type="title"/>
          </p:nvPr>
        </p:nvSpPr>
        <p:spPr/>
        <p:txBody>
          <a:bodyPr>
            <a:normAutofit/>
          </a:bodyPr>
          <a:lstStyle/>
          <a:p>
            <a:r>
              <a:rPr lang="de-DE" sz="2800" dirty="0"/>
              <a:t>Brief und Briefroman</a:t>
            </a:r>
          </a:p>
        </p:txBody>
      </p:sp>
      <p:sp>
        <p:nvSpPr>
          <p:cNvPr id="3" name="Fußzeilenplatzhalter 2">
            <a:extLst>
              <a:ext uri="{FF2B5EF4-FFF2-40B4-BE49-F238E27FC236}">
                <a16:creationId xmlns:a16="http://schemas.microsoft.com/office/drawing/2014/main" id="{F5204B7C-081C-9B58-C60E-60F9619D5D97}"/>
              </a:ext>
            </a:extLst>
          </p:cNvPr>
          <p:cNvSpPr>
            <a:spLocks noGrp="1"/>
          </p:cNvSpPr>
          <p:nvPr>
            <p:ph type="ftr" sz="quarter" idx="11"/>
          </p:nvPr>
        </p:nvSpPr>
        <p:spPr/>
        <p:txBody>
          <a:bodyPr/>
          <a:lstStyle/>
          <a:p>
            <a:r>
              <a:rPr lang="de-DE"/>
              <a:t>Werther, neu gelesen</a:t>
            </a:r>
          </a:p>
        </p:txBody>
      </p:sp>
      <p:sp>
        <p:nvSpPr>
          <p:cNvPr id="4" name="Foliennummernplatzhalter 3">
            <a:extLst>
              <a:ext uri="{FF2B5EF4-FFF2-40B4-BE49-F238E27FC236}">
                <a16:creationId xmlns:a16="http://schemas.microsoft.com/office/drawing/2014/main" id="{F508B034-8D9A-3627-DB8F-9D81FFA996C9}"/>
              </a:ext>
            </a:extLst>
          </p:cNvPr>
          <p:cNvSpPr>
            <a:spLocks noGrp="1"/>
          </p:cNvSpPr>
          <p:nvPr>
            <p:ph type="sldNum" sz="quarter" idx="12"/>
          </p:nvPr>
        </p:nvSpPr>
        <p:spPr/>
        <p:txBody>
          <a:bodyPr/>
          <a:lstStyle/>
          <a:p>
            <a:fld id="{B2ADACBF-B37B-4026-855E-49B0BDFC8D12}" type="slidenum">
              <a:rPr lang="de-DE" smtClean="0"/>
              <a:t>5</a:t>
            </a:fld>
            <a:endParaRPr lang="de-DE"/>
          </a:p>
        </p:txBody>
      </p:sp>
      <p:sp>
        <p:nvSpPr>
          <p:cNvPr id="5" name="Inhaltsplatzhalter 4">
            <a:extLst>
              <a:ext uri="{FF2B5EF4-FFF2-40B4-BE49-F238E27FC236}">
                <a16:creationId xmlns:a16="http://schemas.microsoft.com/office/drawing/2014/main" id="{C16E7B1C-7812-BEA8-C347-4722C86E665F}"/>
              </a:ext>
            </a:extLst>
          </p:cNvPr>
          <p:cNvSpPr>
            <a:spLocks noGrp="1"/>
          </p:cNvSpPr>
          <p:nvPr>
            <p:ph sz="quarter" idx="1"/>
          </p:nvPr>
        </p:nvSpPr>
        <p:spPr>
          <a:xfrm>
            <a:off x="338328" y="1772816"/>
            <a:ext cx="8503920" cy="4651898"/>
          </a:xfrm>
        </p:spPr>
        <p:txBody>
          <a:bodyPr>
            <a:noAutofit/>
          </a:bodyPr>
          <a:lstStyle/>
          <a:p>
            <a:pPr marL="450215" indent="-450215">
              <a:lnSpc>
                <a:spcPts val="1700"/>
              </a:lnSpc>
              <a:spcBef>
                <a:spcPts val="0"/>
              </a:spcBef>
              <a:spcAft>
                <a:spcPts val="300"/>
              </a:spcAft>
              <a:tabLst>
                <a:tab pos="450215" algn="l"/>
              </a:tabLst>
            </a:pPr>
            <a:r>
              <a:rPr lang="de-DE" sz="1400" dirty="0">
                <a:effectLst/>
                <a:ea typeface="Times New Roman" panose="02020603050405020304" pitchFamily="18" charset="0"/>
              </a:rPr>
              <a:t>Wortstamm: lat. </a:t>
            </a:r>
            <a:r>
              <a:rPr lang="de-DE" sz="1400" dirty="0" err="1">
                <a:solidFill>
                  <a:schemeClr val="accent1"/>
                </a:solidFill>
                <a:effectLst/>
                <a:ea typeface="Times New Roman" panose="02020603050405020304" pitchFamily="18" charset="0"/>
              </a:rPr>
              <a:t>brevis</a:t>
            </a:r>
            <a:r>
              <a:rPr lang="de-DE" sz="1400" dirty="0">
                <a:effectLst/>
                <a:ea typeface="Times New Roman" panose="02020603050405020304" pitchFamily="18" charset="0"/>
              </a:rPr>
              <a:t>, kurz</a:t>
            </a:r>
          </a:p>
          <a:p>
            <a:pPr marL="450215" indent="-450215">
              <a:lnSpc>
                <a:spcPts val="1700"/>
              </a:lnSpc>
              <a:spcBef>
                <a:spcPts val="0"/>
              </a:spcBef>
              <a:spcAft>
                <a:spcPts val="300"/>
              </a:spcAft>
              <a:tabLst>
                <a:tab pos="450215" algn="l"/>
              </a:tabLst>
            </a:pPr>
            <a:r>
              <a:rPr lang="de-DE" sz="1400" dirty="0">
                <a:ea typeface="Times New Roman" panose="02020603050405020304" pitchFamily="18" charset="0"/>
              </a:rPr>
              <a:t>zwischen monologisch und dialogisch; Ideal der </a:t>
            </a:r>
            <a:r>
              <a:rPr lang="de-DE" sz="1400" i="1" dirty="0">
                <a:ea typeface="Times New Roman" panose="02020603050405020304" pitchFamily="18" charset="0"/>
              </a:rPr>
              <a:t>natürlichen</a:t>
            </a:r>
            <a:r>
              <a:rPr lang="de-DE" sz="1400" dirty="0">
                <a:ea typeface="Times New Roman" panose="02020603050405020304" pitchFamily="18" charset="0"/>
              </a:rPr>
              <a:t> Sprache (im 18. Jh.)</a:t>
            </a:r>
            <a:endParaRPr lang="de-DE" sz="1400" dirty="0">
              <a:effectLst/>
              <a:ea typeface="Times New Roman" panose="02020603050405020304" pitchFamily="18" charset="0"/>
            </a:endParaRPr>
          </a:p>
          <a:p>
            <a:pPr marL="450215" indent="-450215">
              <a:lnSpc>
                <a:spcPts val="1700"/>
              </a:lnSpc>
              <a:spcBef>
                <a:spcPts val="0"/>
              </a:spcBef>
              <a:spcAft>
                <a:spcPts val="300"/>
              </a:spcAft>
              <a:tabLst>
                <a:tab pos="450215" algn="l"/>
              </a:tabLst>
            </a:pPr>
            <a:r>
              <a:rPr lang="de-DE" sz="1400" dirty="0">
                <a:ea typeface="Times New Roman" panose="02020603050405020304" pitchFamily="18" charset="0"/>
              </a:rPr>
              <a:t>Privatbrief vs. öffentlicher/literarisierter Brief</a:t>
            </a:r>
            <a:endParaRPr lang="de-DE" sz="1400" dirty="0">
              <a:effectLst/>
              <a:ea typeface="Times New Roman" panose="02020603050405020304" pitchFamily="18" charset="0"/>
            </a:endParaRPr>
          </a:p>
          <a:p>
            <a:pPr marL="450215" indent="-450215">
              <a:lnSpc>
                <a:spcPts val="1700"/>
              </a:lnSpc>
              <a:spcBef>
                <a:spcPts val="0"/>
              </a:spcBef>
              <a:spcAft>
                <a:spcPts val="300"/>
              </a:spcAft>
              <a:tabLst>
                <a:tab pos="450215" algn="l"/>
              </a:tabLst>
            </a:pPr>
            <a:endParaRPr lang="de-DE" sz="1400" dirty="0">
              <a:effectLst/>
              <a:ea typeface="Times New Roman" panose="02020603050405020304" pitchFamily="18" charset="0"/>
            </a:endParaRPr>
          </a:p>
          <a:p>
            <a:pPr marL="0" indent="0">
              <a:lnSpc>
                <a:spcPts val="1700"/>
              </a:lnSpc>
              <a:spcBef>
                <a:spcPts val="0"/>
              </a:spcBef>
              <a:spcAft>
                <a:spcPts val="300"/>
              </a:spcAft>
              <a:buNone/>
              <a:tabLst>
                <a:tab pos="450215" algn="l"/>
              </a:tabLst>
            </a:pPr>
            <a:r>
              <a:rPr lang="de-DE" sz="1400" i="1" dirty="0">
                <a:solidFill>
                  <a:schemeClr val="accent1"/>
                </a:solidFill>
                <a:effectLst/>
                <a:ea typeface="Times New Roman" panose="02020603050405020304" pitchFamily="18" charset="0"/>
              </a:rPr>
              <a:t>literarische Verselbständigung </a:t>
            </a:r>
            <a:r>
              <a:rPr lang="de-DE" sz="1400" dirty="0">
                <a:effectLst/>
                <a:ea typeface="Times New Roman" panose="02020603050405020304" pitchFamily="18" charset="0"/>
              </a:rPr>
              <a:t>der Form: Mischformen</a:t>
            </a:r>
          </a:p>
          <a:p>
            <a:pPr>
              <a:lnSpc>
                <a:spcPts val="1700"/>
              </a:lnSpc>
              <a:spcBef>
                <a:spcPts val="0"/>
              </a:spcBef>
              <a:spcAft>
                <a:spcPts val="300"/>
              </a:spcAft>
              <a:tabLst>
                <a:tab pos="450215" algn="l"/>
              </a:tabLst>
            </a:pPr>
            <a:r>
              <a:rPr lang="de-DE" sz="1400" dirty="0">
                <a:effectLst/>
                <a:ea typeface="Times New Roman" panose="02020603050405020304" pitchFamily="18" charset="0"/>
              </a:rPr>
              <a:t>    Sendbrief (Luther)</a:t>
            </a:r>
          </a:p>
          <a:p>
            <a:pPr marL="450215" indent="-450215">
              <a:lnSpc>
                <a:spcPts val="1700"/>
              </a:lnSpc>
              <a:spcBef>
                <a:spcPts val="0"/>
              </a:spcBef>
              <a:spcAft>
                <a:spcPts val="300"/>
              </a:spcAft>
              <a:tabLst>
                <a:tab pos="450215" algn="l"/>
              </a:tabLst>
            </a:pPr>
            <a:r>
              <a:rPr lang="de-DE" sz="1400" dirty="0">
                <a:effectLst/>
                <a:ea typeface="Times New Roman" panose="02020603050405020304" pitchFamily="18" charset="0"/>
              </a:rPr>
              <a:t>Essay (Montesquieu, </a:t>
            </a:r>
            <a:r>
              <a:rPr lang="de-DE" sz="1400" i="1" dirty="0">
                <a:effectLst/>
                <a:ea typeface="Times New Roman" panose="02020603050405020304" pitchFamily="18" charset="0"/>
              </a:rPr>
              <a:t>Lettres </a:t>
            </a:r>
            <a:r>
              <a:rPr lang="de-DE" sz="1400" i="1" dirty="0" err="1">
                <a:effectLst/>
                <a:ea typeface="Times New Roman" panose="02020603050405020304" pitchFamily="18" charset="0"/>
              </a:rPr>
              <a:t>persanes</a:t>
            </a:r>
            <a:r>
              <a:rPr lang="de-DE" sz="1400" dirty="0">
                <a:effectLst/>
                <a:ea typeface="Times New Roman" panose="02020603050405020304" pitchFamily="18" charset="0"/>
              </a:rPr>
              <a:t>; Lessing, </a:t>
            </a:r>
            <a:r>
              <a:rPr lang="de-DE" sz="1400" i="1" dirty="0">
                <a:effectLst/>
                <a:ea typeface="Times New Roman" panose="02020603050405020304" pitchFamily="18" charset="0"/>
              </a:rPr>
              <a:t>Briefe die neueste Literatur betreffend</a:t>
            </a:r>
            <a:r>
              <a:rPr lang="de-DE" sz="1400" dirty="0">
                <a:effectLst/>
                <a:ea typeface="Times New Roman" panose="02020603050405020304" pitchFamily="18" charset="0"/>
              </a:rPr>
              <a:t>; </a:t>
            </a:r>
            <a:br>
              <a:rPr lang="de-DE" sz="1400" dirty="0">
                <a:effectLst/>
                <a:ea typeface="Times New Roman" panose="02020603050405020304" pitchFamily="18" charset="0"/>
              </a:rPr>
            </a:br>
            <a:r>
              <a:rPr lang="de-DE" sz="1400" dirty="0">
                <a:effectLst/>
                <a:ea typeface="Times New Roman" panose="02020603050405020304" pitchFamily="18" charset="0"/>
              </a:rPr>
              <a:t>Schiller, </a:t>
            </a:r>
            <a:r>
              <a:rPr lang="de-DE" sz="1400" i="1" dirty="0">
                <a:effectLst/>
                <a:ea typeface="Times New Roman" panose="02020603050405020304" pitchFamily="18" charset="0"/>
              </a:rPr>
              <a:t>Briefe über die ästhetische Erziehung des Menschen</a:t>
            </a:r>
            <a:r>
              <a:rPr lang="de-DE" sz="1400" dirty="0">
                <a:effectLst/>
                <a:ea typeface="Times New Roman" panose="02020603050405020304" pitchFamily="18" charset="0"/>
              </a:rPr>
              <a:t>)</a:t>
            </a:r>
          </a:p>
          <a:p>
            <a:pPr marL="450215" indent="-450215">
              <a:lnSpc>
                <a:spcPts val="1700"/>
              </a:lnSpc>
              <a:spcBef>
                <a:spcPts val="0"/>
              </a:spcBef>
              <a:spcAft>
                <a:spcPts val="300"/>
              </a:spcAft>
              <a:tabLst>
                <a:tab pos="450215" algn="l"/>
              </a:tabLst>
            </a:pPr>
            <a:r>
              <a:rPr lang="de-DE" sz="1400" dirty="0">
                <a:effectLst/>
                <a:ea typeface="Times New Roman" panose="02020603050405020304" pitchFamily="18" charset="0"/>
              </a:rPr>
              <a:t>Satire, Polemik (Juvenal)</a:t>
            </a:r>
          </a:p>
          <a:p>
            <a:pPr marL="0" indent="0">
              <a:lnSpc>
                <a:spcPts val="1700"/>
              </a:lnSpc>
              <a:spcBef>
                <a:spcPts val="0"/>
              </a:spcBef>
              <a:spcAft>
                <a:spcPts val="300"/>
              </a:spcAft>
              <a:buNone/>
              <a:tabLst>
                <a:tab pos="450215" algn="l"/>
              </a:tabLst>
            </a:pPr>
            <a:endParaRPr lang="de-DE" sz="1400" dirty="0">
              <a:effectLst/>
              <a:ea typeface="Times New Roman" panose="02020603050405020304" pitchFamily="18" charset="0"/>
            </a:endParaRPr>
          </a:p>
          <a:p>
            <a:pPr marL="0" indent="0">
              <a:lnSpc>
                <a:spcPts val="1700"/>
              </a:lnSpc>
              <a:spcBef>
                <a:spcPts val="0"/>
              </a:spcBef>
              <a:spcAft>
                <a:spcPts val="300"/>
              </a:spcAft>
              <a:buNone/>
              <a:tabLst>
                <a:tab pos="450215" algn="l"/>
              </a:tabLst>
            </a:pPr>
            <a:r>
              <a:rPr lang="de-DE" sz="1400" i="1" dirty="0">
                <a:solidFill>
                  <a:schemeClr val="accent1"/>
                </a:solidFill>
                <a:effectLst/>
                <a:ea typeface="Times New Roman" panose="02020603050405020304" pitchFamily="18" charset="0"/>
              </a:rPr>
              <a:t>Literarische Briefformen:</a:t>
            </a:r>
          </a:p>
          <a:p>
            <a:pPr marL="450215" indent="-450215">
              <a:lnSpc>
                <a:spcPts val="1700"/>
              </a:lnSpc>
              <a:spcBef>
                <a:spcPts val="0"/>
              </a:spcBef>
              <a:spcAft>
                <a:spcPts val="300"/>
              </a:spcAft>
              <a:tabLst>
                <a:tab pos="450215" algn="l"/>
              </a:tabLst>
            </a:pPr>
            <a:r>
              <a:rPr lang="de-DE" sz="1400" dirty="0">
                <a:effectLst/>
                <a:ea typeface="Times New Roman" panose="02020603050405020304" pitchFamily="18" charset="0"/>
              </a:rPr>
              <a:t>Briefgedicht (röm. Antike: Horaz, </a:t>
            </a:r>
            <a:r>
              <a:rPr lang="de-DE" sz="1400" i="1" dirty="0">
                <a:effectLst/>
                <a:ea typeface="Times New Roman" panose="02020603050405020304" pitchFamily="18" charset="0"/>
              </a:rPr>
              <a:t>Ars </a:t>
            </a:r>
            <a:r>
              <a:rPr lang="de-DE" sz="1400" i="1" dirty="0" err="1">
                <a:effectLst/>
                <a:ea typeface="Times New Roman" panose="02020603050405020304" pitchFamily="18" charset="0"/>
              </a:rPr>
              <a:t>Poetica</a:t>
            </a:r>
            <a:r>
              <a:rPr lang="de-DE" sz="1400" dirty="0">
                <a:effectLst/>
                <a:ea typeface="Times New Roman" panose="02020603050405020304" pitchFamily="18" charset="0"/>
              </a:rPr>
              <a:t>)</a:t>
            </a:r>
          </a:p>
          <a:p>
            <a:pPr marL="450215" indent="-450215">
              <a:lnSpc>
                <a:spcPts val="1700"/>
              </a:lnSpc>
              <a:spcBef>
                <a:spcPts val="0"/>
              </a:spcBef>
              <a:spcAft>
                <a:spcPts val="300"/>
              </a:spcAft>
              <a:tabLst>
                <a:tab pos="450215" algn="l"/>
              </a:tabLst>
            </a:pPr>
            <a:r>
              <a:rPr lang="de-DE" sz="1400" dirty="0">
                <a:ea typeface="Times New Roman" panose="02020603050405020304" pitchFamily="18" charset="0"/>
              </a:rPr>
              <a:t>Empfindsamer </a:t>
            </a:r>
            <a:r>
              <a:rPr lang="de-DE" sz="1400" dirty="0">
                <a:effectLst/>
                <a:ea typeface="Times New Roman" panose="02020603050405020304" pitchFamily="18" charset="0"/>
              </a:rPr>
              <a:t>Briefroman </a:t>
            </a:r>
            <a:br>
              <a:rPr lang="de-DE" sz="1400" dirty="0">
                <a:effectLst/>
                <a:ea typeface="Times New Roman" panose="02020603050405020304" pitchFamily="18" charset="0"/>
              </a:rPr>
            </a:br>
            <a:r>
              <a:rPr lang="de-DE" sz="1400" dirty="0">
                <a:effectLst/>
                <a:ea typeface="Times New Roman" panose="02020603050405020304" pitchFamily="18" charset="0"/>
              </a:rPr>
              <a:t>(Richardson, </a:t>
            </a:r>
            <a:r>
              <a:rPr lang="de-DE" sz="1400" i="1" dirty="0">
                <a:effectLst/>
                <a:ea typeface="Times New Roman" panose="02020603050405020304" pitchFamily="18" charset="0"/>
              </a:rPr>
              <a:t>Pamela (1740); Clarissa </a:t>
            </a:r>
            <a:r>
              <a:rPr lang="de-DE" sz="1400" i="1" dirty="0" err="1">
                <a:effectLst/>
                <a:ea typeface="Times New Roman" panose="02020603050405020304" pitchFamily="18" charset="0"/>
              </a:rPr>
              <a:t>Harlowe</a:t>
            </a:r>
            <a:r>
              <a:rPr lang="de-DE" sz="1400" i="1" dirty="0">
                <a:effectLst/>
                <a:ea typeface="Times New Roman" panose="02020603050405020304" pitchFamily="18" charset="0"/>
              </a:rPr>
              <a:t> </a:t>
            </a:r>
            <a:br>
              <a:rPr lang="de-DE" sz="1400" i="1" dirty="0">
                <a:effectLst/>
                <a:ea typeface="Times New Roman" panose="02020603050405020304" pitchFamily="18" charset="0"/>
              </a:rPr>
            </a:br>
            <a:r>
              <a:rPr lang="de-DE" sz="1400" dirty="0">
                <a:effectLst/>
                <a:ea typeface="Times New Roman" panose="02020603050405020304" pitchFamily="18" charset="0"/>
              </a:rPr>
              <a:t>(1747/48); Rousseau, </a:t>
            </a:r>
            <a:r>
              <a:rPr lang="de-DE" sz="1400" i="1" dirty="0">
                <a:effectLst/>
                <a:ea typeface="Times New Roman" panose="02020603050405020304" pitchFamily="18" charset="0"/>
              </a:rPr>
              <a:t>Nouvelle Heloise</a:t>
            </a:r>
            <a:r>
              <a:rPr lang="de-DE" sz="1400" dirty="0">
                <a:effectLst/>
                <a:ea typeface="Times New Roman" panose="02020603050405020304" pitchFamily="18" charset="0"/>
              </a:rPr>
              <a:t> (1759); </a:t>
            </a:r>
            <a:br>
              <a:rPr lang="de-DE" sz="1400" dirty="0">
                <a:effectLst/>
                <a:ea typeface="Times New Roman" panose="02020603050405020304" pitchFamily="18" charset="0"/>
              </a:rPr>
            </a:br>
            <a:r>
              <a:rPr lang="de-DE" sz="1400" dirty="0">
                <a:effectLst/>
                <a:ea typeface="Times New Roman" panose="02020603050405020304" pitchFamily="18" charset="0"/>
              </a:rPr>
              <a:t>Goethe, </a:t>
            </a:r>
            <a:r>
              <a:rPr lang="de-DE" sz="1400" i="1" dirty="0">
                <a:effectLst/>
                <a:ea typeface="Times New Roman" panose="02020603050405020304" pitchFamily="18" charset="0"/>
              </a:rPr>
              <a:t>Werther (1774)</a:t>
            </a:r>
            <a:r>
              <a:rPr lang="de-DE" sz="1400" dirty="0">
                <a:effectLst/>
                <a:ea typeface="Times New Roman" panose="02020603050405020304" pitchFamily="18" charset="0"/>
              </a:rPr>
              <a:t>; Hölderlin, </a:t>
            </a:r>
            <a:r>
              <a:rPr lang="de-DE" sz="1400" i="1" dirty="0">
                <a:effectLst/>
                <a:ea typeface="Times New Roman" panose="02020603050405020304" pitchFamily="18" charset="0"/>
              </a:rPr>
              <a:t>Hyperion</a:t>
            </a:r>
            <a:r>
              <a:rPr lang="de-DE" sz="1400" dirty="0">
                <a:effectLst/>
                <a:ea typeface="Times New Roman" panose="02020603050405020304" pitchFamily="18" charset="0"/>
              </a:rPr>
              <a:t> </a:t>
            </a:r>
            <a:br>
              <a:rPr lang="de-DE" sz="1400" dirty="0">
                <a:effectLst/>
                <a:ea typeface="Times New Roman" panose="02020603050405020304" pitchFamily="18" charset="0"/>
              </a:rPr>
            </a:br>
            <a:r>
              <a:rPr lang="de-DE" sz="1400" dirty="0">
                <a:effectLst/>
                <a:ea typeface="Times New Roman" panose="02020603050405020304" pitchFamily="18" charset="0"/>
              </a:rPr>
              <a:t>(1797/1799; nimmt danach ab)</a:t>
            </a:r>
          </a:p>
          <a:p>
            <a:pPr marL="0" indent="0">
              <a:lnSpc>
                <a:spcPts val="1700"/>
              </a:lnSpc>
              <a:spcBef>
                <a:spcPts val="0"/>
              </a:spcBef>
              <a:spcAft>
                <a:spcPts val="300"/>
              </a:spcAft>
              <a:buNone/>
              <a:tabLst>
                <a:tab pos="450215" algn="l"/>
              </a:tabLst>
            </a:pPr>
            <a:r>
              <a:rPr lang="de-DE" sz="1400" dirty="0">
                <a:effectLst/>
                <a:ea typeface="Times New Roman" panose="02020603050405020304" pitchFamily="18" charset="0"/>
              </a:rPr>
              <a:t> </a:t>
            </a:r>
          </a:p>
        </p:txBody>
      </p:sp>
      <p:pic>
        <p:nvPicPr>
          <p:cNvPr id="7" name="Grafik 6" descr="Ein Bild, das Handschrift, Brief, Text, Tinte enthält.&#10;&#10;Automatisch generierte Beschreibung">
            <a:extLst>
              <a:ext uri="{FF2B5EF4-FFF2-40B4-BE49-F238E27FC236}">
                <a16:creationId xmlns:a16="http://schemas.microsoft.com/office/drawing/2014/main" id="{7E66C095-600F-50B8-6666-2EE2A0B6D1A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92080" y="3861048"/>
            <a:ext cx="3317950" cy="2233753"/>
          </a:xfrm>
          <a:prstGeom prst="rect">
            <a:avLst/>
          </a:prstGeom>
        </p:spPr>
      </p:pic>
      <p:sp>
        <p:nvSpPr>
          <p:cNvPr id="6" name="Textfeld 5">
            <a:extLst>
              <a:ext uri="{FF2B5EF4-FFF2-40B4-BE49-F238E27FC236}">
                <a16:creationId xmlns:a16="http://schemas.microsoft.com/office/drawing/2014/main" id="{C27AE474-A5B5-DE80-AB65-AB530B196292}"/>
              </a:ext>
            </a:extLst>
          </p:cNvPr>
          <p:cNvSpPr txBox="1"/>
          <p:nvPr/>
        </p:nvSpPr>
        <p:spPr>
          <a:xfrm>
            <a:off x="5980716" y="6164627"/>
            <a:ext cx="2808312" cy="246221"/>
          </a:xfrm>
          <a:prstGeom prst="rect">
            <a:avLst/>
          </a:prstGeom>
          <a:noFill/>
        </p:spPr>
        <p:txBody>
          <a:bodyPr wrap="square" rtlCol="0">
            <a:spAutoFit/>
          </a:bodyPr>
          <a:lstStyle/>
          <a:p>
            <a:r>
              <a:rPr lang="de-DE" sz="1000" dirty="0">
                <a:solidFill>
                  <a:schemeClr val="accent3"/>
                </a:solidFill>
              </a:rPr>
              <a:t>Goethe, Brief an Lavater, 1776</a:t>
            </a:r>
          </a:p>
        </p:txBody>
      </p:sp>
    </p:spTree>
    <p:extLst>
      <p:ext uri="{BB962C8B-B14F-4D97-AF65-F5344CB8AC3E}">
        <p14:creationId xmlns:p14="http://schemas.microsoft.com/office/powerpoint/2010/main" val="23803174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F510FEF-A3EF-6C66-11B5-8E0FB3276D55}"/>
              </a:ext>
            </a:extLst>
          </p:cNvPr>
          <p:cNvSpPr>
            <a:spLocks noGrp="1"/>
          </p:cNvSpPr>
          <p:nvPr>
            <p:ph type="title"/>
          </p:nvPr>
        </p:nvSpPr>
        <p:spPr/>
        <p:txBody>
          <a:bodyPr>
            <a:normAutofit/>
          </a:bodyPr>
          <a:lstStyle/>
          <a:p>
            <a:r>
              <a:rPr lang="de-DE" sz="2800" dirty="0"/>
              <a:t>[Brief und Briefroman]</a:t>
            </a:r>
          </a:p>
        </p:txBody>
      </p:sp>
      <p:sp>
        <p:nvSpPr>
          <p:cNvPr id="3" name="Fußzeilenplatzhalter 2">
            <a:extLst>
              <a:ext uri="{FF2B5EF4-FFF2-40B4-BE49-F238E27FC236}">
                <a16:creationId xmlns:a16="http://schemas.microsoft.com/office/drawing/2014/main" id="{F5204B7C-081C-9B58-C60E-60F9619D5D97}"/>
              </a:ext>
            </a:extLst>
          </p:cNvPr>
          <p:cNvSpPr>
            <a:spLocks noGrp="1"/>
          </p:cNvSpPr>
          <p:nvPr>
            <p:ph type="ftr" sz="quarter" idx="11"/>
          </p:nvPr>
        </p:nvSpPr>
        <p:spPr/>
        <p:txBody>
          <a:bodyPr/>
          <a:lstStyle/>
          <a:p>
            <a:r>
              <a:rPr lang="de-DE"/>
              <a:t>Werther, neu gelesen</a:t>
            </a:r>
          </a:p>
        </p:txBody>
      </p:sp>
      <p:sp>
        <p:nvSpPr>
          <p:cNvPr id="4" name="Foliennummernplatzhalter 3">
            <a:extLst>
              <a:ext uri="{FF2B5EF4-FFF2-40B4-BE49-F238E27FC236}">
                <a16:creationId xmlns:a16="http://schemas.microsoft.com/office/drawing/2014/main" id="{F508B034-8D9A-3627-DB8F-9D81FFA996C9}"/>
              </a:ext>
            </a:extLst>
          </p:cNvPr>
          <p:cNvSpPr>
            <a:spLocks noGrp="1"/>
          </p:cNvSpPr>
          <p:nvPr>
            <p:ph type="sldNum" sz="quarter" idx="12"/>
          </p:nvPr>
        </p:nvSpPr>
        <p:spPr/>
        <p:txBody>
          <a:bodyPr/>
          <a:lstStyle/>
          <a:p>
            <a:fld id="{B2ADACBF-B37B-4026-855E-49B0BDFC8D12}" type="slidenum">
              <a:rPr lang="de-DE" smtClean="0"/>
              <a:t>6</a:t>
            </a:fld>
            <a:endParaRPr lang="de-DE"/>
          </a:p>
        </p:txBody>
      </p:sp>
      <p:sp>
        <p:nvSpPr>
          <p:cNvPr id="5" name="Inhaltsplatzhalter 4">
            <a:extLst>
              <a:ext uri="{FF2B5EF4-FFF2-40B4-BE49-F238E27FC236}">
                <a16:creationId xmlns:a16="http://schemas.microsoft.com/office/drawing/2014/main" id="{C16E7B1C-7812-BEA8-C347-4722C86E665F}"/>
              </a:ext>
            </a:extLst>
          </p:cNvPr>
          <p:cNvSpPr>
            <a:spLocks noGrp="1"/>
          </p:cNvSpPr>
          <p:nvPr>
            <p:ph sz="quarter" idx="1"/>
          </p:nvPr>
        </p:nvSpPr>
        <p:spPr>
          <a:xfrm>
            <a:off x="301752" y="1628800"/>
            <a:ext cx="8503920" cy="4536504"/>
          </a:xfrm>
        </p:spPr>
        <p:txBody>
          <a:bodyPr>
            <a:normAutofit/>
          </a:bodyPr>
          <a:lstStyle/>
          <a:p>
            <a:pPr marL="0" indent="0">
              <a:lnSpc>
                <a:spcPts val="1700"/>
              </a:lnSpc>
              <a:spcBef>
                <a:spcPts val="0"/>
              </a:spcBef>
              <a:buNone/>
              <a:tabLst>
                <a:tab pos="450215" algn="l"/>
              </a:tabLst>
            </a:pPr>
            <a:r>
              <a:rPr lang="de-DE" sz="1400" i="1" dirty="0">
                <a:solidFill>
                  <a:schemeClr val="accent1"/>
                </a:solidFill>
                <a:effectLst/>
                <a:latin typeface="Georgia" panose="02040502050405020303" pitchFamily="18" charset="0"/>
                <a:ea typeface="Times New Roman" panose="02020603050405020304" pitchFamily="18" charset="0"/>
              </a:rPr>
              <a:t>historisch:</a:t>
            </a:r>
          </a:p>
          <a:p>
            <a:pPr marL="0" indent="0">
              <a:lnSpc>
                <a:spcPts val="1700"/>
              </a:lnSpc>
              <a:spcBef>
                <a:spcPts val="0"/>
              </a:spcBef>
              <a:buNone/>
              <a:tabLst>
                <a:tab pos="450215" algn="l"/>
              </a:tabLst>
            </a:pPr>
            <a:endParaRPr lang="de-DE" sz="1400" dirty="0">
              <a:effectLst/>
              <a:latin typeface="Times New Roman" panose="02020603050405020304" pitchFamily="18" charset="0"/>
              <a:ea typeface="Times New Roman" panose="02020603050405020304" pitchFamily="18" charset="0"/>
            </a:endParaRPr>
          </a:p>
          <a:p>
            <a:pPr marL="450215" indent="-450215">
              <a:lnSpc>
                <a:spcPts val="1700"/>
              </a:lnSpc>
              <a:spcBef>
                <a:spcPts val="0"/>
              </a:spcBef>
              <a:tabLst>
                <a:tab pos="450215" algn="l"/>
              </a:tabLst>
            </a:pPr>
            <a:r>
              <a:rPr lang="de-DE" sz="1400" dirty="0">
                <a:effectLst/>
                <a:latin typeface="Georgia" panose="02040502050405020303" pitchFamily="18" charset="0"/>
                <a:ea typeface="Times New Roman" panose="02020603050405020304" pitchFamily="18" charset="0"/>
              </a:rPr>
              <a:t>erste </a:t>
            </a:r>
            <a:r>
              <a:rPr lang="de-DE" sz="1400" dirty="0">
                <a:solidFill>
                  <a:schemeClr val="accent1"/>
                </a:solidFill>
                <a:effectLst/>
                <a:latin typeface="Georgia" panose="02040502050405020303" pitchFamily="18" charset="0"/>
                <a:ea typeface="Times New Roman" panose="02020603050405020304" pitchFamily="18" charset="0"/>
              </a:rPr>
              <a:t>volkssprachliche Briefsammlungen</a:t>
            </a:r>
            <a:r>
              <a:rPr lang="de-DE" sz="1400" dirty="0">
                <a:effectLst/>
                <a:latin typeface="Georgia" panose="02040502050405020303" pitchFamily="18" charset="0"/>
                <a:ea typeface="Times New Roman" panose="02020603050405020304" pitchFamily="18" charset="0"/>
              </a:rPr>
              <a:t>: Luther </a:t>
            </a:r>
            <a:endParaRPr lang="de-DE" sz="1400" dirty="0">
              <a:effectLst/>
              <a:latin typeface="Times New Roman" panose="02020603050405020304" pitchFamily="18" charset="0"/>
              <a:ea typeface="Times New Roman" panose="02020603050405020304" pitchFamily="18" charset="0"/>
            </a:endParaRPr>
          </a:p>
          <a:p>
            <a:pPr marL="450215" indent="-450215">
              <a:lnSpc>
                <a:spcPts val="1700"/>
              </a:lnSpc>
              <a:spcBef>
                <a:spcPts val="0"/>
              </a:spcBef>
              <a:tabLst>
                <a:tab pos="450215" algn="l"/>
              </a:tabLst>
            </a:pPr>
            <a:r>
              <a:rPr lang="de-DE" sz="1400" dirty="0">
                <a:effectLst/>
                <a:latin typeface="Georgia" panose="02040502050405020303" pitchFamily="18" charset="0"/>
                <a:ea typeface="Times New Roman" panose="02020603050405020304" pitchFamily="18" charset="0"/>
              </a:rPr>
              <a:t>daneben aber weiterhin gelehrter </a:t>
            </a:r>
            <a:r>
              <a:rPr lang="de-DE" sz="1400" dirty="0">
                <a:solidFill>
                  <a:schemeClr val="accent1"/>
                </a:solidFill>
                <a:effectLst/>
                <a:latin typeface="Georgia" panose="02040502050405020303" pitchFamily="18" charset="0"/>
                <a:ea typeface="Times New Roman" panose="02020603050405020304" pitchFamily="18" charset="0"/>
              </a:rPr>
              <a:t>lateinischer Briefwechsel der Humanisten</a:t>
            </a:r>
            <a:endParaRPr lang="de-DE" sz="1400" dirty="0">
              <a:solidFill>
                <a:schemeClr val="accent1"/>
              </a:solidFill>
              <a:effectLst/>
              <a:latin typeface="Times New Roman" panose="02020603050405020304" pitchFamily="18" charset="0"/>
              <a:ea typeface="Times New Roman" panose="02020603050405020304" pitchFamily="18" charset="0"/>
            </a:endParaRPr>
          </a:p>
          <a:p>
            <a:pPr marL="450215" indent="-450215">
              <a:lnSpc>
                <a:spcPts val="1700"/>
              </a:lnSpc>
              <a:spcBef>
                <a:spcPts val="0"/>
              </a:spcBef>
              <a:tabLst>
                <a:tab pos="450215" algn="l"/>
              </a:tabLst>
            </a:pPr>
            <a:r>
              <a:rPr lang="de-DE" sz="1400" dirty="0">
                <a:effectLst/>
                <a:latin typeface="Georgia" panose="02040502050405020303" pitchFamily="18" charset="0"/>
                <a:ea typeface="Times New Roman" panose="02020603050405020304" pitchFamily="18" charset="0"/>
              </a:rPr>
              <a:t>Entwicklung einer eigenen </a:t>
            </a:r>
            <a:r>
              <a:rPr lang="de-DE" sz="1400" dirty="0">
                <a:solidFill>
                  <a:schemeClr val="accent1"/>
                </a:solidFill>
                <a:effectLst/>
                <a:latin typeface="Georgia" panose="02040502050405020303" pitchFamily="18" charset="0"/>
                <a:ea typeface="Times New Roman" panose="02020603050405020304" pitchFamily="18" charset="0"/>
              </a:rPr>
              <a:t>Briefkultur in Frankreich </a:t>
            </a:r>
            <a:r>
              <a:rPr lang="de-DE" sz="1400" dirty="0">
                <a:effectLst/>
                <a:latin typeface="Georgia" panose="02040502050405020303" pitchFamily="18" charset="0"/>
                <a:ea typeface="Times New Roman" panose="02020603050405020304" pitchFamily="18" charset="0"/>
              </a:rPr>
              <a:t>seit dem 17. Jh.; wird in Deutschland nachgeahmt</a:t>
            </a:r>
            <a:endParaRPr lang="de-DE" sz="1400" dirty="0">
              <a:effectLst/>
              <a:latin typeface="Times New Roman" panose="02020603050405020304" pitchFamily="18" charset="0"/>
              <a:ea typeface="Times New Roman" panose="02020603050405020304" pitchFamily="18" charset="0"/>
            </a:endParaRPr>
          </a:p>
          <a:p>
            <a:pPr marL="450215" indent="-450215">
              <a:lnSpc>
                <a:spcPts val="1700"/>
              </a:lnSpc>
              <a:spcBef>
                <a:spcPts val="0"/>
              </a:spcBef>
              <a:tabLst>
                <a:tab pos="450215" algn="l"/>
              </a:tabLst>
            </a:pPr>
            <a:r>
              <a:rPr lang="de-DE" sz="1400" dirty="0">
                <a:effectLst/>
                <a:latin typeface="Georgia" panose="02040502050405020303" pitchFamily="18" charset="0"/>
                <a:ea typeface="Times New Roman" panose="02020603050405020304" pitchFamily="18" charset="0"/>
              </a:rPr>
              <a:t>18. Jh.: geht in allgemeine literarische Entwicklung ein</a:t>
            </a:r>
            <a:endParaRPr lang="de-DE" sz="1400" dirty="0">
              <a:effectLst/>
              <a:latin typeface="Times New Roman" panose="02020603050405020304" pitchFamily="18" charset="0"/>
              <a:ea typeface="Times New Roman" panose="02020603050405020304" pitchFamily="18" charset="0"/>
            </a:endParaRPr>
          </a:p>
          <a:p>
            <a:pPr marL="450215" indent="-450215">
              <a:lnSpc>
                <a:spcPts val="1700"/>
              </a:lnSpc>
              <a:spcBef>
                <a:spcPts val="0"/>
              </a:spcBef>
              <a:tabLst>
                <a:tab pos="450215" algn="l"/>
              </a:tabLst>
            </a:pPr>
            <a:r>
              <a:rPr lang="de-DE" sz="1400" dirty="0">
                <a:effectLst/>
                <a:latin typeface="Georgia" panose="02040502050405020303" pitchFamily="18" charset="0"/>
                <a:ea typeface="Times New Roman" panose="02020603050405020304" pitchFamily="18" charset="0"/>
              </a:rPr>
              <a:t>Christian Fürchtegott Gellert, </a:t>
            </a:r>
            <a:r>
              <a:rPr lang="de-DE" sz="1400" i="1" dirty="0">
                <a:solidFill>
                  <a:schemeClr val="accent1"/>
                </a:solidFill>
                <a:effectLst/>
                <a:latin typeface="Georgia" panose="02040502050405020303" pitchFamily="18" charset="0"/>
                <a:ea typeface="Times New Roman" panose="02020603050405020304" pitchFamily="18" charset="0"/>
              </a:rPr>
              <a:t>Sammlung vorbildlicher Briefe nebst einer praktischen Abhandlung von dem guten Geschmacke in Briefen</a:t>
            </a:r>
            <a:r>
              <a:rPr lang="de-DE" sz="1400" dirty="0">
                <a:solidFill>
                  <a:schemeClr val="accent1"/>
                </a:solidFill>
                <a:effectLst/>
                <a:latin typeface="Georgia" panose="02040502050405020303" pitchFamily="18" charset="0"/>
                <a:ea typeface="Times New Roman" panose="02020603050405020304" pitchFamily="18" charset="0"/>
              </a:rPr>
              <a:t>,</a:t>
            </a:r>
            <a:r>
              <a:rPr lang="de-DE" sz="1400" dirty="0">
                <a:effectLst/>
                <a:latin typeface="Georgia" panose="02040502050405020303" pitchFamily="18" charset="0"/>
                <a:ea typeface="Times New Roman" panose="02020603050405020304" pitchFamily="18" charset="0"/>
              </a:rPr>
              <a:t> 1751</a:t>
            </a:r>
            <a:endParaRPr lang="de-DE" sz="1400" dirty="0">
              <a:effectLst/>
              <a:latin typeface="Times New Roman" panose="02020603050405020304" pitchFamily="18" charset="0"/>
              <a:ea typeface="Times New Roman" panose="02020603050405020304" pitchFamily="18" charset="0"/>
            </a:endParaRPr>
          </a:p>
          <a:p>
            <a:pPr marL="450215" indent="-450215">
              <a:lnSpc>
                <a:spcPts val="1700"/>
              </a:lnSpc>
              <a:spcBef>
                <a:spcPts val="0"/>
              </a:spcBef>
              <a:tabLst>
                <a:tab pos="450215" algn="l"/>
              </a:tabLst>
            </a:pPr>
            <a:r>
              <a:rPr lang="de-DE" sz="1400" dirty="0">
                <a:effectLst/>
                <a:latin typeface="Georgia" panose="02040502050405020303" pitchFamily="18" charset="0"/>
                <a:ea typeface="Times New Roman" panose="02020603050405020304" pitchFamily="18" charset="0"/>
              </a:rPr>
              <a:t>Entstehung einer </a:t>
            </a:r>
            <a:r>
              <a:rPr lang="de-DE" sz="1400" dirty="0">
                <a:solidFill>
                  <a:schemeClr val="accent1"/>
                </a:solidFill>
                <a:effectLst/>
                <a:latin typeface="Georgia" panose="02040502050405020303" pitchFamily="18" charset="0"/>
                <a:ea typeface="Times New Roman" panose="02020603050405020304" pitchFamily="18" charset="0"/>
              </a:rPr>
              <a:t>subjektiven Briefsprache</a:t>
            </a:r>
            <a:r>
              <a:rPr lang="de-DE" sz="1400" dirty="0">
                <a:effectLst/>
                <a:latin typeface="Georgia" panose="02040502050405020303" pitchFamily="18" charset="0"/>
                <a:ea typeface="Times New Roman" panose="02020603050405020304" pitchFamily="18" charset="0"/>
              </a:rPr>
              <a:t> </a:t>
            </a:r>
            <a:br>
              <a:rPr lang="de-DE" sz="1400" dirty="0">
                <a:effectLst/>
                <a:latin typeface="Georgia" panose="02040502050405020303" pitchFamily="18" charset="0"/>
                <a:ea typeface="Times New Roman" panose="02020603050405020304" pitchFamily="18" charset="0"/>
              </a:rPr>
            </a:br>
            <a:r>
              <a:rPr lang="de-DE" sz="1400" dirty="0">
                <a:effectLst/>
                <a:latin typeface="Georgia" panose="02040502050405020303" pitchFamily="18" charset="0"/>
                <a:ea typeface="Times New Roman" panose="02020603050405020304" pitchFamily="18" charset="0"/>
              </a:rPr>
              <a:t>(Pietismus – Empfindsamkeit – Sturm und Drang – Romantik) </a:t>
            </a:r>
            <a:endParaRPr lang="de-DE" sz="1400" dirty="0">
              <a:effectLst/>
              <a:latin typeface="Times New Roman" panose="02020603050405020304" pitchFamily="18" charset="0"/>
              <a:ea typeface="Times New Roman" panose="02020603050405020304" pitchFamily="18" charset="0"/>
            </a:endParaRPr>
          </a:p>
          <a:p>
            <a:pPr marL="450215" indent="-450215">
              <a:lnSpc>
                <a:spcPts val="1700"/>
              </a:lnSpc>
              <a:spcBef>
                <a:spcPts val="0"/>
              </a:spcBef>
              <a:tabLst>
                <a:tab pos="450215" algn="l"/>
              </a:tabLst>
            </a:pPr>
            <a:r>
              <a:rPr lang="de-DE" sz="1400" dirty="0">
                <a:effectLst/>
                <a:latin typeface="Georgia" panose="02040502050405020303" pitchFamily="18" charset="0"/>
                <a:ea typeface="Times New Roman" panose="02020603050405020304" pitchFamily="18" charset="0"/>
              </a:rPr>
              <a:t>Entstehung eines </a:t>
            </a:r>
            <a:r>
              <a:rPr lang="de-DE" sz="1400" dirty="0">
                <a:solidFill>
                  <a:schemeClr val="accent1"/>
                </a:solidFill>
                <a:effectLst/>
                <a:latin typeface="Georgia" panose="02040502050405020303" pitchFamily="18" charset="0"/>
                <a:ea typeface="Times New Roman" panose="02020603050405020304" pitchFamily="18" charset="0"/>
              </a:rPr>
              <a:t>eher rationalen, gleichwohl persönlichen Briefstils </a:t>
            </a:r>
            <a:br>
              <a:rPr lang="de-DE" sz="1400" dirty="0">
                <a:effectLst/>
                <a:latin typeface="Georgia" panose="02040502050405020303" pitchFamily="18" charset="0"/>
                <a:ea typeface="Times New Roman" panose="02020603050405020304" pitchFamily="18" charset="0"/>
              </a:rPr>
            </a:br>
            <a:r>
              <a:rPr lang="de-DE" sz="1400" dirty="0">
                <a:effectLst/>
                <a:latin typeface="Georgia" panose="02040502050405020303" pitchFamily="18" charset="0"/>
                <a:ea typeface="Times New Roman" panose="02020603050405020304" pitchFamily="18" charset="0"/>
              </a:rPr>
              <a:t>(Lessing, Winckelmann, Goethe, Schiller)</a:t>
            </a:r>
            <a:endParaRPr lang="de-DE" sz="1400" dirty="0">
              <a:effectLst/>
              <a:latin typeface="Times New Roman" panose="02020603050405020304" pitchFamily="18" charset="0"/>
              <a:ea typeface="Times New Roman" panose="02020603050405020304" pitchFamily="18" charset="0"/>
            </a:endParaRPr>
          </a:p>
          <a:p>
            <a:pPr marL="450215" indent="-450215">
              <a:lnSpc>
                <a:spcPts val="1700"/>
              </a:lnSpc>
              <a:spcBef>
                <a:spcPts val="0"/>
              </a:spcBef>
              <a:tabLst>
                <a:tab pos="450215" algn="l"/>
              </a:tabLst>
            </a:pPr>
            <a:r>
              <a:rPr lang="de-DE" sz="1400" dirty="0">
                <a:effectLst/>
                <a:latin typeface="Georgia" panose="02040502050405020303" pitchFamily="18" charset="0"/>
                <a:ea typeface="Times New Roman" panose="02020603050405020304" pitchFamily="18" charset="0"/>
              </a:rPr>
              <a:t>im 20. Jahrhundert vielfach Editionen von Briefwerken </a:t>
            </a:r>
            <a:endParaRPr lang="de-DE" sz="1400" dirty="0">
              <a:effectLst/>
              <a:latin typeface="Times New Roman" panose="02020603050405020304" pitchFamily="18" charset="0"/>
              <a:ea typeface="Times New Roman" panose="02020603050405020304" pitchFamily="18" charset="0"/>
            </a:endParaRPr>
          </a:p>
          <a:p>
            <a:pPr marL="0" indent="0">
              <a:buNone/>
            </a:pPr>
            <a:endParaRPr lang="de-DE" sz="800" dirty="0"/>
          </a:p>
          <a:p>
            <a:pPr marL="0" indent="0">
              <a:lnSpc>
                <a:spcPts val="1700"/>
              </a:lnSpc>
              <a:spcBef>
                <a:spcPts val="0"/>
              </a:spcBef>
              <a:buNone/>
              <a:tabLst>
                <a:tab pos="450215" algn="l"/>
              </a:tabLst>
            </a:pPr>
            <a:endParaRPr lang="de-DE" sz="1400" dirty="0">
              <a:effectLst/>
              <a:ea typeface="Times New Roman" panose="02020603050405020304" pitchFamily="18" charset="0"/>
            </a:endParaRPr>
          </a:p>
        </p:txBody>
      </p:sp>
      <p:pic>
        <p:nvPicPr>
          <p:cNvPr id="7" name="Grafik 6" descr="Ein Bild, das Handschrift, Brief, Text, Papier enthält.&#10;&#10;Automatisch generierte Beschreibung">
            <a:extLst>
              <a:ext uri="{FF2B5EF4-FFF2-40B4-BE49-F238E27FC236}">
                <a16:creationId xmlns:a16="http://schemas.microsoft.com/office/drawing/2014/main" id="{B7806A47-2805-98C1-DC0F-D06CCC6C9D5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16216" y="3674948"/>
            <a:ext cx="2043606" cy="2192774"/>
          </a:xfrm>
          <a:prstGeom prst="rect">
            <a:avLst/>
          </a:prstGeom>
        </p:spPr>
      </p:pic>
      <p:sp>
        <p:nvSpPr>
          <p:cNvPr id="6" name="Textfeld 5">
            <a:extLst>
              <a:ext uri="{FF2B5EF4-FFF2-40B4-BE49-F238E27FC236}">
                <a16:creationId xmlns:a16="http://schemas.microsoft.com/office/drawing/2014/main" id="{FF0AACC3-7B8F-53CE-9DDD-F5976594DF7B}"/>
              </a:ext>
            </a:extLst>
          </p:cNvPr>
          <p:cNvSpPr txBox="1"/>
          <p:nvPr/>
        </p:nvSpPr>
        <p:spPr>
          <a:xfrm>
            <a:off x="6732240" y="5937368"/>
            <a:ext cx="1944216" cy="400110"/>
          </a:xfrm>
          <a:prstGeom prst="rect">
            <a:avLst/>
          </a:prstGeom>
          <a:noFill/>
        </p:spPr>
        <p:txBody>
          <a:bodyPr wrap="square" rtlCol="0">
            <a:spAutoFit/>
          </a:bodyPr>
          <a:lstStyle/>
          <a:p>
            <a:r>
              <a:rPr lang="de-DE" sz="1000" dirty="0">
                <a:solidFill>
                  <a:schemeClr val="accent3"/>
                </a:solidFill>
              </a:rPr>
              <a:t>Brief Goethes an Charlotte Kestner, 9.10.1816</a:t>
            </a:r>
          </a:p>
        </p:txBody>
      </p:sp>
    </p:spTree>
    <p:extLst>
      <p:ext uri="{BB962C8B-B14F-4D97-AF65-F5344CB8AC3E}">
        <p14:creationId xmlns:p14="http://schemas.microsoft.com/office/powerpoint/2010/main" val="18400547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AFEAC3B-3758-98FB-84B2-54FF6C9A56B1}"/>
              </a:ext>
            </a:extLst>
          </p:cNvPr>
          <p:cNvSpPr>
            <a:spLocks noGrp="1"/>
          </p:cNvSpPr>
          <p:nvPr>
            <p:ph type="title"/>
          </p:nvPr>
        </p:nvSpPr>
        <p:spPr/>
        <p:txBody>
          <a:bodyPr>
            <a:normAutofit/>
          </a:bodyPr>
          <a:lstStyle/>
          <a:p>
            <a:r>
              <a:rPr lang="de-DE" sz="2800" b="1" dirty="0"/>
              <a:t>„</a:t>
            </a:r>
            <a:r>
              <a:rPr lang="de-DE" sz="2800" b="1" dirty="0" err="1"/>
              <a:t>taedium</a:t>
            </a:r>
            <a:r>
              <a:rPr lang="de-DE" sz="2800" b="1" dirty="0"/>
              <a:t> </a:t>
            </a:r>
            <a:r>
              <a:rPr lang="de-DE" sz="2800" b="1" dirty="0" err="1"/>
              <a:t>vitae</a:t>
            </a:r>
            <a:r>
              <a:rPr lang="de-DE" sz="2800" b="1" dirty="0"/>
              <a:t>“, Einsamkeit und Brieffo</a:t>
            </a:r>
            <a:r>
              <a:rPr lang="de-DE" sz="2800" dirty="0"/>
              <a:t>rm</a:t>
            </a:r>
          </a:p>
        </p:txBody>
      </p:sp>
      <p:sp>
        <p:nvSpPr>
          <p:cNvPr id="3" name="Fußzeilenplatzhalter 2">
            <a:extLst>
              <a:ext uri="{FF2B5EF4-FFF2-40B4-BE49-F238E27FC236}">
                <a16:creationId xmlns:a16="http://schemas.microsoft.com/office/drawing/2014/main" id="{6E2FD07A-55E9-560A-9895-01A2E93474D6}"/>
              </a:ext>
            </a:extLst>
          </p:cNvPr>
          <p:cNvSpPr>
            <a:spLocks noGrp="1"/>
          </p:cNvSpPr>
          <p:nvPr>
            <p:ph type="ftr" sz="quarter" idx="11"/>
          </p:nvPr>
        </p:nvSpPr>
        <p:spPr/>
        <p:txBody>
          <a:bodyPr/>
          <a:lstStyle/>
          <a:p>
            <a:r>
              <a:rPr lang="de-DE"/>
              <a:t>Werther, neu gelesen</a:t>
            </a:r>
          </a:p>
        </p:txBody>
      </p:sp>
      <p:sp>
        <p:nvSpPr>
          <p:cNvPr id="4" name="Foliennummernplatzhalter 3">
            <a:extLst>
              <a:ext uri="{FF2B5EF4-FFF2-40B4-BE49-F238E27FC236}">
                <a16:creationId xmlns:a16="http://schemas.microsoft.com/office/drawing/2014/main" id="{DF978D61-D892-CE4A-2778-FE7AE5A87A09}"/>
              </a:ext>
            </a:extLst>
          </p:cNvPr>
          <p:cNvSpPr>
            <a:spLocks noGrp="1"/>
          </p:cNvSpPr>
          <p:nvPr>
            <p:ph type="sldNum" sz="quarter" idx="12"/>
          </p:nvPr>
        </p:nvSpPr>
        <p:spPr/>
        <p:txBody>
          <a:bodyPr/>
          <a:lstStyle/>
          <a:p>
            <a:fld id="{B2ADACBF-B37B-4026-855E-49B0BDFC8D12}" type="slidenum">
              <a:rPr lang="de-DE" smtClean="0"/>
              <a:t>7</a:t>
            </a:fld>
            <a:endParaRPr lang="de-DE"/>
          </a:p>
        </p:txBody>
      </p:sp>
      <p:sp>
        <p:nvSpPr>
          <p:cNvPr id="5" name="Inhaltsplatzhalter 4">
            <a:extLst>
              <a:ext uri="{FF2B5EF4-FFF2-40B4-BE49-F238E27FC236}">
                <a16:creationId xmlns:a16="http://schemas.microsoft.com/office/drawing/2014/main" id="{DBBA27D5-298E-5DF7-AA15-851E1155BD45}"/>
              </a:ext>
            </a:extLst>
          </p:cNvPr>
          <p:cNvSpPr>
            <a:spLocks noGrp="1"/>
          </p:cNvSpPr>
          <p:nvPr>
            <p:ph sz="quarter" idx="1"/>
          </p:nvPr>
        </p:nvSpPr>
        <p:spPr>
          <a:xfrm>
            <a:off x="611560" y="1665312"/>
            <a:ext cx="7920880" cy="4572000"/>
          </a:xfrm>
        </p:spPr>
        <p:txBody>
          <a:bodyPr>
            <a:normAutofit/>
          </a:bodyPr>
          <a:lstStyle/>
          <a:p>
            <a:pPr>
              <a:lnSpc>
                <a:spcPts val="1700"/>
              </a:lnSpc>
              <a:spcBef>
                <a:spcPts val="0"/>
              </a:spcBef>
              <a:spcAft>
                <a:spcPts val="300"/>
              </a:spcAft>
            </a:pPr>
            <a:endParaRPr lang="de-DE" sz="1400" kern="0" dirty="0">
              <a:effectLst/>
              <a:latin typeface="Georgia" panose="02040502050405020303" pitchFamily="18" charset="0"/>
              <a:ea typeface="Aptos" panose="020B0004020202020204" pitchFamily="34" charset="0"/>
              <a:cs typeface="Times New Roman" panose="02020603050405020304" pitchFamily="18" charset="0"/>
            </a:endParaRPr>
          </a:p>
          <a:p>
            <a:pPr marL="0" indent="0">
              <a:lnSpc>
                <a:spcPts val="1700"/>
              </a:lnSpc>
              <a:spcBef>
                <a:spcPts val="0"/>
              </a:spcBef>
              <a:spcAft>
                <a:spcPts val="300"/>
              </a:spcAft>
              <a:buNone/>
            </a:pPr>
            <a:r>
              <a:rPr lang="de-DE" sz="1400" kern="0" dirty="0">
                <a:effectLst/>
                <a:latin typeface="Georgia" panose="02040502050405020303" pitchFamily="18" charset="0"/>
                <a:ea typeface="Aptos" panose="020B0004020202020204" pitchFamily="34" charset="0"/>
                <a:cs typeface="Times New Roman" panose="02020603050405020304" pitchFamily="18" charset="0"/>
              </a:rPr>
              <a:t>Als daher jener </a:t>
            </a:r>
            <a:r>
              <a:rPr lang="de-DE" sz="1400" kern="0" dirty="0" err="1">
                <a:solidFill>
                  <a:schemeClr val="accent1"/>
                </a:solidFill>
                <a:effectLst/>
                <a:latin typeface="Georgia" panose="02040502050405020303" pitchFamily="18" charset="0"/>
                <a:ea typeface="Aptos" panose="020B0004020202020204" pitchFamily="34" charset="0"/>
                <a:cs typeface="Times New Roman" panose="02020603050405020304" pitchFamily="18" charset="0"/>
              </a:rPr>
              <a:t>Überdruß</a:t>
            </a:r>
            <a:r>
              <a:rPr lang="de-DE" sz="1400" kern="0" dirty="0">
                <a:effectLst/>
                <a:latin typeface="Georgia" panose="02040502050405020303" pitchFamily="18" charset="0"/>
                <a:ea typeface="Aptos" panose="020B0004020202020204" pitchFamily="34" charset="0"/>
                <a:cs typeface="Times New Roman" panose="02020603050405020304" pitchFamily="18" charset="0"/>
              </a:rPr>
              <a:t> zu schildern war, mit welchem die Menschen, ohne durch Not gedrungen zu sein, das Leben empfinden, </a:t>
            </a:r>
            <a:r>
              <a:rPr lang="de-DE" sz="1400" kern="0" dirty="0" err="1">
                <a:effectLst/>
                <a:latin typeface="Georgia" panose="02040502050405020303" pitchFamily="18" charset="0"/>
                <a:ea typeface="Aptos" panose="020B0004020202020204" pitchFamily="34" charset="0"/>
                <a:cs typeface="Times New Roman" panose="02020603050405020304" pitchFamily="18" charset="0"/>
              </a:rPr>
              <a:t>mußte</a:t>
            </a:r>
            <a:r>
              <a:rPr lang="de-DE" sz="1400" kern="0" dirty="0">
                <a:effectLst/>
                <a:latin typeface="Georgia" panose="02040502050405020303" pitchFamily="18" charset="0"/>
                <a:ea typeface="Aptos" panose="020B0004020202020204" pitchFamily="34" charset="0"/>
                <a:cs typeface="Times New Roman" panose="02020603050405020304" pitchFamily="18" charset="0"/>
              </a:rPr>
              <a:t> der Verfasser sogleich darauf fallen, seine Gesinnung in Briefen darzustellen: denn jeder </a:t>
            </a:r>
            <a:r>
              <a:rPr lang="de-DE" sz="1400" kern="0" dirty="0">
                <a:solidFill>
                  <a:schemeClr val="accent1"/>
                </a:solidFill>
                <a:effectLst/>
                <a:latin typeface="Georgia" panose="02040502050405020303" pitchFamily="18" charset="0"/>
                <a:ea typeface="Aptos" panose="020B0004020202020204" pitchFamily="34" charset="0"/>
                <a:cs typeface="Times New Roman" panose="02020603050405020304" pitchFamily="18" charset="0"/>
              </a:rPr>
              <a:t>Unmut ist eine Geburt, ein Zögling der Einsamkeit</a:t>
            </a:r>
            <a:r>
              <a:rPr lang="de-DE" sz="1400" kern="0" dirty="0">
                <a:effectLst/>
                <a:latin typeface="Georgia" panose="02040502050405020303" pitchFamily="18" charset="0"/>
                <a:ea typeface="Aptos" panose="020B0004020202020204" pitchFamily="34" charset="0"/>
                <a:cs typeface="Times New Roman" panose="02020603050405020304" pitchFamily="18" charset="0"/>
              </a:rPr>
              <a:t>; wer sich ihm ergibt, flieht allen Widerspruch, und was widerspricht ihm mehr als jede </a:t>
            </a:r>
            <a:r>
              <a:rPr lang="de-DE" sz="1400" kern="0" dirty="0">
                <a:solidFill>
                  <a:schemeClr val="accent1"/>
                </a:solidFill>
                <a:effectLst/>
                <a:latin typeface="Georgia" panose="02040502050405020303" pitchFamily="18" charset="0"/>
                <a:ea typeface="Aptos" panose="020B0004020202020204" pitchFamily="34" charset="0"/>
                <a:cs typeface="Times New Roman" panose="02020603050405020304" pitchFamily="18" charset="0"/>
              </a:rPr>
              <a:t>heitere Gesellschaft</a:t>
            </a:r>
            <a:r>
              <a:rPr lang="de-DE" sz="1400" kern="0" dirty="0">
                <a:effectLst/>
                <a:latin typeface="Georgia" panose="02040502050405020303" pitchFamily="18" charset="0"/>
                <a:ea typeface="Aptos" panose="020B0004020202020204" pitchFamily="34" charset="0"/>
                <a:cs typeface="Times New Roman" panose="02020603050405020304" pitchFamily="18" charset="0"/>
              </a:rPr>
              <a:t>? Der </a:t>
            </a:r>
            <a:r>
              <a:rPr lang="de-DE" sz="1400" kern="0" dirty="0" err="1">
                <a:effectLst/>
                <a:latin typeface="Georgia" panose="02040502050405020303" pitchFamily="18" charset="0"/>
                <a:ea typeface="Aptos" panose="020B0004020202020204" pitchFamily="34" charset="0"/>
                <a:cs typeface="Times New Roman" panose="02020603050405020304" pitchFamily="18" charset="0"/>
              </a:rPr>
              <a:t>Lebensgenuß</a:t>
            </a:r>
            <a:r>
              <a:rPr lang="de-DE" sz="1400" kern="0" dirty="0">
                <a:effectLst/>
                <a:latin typeface="Georgia" panose="02040502050405020303" pitchFamily="18" charset="0"/>
                <a:ea typeface="Aptos" panose="020B0004020202020204" pitchFamily="34" charset="0"/>
                <a:cs typeface="Times New Roman" panose="02020603050405020304" pitchFamily="18" charset="0"/>
              </a:rPr>
              <a:t> anderer ist ihm ein peinlicher Vorwurf, und so wird er durch das, was ihn aus sich selbst herauslocken sollte, in sein Innerstes zurückgewiesen. Mag er sich allenfalls darüber äußern, so wird es </a:t>
            </a:r>
            <a:r>
              <a:rPr lang="de-DE" sz="1400" kern="0" dirty="0">
                <a:solidFill>
                  <a:schemeClr val="accent1"/>
                </a:solidFill>
                <a:effectLst/>
                <a:latin typeface="Georgia" panose="02040502050405020303" pitchFamily="18" charset="0"/>
                <a:ea typeface="Aptos" panose="020B0004020202020204" pitchFamily="34" charset="0"/>
                <a:cs typeface="Times New Roman" panose="02020603050405020304" pitchFamily="18" charset="0"/>
              </a:rPr>
              <a:t>durch Briefe </a:t>
            </a:r>
            <a:r>
              <a:rPr lang="de-DE" sz="1400" kern="0" dirty="0" err="1">
                <a:solidFill>
                  <a:schemeClr val="accent1"/>
                </a:solidFill>
                <a:effectLst/>
                <a:latin typeface="Georgia" panose="02040502050405020303" pitchFamily="18" charset="0"/>
                <a:ea typeface="Aptos" panose="020B0004020202020204" pitchFamily="34" charset="0"/>
                <a:cs typeface="Times New Roman" panose="02020603050405020304" pitchFamily="18" charset="0"/>
              </a:rPr>
              <a:t>geschehn</a:t>
            </a:r>
            <a:r>
              <a:rPr lang="de-DE" sz="1400" kern="0" dirty="0">
                <a:effectLst/>
                <a:latin typeface="Georgia" panose="02040502050405020303" pitchFamily="18" charset="0"/>
                <a:ea typeface="Aptos" panose="020B0004020202020204" pitchFamily="34" charset="0"/>
                <a:cs typeface="Times New Roman" panose="02020603050405020304" pitchFamily="18" charset="0"/>
              </a:rPr>
              <a:t>: denn einem schriftlichen </a:t>
            </a:r>
            <a:r>
              <a:rPr lang="de-DE" sz="1400" kern="0" dirty="0" err="1">
                <a:effectLst/>
                <a:latin typeface="Georgia" panose="02040502050405020303" pitchFamily="18" charset="0"/>
                <a:ea typeface="Aptos" panose="020B0004020202020204" pitchFamily="34" charset="0"/>
                <a:cs typeface="Times New Roman" panose="02020603050405020304" pitchFamily="18" charset="0"/>
              </a:rPr>
              <a:t>Erguß</a:t>
            </a:r>
            <a:r>
              <a:rPr lang="de-DE" sz="1400" kern="0" dirty="0">
                <a:effectLst/>
                <a:latin typeface="Georgia" panose="02040502050405020303" pitchFamily="18" charset="0"/>
                <a:ea typeface="Aptos" panose="020B0004020202020204" pitchFamily="34" charset="0"/>
                <a:cs typeface="Times New Roman" panose="02020603050405020304" pitchFamily="18" charset="0"/>
              </a:rPr>
              <a:t>, er sei fröhlich oder verdrießlich, setzt sich doch niemand unmittelbar entgegen; eine mit Gegengründen </a:t>
            </a:r>
            <a:r>
              <a:rPr lang="de-DE" sz="1400" kern="0" dirty="0" err="1">
                <a:effectLst/>
                <a:latin typeface="Georgia" panose="02040502050405020303" pitchFamily="18" charset="0"/>
                <a:ea typeface="Aptos" panose="020B0004020202020204" pitchFamily="34" charset="0"/>
                <a:cs typeface="Times New Roman" panose="02020603050405020304" pitchFamily="18" charset="0"/>
              </a:rPr>
              <a:t>verfaßte</a:t>
            </a:r>
            <a:r>
              <a:rPr lang="de-DE" sz="1400" kern="0" dirty="0">
                <a:effectLst/>
                <a:latin typeface="Georgia" panose="02040502050405020303" pitchFamily="18" charset="0"/>
                <a:ea typeface="Aptos" panose="020B0004020202020204" pitchFamily="34" charset="0"/>
                <a:cs typeface="Times New Roman" panose="02020603050405020304" pitchFamily="18" charset="0"/>
              </a:rPr>
              <a:t> Antwort aber gibt dem Einsamen Gelegenheit, </a:t>
            </a:r>
            <a:r>
              <a:rPr lang="de-DE" sz="1400" kern="0" dirty="0">
                <a:solidFill>
                  <a:schemeClr val="accent1"/>
                </a:solidFill>
                <a:effectLst/>
                <a:latin typeface="Georgia" panose="02040502050405020303" pitchFamily="18" charset="0"/>
                <a:ea typeface="Aptos" panose="020B0004020202020204" pitchFamily="34" charset="0"/>
                <a:cs typeface="Times New Roman" panose="02020603050405020304" pitchFamily="18" charset="0"/>
              </a:rPr>
              <a:t>sich in seinen Grillen zu befestigen</a:t>
            </a:r>
            <a:r>
              <a:rPr lang="de-DE" sz="1400" kern="0" dirty="0">
                <a:effectLst/>
                <a:latin typeface="Georgia" panose="02040502050405020303" pitchFamily="18" charset="0"/>
                <a:ea typeface="Aptos" panose="020B0004020202020204" pitchFamily="34" charset="0"/>
                <a:cs typeface="Times New Roman" panose="02020603050405020304" pitchFamily="18" charset="0"/>
              </a:rPr>
              <a:t>, einen </a:t>
            </a:r>
            <a:r>
              <a:rPr lang="de-DE" sz="1400" kern="0" dirty="0" err="1">
                <a:effectLst/>
                <a:latin typeface="Georgia" panose="02040502050405020303" pitchFamily="18" charset="0"/>
                <a:ea typeface="Aptos" panose="020B0004020202020204" pitchFamily="34" charset="0"/>
                <a:cs typeface="Times New Roman" panose="02020603050405020304" pitchFamily="18" charset="0"/>
              </a:rPr>
              <a:t>Anlaß</a:t>
            </a:r>
            <a:r>
              <a:rPr lang="de-DE" sz="1400" kern="0" dirty="0">
                <a:effectLst/>
                <a:latin typeface="Georgia" panose="02040502050405020303" pitchFamily="18" charset="0"/>
                <a:ea typeface="Aptos" panose="020B0004020202020204" pitchFamily="34" charset="0"/>
                <a:cs typeface="Times New Roman" panose="02020603050405020304" pitchFamily="18" charset="0"/>
              </a:rPr>
              <a:t>, sich noch mehr zu verstocken. </a:t>
            </a:r>
          </a:p>
          <a:p>
            <a:pPr marL="0" indent="0">
              <a:lnSpc>
                <a:spcPts val="1700"/>
              </a:lnSpc>
              <a:spcBef>
                <a:spcPts val="0"/>
              </a:spcBef>
              <a:spcAft>
                <a:spcPts val="300"/>
              </a:spcAft>
              <a:buNone/>
            </a:pPr>
            <a:r>
              <a:rPr lang="de-DE" sz="1400" kern="0" dirty="0">
                <a:effectLst/>
                <a:latin typeface="Georgia" panose="02040502050405020303" pitchFamily="18" charset="0"/>
                <a:ea typeface="Aptos" panose="020B0004020202020204" pitchFamily="34" charset="0"/>
                <a:cs typeface="Times New Roman" panose="02020603050405020304" pitchFamily="18" charset="0"/>
              </a:rPr>
              <a:t>(Goethe, </a:t>
            </a:r>
            <a:r>
              <a:rPr lang="de-DE" sz="1400" i="1" kern="0" dirty="0">
                <a:effectLst/>
                <a:latin typeface="Georgia" panose="02040502050405020303" pitchFamily="18" charset="0"/>
                <a:ea typeface="Aptos" panose="020B0004020202020204" pitchFamily="34" charset="0"/>
                <a:cs typeface="Times New Roman" panose="02020603050405020304" pitchFamily="18" charset="0"/>
              </a:rPr>
              <a:t>Dichtung und Wahrheit</a:t>
            </a:r>
            <a:r>
              <a:rPr lang="de-DE" sz="1400" kern="0" dirty="0">
                <a:effectLst/>
                <a:latin typeface="Georgia" panose="02040502050405020303" pitchFamily="18" charset="0"/>
                <a:ea typeface="Aptos" panose="020B0004020202020204" pitchFamily="34" charset="0"/>
                <a:cs typeface="Times New Roman" panose="02020603050405020304" pitchFamily="18" charset="0"/>
              </a:rPr>
              <a:t>)</a:t>
            </a:r>
            <a:endParaRPr lang="de-DE" sz="1400" kern="100" dirty="0">
              <a:effectLst/>
              <a:latin typeface="Times New Roman" panose="02020603050405020304" pitchFamily="18" charset="0"/>
              <a:ea typeface="Aptos" panose="020B0004020202020204" pitchFamily="34" charset="0"/>
              <a:cs typeface="Times New Roman" panose="02020603050405020304" pitchFamily="18" charset="0"/>
            </a:endParaRPr>
          </a:p>
        </p:txBody>
      </p:sp>
      <p:pic>
        <p:nvPicPr>
          <p:cNvPr id="7" name="Grafik 6" descr="Ein Bild, das Kunst, Zeichnung, Entwurf, monochrome Fotografie enthält.&#10;&#10;Automatisch generierte Beschreibung">
            <a:extLst>
              <a:ext uri="{FF2B5EF4-FFF2-40B4-BE49-F238E27FC236}">
                <a16:creationId xmlns:a16="http://schemas.microsoft.com/office/drawing/2014/main" id="{6446FD79-D10E-0860-FE99-B7D278A5B81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64088" y="4221088"/>
            <a:ext cx="2592537" cy="1631791"/>
          </a:xfrm>
          <a:prstGeom prst="rect">
            <a:avLst/>
          </a:prstGeom>
        </p:spPr>
      </p:pic>
    </p:spTree>
    <p:extLst>
      <p:ext uri="{BB962C8B-B14F-4D97-AF65-F5344CB8AC3E}">
        <p14:creationId xmlns:p14="http://schemas.microsoft.com/office/powerpoint/2010/main" val="42147352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396DC37-5210-A5AA-8FFA-01A5BEDA6B85}"/>
              </a:ext>
            </a:extLst>
          </p:cNvPr>
          <p:cNvSpPr>
            <a:spLocks noGrp="1"/>
          </p:cNvSpPr>
          <p:nvPr>
            <p:ph type="title"/>
          </p:nvPr>
        </p:nvSpPr>
        <p:spPr/>
        <p:txBody>
          <a:bodyPr>
            <a:normAutofit/>
          </a:bodyPr>
          <a:lstStyle/>
          <a:p>
            <a:r>
              <a:rPr lang="de-DE" sz="2400" dirty="0"/>
              <a:t>[„</a:t>
            </a:r>
            <a:r>
              <a:rPr lang="de-DE" sz="2400" dirty="0" err="1"/>
              <a:t>taedium</a:t>
            </a:r>
            <a:r>
              <a:rPr lang="de-DE" sz="2400" dirty="0"/>
              <a:t> </a:t>
            </a:r>
            <a:r>
              <a:rPr lang="de-DE" sz="2400" dirty="0" err="1"/>
              <a:t>vitae</a:t>
            </a:r>
            <a:r>
              <a:rPr lang="de-DE" sz="2400" dirty="0"/>
              <a:t>“, Wechsel der Dinge und Selbstmord]</a:t>
            </a:r>
          </a:p>
        </p:txBody>
      </p:sp>
      <p:sp>
        <p:nvSpPr>
          <p:cNvPr id="3" name="Fußzeilenplatzhalter 2">
            <a:extLst>
              <a:ext uri="{FF2B5EF4-FFF2-40B4-BE49-F238E27FC236}">
                <a16:creationId xmlns:a16="http://schemas.microsoft.com/office/drawing/2014/main" id="{1F106A8B-A7DB-E6A6-1791-87932FD242CA}"/>
              </a:ext>
            </a:extLst>
          </p:cNvPr>
          <p:cNvSpPr>
            <a:spLocks noGrp="1"/>
          </p:cNvSpPr>
          <p:nvPr>
            <p:ph type="ftr" sz="quarter" idx="11"/>
          </p:nvPr>
        </p:nvSpPr>
        <p:spPr/>
        <p:txBody>
          <a:bodyPr/>
          <a:lstStyle/>
          <a:p>
            <a:r>
              <a:rPr lang="de-DE"/>
              <a:t>Werther, neu gelesen</a:t>
            </a:r>
          </a:p>
        </p:txBody>
      </p:sp>
      <p:sp>
        <p:nvSpPr>
          <p:cNvPr id="4" name="Foliennummernplatzhalter 3">
            <a:extLst>
              <a:ext uri="{FF2B5EF4-FFF2-40B4-BE49-F238E27FC236}">
                <a16:creationId xmlns:a16="http://schemas.microsoft.com/office/drawing/2014/main" id="{B13B1533-8987-4235-6842-3EC847E9BAA1}"/>
              </a:ext>
            </a:extLst>
          </p:cNvPr>
          <p:cNvSpPr>
            <a:spLocks noGrp="1"/>
          </p:cNvSpPr>
          <p:nvPr>
            <p:ph type="sldNum" sz="quarter" idx="12"/>
          </p:nvPr>
        </p:nvSpPr>
        <p:spPr/>
        <p:txBody>
          <a:bodyPr/>
          <a:lstStyle/>
          <a:p>
            <a:fld id="{B2ADACBF-B37B-4026-855E-49B0BDFC8D12}" type="slidenum">
              <a:rPr lang="de-DE" smtClean="0"/>
              <a:t>8</a:t>
            </a:fld>
            <a:endParaRPr lang="de-DE"/>
          </a:p>
        </p:txBody>
      </p:sp>
      <p:sp>
        <p:nvSpPr>
          <p:cNvPr id="5" name="Inhaltsplatzhalter 4">
            <a:extLst>
              <a:ext uri="{FF2B5EF4-FFF2-40B4-BE49-F238E27FC236}">
                <a16:creationId xmlns:a16="http://schemas.microsoft.com/office/drawing/2014/main" id="{763DE79D-C9BF-1CF8-F695-67AECB1AB529}"/>
              </a:ext>
            </a:extLst>
          </p:cNvPr>
          <p:cNvSpPr>
            <a:spLocks noGrp="1"/>
          </p:cNvSpPr>
          <p:nvPr>
            <p:ph sz="quarter" idx="1"/>
          </p:nvPr>
        </p:nvSpPr>
        <p:spPr>
          <a:xfrm>
            <a:off x="395536" y="1844823"/>
            <a:ext cx="8503920" cy="4194873"/>
          </a:xfrm>
        </p:spPr>
        <p:txBody>
          <a:bodyPr>
            <a:normAutofit/>
          </a:bodyPr>
          <a:lstStyle/>
          <a:p>
            <a:pPr marL="0" indent="0">
              <a:lnSpc>
                <a:spcPts val="1700"/>
              </a:lnSpc>
              <a:buNone/>
            </a:pPr>
            <a:r>
              <a:rPr lang="de-DE" sz="1400" kern="0" dirty="0">
                <a:effectLst/>
                <a:latin typeface="Georgia" panose="02040502050405020303" pitchFamily="18" charset="0"/>
                <a:ea typeface="Aptos" panose="020B0004020202020204" pitchFamily="34" charset="0"/>
                <a:cs typeface="Times New Roman" panose="02020603050405020304" pitchFamily="18" charset="0"/>
              </a:rPr>
              <a:t>Alles Behagen am Leben ist auf eine </a:t>
            </a:r>
            <a:r>
              <a:rPr lang="de-DE" sz="1400" kern="0" dirty="0">
                <a:solidFill>
                  <a:schemeClr val="accent1"/>
                </a:solidFill>
                <a:effectLst/>
                <a:latin typeface="Georgia" panose="02040502050405020303" pitchFamily="18" charset="0"/>
                <a:ea typeface="Aptos" panose="020B0004020202020204" pitchFamily="34" charset="0"/>
                <a:cs typeface="Times New Roman" panose="02020603050405020304" pitchFamily="18" charset="0"/>
              </a:rPr>
              <a:t>regelmäßige Wiederkehr der äußeren Dinge </a:t>
            </a:r>
            <a:r>
              <a:rPr lang="de-DE" sz="1400" kern="0" dirty="0">
                <a:effectLst/>
                <a:latin typeface="Georgia" panose="02040502050405020303" pitchFamily="18" charset="0"/>
                <a:ea typeface="Aptos" panose="020B0004020202020204" pitchFamily="34" charset="0"/>
                <a:cs typeface="Times New Roman" panose="02020603050405020304" pitchFamily="18" charset="0"/>
              </a:rPr>
              <a:t>gegründet. Der Wechsel von Tag und Nacht, der Jahreszeiten, der Blüten und Früchte, und was uns sonst von Epoche zu Epoche entgegentritt, damit wir es genießen können und sollen, diese sind die </a:t>
            </a:r>
            <a:r>
              <a:rPr lang="de-DE" sz="1400" kern="0" dirty="0">
                <a:solidFill>
                  <a:schemeClr val="accent1"/>
                </a:solidFill>
                <a:effectLst/>
                <a:latin typeface="Georgia" panose="02040502050405020303" pitchFamily="18" charset="0"/>
                <a:ea typeface="Aptos" panose="020B0004020202020204" pitchFamily="34" charset="0"/>
                <a:cs typeface="Times New Roman" panose="02020603050405020304" pitchFamily="18" charset="0"/>
              </a:rPr>
              <a:t>eigentlichen Triebfedern des irdischen Lebens</a:t>
            </a:r>
            <a:r>
              <a:rPr lang="de-DE" sz="1400" kern="0" dirty="0">
                <a:effectLst/>
                <a:latin typeface="Georgia" panose="02040502050405020303" pitchFamily="18" charset="0"/>
                <a:ea typeface="Aptos" panose="020B0004020202020204" pitchFamily="34" charset="0"/>
                <a:cs typeface="Times New Roman" panose="02020603050405020304" pitchFamily="18" charset="0"/>
              </a:rPr>
              <a:t>. Je offener wir für diese Genüsse sind, desto glücklicher fühlen wir uns; wälzt sich aber die Verschiedenheit dieser Erscheinungen vor uns auf und nieder, </a:t>
            </a:r>
            <a:r>
              <a:rPr lang="de-DE" sz="1400" kern="0" dirty="0">
                <a:solidFill>
                  <a:schemeClr val="accent1"/>
                </a:solidFill>
                <a:effectLst/>
                <a:latin typeface="Georgia" panose="02040502050405020303" pitchFamily="18" charset="0"/>
                <a:ea typeface="Aptos" panose="020B0004020202020204" pitchFamily="34" charset="0"/>
                <a:cs typeface="Times New Roman" panose="02020603050405020304" pitchFamily="18" charset="0"/>
              </a:rPr>
              <a:t>ohne </a:t>
            </a:r>
            <a:r>
              <a:rPr lang="de-DE" sz="1400" kern="0" dirty="0" err="1">
                <a:solidFill>
                  <a:schemeClr val="accent1"/>
                </a:solidFill>
                <a:effectLst/>
                <a:latin typeface="Georgia" panose="02040502050405020303" pitchFamily="18" charset="0"/>
                <a:ea typeface="Aptos" panose="020B0004020202020204" pitchFamily="34" charset="0"/>
                <a:cs typeface="Times New Roman" panose="02020603050405020304" pitchFamily="18" charset="0"/>
              </a:rPr>
              <a:t>daß</a:t>
            </a:r>
            <a:r>
              <a:rPr lang="de-DE" sz="1400" kern="0" dirty="0">
                <a:solidFill>
                  <a:schemeClr val="accent1"/>
                </a:solidFill>
                <a:effectLst/>
                <a:latin typeface="Georgia" panose="02040502050405020303" pitchFamily="18" charset="0"/>
                <a:ea typeface="Aptos" panose="020B0004020202020204" pitchFamily="34" charset="0"/>
                <a:cs typeface="Times New Roman" panose="02020603050405020304" pitchFamily="18" charset="0"/>
              </a:rPr>
              <a:t> wir daran teilnehmen</a:t>
            </a:r>
            <a:r>
              <a:rPr lang="de-DE" sz="1400" kern="0" dirty="0">
                <a:effectLst/>
                <a:latin typeface="Georgia" panose="02040502050405020303" pitchFamily="18" charset="0"/>
                <a:ea typeface="Aptos" panose="020B0004020202020204" pitchFamily="34" charset="0"/>
                <a:cs typeface="Times New Roman" panose="02020603050405020304" pitchFamily="18" charset="0"/>
              </a:rPr>
              <a:t>, sind wir gegen so holde Anerbietungen </a:t>
            </a:r>
            <a:r>
              <a:rPr lang="de-DE" sz="1400" kern="0" dirty="0">
                <a:solidFill>
                  <a:schemeClr val="accent1"/>
                </a:solidFill>
                <a:effectLst/>
                <a:latin typeface="Georgia" panose="02040502050405020303" pitchFamily="18" charset="0"/>
                <a:ea typeface="Aptos" panose="020B0004020202020204" pitchFamily="34" charset="0"/>
                <a:cs typeface="Times New Roman" panose="02020603050405020304" pitchFamily="18" charset="0"/>
              </a:rPr>
              <a:t>unempfänglich</a:t>
            </a:r>
            <a:r>
              <a:rPr lang="de-DE" sz="1400" kern="0" dirty="0">
                <a:effectLst/>
                <a:latin typeface="Georgia" panose="02040502050405020303" pitchFamily="18" charset="0"/>
                <a:ea typeface="Aptos" panose="020B0004020202020204" pitchFamily="34" charset="0"/>
                <a:cs typeface="Times New Roman" panose="02020603050405020304" pitchFamily="18" charset="0"/>
              </a:rPr>
              <a:t>: dann tritt </a:t>
            </a:r>
            <a:r>
              <a:rPr lang="de-DE" sz="1400" kern="0" dirty="0">
                <a:solidFill>
                  <a:schemeClr val="accent1"/>
                </a:solidFill>
                <a:effectLst/>
                <a:latin typeface="Georgia" panose="02040502050405020303" pitchFamily="18" charset="0"/>
                <a:ea typeface="Aptos" panose="020B0004020202020204" pitchFamily="34" charset="0"/>
                <a:cs typeface="Times New Roman" panose="02020603050405020304" pitchFamily="18" charset="0"/>
              </a:rPr>
              <a:t>das größte Übel, die schwerste Krankheit </a:t>
            </a:r>
            <a:r>
              <a:rPr lang="de-DE" sz="1400" kern="0" dirty="0">
                <a:effectLst/>
                <a:latin typeface="Georgia" panose="02040502050405020303" pitchFamily="18" charset="0"/>
                <a:ea typeface="Aptos" panose="020B0004020202020204" pitchFamily="34" charset="0"/>
                <a:cs typeface="Times New Roman" panose="02020603050405020304" pitchFamily="18" charset="0"/>
              </a:rPr>
              <a:t>ein, man betrachtet das Leben als eine ekelhafte Last. </a:t>
            </a:r>
          </a:p>
          <a:p>
            <a:pPr marL="0" indent="0">
              <a:lnSpc>
                <a:spcPts val="1700"/>
              </a:lnSpc>
              <a:buNone/>
            </a:pPr>
            <a:r>
              <a:rPr lang="de-DE" sz="1400" kern="0" dirty="0">
                <a:latin typeface="Georgia" panose="02040502050405020303" pitchFamily="18" charset="0"/>
                <a:ea typeface="Aptos" panose="020B0004020202020204" pitchFamily="34" charset="0"/>
                <a:cs typeface="Times New Roman" panose="02020603050405020304" pitchFamily="18" charset="0"/>
              </a:rPr>
              <a:t>[…]</a:t>
            </a:r>
            <a:endParaRPr lang="de-DE" sz="1400" kern="0" dirty="0">
              <a:effectLst/>
              <a:latin typeface="Georgia" panose="02040502050405020303" pitchFamily="18" charset="0"/>
              <a:ea typeface="Aptos" panose="020B0004020202020204" pitchFamily="34" charset="0"/>
              <a:cs typeface="Times New Roman" panose="02020603050405020304" pitchFamily="18" charset="0"/>
            </a:endParaRPr>
          </a:p>
          <a:p>
            <a:pPr marL="0" indent="0">
              <a:lnSpc>
                <a:spcPts val="1700"/>
              </a:lnSpc>
              <a:buNone/>
            </a:pPr>
            <a:r>
              <a:rPr lang="de-DE" sz="1400" kern="0" dirty="0">
                <a:effectLst/>
                <a:latin typeface="Georgia" panose="02040502050405020303" pitchFamily="18" charset="0"/>
                <a:ea typeface="Aptos" panose="020B0004020202020204" pitchFamily="34" charset="0"/>
                <a:cs typeface="Times New Roman" panose="02020603050405020304" pitchFamily="18" charset="0"/>
              </a:rPr>
              <a:t>Denke man sich nun </a:t>
            </a:r>
            <a:r>
              <a:rPr lang="de-DE" sz="1400" kern="0" dirty="0" err="1">
                <a:effectLst/>
                <a:latin typeface="Georgia" panose="02040502050405020303" pitchFamily="18" charset="0"/>
                <a:ea typeface="Aptos" panose="020B0004020202020204" pitchFamily="34" charset="0"/>
                <a:cs typeface="Times New Roman" panose="02020603050405020304" pitchFamily="18" charset="0"/>
              </a:rPr>
              <a:t>hiezu</a:t>
            </a:r>
            <a:r>
              <a:rPr lang="de-DE" sz="1400" kern="0" dirty="0">
                <a:effectLst/>
                <a:latin typeface="Georgia" panose="02040502050405020303" pitchFamily="18" charset="0"/>
                <a:ea typeface="Aptos" panose="020B0004020202020204" pitchFamily="34" charset="0"/>
                <a:cs typeface="Times New Roman" panose="02020603050405020304" pitchFamily="18" charset="0"/>
              </a:rPr>
              <a:t> ein </a:t>
            </a:r>
            <a:r>
              <a:rPr lang="de-DE" sz="1400" kern="0" dirty="0">
                <a:solidFill>
                  <a:schemeClr val="accent1"/>
                </a:solidFill>
                <a:effectLst/>
                <a:latin typeface="Georgia" panose="02040502050405020303" pitchFamily="18" charset="0"/>
                <a:ea typeface="Aptos" panose="020B0004020202020204" pitchFamily="34" charset="0"/>
                <a:cs typeface="Times New Roman" panose="02020603050405020304" pitchFamily="18" charset="0"/>
              </a:rPr>
              <a:t>siedend jugendliches Blut, eine durch einzelne Gegenstände leicht zu paralysierende Einbildungskraft,</a:t>
            </a:r>
            <a:r>
              <a:rPr lang="de-DE" sz="1400" kern="0" dirty="0">
                <a:effectLst/>
                <a:latin typeface="Georgia" panose="02040502050405020303" pitchFamily="18" charset="0"/>
                <a:ea typeface="Aptos" panose="020B0004020202020204" pitchFamily="34" charset="0"/>
                <a:cs typeface="Times New Roman" panose="02020603050405020304" pitchFamily="18" charset="0"/>
              </a:rPr>
              <a:t> </a:t>
            </a:r>
            <a:r>
              <a:rPr lang="de-DE" sz="1400" kern="0" dirty="0" err="1">
                <a:effectLst/>
                <a:latin typeface="Georgia" panose="02040502050405020303" pitchFamily="18" charset="0"/>
                <a:ea typeface="Aptos" panose="020B0004020202020204" pitchFamily="34" charset="0"/>
                <a:cs typeface="Times New Roman" panose="02020603050405020304" pitchFamily="18" charset="0"/>
              </a:rPr>
              <a:t>hiezu</a:t>
            </a:r>
            <a:r>
              <a:rPr lang="de-DE" sz="1400" kern="0" dirty="0">
                <a:effectLst/>
                <a:latin typeface="Georgia" panose="02040502050405020303" pitchFamily="18" charset="0"/>
                <a:ea typeface="Aptos" panose="020B0004020202020204" pitchFamily="34" charset="0"/>
                <a:cs typeface="Times New Roman" panose="02020603050405020304" pitchFamily="18" charset="0"/>
              </a:rPr>
              <a:t> die </a:t>
            </a:r>
            <a:r>
              <a:rPr lang="de-DE" sz="1400" kern="0" dirty="0">
                <a:solidFill>
                  <a:schemeClr val="accent1"/>
                </a:solidFill>
                <a:effectLst/>
                <a:latin typeface="Georgia" panose="02040502050405020303" pitchFamily="18" charset="0"/>
                <a:ea typeface="Aptos" panose="020B0004020202020204" pitchFamily="34" charset="0"/>
                <a:cs typeface="Times New Roman" panose="02020603050405020304" pitchFamily="18" charset="0"/>
              </a:rPr>
              <a:t>schwankenden Bewegungen des Tags</a:t>
            </a:r>
            <a:r>
              <a:rPr lang="de-DE" sz="1400" kern="0" dirty="0">
                <a:effectLst/>
                <a:latin typeface="Georgia" panose="02040502050405020303" pitchFamily="18" charset="0"/>
                <a:ea typeface="Aptos" panose="020B0004020202020204" pitchFamily="34" charset="0"/>
                <a:cs typeface="Times New Roman" panose="02020603050405020304" pitchFamily="18" charset="0"/>
              </a:rPr>
              <a:t>, und man wird ein ungeduldiges Streben, sich aus einer solchen Klemme zu befreien </a:t>
            </a:r>
            <a:r>
              <a:rPr lang="de-DE" sz="1400" kern="0" dirty="0">
                <a:solidFill>
                  <a:schemeClr val="accent1"/>
                </a:solidFill>
                <a:effectLst/>
                <a:latin typeface="Georgia" panose="02040502050405020303" pitchFamily="18" charset="0"/>
                <a:ea typeface="Aptos" panose="020B0004020202020204" pitchFamily="34" charset="0"/>
                <a:cs typeface="Times New Roman" panose="02020603050405020304" pitchFamily="18" charset="0"/>
              </a:rPr>
              <a:t>nicht unnatürlich </a:t>
            </a:r>
            <a:r>
              <a:rPr lang="de-DE" sz="1400" kern="0" dirty="0">
                <a:effectLst/>
                <a:latin typeface="Georgia" panose="02040502050405020303" pitchFamily="18" charset="0"/>
                <a:ea typeface="Aptos" panose="020B0004020202020204" pitchFamily="34" charset="0"/>
                <a:cs typeface="Times New Roman" panose="02020603050405020304" pitchFamily="18" charset="0"/>
              </a:rPr>
              <a:t>finden.</a:t>
            </a:r>
            <a:endParaRPr lang="de-DE" sz="1400" dirty="0"/>
          </a:p>
        </p:txBody>
      </p:sp>
      <p:pic>
        <p:nvPicPr>
          <p:cNvPr id="7" name="Grafik 6" descr="Ein Bild, das Mobiliar, Im Haus, Wand, Tisch enthält.&#10;&#10;Automatisch generierte Beschreibung">
            <a:extLst>
              <a:ext uri="{FF2B5EF4-FFF2-40B4-BE49-F238E27FC236}">
                <a16:creationId xmlns:a16="http://schemas.microsoft.com/office/drawing/2014/main" id="{94DC55B1-FF0C-BE3A-5CB4-FA2E048696D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393244" y="4869160"/>
            <a:ext cx="2508504" cy="1200912"/>
          </a:xfrm>
          <a:prstGeom prst="rect">
            <a:avLst/>
          </a:prstGeom>
        </p:spPr>
      </p:pic>
    </p:spTree>
    <p:extLst>
      <p:ext uri="{BB962C8B-B14F-4D97-AF65-F5344CB8AC3E}">
        <p14:creationId xmlns:p14="http://schemas.microsoft.com/office/powerpoint/2010/main" val="42743036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6236DFD-2885-8FA0-7BBE-8B0DF1050FAA}"/>
              </a:ext>
            </a:extLst>
          </p:cNvPr>
          <p:cNvSpPr>
            <a:spLocks noGrp="1"/>
          </p:cNvSpPr>
          <p:nvPr>
            <p:ph type="title"/>
          </p:nvPr>
        </p:nvSpPr>
        <p:spPr/>
        <p:txBody>
          <a:bodyPr>
            <a:normAutofit/>
          </a:bodyPr>
          <a:lstStyle/>
          <a:p>
            <a:r>
              <a:rPr lang="de-DE" sz="2800" dirty="0"/>
              <a:t>Empfindsamkeit und Kritik</a:t>
            </a:r>
          </a:p>
        </p:txBody>
      </p:sp>
      <p:sp>
        <p:nvSpPr>
          <p:cNvPr id="3" name="Fußzeilenplatzhalter 2">
            <a:extLst>
              <a:ext uri="{FF2B5EF4-FFF2-40B4-BE49-F238E27FC236}">
                <a16:creationId xmlns:a16="http://schemas.microsoft.com/office/drawing/2014/main" id="{ED5A1BD3-088E-6440-FAF2-E6F4D478676E}"/>
              </a:ext>
            </a:extLst>
          </p:cNvPr>
          <p:cNvSpPr>
            <a:spLocks noGrp="1"/>
          </p:cNvSpPr>
          <p:nvPr>
            <p:ph type="ftr" sz="quarter" idx="11"/>
          </p:nvPr>
        </p:nvSpPr>
        <p:spPr/>
        <p:txBody>
          <a:bodyPr/>
          <a:lstStyle/>
          <a:p>
            <a:r>
              <a:rPr lang="de-DE"/>
              <a:t>Werther, neu gelesen</a:t>
            </a:r>
          </a:p>
        </p:txBody>
      </p:sp>
      <p:sp>
        <p:nvSpPr>
          <p:cNvPr id="4" name="Foliennummernplatzhalter 3">
            <a:extLst>
              <a:ext uri="{FF2B5EF4-FFF2-40B4-BE49-F238E27FC236}">
                <a16:creationId xmlns:a16="http://schemas.microsoft.com/office/drawing/2014/main" id="{10533672-5E81-763F-A916-A7171C957AF1}"/>
              </a:ext>
            </a:extLst>
          </p:cNvPr>
          <p:cNvSpPr>
            <a:spLocks noGrp="1"/>
          </p:cNvSpPr>
          <p:nvPr>
            <p:ph type="sldNum" sz="quarter" idx="12"/>
          </p:nvPr>
        </p:nvSpPr>
        <p:spPr/>
        <p:txBody>
          <a:bodyPr/>
          <a:lstStyle/>
          <a:p>
            <a:fld id="{B2ADACBF-B37B-4026-855E-49B0BDFC8D12}" type="slidenum">
              <a:rPr lang="de-DE" smtClean="0"/>
              <a:t>9</a:t>
            </a:fld>
            <a:endParaRPr lang="de-DE"/>
          </a:p>
        </p:txBody>
      </p:sp>
      <p:pic>
        <p:nvPicPr>
          <p:cNvPr id="7" name="Inhaltsplatzhalter 6" descr="Ein Bild, das Text, Schrift, Screenshot, Zahl enthält.&#10;&#10;Automatisch generierte Beschreibung">
            <a:extLst>
              <a:ext uri="{FF2B5EF4-FFF2-40B4-BE49-F238E27FC236}">
                <a16:creationId xmlns:a16="http://schemas.microsoft.com/office/drawing/2014/main" id="{EFA5B75B-FC0F-FA79-79F6-6989B76DABFA}"/>
              </a:ext>
            </a:extLst>
          </p:cNvPr>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301752" y="1467697"/>
            <a:ext cx="2781417" cy="4572000"/>
          </a:xfrm>
        </p:spPr>
      </p:pic>
      <p:pic>
        <p:nvPicPr>
          <p:cNvPr id="9" name="Grafik 8" descr="Ein Bild, das Text, Porträt, Menschliches Gesicht, Bild enthält.&#10;&#10;Automatisch generierte Beschreibung">
            <a:extLst>
              <a:ext uri="{FF2B5EF4-FFF2-40B4-BE49-F238E27FC236}">
                <a16:creationId xmlns:a16="http://schemas.microsoft.com/office/drawing/2014/main" id="{4BB546AE-B8F6-87C9-CA9B-340971010F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47864" y="2310659"/>
            <a:ext cx="2162175" cy="2886075"/>
          </a:xfrm>
          <a:prstGeom prst="rect">
            <a:avLst/>
          </a:prstGeom>
        </p:spPr>
      </p:pic>
      <p:pic>
        <p:nvPicPr>
          <p:cNvPr id="10" name="Inhaltsplatzhalter 8" descr="Ein Bild, das Text, Schrift, Screenshot, Karte Menü enthält.&#10;&#10;Automatisch generierte Beschreibung">
            <a:extLst>
              <a:ext uri="{FF2B5EF4-FFF2-40B4-BE49-F238E27FC236}">
                <a16:creationId xmlns:a16="http://schemas.microsoft.com/office/drawing/2014/main" id="{ED6CE991-1A95-E05F-DCA3-9D214E4DE44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97541" y="1556792"/>
            <a:ext cx="3107109" cy="4572000"/>
          </a:xfrm>
          <a:prstGeom prst="rect">
            <a:avLst/>
          </a:prstGeom>
        </p:spPr>
      </p:pic>
      <p:sp>
        <p:nvSpPr>
          <p:cNvPr id="5" name="Textfeld 4">
            <a:extLst>
              <a:ext uri="{FF2B5EF4-FFF2-40B4-BE49-F238E27FC236}">
                <a16:creationId xmlns:a16="http://schemas.microsoft.com/office/drawing/2014/main" id="{F861FB09-6576-0F96-6A09-DF2E4D9ABAC0}"/>
              </a:ext>
            </a:extLst>
          </p:cNvPr>
          <p:cNvSpPr txBox="1"/>
          <p:nvPr/>
        </p:nvSpPr>
        <p:spPr>
          <a:xfrm>
            <a:off x="3347864" y="5445224"/>
            <a:ext cx="2162175" cy="523220"/>
          </a:xfrm>
          <a:prstGeom prst="rect">
            <a:avLst/>
          </a:prstGeom>
          <a:noFill/>
        </p:spPr>
        <p:txBody>
          <a:bodyPr wrap="square" rtlCol="0">
            <a:spAutoFit/>
          </a:bodyPr>
          <a:lstStyle/>
          <a:p>
            <a:pPr algn="ctr"/>
            <a:r>
              <a:rPr lang="de-DE" sz="1400" dirty="0"/>
              <a:t>Johann Christoph Bährens (1765-1833)</a:t>
            </a:r>
          </a:p>
        </p:txBody>
      </p:sp>
    </p:spTree>
    <p:extLst>
      <p:ext uri="{BB962C8B-B14F-4D97-AF65-F5344CB8AC3E}">
        <p14:creationId xmlns:p14="http://schemas.microsoft.com/office/powerpoint/2010/main" val="850872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0E161D6-573E-AFE0-6BB1-587C763433E8}"/>
              </a:ext>
            </a:extLst>
          </p:cNvPr>
          <p:cNvSpPr>
            <a:spLocks noGrp="1"/>
          </p:cNvSpPr>
          <p:nvPr>
            <p:ph type="title"/>
          </p:nvPr>
        </p:nvSpPr>
        <p:spPr/>
        <p:txBody>
          <a:bodyPr>
            <a:normAutofit/>
          </a:bodyPr>
          <a:lstStyle/>
          <a:p>
            <a:r>
              <a:rPr lang="de-DE" sz="2800" dirty="0"/>
              <a:t>Empfindsamkeit und Kritik</a:t>
            </a:r>
          </a:p>
        </p:txBody>
      </p:sp>
      <p:sp>
        <p:nvSpPr>
          <p:cNvPr id="3" name="Fußzeilenplatzhalter 2">
            <a:extLst>
              <a:ext uri="{FF2B5EF4-FFF2-40B4-BE49-F238E27FC236}">
                <a16:creationId xmlns:a16="http://schemas.microsoft.com/office/drawing/2014/main" id="{94A0AEE7-7001-C44D-D1C3-6809E08379C0}"/>
              </a:ext>
            </a:extLst>
          </p:cNvPr>
          <p:cNvSpPr>
            <a:spLocks noGrp="1"/>
          </p:cNvSpPr>
          <p:nvPr>
            <p:ph type="ftr" sz="quarter" idx="11"/>
          </p:nvPr>
        </p:nvSpPr>
        <p:spPr/>
        <p:txBody>
          <a:bodyPr/>
          <a:lstStyle/>
          <a:p>
            <a:r>
              <a:rPr lang="de-DE"/>
              <a:t>Werther, neu gelesen</a:t>
            </a:r>
          </a:p>
        </p:txBody>
      </p:sp>
      <p:sp>
        <p:nvSpPr>
          <p:cNvPr id="4" name="Foliennummernplatzhalter 3">
            <a:extLst>
              <a:ext uri="{FF2B5EF4-FFF2-40B4-BE49-F238E27FC236}">
                <a16:creationId xmlns:a16="http://schemas.microsoft.com/office/drawing/2014/main" id="{BD12145C-0E63-157E-57C5-DDF908AE3CB1}"/>
              </a:ext>
            </a:extLst>
          </p:cNvPr>
          <p:cNvSpPr>
            <a:spLocks noGrp="1"/>
          </p:cNvSpPr>
          <p:nvPr>
            <p:ph type="sldNum" sz="quarter" idx="12"/>
          </p:nvPr>
        </p:nvSpPr>
        <p:spPr/>
        <p:txBody>
          <a:bodyPr/>
          <a:lstStyle/>
          <a:p>
            <a:fld id="{B2ADACBF-B37B-4026-855E-49B0BDFC8D12}" type="slidenum">
              <a:rPr lang="de-DE" smtClean="0"/>
              <a:t>10</a:t>
            </a:fld>
            <a:endParaRPr lang="de-DE"/>
          </a:p>
        </p:txBody>
      </p:sp>
      <p:pic>
        <p:nvPicPr>
          <p:cNvPr id="9" name="Inhaltsplatzhalter 8" descr="Ein Bild, das Text, Schwarzweiß, Schrift, weiß enthält.&#10;&#10;Automatisch generierte Beschreibung">
            <a:extLst>
              <a:ext uri="{FF2B5EF4-FFF2-40B4-BE49-F238E27FC236}">
                <a16:creationId xmlns:a16="http://schemas.microsoft.com/office/drawing/2014/main" id="{63C7D554-5CF5-A0E1-8054-EA273C46F27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92080" y="1684662"/>
            <a:ext cx="3486150" cy="4029075"/>
          </a:xfrm>
          <a:prstGeom prst="rect">
            <a:avLst/>
          </a:prstGeom>
        </p:spPr>
      </p:pic>
      <p:pic>
        <p:nvPicPr>
          <p:cNvPr id="16" name="Inhaltsplatzhalter 15" descr="Ein Bild, das Text, Schwarzweiß, Schrift, weiß enthält.&#10;&#10;Automatisch generierte Beschreibung">
            <a:extLst>
              <a:ext uri="{FF2B5EF4-FFF2-40B4-BE49-F238E27FC236}">
                <a16:creationId xmlns:a16="http://schemas.microsoft.com/office/drawing/2014/main" id="{EB130286-C22F-9234-5807-2ECB458F35D2}"/>
              </a:ext>
            </a:extLst>
          </p:cNvPr>
          <p:cNvPicPr>
            <a:picLocks noGrp="1" noChangeAspect="1"/>
          </p:cNvPicPr>
          <p:nvPr>
            <p:ph sz="quarter" idx="1"/>
          </p:nvPr>
        </p:nvPicPr>
        <p:blipFill>
          <a:blip r:embed="rId3">
            <a:extLst>
              <a:ext uri="{28A0092B-C50C-407E-A947-70E740481C1C}">
                <a14:useLocalDpi xmlns:a14="http://schemas.microsoft.com/office/drawing/2010/main" val="0"/>
              </a:ext>
            </a:extLst>
          </a:blip>
          <a:stretch>
            <a:fillRect/>
          </a:stretch>
        </p:blipFill>
        <p:spPr>
          <a:xfrm>
            <a:off x="251520" y="1435758"/>
            <a:ext cx="3200400" cy="3067050"/>
          </a:xfrm>
        </p:spPr>
      </p:pic>
      <p:pic>
        <p:nvPicPr>
          <p:cNvPr id="18" name="Grafik 17" descr="Ein Bild, das Entwurf, Kleidung, Zeichnung, Kunst enthält.&#10;&#10;Automatisch generierte Beschreibung">
            <a:extLst>
              <a:ext uri="{FF2B5EF4-FFF2-40B4-BE49-F238E27FC236}">
                <a16:creationId xmlns:a16="http://schemas.microsoft.com/office/drawing/2014/main" id="{8C59FD08-1E2D-FF44-6E6C-B1716D58E99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99792" y="4262536"/>
            <a:ext cx="2746276" cy="2136603"/>
          </a:xfrm>
          <a:prstGeom prst="rect">
            <a:avLst/>
          </a:prstGeom>
        </p:spPr>
      </p:pic>
    </p:spTree>
    <p:extLst>
      <p:ext uri="{BB962C8B-B14F-4D97-AF65-F5344CB8AC3E}">
        <p14:creationId xmlns:p14="http://schemas.microsoft.com/office/powerpoint/2010/main" val="17953466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0E161D6-573E-AFE0-6BB1-587C763433E8}"/>
              </a:ext>
            </a:extLst>
          </p:cNvPr>
          <p:cNvSpPr>
            <a:spLocks noGrp="1"/>
          </p:cNvSpPr>
          <p:nvPr>
            <p:ph type="title"/>
          </p:nvPr>
        </p:nvSpPr>
        <p:spPr/>
        <p:txBody>
          <a:bodyPr/>
          <a:lstStyle/>
          <a:p>
            <a:r>
              <a:rPr lang="de-DE" dirty="0"/>
              <a:t>Empfindsamkeit und Kritik</a:t>
            </a:r>
          </a:p>
        </p:txBody>
      </p:sp>
      <p:sp>
        <p:nvSpPr>
          <p:cNvPr id="3" name="Fußzeilenplatzhalter 2">
            <a:extLst>
              <a:ext uri="{FF2B5EF4-FFF2-40B4-BE49-F238E27FC236}">
                <a16:creationId xmlns:a16="http://schemas.microsoft.com/office/drawing/2014/main" id="{94A0AEE7-7001-C44D-D1C3-6809E08379C0}"/>
              </a:ext>
            </a:extLst>
          </p:cNvPr>
          <p:cNvSpPr>
            <a:spLocks noGrp="1"/>
          </p:cNvSpPr>
          <p:nvPr>
            <p:ph type="ftr" sz="quarter" idx="11"/>
          </p:nvPr>
        </p:nvSpPr>
        <p:spPr/>
        <p:txBody>
          <a:bodyPr/>
          <a:lstStyle/>
          <a:p>
            <a:r>
              <a:rPr lang="de-DE"/>
              <a:t>Werther, neu gelesen</a:t>
            </a:r>
          </a:p>
        </p:txBody>
      </p:sp>
      <p:sp>
        <p:nvSpPr>
          <p:cNvPr id="4" name="Foliennummernplatzhalter 3">
            <a:extLst>
              <a:ext uri="{FF2B5EF4-FFF2-40B4-BE49-F238E27FC236}">
                <a16:creationId xmlns:a16="http://schemas.microsoft.com/office/drawing/2014/main" id="{BD12145C-0E63-157E-57C5-DDF908AE3CB1}"/>
              </a:ext>
            </a:extLst>
          </p:cNvPr>
          <p:cNvSpPr>
            <a:spLocks noGrp="1"/>
          </p:cNvSpPr>
          <p:nvPr>
            <p:ph type="sldNum" sz="quarter" idx="12"/>
          </p:nvPr>
        </p:nvSpPr>
        <p:spPr/>
        <p:txBody>
          <a:bodyPr/>
          <a:lstStyle/>
          <a:p>
            <a:fld id="{B2ADACBF-B37B-4026-855E-49B0BDFC8D12}" type="slidenum">
              <a:rPr lang="de-DE" smtClean="0"/>
              <a:t>11</a:t>
            </a:fld>
            <a:endParaRPr lang="de-DE"/>
          </a:p>
        </p:txBody>
      </p:sp>
      <p:pic>
        <p:nvPicPr>
          <p:cNvPr id="17" name="Grafik 16" descr="Ein Bild, das Entwurf, Zeichnung, Grafik, Pferd enthält.&#10;&#10;Automatisch generierte Beschreibung">
            <a:extLst>
              <a:ext uri="{FF2B5EF4-FFF2-40B4-BE49-F238E27FC236}">
                <a16:creationId xmlns:a16="http://schemas.microsoft.com/office/drawing/2014/main" id="{7B46E98E-E2BE-43EC-8BC4-FE77595F653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52120" y="1924897"/>
            <a:ext cx="2452175" cy="4149080"/>
          </a:xfrm>
          <a:prstGeom prst="rect">
            <a:avLst/>
          </a:prstGeom>
        </p:spPr>
      </p:pic>
      <p:pic>
        <p:nvPicPr>
          <p:cNvPr id="10" name="Inhaltsplatzhalter 9">
            <a:extLst>
              <a:ext uri="{FF2B5EF4-FFF2-40B4-BE49-F238E27FC236}">
                <a16:creationId xmlns:a16="http://schemas.microsoft.com/office/drawing/2014/main" id="{B7E4F7BC-03F4-5B28-DF22-4ACC82B8DD97}"/>
              </a:ext>
            </a:extLst>
          </p:cNvPr>
          <p:cNvPicPr>
            <a:picLocks noGrp="1" noChangeAspect="1"/>
          </p:cNvPicPr>
          <p:nvPr>
            <p:ph sz="quarter" idx="1"/>
          </p:nvPr>
        </p:nvPicPr>
        <p:blipFill>
          <a:blip r:embed="rId3"/>
          <a:stretch>
            <a:fillRect/>
          </a:stretch>
        </p:blipFill>
        <p:spPr>
          <a:xfrm>
            <a:off x="971600" y="3177973"/>
            <a:ext cx="3172268" cy="2896004"/>
          </a:xfrm>
        </p:spPr>
      </p:pic>
      <p:pic>
        <p:nvPicPr>
          <p:cNvPr id="8" name="Grafik 7">
            <a:extLst>
              <a:ext uri="{FF2B5EF4-FFF2-40B4-BE49-F238E27FC236}">
                <a16:creationId xmlns:a16="http://schemas.microsoft.com/office/drawing/2014/main" id="{7FDC5154-A449-3946-3503-9CC6E4FA2BB3}"/>
              </a:ext>
            </a:extLst>
          </p:cNvPr>
          <p:cNvPicPr>
            <a:picLocks noChangeAspect="1"/>
          </p:cNvPicPr>
          <p:nvPr/>
        </p:nvPicPr>
        <p:blipFill>
          <a:blip r:embed="rId4"/>
          <a:stretch>
            <a:fillRect/>
          </a:stretch>
        </p:blipFill>
        <p:spPr>
          <a:xfrm>
            <a:off x="827420" y="1770617"/>
            <a:ext cx="3534268" cy="1409897"/>
          </a:xfrm>
          <a:prstGeom prst="rect">
            <a:avLst/>
          </a:prstGeom>
        </p:spPr>
      </p:pic>
    </p:spTree>
    <p:extLst>
      <p:ext uri="{BB962C8B-B14F-4D97-AF65-F5344CB8AC3E}">
        <p14:creationId xmlns:p14="http://schemas.microsoft.com/office/powerpoint/2010/main" val="35823791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F776F79-64E3-467F-CDB8-5D1CA122356F}"/>
              </a:ext>
            </a:extLst>
          </p:cNvPr>
          <p:cNvSpPr>
            <a:spLocks noGrp="1"/>
          </p:cNvSpPr>
          <p:nvPr>
            <p:ph type="title"/>
          </p:nvPr>
        </p:nvSpPr>
        <p:spPr/>
        <p:txBody>
          <a:bodyPr/>
          <a:lstStyle/>
          <a:p>
            <a:r>
              <a:rPr lang="de-DE" dirty="0"/>
              <a:t>Begriffe: </a:t>
            </a:r>
            <a:r>
              <a:rPr lang="de-DE" dirty="0">
                <a:solidFill>
                  <a:schemeClr val="accent1"/>
                </a:solidFill>
              </a:rPr>
              <a:t>Herz</a:t>
            </a:r>
            <a:r>
              <a:rPr lang="de-DE" dirty="0"/>
              <a:t> (</a:t>
            </a:r>
            <a:r>
              <a:rPr lang="de-DE" dirty="0" err="1"/>
              <a:t>GWb</a:t>
            </a:r>
            <a:r>
              <a:rPr lang="de-DE" dirty="0"/>
              <a:t>)</a:t>
            </a:r>
          </a:p>
        </p:txBody>
      </p:sp>
      <p:sp>
        <p:nvSpPr>
          <p:cNvPr id="3" name="Fußzeilenplatzhalter 2">
            <a:extLst>
              <a:ext uri="{FF2B5EF4-FFF2-40B4-BE49-F238E27FC236}">
                <a16:creationId xmlns:a16="http://schemas.microsoft.com/office/drawing/2014/main" id="{19E7157F-3A03-4A44-CB53-9D17B833F8E1}"/>
              </a:ext>
            </a:extLst>
          </p:cNvPr>
          <p:cNvSpPr>
            <a:spLocks noGrp="1"/>
          </p:cNvSpPr>
          <p:nvPr>
            <p:ph type="ftr" sz="quarter" idx="11"/>
          </p:nvPr>
        </p:nvSpPr>
        <p:spPr/>
        <p:txBody>
          <a:bodyPr/>
          <a:lstStyle/>
          <a:p>
            <a:r>
              <a:rPr lang="de-DE"/>
              <a:t>Werther, neu gelesen</a:t>
            </a:r>
          </a:p>
        </p:txBody>
      </p:sp>
      <p:sp>
        <p:nvSpPr>
          <p:cNvPr id="4" name="Foliennummernplatzhalter 3">
            <a:extLst>
              <a:ext uri="{FF2B5EF4-FFF2-40B4-BE49-F238E27FC236}">
                <a16:creationId xmlns:a16="http://schemas.microsoft.com/office/drawing/2014/main" id="{604D88B0-08AF-557E-FDAC-AACDFE76F054}"/>
              </a:ext>
            </a:extLst>
          </p:cNvPr>
          <p:cNvSpPr>
            <a:spLocks noGrp="1"/>
          </p:cNvSpPr>
          <p:nvPr>
            <p:ph type="sldNum" sz="quarter" idx="12"/>
          </p:nvPr>
        </p:nvSpPr>
        <p:spPr/>
        <p:txBody>
          <a:bodyPr/>
          <a:lstStyle/>
          <a:p>
            <a:fld id="{B2ADACBF-B37B-4026-855E-49B0BDFC8D12}" type="slidenum">
              <a:rPr lang="de-DE" smtClean="0"/>
              <a:t>12</a:t>
            </a:fld>
            <a:endParaRPr lang="de-DE"/>
          </a:p>
        </p:txBody>
      </p:sp>
      <p:sp>
        <p:nvSpPr>
          <p:cNvPr id="5" name="Inhaltsplatzhalter 4">
            <a:extLst>
              <a:ext uri="{FF2B5EF4-FFF2-40B4-BE49-F238E27FC236}">
                <a16:creationId xmlns:a16="http://schemas.microsoft.com/office/drawing/2014/main" id="{D73CAEDD-423D-5476-37E9-C58CF03726A7}"/>
              </a:ext>
            </a:extLst>
          </p:cNvPr>
          <p:cNvSpPr>
            <a:spLocks noGrp="1"/>
          </p:cNvSpPr>
          <p:nvPr>
            <p:ph sz="quarter" idx="1"/>
          </p:nvPr>
        </p:nvSpPr>
        <p:spPr/>
        <p:txBody>
          <a:bodyPr>
            <a:normAutofit/>
          </a:bodyPr>
          <a:lstStyle/>
          <a:p>
            <a:pPr>
              <a:lnSpc>
                <a:spcPts val="1700"/>
              </a:lnSpc>
              <a:spcAft>
                <a:spcPts val="300"/>
              </a:spcAft>
            </a:pPr>
            <a:r>
              <a:rPr lang="de-DE" sz="1400" b="1" kern="100" dirty="0">
                <a:effectLst/>
                <a:latin typeface="Georgia" panose="02040502050405020303" pitchFamily="18" charset="0"/>
                <a:ea typeface="Aptos" panose="020B0004020202020204" pitchFamily="34" charset="0"/>
                <a:cs typeface="Times New Roman" panose="02020603050405020304" pitchFamily="18" charset="0"/>
              </a:rPr>
              <a:t>Herz</a:t>
            </a:r>
            <a:r>
              <a:rPr lang="de-DE" sz="1400" kern="100" dirty="0">
                <a:effectLst/>
                <a:latin typeface="Georgia" panose="02040502050405020303" pitchFamily="18" charset="0"/>
                <a:ea typeface="Aptos" panose="020B0004020202020204" pitchFamily="34" charset="0"/>
                <a:cs typeface="Times New Roman" panose="02020603050405020304" pitchFamily="18" charset="0"/>
              </a:rPr>
              <a:t>  — Von insgesamt knapp </a:t>
            </a:r>
            <a:r>
              <a:rPr lang="de-DE" sz="1400" kern="100" dirty="0">
                <a:solidFill>
                  <a:schemeClr val="accent1"/>
                </a:solidFill>
                <a:effectLst/>
                <a:latin typeface="Georgia" panose="02040502050405020303" pitchFamily="18" charset="0"/>
                <a:ea typeface="Aptos" panose="020B0004020202020204" pitchFamily="34" charset="0"/>
                <a:cs typeface="Times New Roman" panose="02020603050405020304" pitchFamily="18" charset="0"/>
              </a:rPr>
              <a:t>3600</a:t>
            </a:r>
            <a:r>
              <a:rPr lang="de-DE" sz="1400" kern="100" dirty="0">
                <a:effectLst/>
                <a:latin typeface="Georgia" panose="02040502050405020303" pitchFamily="18" charset="0"/>
                <a:ea typeface="Aptos" panose="020B0004020202020204" pitchFamily="34" charset="0"/>
                <a:cs typeface="Times New Roman" panose="02020603050405020304" pitchFamily="18" charset="0"/>
              </a:rPr>
              <a:t> Belegen etwa </a:t>
            </a:r>
            <a:r>
              <a:rPr lang="de-DE" sz="1400" kern="100" dirty="0">
                <a:solidFill>
                  <a:schemeClr val="accent1"/>
                </a:solidFill>
                <a:effectLst/>
                <a:latin typeface="Georgia" panose="02040502050405020303" pitchFamily="18" charset="0"/>
                <a:ea typeface="Aptos" panose="020B0004020202020204" pitchFamily="34" charset="0"/>
                <a:cs typeface="Times New Roman" panose="02020603050405020304" pitchFamily="18" charset="0"/>
              </a:rPr>
              <a:t>2600 im </a:t>
            </a:r>
            <a:r>
              <a:rPr lang="de-DE" sz="1400" kern="100" dirty="0" err="1">
                <a:solidFill>
                  <a:schemeClr val="accent1"/>
                </a:solidFill>
                <a:effectLst/>
                <a:latin typeface="Georgia" panose="02040502050405020303" pitchFamily="18" charset="0"/>
                <a:ea typeface="Aptos" panose="020B0004020202020204" pitchFamily="34" charset="0"/>
                <a:cs typeface="Times New Roman" panose="02020603050405020304" pitchFamily="18" charset="0"/>
              </a:rPr>
              <a:t>literar</a:t>
            </a:r>
            <a:r>
              <a:rPr lang="de-DE" sz="1400" kern="100" dirty="0">
                <a:solidFill>
                  <a:schemeClr val="accent1"/>
                </a:solidFill>
                <a:effectLst/>
                <a:latin typeface="Georgia" panose="02040502050405020303" pitchFamily="18" charset="0"/>
                <a:ea typeface="Aptos" panose="020B0004020202020204" pitchFamily="34" charset="0"/>
                <a:cs typeface="Times New Roman" panose="02020603050405020304" pitchFamily="18" charset="0"/>
              </a:rPr>
              <a:t> Werk</a:t>
            </a:r>
            <a:r>
              <a:rPr lang="de-DE" sz="1400" kern="100" dirty="0">
                <a:effectLst/>
                <a:latin typeface="Georgia" panose="02040502050405020303" pitchFamily="18" charset="0"/>
                <a:ea typeface="Aptos" panose="020B0004020202020204" pitchFamily="34" charset="0"/>
                <a:cs typeface="Times New Roman" panose="02020603050405020304" pitchFamily="18" charset="0"/>
              </a:rPr>
              <a:t>. Rund 300 Verwendungen in A1 (</a:t>
            </a:r>
            <a:r>
              <a:rPr lang="de-DE" sz="1400" kern="100" dirty="0" err="1">
                <a:effectLst/>
                <a:latin typeface="Georgia" panose="02040502050405020303" pitchFamily="18" charset="0"/>
                <a:ea typeface="Aptos" panose="020B0004020202020204" pitchFamily="34" charset="0"/>
                <a:cs typeface="Times New Roman" panose="02020603050405020304" pitchFamily="18" charset="0"/>
              </a:rPr>
              <a:t>körperl</a:t>
            </a:r>
            <a:r>
              <a:rPr lang="de-DE" sz="1400" kern="100" dirty="0">
                <a:effectLst/>
                <a:latin typeface="Georgia" panose="02040502050405020303" pitchFamily="18" charset="0"/>
                <a:ea typeface="Aptos" panose="020B0004020202020204" pitchFamily="34" charset="0"/>
                <a:cs typeface="Times New Roman" panose="02020603050405020304" pitchFamily="18" charset="0"/>
              </a:rPr>
              <a:t> Organ) mehr als 2700 in B1 (Träger des psychischen Lebens) gegenüberstehend. Davon </a:t>
            </a:r>
            <a:r>
              <a:rPr lang="de-DE" sz="1400" kern="100" dirty="0" err="1">
                <a:effectLst/>
                <a:latin typeface="Georgia" panose="02040502050405020303" pitchFamily="18" charset="0"/>
                <a:ea typeface="Aptos" panose="020B0004020202020204" pitchFamily="34" charset="0"/>
                <a:cs typeface="Times New Roman" panose="02020603050405020304" pitchFamily="18" charset="0"/>
              </a:rPr>
              <a:t>deutl</a:t>
            </a:r>
            <a:r>
              <a:rPr lang="de-DE" sz="1400" kern="100" dirty="0">
                <a:effectLst/>
                <a:latin typeface="Georgia" panose="02040502050405020303" pitchFamily="18" charset="0"/>
                <a:ea typeface="Aptos" panose="020B0004020202020204" pitchFamily="34" charset="0"/>
                <a:cs typeface="Times New Roman" panose="02020603050405020304" pitchFamily="18" charset="0"/>
              </a:rPr>
              <a:t> mehr als die Hälfte in a (Ort </a:t>
            </a:r>
            <a:r>
              <a:rPr lang="de-DE" sz="1400" kern="100" dirty="0" err="1">
                <a:effectLst/>
                <a:latin typeface="Georgia" panose="02040502050405020303" pitchFamily="18" charset="0"/>
                <a:ea typeface="Aptos" panose="020B0004020202020204" pitchFamily="34" charset="0"/>
                <a:cs typeface="Times New Roman" panose="02020603050405020304" pitchFamily="18" charset="0"/>
              </a:rPr>
              <a:t>menschl</a:t>
            </a:r>
            <a:r>
              <a:rPr lang="de-DE" sz="1400" kern="100" dirty="0">
                <a:effectLst/>
                <a:latin typeface="Georgia" panose="02040502050405020303" pitchFamily="18" charset="0"/>
                <a:ea typeface="Aptos" panose="020B0004020202020204" pitchFamily="34" charset="0"/>
                <a:cs typeface="Times New Roman" panose="02020603050405020304" pitchFamily="18" charset="0"/>
              </a:rPr>
              <a:t> Fühlens), bei </a:t>
            </a:r>
            <a:r>
              <a:rPr lang="de-DE" sz="1400" kern="100" dirty="0" err="1">
                <a:effectLst/>
                <a:latin typeface="Georgia" panose="02040502050405020303" pitchFamily="18" charset="0"/>
                <a:ea typeface="Aptos" panose="020B0004020202020204" pitchFamily="34" charset="0"/>
                <a:cs typeface="Times New Roman" panose="02020603050405020304" pitchFamily="18" charset="0"/>
              </a:rPr>
              <a:t>ca</a:t>
            </a:r>
            <a:r>
              <a:rPr lang="de-DE" sz="1400" kern="100" dirty="0">
                <a:effectLst/>
                <a:latin typeface="Georgia" panose="02040502050405020303" pitchFamily="18" charset="0"/>
                <a:ea typeface="Aptos" panose="020B0004020202020204" pitchFamily="34" charset="0"/>
                <a:cs typeface="Times New Roman" panose="02020603050405020304" pitchFamily="18" charset="0"/>
              </a:rPr>
              <a:t> 750 in </a:t>
            </a:r>
            <a:r>
              <a:rPr lang="de-DE" sz="1400" kern="100" dirty="0" err="1">
                <a:effectLst/>
                <a:latin typeface="Georgia" panose="02040502050405020303" pitchFamily="18" charset="0"/>
                <a:ea typeface="Aptos" panose="020B0004020202020204" pitchFamily="34" charset="0"/>
                <a:cs typeface="Times New Roman" panose="02020603050405020304" pitchFamily="18" charset="0"/>
              </a:rPr>
              <a:t>aζ</a:t>
            </a:r>
            <a:r>
              <a:rPr lang="de-DE" sz="1400" kern="100" dirty="0">
                <a:effectLst/>
                <a:latin typeface="Georgia" panose="02040502050405020303" pitchFamily="18" charset="0"/>
                <a:ea typeface="Aptos" panose="020B0004020202020204" pitchFamily="34" charset="0"/>
                <a:cs typeface="Times New Roman" panose="02020603050405020304" pitchFamily="18" charset="0"/>
              </a:rPr>
              <a:t> (in </a:t>
            </a:r>
            <a:r>
              <a:rPr lang="de-DE" sz="1400" kern="100" dirty="0" err="1">
                <a:effectLst/>
                <a:latin typeface="Georgia" panose="02040502050405020303" pitchFamily="18" charset="0"/>
                <a:ea typeface="Aptos" panose="020B0004020202020204" pitchFamily="34" charset="0"/>
                <a:cs typeface="Times New Roman" panose="02020603050405020304" pitchFamily="18" charset="0"/>
              </a:rPr>
              <a:t>zwischenmenschl</a:t>
            </a:r>
            <a:r>
              <a:rPr lang="de-DE" sz="1400" kern="100" dirty="0">
                <a:effectLst/>
                <a:latin typeface="Georgia" panose="02040502050405020303" pitchFamily="18" charset="0"/>
                <a:ea typeface="Aptos" panose="020B0004020202020204" pitchFamily="34" charset="0"/>
                <a:cs typeface="Times New Roman" panose="02020603050405020304" pitchFamily="18" charset="0"/>
              </a:rPr>
              <a:t> Beziehung). Der </a:t>
            </a:r>
            <a:r>
              <a:rPr lang="de-DE" sz="1400" kern="100" dirty="0" err="1">
                <a:effectLst/>
                <a:latin typeface="Georgia" panose="02040502050405020303" pitchFamily="18" charset="0"/>
                <a:ea typeface="Aptos" panose="020B0004020202020204" pitchFamily="34" charset="0"/>
                <a:cs typeface="Times New Roman" panose="02020603050405020304" pitchFamily="18" charset="0"/>
              </a:rPr>
              <a:t>wesentl</a:t>
            </a:r>
            <a:r>
              <a:rPr lang="de-DE" sz="1400" kern="100" dirty="0">
                <a:effectLst/>
                <a:latin typeface="Georgia" panose="02040502050405020303" pitchFamily="18" charset="0"/>
                <a:ea typeface="Aptos" panose="020B0004020202020204" pitchFamily="34" charset="0"/>
                <a:cs typeface="Times New Roman" panose="02020603050405020304" pitchFamily="18" charset="0"/>
              </a:rPr>
              <a:t> häufigere Gebrauch gegenüber ‘Seele’, ‘Gemüt’ (etwa 1600 u 800 Vorkommen) erklärt sich </a:t>
            </a:r>
            <a:r>
              <a:rPr lang="de-DE" sz="1400" kern="100" dirty="0" err="1">
                <a:effectLst/>
                <a:latin typeface="Georgia" panose="02040502050405020303" pitchFamily="18" charset="0"/>
                <a:ea typeface="Aptos" panose="020B0004020202020204" pitchFamily="34" charset="0"/>
                <a:cs typeface="Times New Roman" panose="02020603050405020304" pitchFamily="18" charset="0"/>
              </a:rPr>
              <a:t>bes</a:t>
            </a:r>
            <a:r>
              <a:rPr lang="de-DE" sz="1400" kern="100" dirty="0">
                <a:effectLst/>
                <a:latin typeface="Georgia" panose="02040502050405020303" pitchFamily="18" charset="0"/>
                <a:ea typeface="Aptos" panose="020B0004020202020204" pitchFamily="34" charset="0"/>
                <a:cs typeface="Times New Roman" panose="02020603050405020304" pitchFamily="18" charset="0"/>
              </a:rPr>
              <a:t> aus dem </a:t>
            </a:r>
            <a:r>
              <a:rPr lang="de-DE" sz="1400" kern="100" dirty="0">
                <a:solidFill>
                  <a:schemeClr val="accent1"/>
                </a:solidFill>
                <a:effectLst/>
                <a:latin typeface="Georgia" panose="02040502050405020303" pitchFamily="18" charset="0"/>
                <a:ea typeface="Aptos" panose="020B0004020202020204" pitchFamily="34" charset="0"/>
                <a:cs typeface="Times New Roman" panose="02020603050405020304" pitchFamily="18" charset="0"/>
              </a:rPr>
              <a:t>stark (</a:t>
            </a:r>
            <a:r>
              <a:rPr lang="de-DE" sz="1400" kern="100" dirty="0" err="1">
                <a:solidFill>
                  <a:schemeClr val="accent1"/>
                </a:solidFill>
                <a:effectLst/>
                <a:latin typeface="Georgia" panose="02040502050405020303" pitchFamily="18" charset="0"/>
                <a:ea typeface="Aptos" panose="020B0004020202020204" pitchFamily="34" charset="0"/>
                <a:cs typeface="Times New Roman" panose="02020603050405020304" pitchFamily="18" charset="0"/>
              </a:rPr>
              <a:t>poet</a:t>
            </a:r>
            <a:r>
              <a:rPr lang="de-DE" sz="1400" kern="100" dirty="0">
                <a:solidFill>
                  <a:schemeClr val="accent1"/>
                </a:solidFill>
                <a:effectLst/>
                <a:latin typeface="Georgia" panose="02040502050405020303" pitchFamily="18" charset="0"/>
                <a:ea typeface="Aptos" panose="020B0004020202020204" pitchFamily="34" charset="0"/>
                <a:cs typeface="Times New Roman" panose="02020603050405020304" pitchFamily="18" charset="0"/>
              </a:rPr>
              <a:t>-)</a:t>
            </a:r>
            <a:r>
              <a:rPr lang="de-DE" sz="1400" kern="100" dirty="0" err="1">
                <a:solidFill>
                  <a:schemeClr val="accent1"/>
                </a:solidFill>
                <a:effectLst/>
                <a:latin typeface="Georgia" panose="02040502050405020303" pitchFamily="18" charset="0"/>
                <a:ea typeface="Aptos" panose="020B0004020202020204" pitchFamily="34" charset="0"/>
                <a:cs typeface="Times New Roman" panose="02020603050405020304" pitchFamily="18" charset="0"/>
              </a:rPr>
              <a:t>metaphor</a:t>
            </a:r>
            <a:r>
              <a:rPr lang="de-DE" sz="1400" kern="100" dirty="0">
                <a:solidFill>
                  <a:schemeClr val="accent1"/>
                </a:solidFill>
                <a:effectLst/>
                <a:latin typeface="Georgia" panose="02040502050405020303" pitchFamily="18" charset="0"/>
                <a:ea typeface="Aptos" panose="020B0004020202020204" pitchFamily="34" charset="0"/>
                <a:cs typeface="Times New Roman" panose="02020603050405020304" pitchFamily="18" charset="0"/>
              </a:rPr>
              <a:t> Sinngehalt </a:t>
            </a:r>
            <a:r>
              <a:rPr lang="de-DE" sz="1400" kern="100" dirty="0">
                <a:effectLst/>
                <a:latin typeface="Georgia" panose="02040502050405020303" pitchFamily="18" charset="0"/>
                <a:ea typeface="Aptos" panose="020B0004020202020204" pitchFamily="34" charset="0"/>
                <a:cs typeface="Times New Roman" panose="02020603050405020304" pitchFamily="18" charset="0"/>
              </a:rPr>
              <a:t>des Wortes, auch seinem exponierten Rang in der </a:t>
            </a:r>
            <a:r>
              <a:rPr lang="de-DE" sz="1400" kern="100" dirty="0" err="1">
                <a:effectLst/>
                <a:latin typeface="Georgia" panose="02040502050405020303" pitchFamily="18" charset="0"/>
                <a:ea typeface="Aptos" panose="020B0004020202020204" pitchFamily="34" charset="0"/>
                <a:cs typeface="Times New Roman" panose="02020603050405020304" pitchFamily="18" charset="0"/>
              </a:rPr>
              <a:t>zeitgenöss</a:t>
            </a:r>
            <a:r>
              <a:rPr lang="de-DE" sz="1400" kern="100" dirty="0">
                <a:effectLst/>
                <a:latin typeface="Georgia" panose="02040502050405020303" pitchFamily="18" charset="0"/>
                <a:ea typeface="Aptos" panose="020B0004020202020204" pitchFamily="34" charset="0"/>
                <a:cs typeface="Times New Roman" panose="02020603050405020304" pitchFamily="18" charset="0"/>
              </a:rPr>
              <a:t> Kultursprache. </a:t>
            </a:r>
            <a:endParaRPr lang="de-DE" sz="1400" kern="100" dirty="0">
              <a:effectLst/>
              <a:latin typeface="Times New Roman" panose="02020603050405020304" pitchFamily="18" charset="0"/>
              <a:ea typeface="Aptos" panose="020B0004020202020204" pitchFamily="34" charset="0"/>
              <a:cs typeface="Times New Roman" panose="02020603050405020304" pitchFamily="18" charset="0"/>
            </a:endParaRPr>
          </a:p>
          <a:p>
            <a:pPr>
              <a:lnSpc>
                <a:spcPts val="1700"/>
              </a:lnSpc>
              <a:spcAft>
                <a:spcPts val="300"/>
              </a:spcAft>
            </a:pPr>
            <a:r>
              <a:rPr lang="de-DE" sz="1400" kern="100" dirty="0">
                <a:effectLst/>
                <a:latin typeface="Georgia" panose="02040502050405020303" pitchFamily="18" charset="0"/>
                <a:ea typeface="Aptos" panose="020B0004020202020204" pitchFamily="34" charset="0"/>
                <a:cs typeface="Times New Roman" panose="02020603050405020304" pitchFamily="18" charset="0"/>
              </a:rPr>
              <a:t>Bei den </a:t>
            </a:r>
            <a:r>
              <a:rPr lang="de-DE" sz="1400" kern="100" dirty="0" err="1">
                <a:effectLst/>
                <a:latin typeface="Georgia" panose="02040502050405020303" pitchFamily="18" charset="0"/>
                <a:ea typeface="Aptos" panose="020B0004020202020204" pitchFamily="34" charset="0"/>
                <a:cs typeface="Times New Roman" panose="02020603050405020304" pitchFamily="18" charset="0"/>
              </a:rPr>
              <a:t>herkömml</a:t>
            </a:r>
            <a:r>
              <a:rPr lang="de-DE" sz="1400" kern="100" dirty="0">
                <a:effectLst/>
                <a:latin typeface="Georgia" panose="02040502050405020303" pitchFamily="18" charset="0"/>
                <a:ea typeface="Aptos" panose="020B0004020202020204" pitchFamily="34" charset="0"/>
                <a:cs typeface="Times New Roman" panose="02020603050405020304" pitchFamily="18" charset="0"/>
              </a:rPr>
              <a:t> u </a:t>
            </a:r>
            <a:r>
              <a:rPr lang="de-DE" sz="1400" kern="100" dirty="0" err="1">
                <a:effectLst/>
                <a:latin typeface="Georgia" panose="02040502050405020303" pitchFamily="18" charset="0"/>
                <a:ea typeface="Aptos" panose="020B0004020202020204" pitchFamily="34" charset="0"/>
                <a:cs typeface="Times New Roman" panose="02020603050405020304" pitchFamily="18" charset="0"/>
              </a:rPr>
              <a:t>topischen</a:t>
            </a:r>
            <a:r>
              <a:rPr lang="de-DE" sz="1400" kern="100" dirty="0">
                <a:effectLst/>
                <a:latin typeface="Georgia" panose="02040502050405020303" pitchFamily="18" charset="0"/>
                <a:ea typeface="Aptos" panose="020B0004020202020204" pitchFamily="34" charset="0"/>
                <a:cs typeface="Times New Roman" panose="02020603050405020304" pitchFamily="18" charset="0"/>
              </a:rPr>
              <a:t> Gebrauchsweisen fallen vor allem signifikante (</a:t>
            </a:r>
            <a:r>
              <a:rPr lang="de-DE" sz="1400" kern="100" dirty="0" err="1">
                <a:effectLst/>
                <a:latin typeface="Georgia" panose="02040502050405020303" pitchFamily="18" charset="0"/>
                <a:ea typeface="Aptos" panose="020B0004020202020204" pitchFamily="34" charset="0"/>
                <a:cs typeface="Times New Roman" panose="02020603050405020304" pitchFamily="18" charset="0"/>
              </a:rPr>
              <a:t>bibl</a:t>
            </a:r>
            <a:r>
              <a:rPr lang="de-DE" sz="1400" kern="100" dirty="0">
                <a:effectLst/>
                <a:latin typeface="Georgia" panose="02040502050405020303" pitchFamily="18" charset="0"/>
                <a:ea typeface="Aptos" panose="020B0004020202020204" pitchFamily="34" charset="0"/>
                <a:cs typeface="Times New Roman" panose="02020603050405020304" pitchFamily="18" charset="0"/>
              </a:rPr>
              <a:t>-)</a:t>
            </a:r>
            <a:r>
              <a:rPr lang="de-DE" sz="1400" kern="100" dirty="0" err="1">
                <a:effectLst/>
                <a:latin typeface="Georgia" panose="02040502050405020303" pitchFamily="18" charset="0"/>
                <a:ea typeface="Aptos" panose="020B0004020202020204" pitchFamily="34" charset="0"/>
                <a:cs typeface="Times New Roman" panose="02020603050405020304" pitchFamily="18" charset="0"/>
              </a:rPr>
              <a:t>christl</a:t>
            </a:r>
            <a:r>
              <a:rPr lang="de-DE" sz="1400" kern="100" dirty="0">
                <a:effectLst/>
                <a:latin typeface="Georgia" panose="02040502050405020303" pitchFamily="18" charset="0"/>
                <a:ea typeface="Aptos" panose="020B0004020202020204" pitchFamily="34" charset="0"/>
                <a:cs typeface="Times New Roman" panose="02020603050405020304" pitchFamily="18" charset="0"/>
              </a:rPr>
              <a:t> Prägungen auf, </a:t>
            </a:r>
            <a:r>
              <a:rPr lang="de-DE" sz="1400" kern="100" dirty="0" err="1">
                <a:effectLst/>
                <a:latin typeface="Georgia" panose="02040502050405020303" pitchFamily="18" charset="0"/>
                <a:ea typeface="Aptos" panose="020B0004020202020204" pitchFamily="34" charset="0"/>
                <a:cs typeface="Times New Roman" panose="02020603050405020304" pitchFamily="18" charset="0"/>
              </a:rPr>
              <a:t>mehrf</a:t>
            </a:r>
            <a:r>
              <a:rPr lang="de-DE" sz="1400" kern="100" dirty="0">
                <a:effectLst/>
                <a:latin typeface="Georgia" panose="02040502050405020303" pitchFamily="18" charset="0"/>
                <a:ea typeface="Aptos" panose="020B0004020202020204" pitchFamily="34" charset="0"/>
                <a:cs typeface="Times New Roman" panose="02020603050405020304" pitchFamily="18" charset="0"/>
              </a:rPr>
              <a:t> speziell </a:t>
            </a:r>
            <a:r>
              <a:rPr lang="de-DE" sz="1400" kern="100" dirty="0">
                <a:solidFill>
                  <a:schemeClr val="accent1"/>
                </a:solidFill>
                <a:effectLst/>
                <a:latin typeface="Georgia" panose="02040502050405020303" pitchFamily="18" charset="0"/>
                <a:ea typeface="Aptos" panose="020B0004020202020204" pitchFamily="34" charset="0"/>
                <a:cs typeface="Times New Roman" panose="02020603050405020304" pitchFamily="18" charset="0"/>
              </a:rPr>
              <a:t>dem Pietismus zugehörige Bildvorstellungen </a:t>
            </a:r>
            <a:r>
              <a:rPr lang="de-DE" sz="1400" kern="100" dirty="0">
                <a:effectLst/>
                <a:latin typeface="Georgia" panose="02040502050405020303" pitchFamily="18" charset="0"/>
                <a:ea typeface="Aptos" panose="020B0004020202020204" pitchFamily="34" charset="0"/>
                <a:cs typeface="Times New Roman" panose="02020603050405020304" pitchFamily="18" charset="0"/>
              </a:rPr>
              <a:t>(wie Tempel, Altar, Schrein, Tür des Herzens, Herz des Herzens), in der ‘Divan’- Epoche bemerkenswerte Anlehnungen an Motive der </a:t>
            </a:r>
            <a:r>
              <a:rPr lang="de-DE" sz="1400" kern="100" dirty="0" err="1">
                <a:effectLst/>
                <a:latin typeface="Georgia" panose="02040502050405020303" pitchFamily="18" charset="0"/>
                <a:ea typeface="Aptos" panose="020B0004020202020204" pitchFamily="34" charset="0"/>
                <a:cs typeface="Times New Roman" panose="02020603050405020304" pitchFamily="18" charset="0"/>
              </a:rPr>
              <a:t>oriental</a:t>
            </a:r>
            <a:r>
              <a:rPr lang="de-DE" sz="1400" kern="100" dirty="0">
                <a:effectLst/>
                <a:latin typeface="Georgia" panose="02040502050405020303" pitchFamily="18" charset="0"/>
                <a:ea typeface="Aptos" panose="020B0004020202020204" pitchFamily="34" charset="0"/>
                <a:cs typeface="Times New Roman" panose="02020603050405020304" pitchFamily="18" charset="0"/>
              </a:rPr>
              <a:t> Poesie (</a:t>
            </a:r>
            <a:r>
              <a:rPr lang="de-DE" sz="1400" kern="100" dirty="0" err="1">
                <a:effectLst/>
                <a:latin typeface="Georgia" panose="02040502050405020303" pitchFamily="18" charset="0"/>
                <a:ea typeface="Aptos" panose="020B0004020202020204" pitchFamily="34" charset="0"/>
                <a:cs typeface="Times New Roman" panose="02020603050405020304" pitchFamily="18" charset="0"/>
              </a:rPr>
              <a:t>sa</a:t>
            </a:r>
            <a:r>
              <a:rPr lang="de-DE" sz="1400" kern="100" dirty="0">
                <a:effectLst/>
                <a:latin typeface="Georgia" panose="02040502050405020303" pitchFamily="18" charset="0"/>
                <a:ea typeface="Aptos" panose="020B0004020202020204" pitchFamily="34" charset="0"/>
                <a:cs typeface="Times New Roman" panose="02020603050405020304" pitchFamily="18" charset="0"/>
              </a:rPr>
              <a:t> </a:t>
            </a:r>
            <a:r>
              <a:rPr lang="de-DE" sz="1400" kern="100" dirty="0" err="1">
                <a:effectLst/>
                <a:latin typeface="Georgia" panose="02040502050405020303" pitchFamily="18" charset="0"/>
                <a:ea typeface="Aptos" panose="020B0004020202020204" pitchFamily="34" charset="0"/>
                <a:cs typeface="Times New Roman" panose="02020603050405020304" pitchFamily="18" charset="0"/>
              </a:rPr>
              <a:t>DivWb</a:t>
            </a:r>
            <a:r>
              <a:rPr lang="de-DE" sz="1400" kern="100" dirty="0">
                <a:effectLst/>
                <a:latin typeface="Georgia" panose="02040502050405020303" pitchFamily="18" charset="0"/>
                <a:ea typeface="Aptos" panose="020B0004020202020204" pitchFamily="34" charset="0"/>
                <a:cs typeface="Times New Roman" panose="02020603050405020304" pitchFamily="18" charset="0"/>
              </a:rPr>
              <a:t>). Charakteristisch außerdem die äußerst vielfältigen, </a:t>
            </a:r>
            <a:r>
              <a:rPr lang="de-DE" sz="1400" kern="100" dirty="0" err="1">
                <a:effectLst/>
                <a:latin typeface="Georgia" panose="02040502050405020303" pitchFamily="18" charset="0"/>
                <a:ea typeface="Aptos" panose="020B0004020202020204" pitchFamily="34" charset="0"/>
                <a:cs typeface="Times New Roman" panose="02020603050405020304" pitchFamily="18" charset="0"/>
              </a:rPr>
              <a:t>zT</a:t>
            </a:r>
            <a:r>
              <a:rPr lang="de-DE" sz="1400" kern="100" dirty="0">
                <a:effectLst/>
                <a:latin typeface="Georgia" panose="02040502050405020303" pitchFamily="18" charset="0"/>
                <a:ea typeface="Aptos" panose="020B0004020202020204" pitchFamily="34" charset="0"/>
                <a:cs typeface="Times New Roman" panose="02020603050405020304" pitchFamily="18" charset="0"/>
              </a:rPr>
              <a:t> spielerisch variierenden Verwendungen von </a:t>
            </a:r>
            <a:r>
              <a:rPr lang="de-DE" sz="1400" kern="100" dirty="0">
                <a:solidFill>
                  <a:schemeClr val="accent1"/>
                </a:solidFill>
                <a:effectLst/>
                <a:latin typeface="Georgia" panose="02040502050405020303" pitchFamily="18" charset="0"/>
                <a:ea typeface="Aptos" panose="020B0004020202020204" pitchFamily="34" charset="0"/>
                <a:cs typeface="Times New Roman" panose="02020603050405020304" pitchFamily="18" charset="0"/>
              </a:rPr>
              <a:t>festen </a:t>
            </a:r>
            <a:r>
              <a:rPr lang="de-DE" sz="1400" kern="100" dirty="0" err="1">
                <a:solidFill>
                  <a:schemeClr val="accent1"/>
                </a:solidFill>
                <a:effectLst/>
                <a:latin typeface="Georgia" panose="02040502050405020303" pitchFamily="18" charset="0"/>
                <a:ea typeface="Aptos" panose="020B0004020202020204" pitchFamily="34" charset="0"/>
                <a:cs typeface="Times New Roman" panose="02020603050405020304" pitchFamily="18" charset="0"/>
              </a:rPr>
              <a:t>Vbdgn</a:t>
            </a:r>
            <a:r>
              <a:rPr lang="de-DE" sz="1400" kern="100" dirty="0">
                <a:solidFill>
                  <a:schemeClr val="accent1"/>
                </a:solidFill>
                <a:effectLst/>
                <a:latin typeface="Georgia" panose="02040502050405020303" pitchFamily="18" charset="0"/>
                <a:ea typeface="Aptos" panose="020B0004020202020204" pitchFamily="34" charset="0"/>
                <a:cs typeface="Times New Roman" panose="02020603050405020304" pitchFamily="18" charset="0"/>
              </a:rPr>
              <a:t> u Redensarten</a:t>
            </a:r>
            <a:r>
              <a:rPr lang="de-DE" sz="1400" kern="100" dirty="0">
                <a:effectLst/>
                <a:latin typeface="Georgia" panose="02040502050405020303" pitchFamily="18" charset="0"/>
                <a:ea typeface="Aptos" panose="020B0004020202020204" pitchFamily="34" charset="0"/>
                <a:cs typeface="Times New Roman" panose="02020603050405020304" pitchFamily="18" charset="0"/>
              </a:rPr>
              <a:t>. — </a:t>
            </a:r>
            <a:endParaRPr lang="de-DE" sz="1400" kern="100" dirty="0">
              <a:effectLst/>
              <a:latin typeface="Times New Roman" panose="02020603050405020304" pitchFamily="18" charset="0"/>
              <a:ea typeface="Aptos" panose="020B0004020202020204" pitchFamily="34" charset="0"/>
              <a:cs typeface="Times New Roman" panose="02020603050405020304" pitchFamily="18" charset="0"/>
            </a:endParaRPr>
          </a:p>
          <a:p>
            <a:pPr>
              <a:lnSpc>
                <a:spcPts val="1700"/>
              </a:lnSpc>
            </a:pPr>
            <a:r>
              <a:rPr lang="de-DE" sz="1400" dirty="0">
                <a:effectLst/>
                <a:latin typeface="Georgia" panose="02040502050405020303" pitchFamily="18" charset="0"/>
                <a:ea typeface="Aptos" panose="020B0004020202020204" pitchFamily="34" charset="0"/>
                <a:cs typeface="Times New Roman" panose="02020603050405020304" pitchFamily="18" charset="0"/>
              </a:rPr>
              <a:t>Für den hohen Stellenwert, den ‘H.’ bei G </a:t>
            </a:r>
            <a:r>
              <a:rPr lang="de-DE" sz="1400" dirty="0">
                <a:solidFill>
                  <a:schemeClr val="accent1"/>
                </a:solidFill>
                <a:effectLst/>
                <a:latin typeface="Georgia" panose="02040502050405020303" pitchFamily="18" charset="0"/>
                <a:ea typeface="Aptos" panose="020B0004020202020204" pitchFamily="34" charset="0"/>
                <a:cs typeface="Times New Roman" panose="02020603050405020304" pitchFamily="18" charset="0"/>
              </a:rPr>
              <a:t>in der Periode des Sturm u Drang </a:t>
            </a:r>
            <a:r>
              <a:rPr lang="de-DE" sz="1400" dirty="0">
                <a:effectLst/>
                <a:latin typeface="Georgia" panose="02040502050405020303" pitchFamily="18" charset="0"/>
                <a:ea typeface="Aptos" panose="020B0004020202020204" pitchFamily="34" charset="0"/>
                <a:cs typeface="Times New Roman" panose="02020603050405020304" pitchFamily="18" charset="0"/>
              </a:rPr>
              <a:t>gewinnt, waren mehrere Einflüsse ausschlaggebend: die </a:t>
            </a:r>
            <a:r>
              <a:rPr lang="de-DE" sz="1400" dirty="0">
                <a:solidFill>
                  <a:schemeClr val="accent1"/>
                </a:solidFill>
                <a:effectLst/>
                <a:latin typeface="Georgia" panose="02040502050405020303" pitchFamily="18" charset="0"/>
                <a:ea typeface="Aptos" panose="020B0004020202020204" pitchFamily="34" charset="0"/>
                <a:cs typeface="Times New Roman" panose="02020603050405020304" pitchFamily="18" charset="0"/>
              </a:rPr>
              <a:t>mystisch-pantheistische Tradition </a:t>
            </a:r>
            <a:r>
              <a:rPr lang="de-DE" sz="1400" dirty="0">
                <a:effectLst/>
                <a:latin typeface="Georgia" panose="02040502050405020303" pitchFamily="18" charset="0"/>
                <a:ea typeface="Aptos" panose="020B0004020202020204" pitchFamily="34" charset="0"/>
                <a:cs typeface="Times New Roman" panose="02020603050405020304" pitchFamily="18" charset="0"/>
              </a:rPr>
              <a:t>mit ihrer Grundidee eines Einklangs von </a:t>
            </a:r>
            <a:r>
              <a:rPr lang="de-DE" sz="1400" dirty="0" err="1">
                <a:effectLst/>
                <a:latin typeface="Georgia" panose="02040502050405020303" pitchFamily="18" charset="0"/>
                <a:ea typeface="Aptos" panose="020B0004020202020204" pitchFamily="34" charset="0"/>
                <a:cs typeface="Times New Roman" panose="02020603050405020304" pitchFamily="18" charset="0"/>
              </a:rPr>
              <a:t>menschl</a:t>
            </a:r>
            <a:r>
              <a:rPr lang="de-DE" sz="1400" dirty="0">
                <a:effectLst/>
                <a:latin typeface="Georgia" panose="02040502050405020303" pitchFamily="18" charset="0"/>
                <a:ea typeface="Aptos" panose="020B0004020202020204" pitchFamily="34" charset="0"/>
                <a:cs typeface="Times New Roman" panose="02020603050405020304" pitchFamily="18" charset="0"/>
              </a:rPr>
              <a:t> Inneren u </a:t>
            </a:r>
            <a:r>
              <a:rPr lang="de-DE" sz="1400" dirty="0" err="1">
                <a:effectLst/>
                <a:latin typeface="Georgia" panose="02040502050405020303" pitchFamily="18" charset="0"/>
                <a:ea typeface="Aptos" panose="020B0004020202020204" pitchFamily="34" charset="0"/>
                <a:cs typeface="Times New Roman" panose="02020603050405020304" pitchFamily="18" charset="0"/>
              </a:rPr>
              <a:t>göttl</a:t>
            </a:r>
            <a:r>
              <a:rPr lang="de-DE" sz="1400" dirty="0">
                <a:effectLst/>
                <a:latin typeface="Georgia" panose="02040502050405020303" pitchFamily="18" charset="0"/>
                <a:ea typeface="Aptos" panose="020B0004020202020204" pitchFamily="34" charset="0"/>
                <a:cs typeface="Times New Roman" panose="02020603050405020304" pitchFamily="18" charset="0"/>
              </a:rPr>
              <a:t> Absoluten; die </a:t>
            </a:r>
            <a:r>
              <a:rPr lang="de-DE" sz="1400" dirty="0" err="1">
                <a:solidFill>
                  <a:schemeClr val="accent1"/>
                </a:solidFill>
                <a:effectLst/>
                <a:latin typeface="Georgia" panose="02040502050405020303" pitchFamily="18" charset="0"/>
                <a:ea typeface="Aptos" panose="020B0004020202020204" pitchFamily="34" charset="0"/>
                <a:cs typeface="Times New Roman" panose="02020603050405020304" pitchFamily="18" charset="0"/>
              </a:rPr>
              <a:t>zeitgenöss</a:t>
            </a:r>
            <a:r>
              <a:rPr lang="de-DE" sz="1400" dirty="0">
                <a:solidFill>
                  <a:schemeClr val="accent1"/>
                </a:solidFill>
                <a:effectLst/>
                <a:latin typeface="Georgia" panose="02040502050405020303" pitchFamily="18" charset="0"/>
                <a:ea typeface="Aptos" panose="020B0004020202020204" pitchFamily="34" charset="0"/>
                <a:cs typeface="Times New Roman" panose="02020603050405020304" pitchFamily="18" charset="0"/>
              </a:rPr>
              <a:t> empfindsame Literatur </a:t>
            </a:r>
            <a:r>
              <a:rPr lang="de-DE" sz="1400" dirty="0">
                <a:effectLst/>
                <a:latin typeface="Georgia" panose="02040502050405020303" pitchFamily="18" charset="0"/>
                <a:ea typeface="Aptos" panose="020B0004020202020204" pitchFamily="34" charset="0"/>
                <a:cs typeface="Times New Roman" panose="02020603050405020304" pitchFamily="18" charset="0"/>
              </a:rPr>
              <a:t>mit der Hervorhebung des Gefühlshaft-Individuellen im Menschen; auch die sinnenfrohe, das </a:t>
            </a:r>
            <a:r>
              <a:rPr lang="de-DE" sz="1400" dirty="0">
                <a:solidFill>
                  <a:schemeClr val="accent1"/>
                </a:solidFill>
                <a:effectLst/>
                <a:latin typeface="Georgia" panose="02040502050405020303" pitchFamily="18" charset="0"/>
                <a:ea typeface="Aptos" panose="020B0004020202020204" pitchFamily="34" charset="0"/>
                <a:cs typeface="Times New Roman" panose="02020603050405020304" pitchFamily="18" charset="0"/>
              </a:rPr>
              <a:t>Liebessujet präferierende Rokokodichtung </a:t>
            </a:r>
            <a:r>
              <a:rPr lang="de-DE" sz="1400" dirty="0">
                <a:effectLst/>
                <a:latin typeface="Georgia" panose="02040502050405020303" pitchFamily="18" charset="0"/>
                <a:ea typeface="Aptos" panose="020B0004020202020204" pitchFamily="34" charset="0"/>
                <a:cs typeface="Times New Roman" panose="02020603050405020304" pitchFamily="18" charset="0"/>
              </a:rPr>
              <a:t>(der Wortgebrauch bleibt in G-s gesamtem Schaffen eng mit dem Liebesthema verbunden). Eine </a:t>
            </a:r>
            <a:r>
              <a:rPr lang="de-DE" sz="1400" dirty="0" err="1">
                <a:effectLst/>
                <a:latin typeface="Georgia" panose="02040502050405020303" pitchFamily="18" charset="0"/>
                <a:ea typeface="Aptos" panose="020B0004020202020204" pitchFamily="34" charset="0"/>
                <a:cs typeface="Times New Roman" panose="02020603050405020304" pitchFamily="18" charset="0"/>
              </a:rPr>
              <a:t>charakterist</a:t>
            </a:r>
            <a:r>
              <a:rPr lang="de-DE" sz="1400" dirty="0">
                <a:effectLst/>
                <a:latin typeface="Georgia" panose="02040502050405020303" pitchFamily="18" charset="0"/>
                <a:ea typeface="Aptos" panose="020B0004020202020204" pitchFamily="34" charset="0"/>
                <a:cs typeface="Times New Roman" panose="02020603050405020304" pitchFamily="18" charset="0"/>
              </a:rPr>
              <a:t> Ausprägung erlangt G-s Herz-Verständnis seit dem Straßburger Aufenthalt, unter dem unmittelbaren </a:t>
            </a:r>
            <a:r>
              <a:rPr lang="de-DE" sz="1400" dirty="0" err="1">
                <a:effectLst/>
                <a:latin typeface="Georgia" panose="02040502050405020303" pitchFamily="18" charset="0"/>
                <a:ea typeface="Aptos" panose="020B0004020202020204" pitchFamily="34" charset="0"/>
                <a:cs typeface="Times New Roman" panose="02020603050405020304" pitchFamily="18" charset="0"/>
              </a:rPr>
              <a:t>Einfluß</a:t>
            </a:r>
            <a:r>
              <a:rPr lang="de-DE" sz="1400" dirty="0">
                <a:effectLst/>
                <a:latin typeface="Georgia" panose="02040502050405020303" pitchFamily="18" charset="0"/>
                <a:ea typeface="Aptos" panose="020B0004020202020204" pitchFamily="34" charset="0"/>
                <a:cs typeface="Times New Roman" panose="02020603050405020304" pitchFamily="18" charset="0"/>
              </a:rPr>
              <a:t> Herders. Das Herz wird als </a:t>
            </a:r>
            <a:r>
              <a:rPr lang="de-DE" sz="1400" dirty="0">
                <a:solidFill>
                  <a:schemeClr val="accent1"/>
                </a:solidFill>
                <a:effectLst/>
                <a:latin typeface="Georgia" panose="02040502050405020303" pitchFamily="18" charset="0"/>
                <a:ea typeface="Aptos" panose="020B0004020202020204" pitchFamily="34" charset="0"/>
                <a:cs typeface="Times New Roman" panose="02020603050405020304" pitchFamily="18" charset="0"/>
              </a:rPr>
              <a:t>Zentrum der emotional-seelischen Kräfte des Individuums, auch als wichtigster Impulsgeber seines Handelns</a:t>
            </a:r>
            <a:r>
              <a:rPr lang="de-DE" sz="1400" dirty="0">
                <a:effectLst/>
                <a:latin typeface="Georgia" panose="02040502050405020303" pitchFamily="18" charset="0"/>
                <a:ea typeface="Aptos" panose="020B0004020202020204" pitchFamily="34" charset="0"/>
                <a:cs typeface="Times New Roman" panose="02020603050405020304" pitchFamily="18" charset="0"/>
              </a:rPr>
              <a:t> </a:t>
            </a:r>
            <a:r>
              <a:rPr lang="de-DE" sz="1400" dirty="0" err="1">
                <a:effectLst/>
                <a:latin typeface="Georgia" panose="02040502050405020303" pitchFamily="18" charset="0"/>
                <a:ea typeface="Aptos" panose="020B0004020202020204" pitchFamily="34" charset="0"/>
                <a:cs typeface="Times New Roman" panose="02020603050405020304" pitchFamily="18" charset="0"/>
              </a:rPr>
              <a:t>gefaßt</a:t>
            </a:r>
            <a:r>
              <a:rPr lang="de-DE" sz="1400" dirty="0">
                <a:effectLst/>
                <a:latin typeface="Georgia" panose="02040502050405020303" pitchFamily="18" charset="0"/>
                <a:ea typeface="Aptos" panose="020B0004020202020204" pitchFamily="34" charset="0"/>
                <a:cs typeface="Times New Roman" panose="02020603050405020304" pitchFamily="18" charset="0"/>
              </a:rPr>
              <a:t>.</a:t>
            </a:r>
            <a:endParaRPr lang="de-DE" sz="1400" dirty="0"/>
          </a:p>
        </p:txBody>
      </p:sp>
    </p:spTree>
    <p:extLst>
      <p:ext uri="{BB962C8B-B14F-4D97-AF65-F5344CB8AC3E}">
        <p14:creationId xmlns:p14="http://schemas.microsoft.com/office/powerpoint/2010/main" val="5276100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F776F79-64E3-467F-CDB8-5D1CA122356F}"/>
              </a:ext>
            </a:extLst>
          </p:cNvPr>
          <p:cNvSpPr>
            <a:spLocks noGrp="1"/>
          </p:cNvSpPr>
          <p:nvPr>
            <p:ph type="title"/>
          </p:nvPr>
        </p:nvSpPr>
        <p:spPr/>
        <p:txBody>
          <a:bodyPr/>
          <a:lstStyle/>
          <a:p>
            <a:r>
              <a:rPr lang="de-DE" dirty="0"/>
              <a:t>Begriffe: </a:t>
            </a:r>
            <a:r>
              <a:rPr lang="de-DE" dirty="0">
                <a:solidFill>
                  <a:schemeClr val="accent1"/>
                </a:solidFill>
              </a:rPr>
              <a:t>Herz</a:t>
            </a:r>
            <a:r>
              <a:rPr lang="de-DE" dirty="0"/>
              <a:t> (</a:t>
            </a:r>
            <a:r>
              <a:rPr lang="de-DE" dirty="0" err="1"/>
              <a:t>GWb</a:t>
            </a:r>
            <a:r>
              <a:rPr lang="de-DE" dirty="0"/>
              <a:t>)</a:t>
            </a:r>
          </a:p>
        </p:txBody>
      </p:sp>
      <p:sp>
        <p:nvSpPr>
          <p:cNvPr id="3" name="Fußzeilenplatzhalter 2">
            <a:extLst>
              <a:ext uri="{FF2B5EF4-FFF2-40B4-BE49-F238E27FC236}">
                <a16:creationId xmlns:a16="http://schemas.microsoft.com/office/drawing/2014/main" id="{19E7157F-3A03-4A44-CB53-9D17B833F8E1}"/>
              </a:ext>
            </a:extLst>
          </p:cNvPr>
          <p:cNvSpPr>
            <a:spLocks noGrp="1"/>
          </p:cNvSpPr>
          <p:nvPr>
            <p:ph type="ftr" sz="quarter" idx="11"/>
          </p:nvPr>
        </p:nvSpPr>
        <p:spPr/>
        <p:txBody>
          <a:bodyPr/>
          <a:lstStyle/>
          <a:p>
            <a:r>
              <a:rPr lang="de-DE"/>
              <a:t>Werther, neu gelesen</a:t>
            </a:r>
          </a:p>
        </p:txBody>
      </p:sp>
      <p:sp>
        <p:nvSpPr>
          <p:cNvPr id="4" name="Foliennummernplatzhalter 3">
            <a:extLst>
              <a:ext uri="{FF2B5EF4-FFF2-40B4-BE49-F238E27FC236}">
                <a16:creationId xmlns:a16="http://schemas.microsoft.com/office/drawing/2014/main" id="{604D88B0-08AF-557E-FDAC-AACDFE76F054}"/>
              </a:ext>
            </a:extLst>
          </p:cNvPr>
          <p:cNvSpPr>
            <a:spLocks noGrp="1"/>
          </p:cNvSpPr>
          <p:nvPr>
            <p:ph type="sldNum" sz="quarter" idx="12"/>
          </p:nvPr>
        </p:nvSpPr>
        <p:spPr/>
        <p:txBody>
          <a:bodyPr/>
          <a:lstStyle/>
          <a:p>
            <a:fld id="{B2ADACBF-B37B-4026-855E-49B0BDFC8D12}" type="slidenum">
              <a:rPr lang="de-DE" smtClean="0"/>
              <a:t>13</a:t>
            </a:fld>
            <a:endParaRPr lang="de-DE"/>
          </a:p>
        </p:txBody>
      </p:sp>
      <p:sp>
        <p:nvSpPr>
          <p:cNvPr id="5" name="Inhaltsplatzhalter 4">
            <a:extLst>
              <a:ext uri="{FF2B5EF4-FFF2-40B4-BE49-F238E27FC236}">
                <a16:creationId xmlns:a16="http://schemas.microsoft.com/office/drawing/2014/main" id="{D73CAEDD-423D-5476-37E9-C58CF03726A7}"/>
              </a:ext>
            </a:extLst>
          </p:cNvPr>
          <p:cNvSpPr>
            <a:spLocks noGrp="1"/>
          </p:cNvSpPr>
          <p:nvPr>
            <p:ph sz="quarter" idx="1"/>
          </p:nvPr>
        </p:nvSpPr>
        <p:spPr>
          <a:xfrm>
            <a:off x="301752" y="1506516"/>
            <a:ext cx="8503920" cy="4802803"/>
          </a:xfrm>
        </p:spPr>
        <p:txBody>
          <a:bodyPr>
            <a:noAutofit/>
          </a:bodyPr>
          <a:lstStyle/>
          <a:p>
            <a:pPr>
              <a:lnSpc>
                <a:spcPts val="1700"/>
              </a:lnSpc>
              <a:spcAft>
                <a:spcPts val="300"/>
              </a:spcAft>
              <a:buFont typeface="Arial" panose="020B0604020202020204" pitchFamily="34" charset="0"/>
              <a:buChar char="•"/>
            </a:pPr>
            <a:r>
              <a:rPr lang="de-DE" sz="1400" b="1" u="sng" kern="100" dirty="0">
                <a:effectLst/>
                <a:ea typeface="Aptos" panose="020B0004020202020204" pitchFamily="34" charset="0"/>
                <a:cs typeface="Times New Roman" panose="02020603050405020304" pitchFamily="18" charset="0"/>
              </a:rPr>
              <a:t>A</a:t>
            </a:r>
            <a:r>
              <a:rPr lang="de-DE" sz="1400" u="sng" kern="100" dirty="0">
                <a:effectLst/>
                <a:ea typeface="Aptos" panose="020B0004020202020204" pitchFamily="34" charset="0"/>
                <a:cs typeface="Times New Roman" panose="02020603050405020304" pitchFamily="18" charset="0"/>
              </a:rPr>
              <a:t> das </a:t>
            </a:r>
            <a:r>
              <a:rPr lang="de-DE" sz="1400" u="sng" kern="100" dirty="0">
                <a:solidFill>
                  <a:schemeClr val="accent1"/>
                </a:solidFill>
                <a:effectLst/>
                <a:ea typeface="Aptos" panose="020B0004020202020204" pitchFamily="34" charset="0"/>
                <a:cs typeface="Times New Roman" panose="02020603050405020304" pitchFamily="18" charset="0"/>
              </a:rPr>
              <a:t>körperliche Organ </a:t>
            </a:r>
            <a:endParaRPr lang="de-DE" sz="1400" kern="100" dirty="0">
              <a:solidFill>
                <a:schemeClr val="accent1"/>
              </a:solidFill>
              <a:effectLst/>
              <a:ea typeface="Aptos" panose="020B0004020202020204" pitchFamily="34" charset="0"/>
              <a:cs typeface="Times New Roman" panose="02020603050405020304" pitchFamily="18" charset="0"/>
            </a:endParaRPr>
          </a:p>
          <a:p>
            <a:pPr>
              <a:lnSpc>
                <a:spcPts val="1700"/>
              </a:lnSpc>
              <a:spcAft>
                <a:spcPts val="300"/>
              </a:spcAft>
              <a:buFont typeface="Arial" panose="020B0604020202020204" pitchFamily="34" charset="0"/>
              <a:buChar char="•"/>
            </a:pPr>
            <a:r>
              <a:rPr lang="de-DE" sz="1400" b="1" u="sng" kern="100" dirty="0">
                <a:effectLst/>
                <a:ea typeface="Aptos" panose="020B0004020202020204" pitchFamily="34" charset="0"/>
                <a:cs typeface="Times New Roman" panose="02020603050405020304" pitchFamily="18" charset="0"/>
              </a:rPr>
              <a:t>B</a:t>
            </a:r>
            <a:r>
              <a:rPr lang="de-DE" sz="1400" u="sng" kern="100" dirty="0">
                <a:effectLst/>
                <a:ea typeface="Aptos" panose="020B0004020202020204" pitchFamily="34" charset="0"/>
                <a:cs typeface="Times New Roman" panose="02020603050405020304" pitchFamily="18" charset="0"/>
              </a:rPr>
              <a:t> als </a:t>
            </a:r>
            <a:r>
              <a:rPr lang="de-DE" sz="1400" u="sng" kern="100" dirty="0">
                <a:solidFill>
                  <a:schemeClr val="accent1"/>
                </a:solidFill>
                <a:effectLst/>
                <a:ea typeface="Aptos" panose="020B0004020202020204" pitchFamily="34" charset="0"/>
                <a:cs typeface="Times New Roman" panose="02020603050405020304" pitchFamily="18" charset="0"/>
              </a:rPr>
              <a:t>Träger des psychischen Lebens</a:t>
            </a:r>
            <a:r>
              <a:rPr lang="de-DE" sz="1400" u="sng" kern="100" dirty="0">
                <a:effectLst/>
                <a:ea typeface="Aptos" panose="020B0004020202020204" pitchFamily="34" charset="0"/>
                <a:cs typeface="Times New Roman" panose="02020603050405020304" pitchFamily="18" charset="0"/>
              </a:rPr>
              <a:t>, für die Seele, das Gemüt, das Innere</a:t>
            </a:r>
            <a:endParaRPr lang="de-DE" sz="1400" kern="100" dirty="0">
              <a:effectLst/>
              <a:ea typeface="Aptos" panose="020B0004020202020204" pitchFamily="34" charset="0"/>
              <a:cs typeface="Times New Roman" panose="02020603050405020304" pitchFamily="18" charset="0"/>
            </a:endParaRPr>
          </a:p>
          <a:p>
            <a:pPr>
              <a:lnSpc>
                <a:spcPts val="1700"/>
              </a:lnSpc>
              <a:spcAft>
                <a:spcPts val="300"/>
              </a:spcAft>
              <a:buFont typeface="Arial" panose="020B0604020202020204" pitchFamily="34" charset="0"/>
              <a:buChar char="•"/>
            </a:pPr>
            <a:r>
              <a:rPr lang="de-DE" sz="1400" b="1" i="1" kern="100" dirty="0">
                <a:effectLst/>
                <a:ea typeface="Aptos" panose="020B0004020202020204" pitchFamily="34" charset="0"/>
                <a:cs typeface="Times New Roman" panose="02020603050405020304" pitchFamily="18" charset="0"/>
              </a:rPr>
              <a:t>1</a:t>
            </a:r>
            <a:r>
              <a:rPr lang="de-DE" sz="1400" i="1" kern="100" dirty="0">
                <a:effectLst/>
                <a:ea typeface="Aptos" panose="020B0004020202020204" pitchFamily="34" charset="0"/>
                <a:cs typeface="Times New Roman" panose="02020603050405020304" pitchFamily="18" charset="0"/>
              </a:rPr>
              <a:t> in Hinsicht auf </a:t>
            </a:r>
            <a:r>
              <a:rPr lang="de-DE" sz="1400" i="1" kern="100" dirty="0" err="1">
                <a:effectLst/>
                <a:ea typeface="Aptos" panose="020B0004020202020204" pitchFamily="34" charset="0"/>
                <a:cs typeface="Times New Roman" panose="02020603050405020304" pitchFamily="18" charset="0"/>
              </a:rPr>
              <a:t>best</a:t>
            </a:r>
            <a:r>
              <a:rPr lang="de-DE" sz="1400" i="1" kern="100" dirty="0">
                <a:effectLst/>
                <a:ea typeface="Aptos" panose="020B0004020202020204" pitchFamily="34" charset="0"/>
                <a:cs typeface="Times New Roman" panose="02020603050405020304" pitchFamily="18" charset="0"/>
              </a:rPr>
              <a:t> charakteristische Eigenschaften u Zustände, auf Ausdrucks- u Verhaltensweisen </a:t>
            </a:r>
            <a:endParaRPr lang="de-DE" sz="1400" kern="100" dirty="0">
              <a:effectLst/>
              <a:ea typeface="Aptos" panose="020B0004020202020204" pitchFamily="34" charset="0"/>
              <a:cs typeface="Times New Roman" panose="02020603050405020304" pitchFamily="18" charset="0"/>
            </a:endParaRPr>
          </a:p>
          <a:p>
            <a:pPr>
              <a:lnSpc>
                <a:spcPts val="1700"/>
              </a:lnSpc>
              <a:spcAft>
                <a:spcPts val="300"/>
              </a:spcAft>
              <a:buFont typeface="Arial" panose="020B0604020202020204" pitchFamily="34" charset="0"/>
              <a:buChar char="•"/>
            </a:pPr>
            <a:r>
              <a:rPr lang="de-DE" sz="1400" b="1" kern="100" dirty="0">
                <a:effectLst/>
                <a:ea typeface="Aptos" panose="020B0004020202020204" pitchFamily="34" charset="0"/>
                <a:cs typeface="Times New Roman" panose="02020603050405020304" pitchFamily="18" charset="0"/>
              </a:rPr>
              <a:t>a</a:t>
            </a:r>
            <a:r>
              <a:rPr lang="de-DE" sz="1400" kern="100" dirty="0">
                <a:effectLst/>
                <a:ea typeface="Aptos" panose="020B0004020202020204" pitchFamily="34" charset="0"/>
                <a:cs typeface="Times New Roman" panose="02020603050405020304" pitchFamily="18" charset="0"/>
              </a:rPr>
              <a:t> als Ort, </a:t>
            </a:r>
            <a:r>
              <a:rPr lang="de-DE" sz="1400" kern="100" dirty="0">
                <a:solidFill>
                  <a:schemeClr val="accent1"/>
                </a:solidFill>
                <a:effectLst/>
                <a:ea typeface="Aptos" panose="020B0004020202020204" pitchFamily="34" charset="0"/>
                <a:cs typeface="Times New Roman" panose="02020603050405020304" pitchFamily="18" charset="0"/>
              </a:rPr>
              <a:t>Organ </a:t>
            </a:r>
            <a:r>
              <a:rPr lang="de-DE" sz="1400" kern="100" dirty="0" err="1">
                <a:solidFill>
                  <a:schemeClr val="accent1"/>
                </a:solidFill>
                <a:effectLst/>
                <a:ea typeface="Aptos" panose="020B0004020202020204" pitchFamily="34" charset="0"/>
                <a:cs typeface="Times New Roman" panose="02020603050405020304" pitchFamily="18" charset="0"/>
              </a:rPr>
              <a:t>menschl</a:t>
            </a:r>
            <a:r>
              <a:rPr lang="de-DE" sz="1400" kern="100" dirty="0">
                <a:solidFill>
                  <a:schemeClr val="accent1"/>
                </a:solidFill>
                <a:effectLst/>
                <a:ea typeface="Aptos" panose="020B0004020202020204" pitchFamily="34" charset="0"/>
                <a:cs typeface="Times New Roman" panose="02020603050405020304" pitchFamily="18" charset="0"/>
              </a:rPr>
              <a:t> Fühlens </a:t>
            </a:r>
            <a:r>
              <a:rPr lang="de-DE" sz="1400" kern="100" dirty="0">
                <a:effectLst/>
                <a:ea typeface="Aptos" panose="020B0004020202020204" pitchFamily="34" charset="0"/>
                <a:cs typeface="Times New Roman" panose="02020603050405020304" pitchFamily="18" charset="0"/>
              </a:rPr>
              <a:t>u Erlebens </a:t>
            </a:r>
          </a:p>
          <a:p>
            <a:pPr>
              <a:lnSpc>
                <a:spcPts val="1700"/>
              </a:lnSpc>
              <a:spcAft>
                <a:spcPts val="300"/>
              </a:spcAft>
              <a:buFont typeface="Arial" panose="020B0604020202020204" pitchFamily="34" charset="0"/>
              <a:buChar char="•"/>
            </a:pPr>
            <a:r>
              <a:rPr lang="de-DE" sz="1400" b="1" kern="100" dirty="0">
                <a:effectLst/>
                <a:ea typeface="Aptos" panose="020B0004020202020204" pitchFamily="34" charset="0"/>
                <a:cs typeface="Times New Roman" panose="02020603050405020304" pitchFamily="18" charset="0"/>
              </a:rPr>
              <a:t>b</a:t>
            </a:r>
            <a:r>
              <a:rPr lang="de-DE" sz="1400" kern="100" dirty="0">
                <a:effectLst/>
                <a:ea typeface="Aptos" panose="020B0004020202020204" pitchFamily="34" charset="0"/>
                <a:cs typeface="Times New Roman" panose="02020603050405020304" pitchFamily="18" charset="0"/>
              </a:rPr>
              <a:t> als Ort, </a:t>
            </a:r>
            <a:r>
              <a:rPr lang="de-DE" sz="1400" kern="100" dirty="0">
                <a:solidFill>
                  <a:schemeClr val="accent1"/>
                </a:solidFill>
                <a:effectLst/>
                <a:ea typeface="Aptos" panose="020B0004020202020204" pitchFamily="34" charset="0"/>
                <a:cs typeface="Times New Roman" panose="02020603050405020304" pitchFamily="18" charset="0"/>
              </a:rPr>
              <a:t>Ausgangspunkt von Verlangen</a:t>
            </a:r>
            <a:r>
              <a:rPr lang="de-DE" sz="1400" kern="100" dirty="0">
                <a:effectLst/>
                <a:ea typeface="Aptos" panose="020B0004020202020204" pitchFamily="34" charset="0"/>
                <a:cs typeface="Times New Roman" panose="02020603050405020304" pitchFamily="18" charset="0"/>
              </a:rPr>
              <a:t>, Handeln, Wirksamkeit </a:t>
            </a:r>
          </a:p>
          <a:p>
            <a:pPr>
              <a:lnSpc>
                <a:spcPts val="1700"/>
              </a:lnSpc>
              <a:spcAft>
                <a:spcPts val="300"/>
              </a:spcAft>
              <a:buFont typeface="Arial" panose="020B0604020202020204" pitchFamily="34" charset="0"/>
              <a:buChar char="•"/>
            </a:pPr>
            <a:r>
              <a:rPr lang="de-DE" sz="1400" b="1" kern="100" dirty="0">
                <a:effectLst/>
                <a:ea typeface="Aptos" panose="020B0004020202020204" pitchFamily="34" charset="0"/>
                <a:cs typeface="Times New Roman" panose="02020603050405020304" pitchFamily="18" charset="0"/>
              </a:rPr>
              <a:t>c</a:t>
            </a:r>
            <a:r>
              <a:rPr lang="de-DE" sz="1400" kern="100" dirty="0">
                <a:effectLst/>
                <a:ea typeface="Aptos" panose="020B0004020202020204" pitchFamily="34" charset="0"/>
                <a:cs typeface="Times New Roman" panose="02020603050405020304" pitchFamily="18" charset="0"/>
              </a:rPr>
              <a:t> als Ursprung, Triebfeder </a:t>
            </a:r>
            <a:r>
              <a:rPr lang="de-DE" sz="1400" kern="100" dirty="0" err="1">
                <a:effectLst/>
                <a:ea typeface="Aptos" panose="020B0004020202020204" pitchFamily="34" charset="0"/>
                <a:cs typeface="Times New Roman" panose="02020603050405020304" pitchFamily="18" charset="0"/>
              </a:rPr>
              <a:t>od</a:t>
            </a:r>
            <a:r>
              <a:rPr lang="de-DE" sz="1400" kern="100" dirty="0">
                <a:effectLst/>
                <a:ea typeface="Aptos" panose="020B0004020202020204" pitchFamily="34" charset="0"/>
                <a:cs typeface="Times New Roman" panose="02020603050405020304" pitchFamily="18" charset="0"/>
              </a:rPr>
              <a:t> Empfänger (</a:t>
            </a:r>
            <a:r>
              <a:rPr lang="de-DE" sz="1400" kern="100" dirty="0" err="1">
                <a:effectLst/>
                <a:ea typeface="Aptos" panose="020B0004020202020204" pitchFamily="34" charset="0"/>
                <a:cs typeface="Times New Roman" panose="02020603050405020304" pitchFamily="18" charset="0"/>
              </a:rPr>
              <a:t>gefühlshafter</a:t>
            </a:r>
            <a:r>
              <a:rPr lang="de-DE" sz="1400" kern="100" dirty="0">
                <a:solidFill>
                  <a:schemeClr val="accent1"/>
                </a:solidFill>
                <a:effectLst/>
                <a:ea typeface="Aptos" panose="020B0004020202020204" pitchFamily="34" charset="0"/>
                <a:cs typeface="Times New Roman" panose="02020603050405020304" pitchFamily="18" charset="0"/>
              </a:rPr>
              <a:t>) verbaler Äußerungen </a:t>
            </a:r>
          </a:p>
          <a:p>
            <a:pPr>
              <a:lnSpc>
                <a:spcPts val="1700"/>
              </a:lnSpc>
              <a:spcAft>
                <a:spcPts val="300"/>
              </a:spcAft>
              <a:buFont typeface="Arial" panose="020B0604020202020204" pitchFamily="34" charset="0"/>
              <a:buChar char="•"/>
            </a:pPr>
            <a:r>
              <a:rPr lang="de-DE" sz="1400" b="1" kern="100" dirty="0">
                <a:effectLst/>
                <a:ea typeface="Aptos" panose="020B0004020202020204" pitchFamily="34" charset="0"/>
                <a:cs typeface="Times New Roman" panose="02020603050405020304" pitchFamily="18" charset="0"/>
              </a:rPr>
              <a:t>d</a:t>
            </a:r>
            <a:r>
              <a:rPr lang="de-DE" sz="1400" kern="100" dirty="0">
                <a:effectLst/>
                <a:ea typeface="Aptos" panose="020B0004020202020204" pitchFamily="34" charset="0"/>
                <a:cs typeface="Times New Roman" panose="02020603050405020304" pitchFamily="18" charset="0"/>
              </a:rPr>
              <a:t> als Ort </a:t>
            </a:r>
            <a:r>
              <a:rPr lang="de-DE" sz="1400" kern="100" dirty="0">
                <a:solidFill>
                  <a:schemeClr val="accent1"/>
                </a:solidFill>
                <a:effectLst/>
                <a:ea typeface="Aptos" panose="020B0004020202020204" pitchFamily="34" charset="0"/>
                <a:cs typeface="Times New Roman" panose="02020603050405020304" pitchFamily="18" charset="0"/>
              </a:rPr>
              <a:t>imaginativen, schöpferischen Vermögens </a:t>
            </a:r>
          </a:p>
          <a:p>
            <a:pPr>
              <a:lnSpc>
                <a:spcPts val="1700"/>
              </a:lnSpc>
              <a:spcAft>
                <a:spcPts val="300"/>
              </a:spcAft>
              <a:buFont typeface="Arial" panose="020B0604020202020204" pitchFamily="34" charset="0"/>
              <a:buChar char="•"/>
            </a:pPr>
            <a:r>
              <a:rPr lang="de-DE" sz="1400" b="1" kern="100" dirty="0">
                <a:effectLst/>
                <a:ea typeface="Aptos" panose="020B0004020202020204" pitchFamily="34" charset="0"/>
                <a:cs typeface="Times New Roman" panose="02020603050405020304" pitchFamily="18" charset="0"/>
              </a:rPr>
              <a:t>e</a:t>
            </a:r>
            <a:r>
              <a:rPr lang="de-DE" sz="1400" kern="100" dirty="0">
                <a:effectLst/>
                <a:ea typeface="Aptos" panose="020B0004020202020204" pitchFamily="34" charset="0"/>
                <a:cs typeface="Times New Roman" panose="02020603050405020304" pitchFamily="18" charset="0"/>
              </a:rPr>
              <a:t> als Träger, </a:t>
            </a:r>
            <a:r>
              <a:rPr lang="de-DE" sz="1400" kern="100" dirty="0">
                <a:solidFill>
                  <a:schemeClr val="accent1"/>
                </a:solidFill>
                <a:effectLst/>
                <a:ea typeface="Aptos" panose="020B0004020202020204" pitchFamily="34" charset="0"/>
                <a:cs typeface="Times New Roman" panose="02020603050405020304" pitchFamily="18" charset="0"/>
              </a:rPr>
              <a:t>Instanz sittlichen Fühlens </a:t>
            </a:r>
            <a:r>
              <a:rPr lang="de-DE" sz="1400" kern="100" dirty="0">
                <a:effectLst/>
                <a:ea typeface="Aptos" panose="020B0004020202020204" pitchFamily="34" charset="0"/>
                <a:cs typeface="Times New Roman" panose="02020603050405020304" pitchFamily="18" charset="0"/>
              </a:rPr>
              <a:t>u Handelns, </a:t>
            </a:r>
            <a:br>
              <a:rPr lang="de-DE" sz="1400" kern="100" dirty="0">
                <a:effectLst/>
                <a:ea typeface="Aptos" panose="020B0004020202020204" pitchFamily="34" charset="0"/>
                <a:cs typeface="Times New Roman" panose="02020603050405020304" pitchFamily="18" charset="0"/>
              </a:rPr>
            </a:br>
            <a:r>
              <a:rPr lang="de-DE" sz="1400" kern="100" dirty="0">
                <a:effectLst/>
                <a:ea typeface="Aptos" panose="020B0004020202020204" pitchFamily="34" charset="0"/>
                <a:cs typeface="Times New Roman" panose="02020603050405020304" pitchFamily="18" charset="0"/>
              </a:rPr>
              <a:t>ethischer Haltung, Gesinnung </a:t>
            </a:r>
          </a:p>
          <a:p>
            <a:pPr>
              <a:lnSpc>
                <a:spcPts val="1700"/>
              </a:lnSpc>
              <a:spcAft>
                <a:spcPts val="300"/>
              </a:spcAft>
              <a:buFont typeface="Arial" panose="020B0604020202020204" pitchFamily="34" charset="0"/>
              <a:buChar char="•"/>
            </a:pPr>
            <a:r>
              <a:rPr lang="de-DE" sz="1400" b="1" kern="100" dirty="0">
                <a:effectLst/>
                <a:ea typeface="Aptos" panose="020B0004020202020204" pitchFamily="34" charset="0"/>
                <a:cs typeface="Times New Roman" panose="02020603050405020304" pitchFamily="18" charset="0"/>
              </a:rPr>
              <a:t>f</a:t>
            </a:r>
            <a:r>
              <a:rPr lang="de-DE" sz="1400" kern="100" dirty="0">
                <a:effectLst/>
                <a:ea typeface="Aptos" panose="020B0004020202020204" pitchFamily="34" charset="0"/>
                <a:cs typeface="Times New Roman" panose="02020603050405020304" pitchFamily="18" charset="0"/>
              </a:rPr>
              <a:t> als Ort, Bereich </a:t>
            </a:r>
            <a:r>
              <a:rPr lang="de-DE" sz="1400" kern="100" dirty="0" err="1">
                <a:effectLst/>
                <a:ea typeface="Aptos" panose="020B0004020202020204" pitchFamily="34" charset="0"/>
                <a:cs typeface="Times New Roman" panose="02020603050405020304" pitchFamily="18" charset="0"/>
              </a:rPr>
              <a:t>best</a:t>
            </a:r>
            <a:r>
              <a:rPr lang="de-DE" sz="1400" kern="100" dirty="0">
                <a:effectLst/>
                <a:ea typeface="Aptos" panose="020B0004020202020204" pitchFamily="34" charset="0"/>
                <a:cs typeface="Times New Roman" panose="02020603050405020304" pitchFamily="18" charset="0"/>
              </a:rPr>
              <a:t> </a:t>
            </a:r>
            <a:r>
              <a:rPr lang="de-DE" sz="1400" kern="100" dirty="0">
                <a:solidFill>
                  <a:schemeClr val="accent1"/>
                </a:solidFill>
                <a:effectLst/>
                <a:ea typeface="Aptos" panose="020B0004020202020204" pitchFamily="34" charset="0"/>
                <a:cs typeface="Times New Roman" panose="02020603050405020304" pitchFamily="18" charset="0"/>
              </a:rPr>
              <a:t>(kognitiv-)geistiger Fähigkeiten </a:t>
            </a:r>
            <a:r>
              <a:rPr lang="de-DE" sz="1400" kern="100" dirty="0">
                <a:effectLst/>
                <a:ea typeface="Aptos" panose="020B0004020202020204" pitchFamily="34" charset="0"/>
                <a:cs typeface="Times New Roman" panose="02020603050405020304" pitchFamily="18" charset="0"/>
              </a:rPr>
              <a:t>u Vorgänge </a:t>
            </a:r>
          </a:p>
          <a:p>
            <a:pPr>
              <a:lnSpc>
                <a:spcPts val="1700"/>
              </a:lnSpc>
              <a:spcAft>
                <a:spcPts val="300"/>
              </a:spcAft>
              <a:buFont typeface="Arial" panose="020B0604020202020204" pitchFamily="34" charset="0"/>
              <a:buChar char="•"/>
            </a:pPr>
            <a:r>
              <a:rPr lang="de-DE" sz="1400" b="1" kern="100" dirty="0">
                <a:effectLst/>
                <a:ea typeface="Aptos" panose="020B0004020202020204" pitchFamily="34" charset="0"/>
                <a:cs typeface="Times New Roman" panose="02020603050405020304" pitchFamily="18" charset="0"/>
              </a:rPr>
              <a:t>g</a:t>
            </a:r>
            <a:r>
              <a:rPr lang="de-DE" sz="1400" kern="100" dirty="0">
                <a:effectLst/>
                <a:ea typeface="Aptos" panose="020B0004020202020204" pitchFamily="34" charset="0"/>
                <a:cs typeface="Times New Roman" panose="02020603050405020304" pitchFamily="18" charset="0"/>
              </a:rPr>
              <a:t> in </a:t>
            </a:r>
            <a:r>
              <a:rPr lang="de-DE" sz="1400" kern="100" dirty="0" err="1">
                <a:effectLst/>
                <a:ea typeface="Aptos" panose="020B0004020202020204" pitchFamily="34" charset="0"/>
                <a:cs typeface="Times New Roman" panose="02020603050405020304" pitchFamily="18" charset="0"/>
              </a:rPr>
              <a:t>metonym</a:t>
            </a:r>
            <a:r>
              <a:rPr lang="de-DE" sz="1400" kern="100" dirty="0">
                <a:effectLst/>
                <a:ea typeface="Aptos" panose="020B0004020202020204" pitchFamily="34" charset="0"/>
                <a:cs typeface="Times New Roman" panose="02020603050405020304" pitchFamily="18" charset="0"/>
              </a:rPr>
              <a:t> Verwendungen </a:t>
            </a:r>
          </a:p>
          <a:p>
            <a:pPr>
              <a:lnSpc>
                <a:spcPts val="1700"/>
              </a:lnSpc>
              <a:spcAft>
                <a:spcPts val="300"/>
              </a:spcAft>
              <a:buFont typeface="Arial" panose="020B0604020202020204" pitchFamily="34" charset="0"/>
              <a:buChar char="•"/>
            </a:pPr>
            <a:r>
              <a:rPr lang="de-DE" sz="1400" b="1" i="1" kern="100" dirty="0">
                <a:effectLst/>
                <a:ea typeface="Aptos" panose="020B0004020202020204" pitchFamily="34" charset="0"/>
                <a:cs typeface="Times New Roman" panose="02020603050405020304" pitchFamily="18" charset="0"/>
              </a:rPr>
              <a:t>2</a:t>
            </a:r>
            <a:r>
              <a:rPr lang="de-DE" sz="1400" i="1" kern="100" dirty="0">
                <a:effectLst/>
                <a:ea typeface="Aptos" panose="020B0004020202020204" pitchFamily="34" charset="0"/>
                <a:cs typeface="Times New Roman" panose="02020603050405020304" pitchFamily="18" charset="0"/>
              </a:rPr>
              <a:t> auf die (geistig-)seelische Gesamtheit bezogen </a:t>
            </a:r>
            <a:endParaRPr lang="de-DE" sz="1400" kern="100" dirty="0">
              <a:effectLst/>
              <a:ea typeface="Aptos" panose="020B0004020202020204" pitchFamily="34" charset="0"/>
              <a:cs typeface="Times New Roman" panose="02020603050405020304" pitchFamily="18" charset="0"/>
            </a:endParaRPr>
          </a:p>
          <a:p>
            <a:pPr>
              <a:lnSpc>
                <a:spcPts val="1700"/>
              </a:lnSpc>
              <a:spcAft>
                <a:spcPts val="300"/>
              </a:spcAft>
              <a:buFont typeface="Arial" panose="020B0604020202020204" pitchFamily="34" charset="0"/>
              <a:buChar char="•"/>
            </a:pPr>
            <a:r>
              <a:rPr lang="de-DE" sz="1400" b="1" kern="100" dirty="0">
                <a:effectLst/>
                <a:ea typeface="Aptos" panose="020B0004020202020204" pitchFamily="34" charset="0"/>
                <a:cs typeface="Times New Roman" panose="02020603050405020304" pitchFamily="18" charset="0"/>
              </a:rPr>
              <a:t>a</a:t>
            </a:r>
            <a:r>
              <a:rPr lang="de-DE" sz="1400" kern="100" dirty="0">
                <a:effectLst/>
                <a:ea typeface="Aptos" panose="020B0004020202020204" pitchFamily="34" charset="0"/>
                <a:cs typeface="Times New Roman" panose="02020603050405020304" pitchFamily="18" charset="0"/>
              </a:rPr>
              <a:t> für die (individuelle) Wesensart, den </a:t>
            </a:r>
            <a:r>
              <a:rPr lang="de-DE" sz="1400" kern="100" dirty="0" err="1">
                <a:solidFill>
                  <a:schemeClr val="accent1"/>
                </a:solidFill>
                <a:effectLst/>
                <a:ea typeface="Aptos" panose="020B0004020202020204" pitchFamily="34" charset="0"/>
                <a:cs typeface="Times New Roman" panose="02020603050405020304" pitchFamily="18" charset="0"/>
              </a:rPr>
              <a:t>eigentüml</a:t>
            </a:r>
            <a:r>
              <a:rPr lang="de-DE" sz="1400" kern="100" dirty="0">
                <a:solidFill>
                  <a:schemeClr val="accent1"/>
                </a:solidFill>
                <a:effectLst/>
                <a:ea typeface="Aptos" panose="020B0004020202020204" pitchFamily="34" charset="0"/>
                <a:cs typeface="Times New Roman" panose="02020603050405020304" pitchFamily="18" charset="0"/>
              </a:rPr>
              <a:t> Charakter </a:t>
            </a:r>
            <a:br>
              <a:rPr lang="de-DE" sz="1400" kern="100" dirty="0">
                <a:effectLst/>
                <a:ea typeface="Aptos" panose="020B0004020202020204" pitchFamily="34" charset="0"/>
                <a:cs typeface="Times New Roman" panose="02020603050405020304" pitchFamily="18" charset="0"/>
              </a:rPr>
            </a:br>
            <a:r>
              <a:rPr lang="de-DE" sz="1400" kern="100" dirty="0" err="1">
                <a:effectLst/>
                <a:ea typeface="Aptos" panose="020B0004020202020204" pitchFamily="34" charset="0"/>
                <a:cs typeface="Times New Roman" panose="02020603050405020304" pitchFamily="18" charset="0"/>
              </a:rPr>
              <a:t>od</a:t>
            </a:r>
            <a:r>
              <a:rPr lang="de-DE" sz="1400" kern="100" dirty="0">
                <a:effectLst/>
                <a:ea typeface="Aptos" panose="020B0004020202020204" pitchFamily="34" charset="0"/>
                <a:cs typeface="Times New Roman" panose="02020603050405020304" pitchFamily="18" charset="0"/>
              </a:rPr>
              <a:t> die innere Person </a:t>
            </a:r>
          </a:p>
          <a:p>
            <a:pPr>
              <a:lnSpc>
                <a:spcPts val="1700"/>
              </a:lnSpc>
              <a:spcAft>
                <a:spcPts val="300"/>
              </a:spcAft>
              <a:buFont typeface="Arial" panose="020B0604020202020204" pitchFamily="34" charset="0"/>
              <a:buChar char="•"/>
            </a:pPr>
            <a:r>
              <a:rPr lang="de-DE" sz="1400" b="1" kern="100" dirty="0">
                <a:effectLst/>
                <a:ea typeface="Aptos" panose="020B0004020202020204" pitchFamily="34" charset="0"/>
                <a:cs typeface="Times New Roman" panose="02020603050405020304" pitchFamily="18" charset="0"/>
              </a:rPr>
              <a:t>b</a:t>
            </a:r>
            <a:r>
              <a:rPr lang="de-DE" sz="1400" kern="100" dirty="0">
                <a:effectLst/>
                <a:ea typeface="Aptos" panose="020B0004020202020204" pitchFamily="34" charset="0"/>
                <a:cs typeface="Times New Roman" panose="02020603050405020304" pitchFamily="18" charset="0"/>
              </a:rPr>
              <a:t> in der empfindsamen, genialischen Frühzeit </a:t>
            </a:r>
            <a:br>
              <a:rPr lang="de-DE" sz="1400" kern="100" dirty="0">
                <a:effectLst/>
                <a:ea typeface="Aptos" panose="020B0004020202020204" pitchFamily="34" charset="0"/>
                <a:cs typeface="Times New Roman" panose="02020603050405020304" pitchFamily="18" charset="0"/>
              </a:rPr>
            </a:br>
            <a:r>
              <a:rPr lang="de-DE" sz="1400" kern="100" dirty="0">
                <a:solidFill>
                  <a:schemeClr val="accent1"/>
                </a:solidFill>
                <a:effectLst/>
                <a:ea typeface="Aptos" panose="020B0004020202020204" pitchFamily="34" charset="0"/>
                <a:cs typeface="Times New Roman" panose="02020603050405020304" pitchFamily="18" charset="0"/>
              </a:rPr>
              <a:t>Kern- u Wesensbegriff des fühlenden, kraftvollen (autonomen) Individuums </a:t>
            </a:r>
          </a:p>
        </p:txBody>
      </p:sp>
      <p:pic>
        <p:nvPicPr>
          <p:cNvPr id="7" name="Grafik 6" descr="Ein Bild, das Text, Zeichnung, Bild, Entwurf enthält.&#10;&#10;Automatisch generierte Beschreibung">
            <a:extLst>
              <a:ext uri="{FF2B5EF4-FFF2-40B4-BE49-F238E27FC236}">
                <a16:creationId xmlns:a16="http://schemas.microsoft.com/office/drawing/2014/main" id="{21310BBB-6D5B-DD88-D70A-B5175CCFB3D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72200" y="3573016"/>
            <a:ext cx="1810320" cy="2301338"/>
          </a:xfrm>
          <a:prstGeom prst="rect">
            <a:avLst/>
          </a:prstGeom>
        </p:spPr>
      </p:pic>
    </p:spTree>
    <p:extLst>
      <p:ext uri="{BB962C8B-B14F-4D97-AF65-F5344CB8AC3E}">
        <p14:creationId xmlns:p14="http://schemas.microsoft.com/office/powerpoint/2010/main" val="38888713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E0AEDD8-E358-FEC3-C54E-15FE951D0883}"/>
              </a:ext>
            </a:extLst>
          </p:cNvPr>
          <p:cNvSpPr>
            <a:spLocks noGrp="1"/>
          </p:cNvSpPr>
          <p:nvPr>
            <p:ph type="title"/>
          </p:nvPr>
        </p:nvSpPr>
        <p:spPr/>
        <p:txBody>
          <a:bodyPr>
            <a:normAutofit fontScale="90000"/>
          </a:bodyPr>
          <a:lstStyle/>
          <a:p>
            <a:br>
              <a:rPr lang="de-DE" dirty="0"/>
            </a:br>
            <a:br>
              <a:rPr lang="de-DE" dirty="0"/>
            </a:br>
            <a:r>
              <a:rPr lang="de-DE" sz="3100" dirty="0"/>
              <a:t>Begriffe: </a:t>
            </a:r>
            <a:r>
              <a:rPr lang="de-DE" sz="3100" dirty="0">
                <a:solidFill>
                  <a:schemeClr val="accent1"/>
                </a:solidFill>
              </a:rPr>
              <a:t>paradox</a:t>
            </a:r>
            <a:r>
              <a:rPr lang="de-DE" sz="3100" dirty="0"/>
              <a:t> (</a:t>
            </a:r>
            <a:r>
              <a:rPr lang="de-DE" sz="3100" dirty="0" err="1"/>
              <a:t>GWb</a:t>
            </a:r>
            <a:r>
              <a:rPr lang="de-DE" sz="3100" dirty="0"/>
              <a:t>)</a:t>
            </a:r>
          </a:p>
        </p:txBody>
      </p:sp>
      <p:sp>
        <p:nvSpPr>
          <p:cNvPr id="3" name="Fußzeilenplatzhalter 2">
            <a:extLst>
              <a:ext uri="{FF2B5EF4-FFF2-40B4-BE49-F238E27FC236}">
                <a16:creationId xmlns:a16="http://schemas.microsoft.com/office/drawing/2014/main" id="{2C280C28-F41B-6DA1-CAA3-B0C103CDCCAE}"/>
              </a:ext>
            </a:extLst>
          </p:cNvPr>
          <p:cNvSpPr>
            <a:spLocks noGrp="1"/>
          </p:cNvSpPr>
          <p:nvPr>
            <p:ph type="ftr" sz="quarter" idx="11"/>
          </p:nvPr>
        </p:nvSpPr>
        <p:spPr/>
        <p:txBody>
          <a:bodyPr/>
          <a:lstStyle/>
          <a:p>
            <a:r>
              <a:rPr lang="de-DE"/>
              <a:t>Werther, neu gelesen</a:t>
            </a:r>
          </a:p>
        </p:txBody>
      </p:sp>
      <p:sp>
        <p:nvSpPr>
          <p:cNvPr id="4" name="Foliennummernplatzhalter 3">
            <a:extLst>
              <a:ext uri="{FF2B5EF4-FFF2-40B4-BE49-F238E27FC236}">
                <a16:creationId xmlns:a16="http://schemas.microsoft.com/office/drawing/2014/main" id="{A27411E3-291E-2BDE-0D5C-A3B73FF3B5C3}"/>
              </a:ext>
            </a:extLst>
          </p:cNvPr>
          <p:cNvSpPr>
            <a:spLocks noGrp="1"/>
          </p:cNvSpPr>
          <p:nvPr>
            <p:ph type="sldNum" sz="quarter" idx="12"/>
          </p:nvPr>
        </p:nvSpPr>
        <p:spPr/>
        <p:txBody>
          <a:bodyPr/>
          <a:lstStyle/>
          <a:p>
            <a:fld id="{B2ADACBF-B37B-4026-855E-49B0BDFC8D12}" type="slidenum">
              <a:rPr lang="de-DE" smtClean="0"/>
              <a:t>14</a:t>
            </a:fld>
            <a:endParaRPr lang="de-DE"/>
          </a:p>
        </p:txBody>
      </p:sp>
      <p:sp>
        <p:nvSpPr>
          <p:cNvPr id="5" name="Inhaltsplatzhalter 4">
            <a:extLst>
              <a:ext uri="{FF2B5EF4-FFF2-40B4-BE49-F238E27FC236}">
                <a16:creationId xmlns:a16="http://schemas.microsoft.com/office/drawing/2014/main" id="{88B4126A-B546-25F1-29A2-AFFCD279B195}"/>
              </a:ext>
            </a:extLst>
          </p:cNvPr>
          <p:cNvSpPr>
            <a:spLocks noGrp="1"/>
          </p:cNvSpPr>
          <p:nvPr>
            <p:ph sz="quarter" idx="1"/>
          </p:nvPr>
        </p:nvSpPr>
        <p:spPr>
          <a:xfrm>
            <a:off x="395536" y="1556792"/>
            <a:ext cx="5926432" cy="4572000"/>
          </a:xfrm>
        </p:spPr>
        <p:txBody>
          <a:bodyPr>
            <a:normAutofit/>
          </a:bodyPr>
          <a:lstStyle/>
          <a:p>
            <a:pPr marL="0" indent="0">
              <a:lnSpc>
                <a:spcPts val="1700"/>
              </a:lnSpc>
              <a:spcAft>
                <a:spcPts val="300"/>
              </a:spcAft>
              <a:buNone/>
            </a:pPr>
            <a:r>
              <a:rPr lang="de-DE" sz="1400" u="sng" kern="100" dirty="0">
                <a:effectLst/>
                <a:ea typeface="Aptos" panose="020B0004020202020204" pitchFamily="34" charset="0"/>
                <a:cs typeface="Times New Roman" panose="02020603050405020304" pitchFamily="18" charset="0"/>
              </a:rPr>
              <a:t>1 einer </a:t>
            </a:r>
            <a:r>
              <a:rPr lang="de-DE" sz="1400" u="sng" kern="100" dirty="0">
                <a:solidFill>
                  <a:schemeClr val="accent1"/>
                </a:solidFill>
                <a:effectLst/>
                <a:ea typeface="Aptos" panose="020B0004020202020204" pitchFamily="34" charset="0"/>
                <a:cs typeface="Times New Roman" panose="02020603050405020304" pitchFamily="18" charset="0"/>
              </a:rPr>
              <a:t>etablierten Lehrmeinung entgegenstehend</a:t>
            </a:r>
            <a:r>
              <a:rPr lang="de-DE" sz="1400" u="sng" kern="100" dirty="0">
                <a:effectLst/>
                <a:ea typeface="Aptos" panose="020B0004020202020204" pitchFamily="34" charset="0"/>
                <a:cs typeface="Times New Roman" panose="02020603050405020304" pitchFamily="18" charset="0"/>
              </a:rPr>
              <a:t>; auch </a:t>
            </a:r>
            <a:r>
              <a:rPr lang="de-DE" sz="1400" u="sng" kern="100" dirty="0" err="1">
                <a:effectLst/>
                <a:ea typeface="Aptos" panose="020B0004020202020204" pitchFamily="34" charset="0"/>
                <a:cs typeface="Times New Roman" panose="02020603050405020304" pitchFamily="18" charset="0"/>
              </a:rPr>
              <a:t>mBez</a:t>
            </a:r>
            <a:r>
              <a:rPr lang="de-DE" sz="1400" u="sng" kern="100" dirty="0">
                <a:effectLst/>
                <a:ea typeface="Aptos" panose="020B0004020202020204" pitchFamily="34" charset="0"/>
                <a:cs typeface="Times New Roman" panose="02020603050405020304" pitchFamily="18" charset="0"/>
              </a:rPr>
              <a:t> auf biblische Überlieferung</a:t>
            </a:r>
            <a:r>
              <a:rPr lang="de-DE" sz="1400" kern="100" dirty="0">
                <a:effectLst/>
                <a:ea typeface="Aptos" panose="020B0004020202020204" pitchFamily="34" charset="0"/>
                <a:cs typeface="Times New Roman" panose="02020603050405020304" pitchFamily="18" charset="0"/>
              </a:rPr>
              <a:t> </a:t>
            </a:r>
          </a:p>
          <a:p>
            <a:pPr marL="0" indent="0">
              <a:lnSpc>
                <a:spcPts val="1700"/>
              </a:lnSpc>
              <a:spcAft>
                <a:spcPts val="300"/>
              </a:spcAft>
              <a:buNone/>
            </a:pPr>
            <a:r>
              <a:rPr lang="de-DE" sz="1400" kern="100" dirty="0">
                <a:effectLst/>
                <a:ea typeface="Aptos" panose="020B0004020202020204" pitchFamily="34" charset="0"/>
                <a:cs typeface="Times New Roman" panose="02020603050405020304" pitchFamily="18" charset="0"/>
              </a:rPr>
              <a:t>Bis hierher wird der Vortrag nichts P-es enthalten. Desto mehr die folgende Abtheilung, welches denn bei dem Übergang dereinst zu bemerken ist </a:t>
            </a:r>
            <a:r>
              <a:rPr lang="de-DE" sz="1400" kern="100" baseline="-25000" dirty="0">
                <a:effectLst/>
                <a:ea typeface="Noto Sans" panose="020B0502040504020204" pitchFamily="34"/>
                <a:cs typeface="Noto Sans" panose="020B0502040504020204" pitchFamily="34"/>
              </a:rPr>
              <a:t>WA</a:t>
            </a:r>
            <a:r>
              <a:rPr lang="de-DE" sz="1400" kern="100" dirty="0">
                <a:effectLst/>
                <a:ea typeface="Aptos" panose="020B0004020202020204" pitchFamily="34" charset="0"/>
                <a:cs typeface="Times New Roman" panose="02020603050405020304" pitchFamily="18" charset="0"/>
              </a:rPr>
              <a:t>; </a:t>
            </a:r>
          </a:p>
          <a:p>
            <a:pPr marL="0" indent="0">
              <a:lnSpc>
                <a:spcPts val="1700"/>
              </a:lnSpc>
              <a:spcAft>
                <a:spcPts val="300"/>
              </a:spcAft>
              <a:buNone/>
            </a:pPr>
            <a:r>
              <a:rPr lang="de-DE" sz="1400" u="sng" kern="100" dirty="0">
                <a:effectLst/>
                <a:ea typeface="Aptos" panose="020B0004020202020204" pitchFamily="34" charset="0"/>
                <a:cs typeface="Times New Roman" panose="02020603050405020304" pitchFamily="18" charset="0"/>
              </a:rPr>
              <a:t>2 </a:t>
            </a:r>
            <a:r>
              <a:rPr lang="de-DE" sz="1400" u="sng" kern="100" dirty="0">
                <a:solidFill>
                  <a:schemeClr val="accent1"/>
                </a:solidFill>
                <a:effectLst/>
                <a:ea typeface="Aptos" panose="020B0004020202020204" pitchFamily="34" charset="0"/>
                <a:cs typeface="Times New Roman" panose="02020603050405020304" pitchFamily="18" charset="0"/>
              </a:rPr>
              <a:t>rational nicht nachvollziehbar</a:t>
            </a:r>
            <a:endParaRPr lang="de-DE" sz="1400" kern="100" dirty="0">
              <a:solidFill>
                <a:schemeClr val="accent1"/>
              </a:solidFill>
              <a:effectLst/>
              <a:ea typeface="Aptos" panose="020B0004020202020204" pitchFamily="34" charset="0"/>
              <a:cs typeface="Times New Roman" panose="02020603050405020304" pitchFamily="18" charset="0"/>
            </a:endParaRPr>
          </a:p>
          <a:p>
            <a:pPr marL="0" indent="0" fontAlgn="base">
              <a:lnSpc>
                <a:spcPts val="1700"/>
              </a:lnSpc>
              <a:spcAft>
                <a:spcPts val="300"/>
              </a:spcAft>
              <a:buClr>
                <a:srgbClr val="000000"/>
              </a:buClr>
              <a:buSzPts val="1200"/>
              <a:buNone/>
            </a:pPr>
            <a:r>
              <a:rPr lang="de-DE" sz="1400" i="1" u="none" strike="noStrike" kern="100" dirty="0">
                <a:effectLst/>
                <a:uFill>
                  <a:solidFill>
                    <a:srgbClr val="000000"/>
                  </a:solidFill>
                </a:uFill>
                <a:ea typeface="Calibri" panose="020F0502020204030204" pitchFamily="34" charset="0"/>
                <a:cs typeface="Calibri" panose="020F0502020204030204" pitchFamily="34" charset="0"/>
              </a:rPr>
              <a:t>unlogisch, widersinnig, widersprüchlich; mehrfach ‘p. scheinen’, ‘(als) p. erscheinen’, vereinzelt ‘in p-er Weise’ </a:t>
            </a:r>
            <a:r>
              <a:rPr lang="de-DE" sz="1400" i="1" u="none" strike="noStrike" kern="100" dirty="0" err="1">
                <a:effectLst/>
                <a:uFill>
                  <a:solidFill>
                    <a:srgbClr val="000000"/>
                  </a:solidFill>
                </a:uFill>
                <a:ea typeface="Calibri" panose="020F0502020204030204" pitchFamily="34" charset="0"/>
                <a:cs typeface="Calibri" panose="020F0502020204030204" pitchFamily="34" charset="0"/>
              </a:rPr>
              <a:t>uä</a:t>
            </a:r>
            <a:r>
              <a:rPr lang="de-DE" sz="1400" i="1" u="none" strike="noStrike" kern="100" dirty="0">
                <a:effectLst/>
                <a:uFill>
                  <a:solidFill>
                    <a:srgbClr val="000000"/>
                  </a:solidFill>
                </a:uFill>
                <a:ea typeface="Calibri" panose="020F0502020204030204" pitchFamily="34" charset="0"/>
                <a:cs typeface="Calibri" panose="020F0502020204030204" pitchFamily="34" charset="0"/>
              </a:rPr>
              <a:t>; auch </a:t>
            </a:r>
            <a:r>
              <a:rPr lang="de-DE" sz="1400" i="1" u="none" strike="noStrike" kern="100" dirty="0" err="1">
                <a:effectLst/>
                <a:uFill>
                  <a:solidFill>
                    <a:srgbClr val="000000"/>
                  </a:solidFill>
                </a:uFill>
                <a:ea typeface="Calibri" panose="020F0502020204030204" pitchFamily="34" charset="0"/>
                <a:cs typeface="Calibri" panose="020F0502020204030204" pitchFamily="34" charset="0"/>
              </a:rPr>
              <a:t>mBez</a:t>
            </a:r>
            <a:r>
              <a:rPr lang="de-DE" sz="1400" i="1" u="none" strike="noStrike" kern="100" dirty="0">
                <a:effectLst/>
                <a:uFill>
                  <a:solidFill>
                    <a:srgbClr val="000000"/>
                  </a:solidFill>
                </a:uFill>
                <a:ea typeface="Calibri" panose="020F0502020204030204" pitchFamily="34" charset="0"/>
                <a:cs typeface="Calibri" panose="020F0502020204030204" pitchFamily="34" charset="0"/>
              </a:rPr>
              <a:t> auf (</a:t>
            </a:r>
            <a:r>
              <a:rPr lang="de-DE" sz="1400" i="1" u="none" strike="noStrike" kern="100" dirty="0" err="1">
                <a:effectLst/>
                <a:uFill>
                  <a:solidFill>
                    <a:srgbClr val="000000"/>
                  </a:solidFill>
                </a:uFill>
                <a:ea typeface="Calibri" panose="020F0502020204030204" pitchFamily="34" charset="0"/>
                <a:cs typeface="Calibri" panose="020F0502020204030204" pitchFamily="34" charset="0"/>
              </a:rPr>
              <a:t>wiss</a:t>
            </a:r>
            <a:r>
              <a:rPr lang="de-DE" sz="1400" i="1" u="none" strike="noStrike" kern="100" dirty="0">
                <a:effectLst/>
                <a:uFill>
                  <a:solidFill>
                    <a:srgbClr val="000000"/>
                  </a:solidFill>
                </a:uFill>
                <a:ea typeface="Calibri" panose="020F0502020204030204" pitchFamily="34" charset="0"/>
                <a:cs typeface="Calibri" panose="020F0502020204030204" pitchFamily="34" charset="0"/>
              </a:rPr>
              <a:t>) Thesen u Theorien</a:t>
            </a:r>
            <a:r>
              <a:rPr lang="de-DE" sz="1400" u="none" strike="noStrike" kern="100" dirty="0">
                <a:effectLst/>
                <a:uFill>
                  <a:solidFill>
                    <a:srgbClr val="000000"/>
                  </a:solidFill>
                </a:uFill>
                <a:ea typeface="Calibri" panose="020F0502020204030204" pitchFamily="34" charset="0"/>
                <a:cs typeface="Calibri" panose="020F0502020204030204" pitchFamily="34" charset="0"/>
              </a:rPr>
              <a:t> </a:t>
            </a:r>
            <a:br>
              <a:rPr lang="de-DE" sz="1400" u="none" strike="noStrike" kern="100" dirty="0">
                <a:effectLst/>
                <a:uFill>
                  <a:solidFill>
                    <a:srgbClr val="000000"/>
                  </a:solidFill>
                </a:uFill>
                <a:ea typeface="Calibri" panose="020F0502020204030204" pitchFamily="34" charset="0"/>
                <a:cs typeface="Calibri" panose="020F0502020204030204" pitchFamily="34" charset="0"/>
              </a:rPr>
            </a:br>
            <a:r>
              <a:rPr lang="de-DE" sz="1400" u="none" strike="noStrike" kern="100" dirty="0">
                <a:effectLst/>
                <a:uFill>
                  <a:solidFill>
                    <a:srgbClr val="000000"/>
                  </a:solidFill>
                </a:uFill>
                <a:ea typeface="Calibri" panose="020F0502020204030204" pitchFamily="34" charset="0"/>
                <a:cs typeface="Calibri" panose="020F0502020204030204" pitchFamily="34" charset="0"/>
              </a:rPr>
              <a:t>besonders achtete er [Wilhelm] die Hefte kurzer, kaum zusammenhängender Sätze höchst </a:t>
            </a:r>
            <a:r>
              <a:rPr lang="de-DE" sz="1400" u="none" strike="noStrike" kern="100" dirty="0" err="1">
                <a:effectLst/>
                <a:uFill>
                  <a:solidFill>
                    <a:srgbClr val="000000"/>
                  </a:solidFill>
                </a:uFill>
                <a:ea typeface="Calibri" panose="020F0502020204030204" pitchFamily="34" charset="0"/>
                <a:cs typeface="Calibri" panose="020F0502020204030204" pitchFamily="34" charset="0"/>
              </a:rPr>
              <a:t>schätzenswerth</a:t>
            </a:r>
            <a:r>
              <a:rPr lang="de-DE" sz="1400" u="none" strike="noStrike" kern="100" dirty="0">
                <a:effectLst/>
                <a:uFill>
                  <a:solidFill>
                    <a:srgbClr val="000000"/>
                  </a:solidFill>
                </a:uFill>
                <a:ea typeface="Calibri" panose="020F0502020204030204" pitchFamily="34" charset="0"/>
                <a:cs typeface="Calibri" panose="020F0502020204030204" pitchFamily="34" charset="0"/>
              </a:rPr>
              <a:t>. Resultate waren es, </a:t>
            </a:r>
            <a:r>
              <a:rPr lang="de-DE" sz="1400" u="none" strike="noStrike" kern="100" dirty="0" err="1">
                <a:effectLst/>
                <a:uFill>
                  <a:solidFill>
                    <a:srgbClr val="000000"/>
                  </a:solidFill>
                </a:uFill>
                <a:ea typeface="Calibri" panose="020F0502020204030204" pitchFamily="34" charset="0"/>
                <a:cs typeface="Calibri" panose="020F0502020204030204" pitchFamily="34" charset="0"/>
              </a:rPr>
              <a:t>die..als</a:t>
            </a:r>
            <a:r>
              <a:rPr lang="de-DE" sz="1400" u="none" strike="noStrike" kern="100" dirty="0">
                <a:effectLst/>
                <a:uFill>
                  <a:solidFill>
                    <a:srgbClr val="000000"/>
                  </a:solidFill>
                </a:uFill>
                <a:ea typeface="Calibri" panose="020F0502020204030204" pitchFamily="34" charset="0"/>
                <a:cs typeface="Calibri" panose="020F0502020204030204" pitchFamily="34" charset="0"/>
              </a:rPr>
              <a:t> p. erscheinen,uns..</a:t>
            </a:r>
            <a:r>
              <a:rPr lang="de-DE" sz="1400" u="none" strike="noStrike" kern="100" dirty="0" err="1">
                <a:effectLst/>
                <a:uFill>
                  <a:solidFill>
                    <a:srgbClr val="000000"/>
                  </a:solidFill>
                </a:uFill>
                <a:ea typeface="Calibri" panose="020F0502020204030204" pitchFamily="34" charset="0"/>
                <a:cs typeface="Calibri" panose="020F0502020204030204" pitchFamily="34" charset="0"/>
              </a:rPr>
              <a:t>nöthigen</a:t>
            </a:r>
            <a:r>
              <a:rPr lang="de-DE" sz="1400" u="none" strike="noStrike" kern="100" dirty="0">
                <a:effectLst/>
                <a:uFill>
                  <a:solidFill>
                    <a:srgbClr val="000000"/>
                  </a:solidFill>
                </a:uFill>
                <a:ea typeface="Calibri" panose="020F0502020204030204" pitchFamily="34" charset="0"/>
                <a:cs typeface="Calibri" panose="020F0502020204030204" pitchFamily="34" charset="0"/>
              </a:rPr>
              <a:t>, vermittelst eines umgekehrten Findens und Erfindens, rückwärts zu gehen und uns die Filiation solcher </a:t>
            </a:r>
            <a:r>
              <a:rPr lang="de-DE" sz="1400" u="none" strike="noStrike" kern="100" dirty="0" err="1">
                <a:effectLst/>
                <a:uFill>
                  <a:solidFill>
                    <a:srgbClr val="000000"/>
                  </a:solidFill>
                </a:uFill>
                <a:ea typeface="Calibri" panose="020F0502020204030204" pitchFamily="34" charset="0"/>
                <a:cs typeface="Calibri" panose="020F0502020204030204" pitchFamily="34" charset="0"/>
              </a:rPr>
              <a:t>Gedanken..zu</a:t>
            </a:r>
            <a:r>
              <a:rPr lang="de-DE" sz="1400" u="none" strike="noStrike" kern="100" dirty="0">
                <a:effectLst/>
                <a:uFill>
                  <a:solidFill>
                    <a:srgbClr val="000000"/>
                  </a:solidFill>
                </a:uFill>
                <a:ea typeface="Calibri" panose="020F0502020204030204" pitchFamily="34" charset="0"/>
                <a:cs typeface="Calibri" panose="020F0502020204030204" pitchFamily="34" charset="0"/>
              </a:rPr>
              <a:t> vergegenwärtigen </a:t>
            </a:r>
            <a:r>
              <a:rPr lang="de-DE" sz="1400" u="none" strike="noStrike" kern="100" baseline="-25000" dirty="0">
                <a:effectLst/>
                <a:uFill>
                  <a:solidFill>
                    <a:srgbClr val="000000"/>
                  </a:solidFill>
                </a:uFill>
                <a:ea typeface="Noto Sans" panose="020B0502040504020204" pitchFamily="34"/>
                <a:cs typeface="Noto Sans" panose="020B0502040504020204" pitchFamily="34"/>
              </a:rPr>
              <a:t>WA</a:t>
            </a:r>
            <a:r>
              <a:rPr lang="de-DE" sz="1400" u="none" strike="noStrike" kern="100" dirty="0">
                <a:effectLst/>
                <a:uFill>
                  <a:solidFill>
                    <a:srgbClr val="000000"/>
                  </a:solidFill>
                </a:uFill>
                <a:ea typeface="Calibri" panose="020F0502020204030204" pitchFamily="34" charset="0"/>
                <a:cs typeface="Calibri" panose="020F0502020204030204" pitchFamily="34" charset="0"/>
              </a:rPr>
              <a:t>; </a:t>
            </a:r>
          </a:p>
          <a:p>
            <a:pPr marL="0" indent="0">
              <a:lnSpc>
                <a:spcPts val="1700"/>
              </a:lnSpc>
              <a:spcAft>
                <a:spcPts val="300"/>
              </a:spcAft>
              <a:buNone/>
            </a:pPr>
            <a:r>
              <a:rPr lang="de-DE" sz="1400" kern="100" dirty="0">
                <a:effectLst/>
                <a:ea typeface="Aptos" panose="020B0004020202020204" pitchFamily="34" charset="0"/>
                <a:cs typeface="Times New Roman" panose="02020603050405020304" pitchFamily="18" charset="0"/>
              </a:rPr>
              <a:t>[…] ich finde es eben so wunderbar zu sagen, der Mensch ist feig, der sich das Leben nimmt, als es ungehörig wäre, den einen Feigen zu nennen, der an einem bösartigen Fieber stirbt. P.! sehr p.! rief Albert aus </a:t>
            </a:r>
            <a:endParaRPr lang="de-DE" sz="1400" dirty="0"/>
          </a:p>
        </p:txBody>
      </p:sp>
      <p:pic>
        <p:nvPicPr>
          <p:cNvPr id="1026" name="Picture 2" descr="undefined">
            <a:extLst>
              <a:ext uri="{FF2B5EF4-FFF2-40B4-BE49-F238E27FC236}">
                <a16:creationId xmlns:a16="http://schemas.microsoft.com/office/drawing/2014/main" id="{12F2645C-E220-4C32-D9D9-C113A4F3DA7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528997" y="2299434"/>
            <a:ext cx="2226437" cy="30867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99129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E0AEDD8-E358-FEC3-C54E-15FE951D0883}"/>
              </a:ext>
            </a:extLst>
          </p:cNvPr>
          <p:cNvSpPr>
            <a:spLocks noGrp="1"/>
          </p:cNvSpPr>
          <p:nvPr>
            <p:ph type="title"/>
          </p:nvPr>
        </p:nvSpPr>
        <p:spPr/>
        <p:txBody>
          <a:bodyPr>
            <a:normAutofit fontScale="90000"/>
          </a:bodyPr>
          <a:lstStyle/>
          <a:p>
            <a:br>
              <a:rPr lang="de-DE" dirty="0"/>
            </a:br>
            <a:br>
              <a:rPr lang="de-DE" dirty="0"/>
            </a:br>
            <a:r>
              <a:rPr lang="de-DE" sz="3100" dirty="0"/>
              <a:t>Begriffe: paradox (</a:t>
            </a:r>
            <a:r>
              <a:rPr lang="de-DE" sz="3100" dirty="0" err="1"/>
              <a:t>GWb</a:t>
            </a:r>
            <a:r>
              <a:rPr lang="de-DE" sz="3100" dirty="0"/>
              <a:t>)</a:t>
            </a:r>
          </a:p>
        </p:txBody>
      </p:sp>
      <p:sp>
        <p:nvSpPr>
          <p:cNvPr id="3" name="Fußzeilenplatzhalter 2">
            <a:extLst>
              <a:ext uri="{FF2B5EF4-FFF2-40B4-BE49-F238E27FC236}">
                <a16:creationId xmlns:a16="http://schemas.microsoft.com/office/drawing/2014/main" id="{2C280C28-F41B-6DA1-CAA3-B0C103CDCCAE}"/>
              </a:ext>
            </a:extLst>
          </p:cNvPr>
          <p:cNvSpPr>
            <a:spLocks noGrp="1"/>
          </p:cNvSpPr>
          <p:nvPr>
            <p:ph type="ftr" sz="quarter" idx="11"/>
          </p:nvPr>
        </p:nvSpPr>
        <p:spPr/>
        <p:txBody>
          <a:bodyPr/>
          <a:lstStyle/>
          <a:p>
            <a:r>
              <a:rPr lang="de-DE"/>
              <a:t>Werther, neu gelesen</a:t>
            </a:r>
          </a:p>
        </p:txBody>
      </p:sp>
      <p:sp>
        <p:nvSpPr>
          <p:cNvPr id="4" name="Foliennummernplatzhalter 3">
            <a:extLst>
              <a:ext uri="{FF2B5EF4-FFF2-40B4-BE49-F238E27FC236}">
                <a16:creationId xmlns:a16="http://schemas.microsoft.com/office/drawing/2014/main" id="{A27411E3-291E-2BDE-0D5C-A3B73FF3B5C3}"/>
              </a:ext>
            </a:extLst>
          </p:cNvPr>
          <p:cNvSpPr>
            <a:spLocks noGrp="1"/>
          </p:cNvSpPr>
          <p:nvPr>
            <p:ph type="sldNum" sz="quarter" idx="12"/>
          </p:nvPr>
        </p:nvSpPr>
        <p:spPr/>
        <p:txBody>
          <a:bodyPr/>
          <a:lstStyle/>
          <a:p>
            <a:fld id="{B2ADACBF-B37B-4026-855E-49B0BDFC8D12}" type="slidenum">
              <a:rPr lang="de-DE" smtClean="0"/>
              <a:t>15</a:t>
            </a:fld>
            <a:endParaRPr lang="de-DE"/>
          </a:p>
        </p:txBody>
      </p:sp>
      <p:sp>
        <p:nvSpPr>
          <p:cNvPr id="5" name="Inhaltsplatzhalter 4">
            <a:extLst>
              <a:ext uri="{FF2B5EF4-FFF2-40B4-BE49-F238E27FC236}">
                <a16:creationId xmlns:a16="http://schemas.microsoft.com/office/drawing/2014/main" id="{88B4126A-B546-25F1-29A2-AFFCD279B195}"/>
              </a:ext>
            </a:extLst>
          </p:cNvPr>
          <p:cNvSpPr>
            <a:spLocks noGrp="1"/>
          </p:cNvSpPr>
          <p:nvPr>
            <p:ph sz="quarter" idx="1"/>
          </p:nvPr>
        </p:nvSpPr>
        <p:spPr>
          <a:xfrm>
            <a:off x="597624" y="1628800"/>
            <a:ext cx="7942656" cy="4572000"/>
          </a:xfrm>
        </p:spPr>
        <p:txBody>
          <a:bodyPr>
            <a:normAutofit/>
          </a:bodyPr>
          <a:lstStyle/>
          <a:p>
            <a:pPr marL="0" indent="0">
              <a:lnSpc>
                <a:spcPts val="1700"/>
              </a:lnSpc>
              <a:spcAft>
                <a:spcPts val="300"/>
              </a:spcAft>
              <a:buNone/>
            </a:pPr>
            <a:r>
              <a:rPr lang="de-DE" sz="1800" kern="100" dirty="0">
                <a:effectLst/>
                <a:latin typeface="Georgia" panose="02040502050405020303" pitchFamily="18" charset="0"/>
                <a:ea typeface="Aptos" panose="020B0004020202020204" pitchFamily="34" charset="0"/>
                <a:cs typeface="Times New Roman" panose="02020603050405020304" pitchFamily="18" charset="0"/>
              </a:rPr>
              <a:t> </a:t>
            </a:r>
            <a:r>
              <a:rPr lang="de-DE" sz="1500" u="sng" kern="100" dirty="0">
                <a:effectLst/>
                <a:ea typeface="Aptos" panose="020B0004020202020204" pitchFamily="34" charset="0"/>
                <a:cs typeface="Times New Roman" panose="02020603050405020304" pitchFamily="18" charset="0"/>
              </a:rPr>
              <a:t>3 </a:t>
            </a:r>
            <a:r>
              <a:rPr lang="de-DE" sz="1500" u="sng" kern="100" dirty="0">
                <a:solidFill>
                  <a:schemeClr val="accent1"/>
                </a:solidFill>
                <a:effectLst/>
                <a:ea typeface="Aptos" panose="020B0004020202020204" pitchFamily="34" charset="0"/>
                <a:cs typeface="Times New Roman" panose="02020603050405020304" pitchFamily="18" charset="0"/>
              </a:rPr>
              <a:t>(emotional) befremdlich</a:t>
            </a:r>
            <a:r>
              <a:rPr lang="de-DE" sz="1500" u="sng" kern="100" dirty="0">
                <a:effectLst/>
                <a:ea typeface="Aptos" panose="020B0004020202020204" pitchFamily="34" charset="0"/>
                <a:cs typeface="Times New Roman" panose="02020603050405020304" pitchFamily="18" charset="0"/>
              </a:rPr>
              <a:t>, merkwürdig; auch: abwegig </a:t>
            </a:r>
            <a:endParaRPr lang="de-DE" sz="1500" kern="100" dirty="0">
              <a:effectLst/>
              <a:ea typeface="Aptos" panose="020B0004020202020204" pitchFamily="34" charset="0"/>
              <a:cs typeface="Times New Roman" panose="02020603050405020304" pitchFamily="18" charset="0"/>
            </a:endParaRPr>
          </a:p>
          <a:p>
            <a:pPr marL="0" indent="0">
              <a:lnSpc>
                <a:spcPts val="1700"/>
              </a:lnSpc>
              <a:spcAft>
                <a:spcPts val="300"/>
              </a:spcAft>
              <a:buNone/>
            </a:pPr>
            <a:r>
              <a:rPr lang="de-DE" sz="1500" kern="100" dirty="0">
                <a:effectLst/>
                <a:ea typeface="Aptos" panose="020B0004020202020204" pitchFamily="34" charset="0"/>
                <a:cs typeface="Times New Roman" panose="02020603050405020304" pitchFamily="18" charset="0"/>
              </a:rPr>
              <a:t>Hingegen wird manchem p. scheinen, wenn ich behaupte, </a:t>
            </a:r>
            <a:r>
              <a:rPr lang="de-DE" sz="1500" kern="100" dirty="0" err="1">
                <a:effectLst/>
                <a:ea typeface="Aptos" panose="020B0004020202020204" pitchFamily="34" charset="0"/>
                <a:cs typeface="Times New Roman" panose="02020603050405020304" pitchFamily="18" charset="0"/>
              </a:rPr>
              <a:t>daß</a:t>
            </a:r>
            <a:r>
              <a:rPr lang="de-DE" sz="1500" kern="100" dirty="0">
                <a:effectLst/>
                <a:ea typeface="Aptos" panose="020B0004020202020204" pitchFamily="34" charset="0"/>
                <a:cs typeface="Times New Roman" panose="02020603050405020304" pitchFamily="18" charset="0"/>
              </a:rPr>
              <a:t> diese Gruppe [Laokoon-Gruppe] auch zugleich </a:t>
            </a:r>
            <a:r>
              <a:rPr lang="de-DE" sz="1500" kern="100" dirty="0" err="1">
                <a:effectLst/>
                <a:ea typeface="Aptos" panose="020B0004020202020204" pitchFamily="34" charset="0"/>
                <a:cs typeface="Times New Roman" panose="02020603050405020304" pitchFamily="18" charset="0"/>
              </a:rPr>
              <a:t>anmuthig</a:t>
            </a:r>
            <a:r>
              <a:rPr lang="de-DE" sz="1500" kern="100" dirty="0">
                <a:effectLst/>
                <a:ea typeface="Aptos" panose="020B0004020202020204" pitchFamily="34" charset="0"/>
                <a:cs typeface="Times New Roman" panose="02020603050405020304" pitchFamily="18" charset="0"/>
              </a:rPr>
              <a:t> sei </a:t>
            </a:r>
            <a:r>
              <a:rPr lang="de-DE" sz="1500" kern="100" baseline="-25000" dirty="0">
                <a:effectLst/>
                <a:ea typeface="Noto Sans" panose="020B0502040504020204" pitchFamily="34"/>
                <a:cs typeface="Noto Sans" panose="020B0502040504020204" pitchFamily="34"/>
              </a:rPr>
              <a:t>WA</a:t>
            </a:r>
            <a:r>
              <a:rPr lang="de-DE" sz="1500" kern="100" dirty="0">
                <a:effectLst/>
                <a:ea typeface="Aptos" panose="020B0004020202020204" pitchFamily="34" charset="0"/>
                <a:cs typeface="Times New Roman" panose="02020603050405020304" pitchFamily="18" charset="0"/>
              </a:rPr>
              <a:t></a:t>
            </a:r>
          </a:p>
          <a:p>
            <a:pPr marL="0" indent="0">
              <a:lnSpc>
                <a:spcPts val="1700"/>
              </a:lnSpc>
              <a:spcAft>
                <a:spcPts val="300"/>
              </a:spcAft>
              <a:buNone/>
            </a:pPr>
            <a:r>
              <a:rPr lang="de-DE" sz="1500" i="1" kern="100" dirty="0" err="1">
                <a:effectLst/>
                <a:ea typeface="Aptos" panose="020B0004020202020204" pitchFamily="34" charset="0"/>
                <a:cs typeface="Times New Roman" panose="02020603050405020304" pitchFamily="18" charset="0"/>
              </a:rPr>
              <a:t>iSv</a:t>
            </a:r>
            <a:r>
              <a:rPr lang="de-DE" sz="1500" i="1" kern="100" dirty="0">
                <a:effectLst/>
                <a:ea typeface="Aptos" panose="020B0004020202020204" pitchFamily="34" charset="0"/>
                <a:cs typeface="Times New Roman" panose="02020603050405020304" pitchFamily="18" charset="0"/>
              </a:rPr>
              <a:t> ungewöhnlich</a:t>
            </a:r>
            <a:r>
              <a:rPr lang="de-DE" sz="1500" kern="100" dirty="0">
                <a:effectLst/>
                <a:ea typeface="Aptos" panose="020B0004020202020204" pitchFamily="34" charset="0"/>
                <a:cs typeface="Times New Roman" panose="02020603050405020304" pitchFamily="18" charset="0"/>
              </a:rPr>
              <a:t> Die besten Vorsätze werden im Lauf des Tages umgangen, vielleicht das </a:t>
            </a:r>
            <a:r>
              <a:rPr lang="de-DE" sz="1500" kern="100" dirty="0" err="1">
                <a:effectLst/>
                <a:ea typeface="Aptos" panose="020B0004020202020204" pitchFamily="34" charset="0"/>
                <a:cs typeface="Times New Roman" panose="02020603050405020304" pitchFamily="18" charset="0"/>
              </a:rPr>
              <a:t>Gegentheil</a:t>
            </a:r>
            <a:r>
              <a:rPr lang="de-DE" sz="1500" kern="100" dirty="0">
                <a:effectLst/>
                <a:ea typeface="Aptos" panose="020B0004020202020204" pitchFamily="34" charset="0"/>
                <a:cs typeface="Times New Roman" panose="02020603050405020304" pitchFamily="18" charset="0"/>
              </a:rPr>
              <a:t> </a:t>
            </a:r>
            <a:r>
              <a:rPr lang="de-DE" sz="1500" kern="100" dirty="0" err="1">
                <a:effectLst/>
                <a:ea typeface="Aptos" panose="020B0004020202020204" pitchFamily="34" charset="0"/>
                <a:cs typeface="Times New Roman" panose="02020603050405020304" pitchFamily="18" charset="0"/>
              </a:rPr>
              <a:t>gethan</a:t>
            </a:r>
            <a:r>
              <a:rPr lang="de-DE" sz="1500" kern="100" dirty="0">
                <a:effectLst/>
                <a:ea typeface="Aptos" panose="020B0004020202020204" pitchFamily="34" charset="0"/>
                <a:cs typeface="Times New Roman" panose="02020603050405020304" pitchFamily="18" charset="0"/>
              </a:rPr>
              <a:t>. Dieß </a:t>
            </a:r>
            <a:r>
              <a:rPr lang="de-DE" sz="1500" kern="100" dirty="0" err="1">
                <a:effectLst/>
                <a:ea typeface="Aptos" panose="020B0004020202020204" pitchFamily="34" charset="0"/>
                <a:cs typeface="Times New Roman" panose="02020603050405020304" pitchFamily="18" charset="0"/>
              </a:rPr>
              <a:t>incommodirt</a:t>
            </a:r>
            <a:r>
              <a:rPr lang="de-DE" sz="1500" kern="100" dirty="0">
                <a:effectLst/>
                <a:ea typeface="Aptos" panose="020B0004020202020204" pitchFamily="34" charset="0"/>
                <a:cs typeface="Times New Roman" panose="02020603050405020304" pitchFamily="18" charset="0"/>
              </a:rPr>
              <a:t> sein [des Schreibenden] </a:t>
            </a:r>
            <a:r>
              <a:rPr lang="de-DE" sz="1500" kern="100" dirty="0" err="1">
                <a:effectLst/>
                <a:ea typeface="Aptos" panose="020B0004020202020204" pitchFamily="34" charset="0"/>
                <a:cs typeface="Times New Roman" panose="02020603050405020304" pitchFamily="18" charset="0"/>
              </a:rPr>
              <a:t>Innres</a:t>
            </a:r>
            <a:r>
              <a:rPr lang="de-DE" sz="1500" kern="100" dirty="0">
                <a:effectLst/>
                <a:ea typeface="Aptos" panose="020B0004020202020204" pitchFamily="34" charset="0"/>
                <a:cs typeface="Times New Roman" panose="02020603050405020304" pitchFamily="18" charset="0"/>
              </a:rPr>
              <a:t> dergestalt, </a:t>
            </a:r>
            <a:r>
              <a:rPr lang="de-DE" sz="1500" kern="100" dirty="0" err="1">
                <a:effectLst/>
                <a:ea typeface="Aptos" panose="020B0004020202020204" pitchFamily="34" charset="0"/>
                <a:cs typeface="Times New Roman" panose="02020603050405020304" pitchFamily="18" charset="0"/>
              </a:rPr>
              <a:t>daß</a:t>
            </a:r>
            <a:r>
              <a:rPr lang="de-DE" sz="1500" kern="100" dirty="0">
                <a:effectLst/>
                <a:ea typeface="Aptos" panose="020B0004020202020204" pitchFamily="34" charset="0"/>
                <a:cs typeface="Times New Roman" panose="02020603050405020304" pitchFamily="18" charset="0"/>
              </a:rPr>
              <a:t> zuletzt ein tiefgefühlter, wenn auch p. ausgedrückter </a:t>
            </a:r>
            <a:r>
              <a:rPr lang="de-DE" sz="1500" kern="100" dirty="0" err="1">
                <a:effectLst/>
                <a:ea typeface="Aptos" panose="020B0004020202020204" pitchFamily="34" charset="0"/>
                <a:cs typeface="Times New Roman" panose="02020603050405020304" pitchFamily="18" charset="0"/>
              </a:rPr>
              <a:t>Besserungssinn..hervortritt</a:t>
            </a:r>
            <a:r>
              <a:rPr lang="de-DE" sz="1500" kern="100" dirty="0">
                <a:effectLst/>
                <a:ea typeface="Aptos" panose="020B0004020202020204" pitchFamily="34" charset="0"/>
                <a:cs typeface="Times New Roman" panose="02020603050405020304" pitchFamily="18" charset="0"/>
              </a:rPr>
              <a:t> </a:t>
            </a:r>
            <a:r>
              <a:rPr lang="de-DE" sz="1500" kern="100" baseline="-25000" dirty="0">
                <a:effectLst/>
                <a:ea typeface="Noto Sans" panose="020B0502040504020204" pitchFamily="34"/>
                <a:cs typeface="Noto Sans" panose="020B0502040504020204" pitchFamily="34"/>
              </a:rPr>
              <a:t>WA</a:t>
            </a:r>
            <a:r>
              <a:rPr lang="de-DE" sz="1500" kern="100" dirty="0">
                <a:effectLst/>
                <a:ea typeface="Aptos" panose="020B0004020202020204" pitchFamily="34" charset="0"/>
                <a:cs typeface="Times New Roman" panose="02020603050405020304" pitchFamily="18" charset="0"/>
              </a:rPr>
              <a:t></a:t>
            </a:r>
          </a:p>
          <a:p>
            <a:pPr marL="0" indent="0">
              <a:lnSpc>
                <a:spcPts val="1700"/>
              </a:lnSpc>
              <a:spcAft>
                <a:spcPts val="300"/>
              </a:spcAft>
              <a:buNone/>
            </a:pPr>
            <a:r>
              <a:rPr lang="de-DE" sz="1500" i="1" kern="100" dirty="0" err="1">
                <a:effectLst/>
                <a:ea typeface="Aptos" panose="020B0004020202020204" pitchFamily="34" charset="0"/>
                <a:cs typeface="Times New Roman" panose="02020603050405020304" pitchFamily="18" charset="0"/>
              </a:rPr>
              <a:t>iSv</a:t>
            </a:r>
            <a:r>
              <a:rPr lang="de-DE" sz="1500" i="1" kern="100" dirty="0">
                <a:effectLst/>
                <a:ea typeface="Aptos" panose="020B0004020202020204" pitchFamily="34" charset="0"/>
                <a:cs typeface="Times New Roman" panose="02020603050405020304" pitchFamily="18" charset="0"/>
              </a:rPr>
              <a:t> eigenartig, sonderbar, wunderlich; im </a:t>
            </a:r>
            <a:r>
              <a:rPr lang="de-DE" sz="1500" i="1" kern="100" dirty="0" err="1">
                <a:effectLst/>
                <a:ea typeface="Aptos" panose="020B0004020202020204" pitchFamily="34" charset="0"/>
                <a:cs typeface="Times New Roman" panose="02020603050405020304" pitchFamily="18" charset="0"/>
              </a:rPr>
              <a:t>literar</a:t>
            </a:r>
            <a:r>
              <a:rPr lang="de-DE" sz="1500" i="1" kern="100" dirty="0">
                <a:effectLst/>
                <a:ea typeface="Aptos" panose="020B0004020202020204" pitchFamily="34" charset="0"/>
                <a:cs typeface="Times New Roman" panose="02020603050405020304" pitchFamily="18" charset="0"/>
              </a:rPr>
              <a:t> Werturteil, einmal </a:t>
            </a:r>
            <a:r>
              <a:rPr lang="de-DE" sz="1500" i="1" kern="100" dirty="0" err="1">
                <a:effectLst/>
                <a:ea typeface="Aptos" panose="020B0004020202020204" pitchFamily="34" charset="0"/>
                <a:cs typeface="Times New Roman" panose="02020603050405020304" pitchFamily="18" charset="0"/>
              </a:rPr>
              <a:t>mBez</a:t>
            </a:r>
            <a:r>
              <a:rPr lang="de-DE" sz="1500" i="1" kern="100" dirty="0">
                <a:effectLst/>
                <a:ea typeface="Aptos" panose="020B0004020202020204" pitchFamily="34" charset="0"/>
                <a:cs typeface="Times New Roman" panose="02020603050405020304" pitchFamily="18" charset="0"/>
              </a:rPr>
              <a:t> auf Rousseau</a:t>
            </a:r>
            <a:endParaRPr lang="de-DE" sz="1500" kern="100" dirty="0">
              <a:effectLst/>
              <a:ea typeface="Aptos" panose="020B0004020202020204" pitchFamily="34" charset="0"/>
              <a:cs typeface="Times New Roman" panose="02020603050405020304" pitchFamily="18" charset="0"/>
            </a:endParaRPr>
          </a:p>
          <a:p>
            <a:pPr marL="0" indent="0">
              <a:lnSpc>
                <a:spcPts val="1700"/>
              </a:lnSpc>
              <a:spcAft>
                <a:spcPts val="300"/>
              </a:spcAft>
              <a:buNone/>
            </a:pPr>
            <a:r>
              <a:rPr lang="de-DE" sz="1500" u="sng" kern="100" dirty="0">
                <a:effectLst/>
                <a:ea typeface="Aptos" panose="020B0004020202020204" pitchFamily="34" charset="0"/>
                <a:cs typeface="Times New Roman" panose="02020603050405020304" pitchFamily="18" charset="0"/>
              </a:rPr>
              <a:t>4</a:t>
            </a:r>
            <a:r>
              <a:rPr lang="de-DE" sz="1500" u="sng" kern="100" dirty="0">
                <a:effectLst/>
                <a:ea typeface="Noto Sans" panose="020B0502040504020204" pitchFamily="34"/>
                <a:cs typeface="Noto Sans" panose="020B0502040504020204" pitchFamily="34"/>
              </a:rPr>
              <a:t> </a:t>
            </a:r>
            <a:r>
              <a:rPr lang="de-DE" sz="1500" u="sng" kern="100" dirty="0">
                <a:solidFill>
                  <a:schemeClr val="accent1"/>
                </a:solidFill>
                <a:effectLst/>
                <a:ea typeface="Aptos" panose="020B0004020202020204" pitchFamily="34" charset="0"/>
                <a:cs typeface="Times New Roman" panose="02020603050405020304" pitchFamily="18" charset="0"/>
              </a:rPr>
              <a:t>rhetorisch-stilistisch</a:t>
            </a:r>
            <a:endParaRPr lang="de-DE" sz="1500" kern="100" dirty="0">
              <a:solidFill>
                <a:schemeClr val="accent1"/>
              </a:solidFill>
              <a:effectLst/>
              <a:ea typeface="Aptos" panose="020B0004020202020204" pitchFamily="34" charset="0"/>
              <a:cs typeface="Times New Roman" panose="02020603050405020304" pitchFamily="18" charset="0"/>
            </a:endParaRPr>
          </a:p>
          <a:p>
            <a:pPr marL="0" indent="0">
              <a:lnSpc>
                <a:spcPts val="1700"/>
              </a:lnSpc>
              <a:spcAft>
                <a:spcPts val="300"/>
              </a:spcAft>
              <a:buNone/>
            </a:pPr>
            <a:r>
              <a:rPr lang="de-DE" sz="1500" kern="100" dirty="0">
                <a:effectLst/>
                <a:ea typeface="Aptos" panose="020B0004020202020204" pitchFamily="34" charset="0"/>
                <a:cs typeface="Times New Roman" panose="02020603050405020304" pitchFamily="18" charset="0"/>
              </a:rPr>
              <a:t>a</a:t>
            </a:r>
            <a:r>
              <a:rPr lang="de-DE" sz="1500" kern="100" dirty="0">
                <a:effectLst/>
                <a:ea typeface="Noto Sans" panose="020B0502040504020204" pitchFamily="34"/>
                <a:cs typeface="Noto Sans" panose="020B0502040504020204" pitchFamily="34"/>
              </a:rPr>
              <a:t> </a:t>
            </a:r>
            <a:r>
              <a:rPr lang="de-DE" sz="1500" i="1" kern="100" dirty="0">
                <a:effectLst/>
                <a:ea typeface="Aptos" panose="020B0004020202020204" pitchFamily="34" charset="0"/>
                <a:cs typeface="Times New Roman" panose="02020603050405020304" pitchFamily="18" charset="0"/>
              </a:rPr>
              <a:t>zugespitzt formuliert, pointiert, auch: </a:t>
            </a:r>
            <a:r>
              <a:rPr lang="de-DE" sz="1500" i="1" kern="100" dirty="0">
                <a:solidFill>
                  <a:schemeClr val="accent1"/>
                </a:solidFill>
                <a:effectLst/>
                <a:ea typeface="Aptos" panose="020B0004020202020204" pitchFamily="34" charset="0"/>
                <a:cs typeface="Times New Roman" panose="02020603050405020304" pitchFamily="18" charset="0"/>
              </a:rPr>
              <a:t>aphoristisch</a:t>
            </a:r>
            <a:r>
              <a:rPr lang="de-DE" sz="1500" kern="100" dirty="0">
                <a:solidFill>
                  <a:schemeClr val="accent1"/>
                </a:solidFill>
                <a:effectLst/>
                <a:ea typeface="Aptos" panose="020B0004020202020204" pitchFamily="34" charset="0"/>
                <a:cs typeface="Times New Roman" panose="02020603050405020304" pitchFamily="18" charset="0"/>
              </a:rPr>
              <a:t> </a:t>
            </a:r>
            <a:r>
              <a:rPr lang="de-DE" sz="1500" kern="100" dirty="0">
                <a:effectLst/>
                <a:ea typeface="Aptos" panose="020B0004020202020204" pitchFamily="34" charset="0"/>
                <a:cs typeface="Times New Roman" panose="02020603050405020304" pitchFamily="18" charset="0"/>
              </a:rPr>
              <a:t>Was den </a:t>
            </a:r>
            <a:r>
              <a:rPr lang="de-DE" sz="1500" kern="100" dirty="0" err="1">
                <a:effectLst/>
                <a:ea typeface="Aptos" panose="020B0004020202020204" pitchFamily="34" charset="0"/>
                <a:cs typeface="Times New Roman" panose="02020603050405020304" pitchFamily="18" charset="0"/>
              </a:rPr>
              <a:t>freylich</a:t>
            </a:r>
            <a:r>
              <a:rPr lang="de-DE" sz="1500" kern="100" dirty="0">
                <a:effectLst/>
                <a:ea typeface="Aptos" panose="020B0004020202020204" pitchFamily="34" charset="0"/>
                <a:cs typeface="Times New Roman" panose="02020603050405020304" pitchFamily="18" charset="0"/>
              </a:rPr>
              <a:t> einigermaßen p-en Titel der Vertraulichkeiten aus meinem Leben Wahrheit und Dichtung betrifft, so ward derselbige durch die Erfahrung </a:t>
            </a:r>
            <a:r>
              <a:rPr lang="de-DE" sz="1500" kern="100" dirty="0" err="1">
                <a:effectLst/>
                <a:ea typeface="Aptos" panose="020B0004020202020204" pitchFamily="34" charset="0"/>
                <a:cs typeface="Times New Roman" panose="02020603050405020304" pitchFamily="18" charset="0"/>
              </a:rPr>
              <a:t>veranlaßt</a:t>
            </a:r>
            <a:r>
              <a:rPr lang="de-DE" sz="1500" kern="100" dirty="0">
                <a:effectLst/>
                <a:ea typeface="Aptos" panose="020B0004020202020204" pitchFamily="34" charset="0"/>
                <a:cs typeface="Times New Roman" panose="02020603050405020304" pitchFamily="18" charset="0"/>
              </a:rPr>
              <a:t>, </a:t>
            </a:r>
            <a:r>
              <a:rPr lang="de-DE" sz="1500" kern="100" dirty="0" err="1">
                <a:effectLst/>
                <a:ea typeface="Aptos" panose="020B0004020202020204" pitchFamily="34" charset="0"/>
                <a:cs typeface="Times New Roman" panose="02020603050405020304" pitchFamily="18" charset="0"/>
              </a:rPr>
              <a:t>daß</a:t>
            </a:r>
            <a:r>
              <a:rPr lang="de-DE" sz="1500" kern="100" dirty="0">
                <a:effectLst/>
                <a:ea typeface="Aptos" panose="020B0004020202020204" pitchFamily="34" charset="0"/>
                <a:cs typeface="Times New Roman" panose="02020603050405020304" pitchFamily="18" charset="0"/>
              </a:rPr>
              <a:t> das Publicum immer an der Wahrhaftigkeit solcher biographischen Versuche einigen Zweifel hege </a:t>
            </a:r>
            <a:r>
              <a:rPr lang="de-DE" sz="1500" kern="100" baseline="-25000" dirty="0">
                <a:effectLst/>
                <a:ea typeface="Noto Sans" panose="020B0502040504020204" pitchFamily="34"/>
                <a:cs typeface="Noto Sans" panose="020B0502040504020204" pitchFamily="34"/>
              </a:rPr>
              <a:t>WA</a:t>
            </a:r>
            <a:r>
              <a:rPr lang="de-DE" sz="1500" kern="100" dirty="0">
                <a:effectLst/>
                <a:ea typeface="Aptos" panose="020B0004020202020204" pitchFamily="34" charset="0"/>
                <a:cs typeface="Times New Roman" panose="02020603050405020304" pitchFamily="18" charset="0"/>
              </a:rPr>
              <a:t></a:t>
            </a:r>
          </a:p>
          <a:p>
            <a:pPr marL="0" indent="0">
              <a:lnSpc>
                <a:spcPts val="1700"/>
              </a:lnSpc>
              <a:spcAft>
                <a:spcPts val="300"/>
              </a:spcAft>
              <a:buNone/>
            </a:pPr>
            <a:r>
              <a:rPr lang="de-DE" sz="1500" kern="100" dirty="0">
                <a:effectLst/>
                <a:ea typeface="Aptos" panose="020B0004020202020204" pitchFamily="34" charset="0"/>
                <a:cs typeface="Times New Roman" panose="02020603050405020304" pitchFamily="18" charset="0"/>
              </a:rPr>
              <a:t>b</a:t>
            </a:r>
            <a:r>
              <a:rPr lang="de-DE" sz="1500" kern="100" dirty="0">
                <a:effectLst/>
                <a:ea typeface="Noto Sans" panose="020B0502040504020204" pitchFamily="34"/>
                <a:cs typeface="Noto Sans" panose="020B0502040504020204" pitchFamily="34"/>
              </a:rPr>
              <a:t> </a:t>
            </a:r>
            <a:r>
              <a:rPr lang="de-DE" sz="1500" i="1" kern="100" dirty="0">
                <a:effectLst/>
                <a:ea typeface="Aptos" panose="020B0004020202020204" pitchFamily="34" charset="0"/>
                <a:cs typeface="Times New Roman" panose="02020603050405020304" pitchFamily="18" charset="0"/>
              </a:rPr>
              <a:t>dialektische Gegenrede erzeugend, </a:t>
            </a:r>
            <a:r>
              <a:rPr lang="de-DE" sz="1500" i="1" kern="100" dirty="0">
                <a:solidFill>
                  <a:schemeClr val="accent1"/>
                </a:solidFill>
                <a:effectLst/>
                <a:ea typeface="Aptos" panose="020B0004020202020204" pitchFamily="34" charset="0"/>
                <a:cs typeface="Times New Roman" panose="02020603050405020304" pitchFamily="18" charset="0"/>
              </a:rPr>
              <a:t>antithetisch</a:t>
            </a:r>
            <a:r>
              <a:rPr lang="de-DE" sz="1500" i="1" kern="100" dirty="0">
                <a:effectLst/>
                <a:ea typeface="Aptos" panose="020B0004020202020204" pitchFamily="34" charset="0"/>
                <a:cs typeface="Times New Roman" panose="02020603050405020304" pitchFamily="18" charset="0"/>
              </a:rPr>
              <a:t>, auch: provozierend; einmal ‘Lust zum P-en’ für: Freude an der Widerrede; einmal mit der Nuance kritisch-provokant</a:t>
            </a:r>
            <a:r>
              <a:rPr lang="de-DE" sz="1500" kern="100" dirty="0">
                <a:effectLst/>
                <a:ea typeface="Aptos" panose="020B0004020202020204" pitchFamily="34" charset="0"/>
                <a:cs typeface="Times New Roman" panose="02020603050405020304" pitchFamily="18" charset="0"/>
              </a:rPr>
              <a:t> Der Vater..</a:t>
            </a:r>
            <a:r>
              <a:rPr lang="de-DE" sz="1500" kern="100" dirty="0" err="1">
                <a:effectLst/>
                <a:ea typeface="Aptos" panose="020B0004020202020204" pitchFamily="34" charset="0"/>
                <a:cs typeface="Times New Roman" panose="02020603050405020304" pitchFamily="18" charset="0"/>
              </a:rPr>
              <a:t>genoß</a:t>
            </a:r>
            <a:r>
              <a:rPr lang="de-DE" sz="1500" kern="100" dirty="0">
                <a:effectLst/>
                <a:ea typeface="Aptos" panose="020B0004020202020204" pitchFamily="34" charset="0"/>
                <a:cs typeface="Times New Roman" panose="02020603050405020304" pitchFamily="18" charset="0"/>
              </a:rPr>
              <a:t> besonders bei </a:t>
            </a:r>
            <a:r>
              <a:rPr lang="de-DE" sz="1500" kern="100" dirty="0" err="1">
                <a:effectLst/>
                <a:ea typeface="Aptos" panose="020B0004020202020204" pitchFamily="34" charset="0"/>
                <a:cs typeface="Times New Roman" panose="02020603050405020304" pitchFamily="18" charset="0"/>
              </a:rPr>
              <a:t>Tisch..eines</a:t>
            </a:r>
            <a:r>
              <a:rPr lang="de-DE" sz="1500" kern="100" dirty="0">
                <a:effectLst/>
                <a:ea typeface="Aptos" panose="020B0004020202020204" pitchFamily="34" charset="0"/>
                <a:cs typeface="Times New Roman" panose="02020603050405020304" pitchFamily="18" charset="0"/>
              </a:rPr>
              <a:t> muntern, ja p-en Gespräches, da ich ihm denn, durch allerlei dialektisches Klopffechten großes </a:t>
            </a:r>
            <a:r>
              <a:rPr lang="de-DE" sz="1500" kern="100" dirty="0" err="1">
                <a:effectLst/>
                <a:ea typeface="Aptos" panose="020B0004020202020204" pitchFamily="34" charset="0"/>
                <a:cs typeface="Times New Roman" panose="02020603050405020304" pitchFamily="18" charset="0"/>
              </a:rPr>
              <a:t>Behagen..bereitete</a:t>
            </a:r>
            <a:r>
              <a:rPr lang="de-DE" sz="1500" kern="100" dirty="0">
                <a:effectLst/>
                <a:ea typeface="Aptos" panose="020B0004020202020204" pitchFamily="34" charset="0"/>
                <a:cs typeface="Times New Roman" panose="02020603050405020304" pitchFamily="18" charset="0"/>
              </a:rPr>
              <a:t> </a:t>
            </a:r>
            <a:r>
              <a:rPr lang="de-DE" sz="1500" kern="100" baseline="-25000" dirty="0">
                <a:effectLst/>
                <a:ea typeface="Noto Sans" panose="020B0502040504020204" pitchFamily="34"/>
                <a:cs typeface="Noto Sans" panose="020B0502040504020204" pitchFamily="34"/>
              </a:rPr>
              <a:t>WA</a:t>
            </a:r>
            <a:r>
              <a:rPr lang="de-DE" sz="1500" kern="100" dirty="0">
                <a:effectLst/>
                <a:ea typeface="Aptos" panose="020B0004020202020204" pitchFamily="34" charset="0"/>
                <a:cs typeface="Times New Roman" panose="02020603050405020304" pitchFamily="18" charset="0"/>
              </a:rPr>
              <a:t>; </a:t>
            </a:r>
          </a:p>
          <a:p>
            <a:pPr>
              <a:lnSpc>
                <a:spcPts val="1700"/>
              </a:lnSpc>
              <a:spcAft>
                <a:spcPts val="300"/>
              </a:spcAft>
            </a:pPr>
            <a:endParaRPr lang="de-DE" dirty="0"/>
          </a:p>
        </p:txBody>
      </p:sp>
    </p:spTree>
    <p:extLst>
      <p:ext uri="{BB962C8B-B14F-4D97-AF65-F5344CB8AC3E}">
        <p14:creationId xmlns:p14="http://schemas.microsoft.com/office/powerpoint/2010/main" val="7942362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7E4E2F0-AC86-175C-8FD7-8477577F8AC5}"/>
              </a:ext>
            </a:extLst>
          </p:cNvPr>
          <p:cNvSpPr>
            <a:spLocks noGrp="1"/>
          </p:cNvSpPr>
          <p:nvPr>
            <p:ph type="title"/>
          </p:nvPr>
        </p:nvSpPr>
        <p:spPr/>
        <p:txBody>
          <a:bodyPr/>
          <a:lstStyle/>
          <a:p>
            <a:r>
              <a:rPr lang="de-DE" b="1" dirty="0"/>
              <a:t>Brief vom 13. Mai</a:t>
            </a:r>
          </a:p>
        </p:txBody>
      </p:sp>
      <p:sp>
        <p:nvSpPr>
          <p:cNvPr id="3" name="Fußzeilenplatzhalter 2">
            <a:extLst>
              <a:ext uri="{FF2B5EF4-FFF2-40B4-BE49-F238E27FC236}">
                <a16:creationId xmlns:a16="http://schemas.microsoft.com/office/drawing/2014/main" id="{E3E64C4A-9F10-C2C2-9466-0C372CF46FEA}"/>
              </a:ext>
            </a:extLst>
          </p:cNvPr>
          <p:cNvSpPr>
            <a:spLocks noGrp="1"/>
          </p:cNvSpPr>
          <p:nvPr>
            <p:ph type="ftr" sz="quarter" idx="11"/>
          </p:nvPr>
        </p:nvSpPr>
        <p:spPr/>
        <p:txBody>
          <a:bodyPr/>
          <a:lstStyle/>
          <a:p>
            <a:r>
              <a:rPr lang="de-DE"/>
              <a:t>Werther, neu gelesen</a:t>
            </a:r>
          </a:p>
        </p:txBody>
      </p:sp>
      <p:sp>
        <p:nvSpPr>
          <p:cNvPr id="4" name="Foliennummernplatzhalter 3">
            <a:extLst>
              <a:ext uri="{FF2B5EF4-FFF2-40B4-BE49-F238E27FC236}">
                <a16:creationId xmlns:a16="http://schemas.microsoft.com/office/drawing/2014/main" id="{FC12519C-4B42-1885-738C-A5BBF1911B75}"/>
              </a:ext>
            </a:extLst>
          </p:cNvPr>
          <p:cNvSpPr>
            <a:spLocks noGrp="1"/>
          </p:cNvSpPr>
          <p:nvPr>
            <p:ph type="sldNum" sz="quarter" idx="12"/>
          </p:nvPr>
        </p:nvSpPr>
        <p:spPr/>
        <p:txBody>
          <a:bodyPr/>
          <a:lstStyle/>
          <a:p>
            <a:fld id="{B2ADACBF-B37B-4026-855E-49B0BDFC8D12}" type="slidenum">
              <a:rPr lang="de-DE" smtClean="0"/>
              <a:t>16</a:t>
            </a:fld>
            <a:endParaRPr lang="de-DE"/>
          </a:p>
        </p:txBody>
      </p:sp>
      <p:sp>
        <p:nvSpPr>
          <p:cNvPr id="5" name="Inhaltsplatzhalter 4">
            <a:extLst>
              <a:ext uri="{FF2B5EF4-FFF2-40B4-BE49-F238E27FC236}">
                <a16:creationId xmlns:a16="http://schemas.microsoft.com/office/drawing/2014/main" id="{6C3A52A8-9425-74FC-EA3F-9B55BC5E167C}"/>
              </a:ext>
            </a:extLst>
          </p:cNvPr>
          <p:cNvSpPr>
            <a:spLocks noGrp="1"/>
          </p:cNvSpPr>
          <p:nvPr>
            <p:ph sz="quarter" idx="1"/>
          </p:nvPr>
        </p:nvSpPr>
        <p:spPr>
          <a:xfrm>
            <a:off x="301752" y="2564904"/>
            <a:ext cx="8503920" cy="3534144"/>
          </a:xfrm>
        </p:spPr>
        <p:txBody>
          <a:bodyPr>
            <a:normAutofit/>
          </a:bodyPr>
          <a:lstStyle/>
          <a:p>
            <a:r>
              <a:rPr lang="de-DE" sz="1400" dirty="0"/>
              <a:t>Ablehnung von </a:t>
            </a:r>
            <a:r>
              <a:rPr lang="de-DE" sz="1400" dirty="0">
                <a:solidFill>
                  <a:schemeClr val="accent1"/>
                </a:solidFill>
              </a:rPr>
              <a:t>Lektüre</a:t>
            </a:r>
            <a:r>
              <a:rPr lang="de-DE" sz="1400" dirty="0"/>
              <a:t>, verschlimmert die Stimmungsabhängigkeit, </a:t>
            </a:r>
            <a:br>
              <a:rPr lang="de-DE" sz="1400" dirty="0"/>
            </a:br>
            <a:r>
              <a:rPr lang="de-DE" sz="1400" dirty="0"/>
              <a:t>wirken verstärkend</a:t>
            </a:r>
          </a:p>
          <a:p>
            <a:r>
              <a:rPr lang="de-DE" sz="1400" dirty="0">
                <a:solidFill>
                  <a:schemeClr val="accent1"/>
                </a:solidFill>
              </a:rPr>
              <a:t>Selbstanalyse</a:t>
            </a:r>
            <a:r>
              <a:rPr lang="de-DE" sz="1400" dirty="0"/>
              <a:t>: stimmungsabhängig, schwankt von Extrem </a:t>
            </a:r>
            <a:br>
              <a:rPr lang="de-DE" sz="1400" dirty="0"/>
            </a:br>
            <a:r>
              <a:rPr lang="de-DE" sz="1400" dirty="0"/>
              <a:t>zum Extrem (zwischen Melancholie und „verderblicher </a:t>
            </a:r>
            <a:br>
              <a:rPr lang="de-DE" sz="1400" dirty="0"/>
            </a:br>
            <a:r>
              <a:rPr lang="de-DE" sz="1400" dirty="0"/>
              <a:t>Leidenschaft“!)</a:t>
            </a:r>
          </a:p>
          <a:p>
            <a:r>
              <a:rPr lang="de-DE" sz="1400" dirty="0">
                <a:solidFill>
                  <a:schemeClr val="accent1"/>
                </a:solidFill>
              </a:rPr>
              <a:t>Kindchen-Vergleich</a:t>
            </a:r>
            <a:r>
              <a:rPr lang="de-DE" sz="1400" dirty="0"/>
              <a:t>: unterstellt bereits zu diesem Zeitpunkt </a:t>
            </a:r>
            <a:br>
              <a:rPr lang="de-DE" sz="1400" dirty="0"/>
            </a:br>
            <a:r>
              <a:rPr lang="de-DE" sz="1400" dirty="0"/>
              <a:t>Seelenkrankheit; Verzicht auf Disziplin, auf Regulierung</a:t>
            </a:r>
          </a:p>
          <a:p>
            <a:r>
              <a:rPr lang="de-DE" sz="1400" dirty="0">
                <a:solidFill>
                  <a:schemeClr val="accent1"/>
                </a:solidFill>
              </a:rPr>
              <a:t>Herz</a:t>
            </a:r>
            <a:r>
              <a:rPr lang="de-DE" sz="1400" dirty="0"/>
              <a:t> als Ort der (unsteten, schwankenden, ausschweifenden) </a:t>
            </a:r>
            <a:br>
              <a:rPr lang="de-DE" sz="1400" dirty="0"/>
            </a:br>
            <a:r>
              <a:rPr lang="de-DE" sz="1400" dirty="0"/>
              <a:t>Empfindung</a:t>
            </a:r>
          </a:p>
          <a:p>
            <a:endParaRPr lang="de-DE" sz="1400" dirty="0"/>
          </a:p>
          <a:p>
            <a:endParaRPr lang="de-DE" sz="1400" dirty="0"/>
          </a:p>
          <a:p>
            <a:endParaRPr lang="de-DE" sz="1400" dirty="0"/>
          </a:p>
        </p:txBody>
      </p:sp>
      <p:pic>
        <p:nvPicPr>
          <p:cNvPr id="7" name="Grafik 6" descr="Ein Bild, das Kleidung, Menschliches Gesicht, Kunst, Bild enthält.&#10;&#10;Automatisch generierte Beschreibung">
            <a:extLst>
              <a:ext uri="{FF2B5EF4-FFF2-40B4-BE49-F238E27FC236}">
                <a16:creationId xmlns:a16="http://schemas.microsoft.com/office/drawing/2014/main" id="{0B6FD9B4-2142-825E-87E4-F66F8BAC4A4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00192" y="2636912"/>
            <a:ext cx="2037390" cy="2981848"/>
          </a:xfrm>
          <a:prstGeom prst="rect">
            <a:avLst/>
          </a:prstGeom>
        </p:spPr>
      </p:pic>
    </p:spTree>
    <p:extLst>
      <p:ext uri="{BB962C8B-B14F-4D97-AF65-F5344CB8AC3E}">
        <p14:creationId xmlns:p14="http://schemas.microsoft.com/office/powerpoint/2010/main" val="1948331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9EA786E-F440-9236-085D-0820AA12F799}"/>
              </a:ext>
            </a:extLst>
          </p:cNvPr>
          <p:cNvSpPr>
            <a:spLocks noGrp="1"/>
          </p:cNvSpPr>
          <p:nvPr>
            <p:ph type="title"/>
          </p:nvPr>
        </p:nvSpPr>
        <p:spPr/>
        <p:txBody>
          <a:bodyPr/>
          <a:lstStyle/>
          <a:p>
            <a:r>
              <a:rPr lang="de-DE" b="1" dirty="0"/>
              <a:t>Brief vom 21. Junius 1771</a:t>
            </a:r>
          </a:p>
        </p:txBody>
      </p:sp>
      <p:sp>
        <p:nvSpPr>
          <p:cNvPr id="3" name="Fußzeilenplatzhalter 2">
            <a:extLst>
              <a:ext uri="{FF2B5EF4-FFF2-40B4-BE49-F238E27FC236}">
                <a16:creationId xmlns:a16="http://schemas.microsoft.com/office/drawing/2014/main" id="{C3E46F58-94D2-F661-25B6-D9CD49CAFEF4}"/>
              </a:ext>
            </a:extLst>
          </p:cNvPr>
          <p:cNvSpPr>
            <a:spLocks noGrp="1"/>
          </p:cNvSpPr>
          <p:nvPr>
            <p:ph type="ftr" sz="quarter" idx="11"/>
          </p:nvPr>
        </p:nvSpPr>
        <p:spPr/>
        <p:txBody>
          <a:bodyPr/>
          <a:lstStyle/>
          <a:p>
            <a:r>
              <a:rPr lang="de-DE"/>
              <a:t>Werther, neu gelesen</a:t>
            </a:r>
          </a:p>
        </p:txBody>
      </p:sp>
      <p:sp>
        <p:nvSpPr>
          <p:cNvPr id="4" name="Foliennummernplatzhalter 3">
            <a:extLst>
              <a:ext uri="{FF2B5EF4-FFF2-40B4-BE49-F238E27FC236}">
                <a16:creationId xmlns:a16="http://schemas.microsoft.com/office/drawing/2014/main" id="{E8CEA1AB-CAE1-95B4-DF9A-3CEB23A4F01A}"/>
              </a:ext>
            </a:extLst>
          </p:cNvPr>
          <p:cNvSpPr>
            <a:spLocks noGrp="1"/>
          </p:cNvSpPr>
          <p:nvPr>
            <p:ph type="sldNum" sz="quarter" idx="12"/>
          </p:nvPr>
        </p:nvSpPr>
        <p:spPr/>
        <p:txBody>
          <a:bodyPr/>
          <a:lstStyle/>
          <a:p>
            <a:fld id="{B2ADACBF-B37B-4026-855E-49B0BDFC8D12}" type="slidenum">
              <a:rPr lang="de-DE" smtClean="0"/>
              <a:t>17</a:t>
            </a:fld>
            <a:endParaRPr lang="de-DE"/>
          </a:p>
        </p:txBody>
      </p:sp>
      <p:sp>
        <p:nvSpPr>
          <p:cNvPr id="5" name="Inhaltsplatzhalter 4">
            <a:extLst>
              <a:ext uri="{FF2B5EF4-FFF2-40B4-BE49-F238E27FC236}">
                <a16:creationId xmlns:a16="http://schemas.microsoft.com/office/drawing/2014/main" id="{23C5B5D3-386E-6CEF-65C7-142E0B2C12A2}"/>
              </a:ext>
            </a:extLst>
          </p:cNvPr>
          <p:cNvSpPr>
            <a:spLocks noGrp="1"/>
          </p:cNvSpPr>
          <p:nvPr>
            <p:ph sz="quarter" idx="1"/>
          </p:nvPr>
        </p:nvSpPr>
        <p:spPr>
          <a:xfrm>
            <a:off x="301752" y="2060848"/>
            <a:ext cx="5350368" cy="4350000"/>
          </a:xfrm>
        </p:spPr>
        <p:txBody>
          <a:bodyPr>
            <a:normAutofit/>
          </a:bodyPr>
          <a:lstStyle/>
          <a:p>
            <a:pPr>
              <a:lnSpc>
                <a:spcPts val="1700"/>
              </a:lnSpc>
            </a:pPr>
            <a:r>
              <a:rPr lang="de-DE" sz="1400" dirty="0"/>
              <a:t>Zweimaliges „Wenn“, führt zu „da“; beschreibt exemplarischen Tag auf dem Lande mit „</a:t>
            </a:r>
            <a:r>
              <a:rPr lang="de-DE" sz="1400" dirty="0">
                <a:solidFill>
                  <a:schemeClr val="accent1"/>
                </a:solidFill>
              </a:rPr>
              <a:t>patriarchalischem Leben</a:t>
            </a:r>
            <a:r>
              <a:rPr lang="de-DE" sz="1400" dirty="0"/>
              <a:t>“ und Selbstversorgung; </a:t>
            </a:r>
          </a:p>
          <a:p>
            <a:pPr>
              <a:lnSpc>
                <a:spcPts val="1700"/>
              </a:lnSpc>
            </a:pPr>
            <a:r>
              <a:rPr lang="de-DE" sz="1400" dirty="0"/>
              <a:t>dazu jedoch </a:t>
            </a:r>
            <a:r>
              <a:rPr lang="de-DE" sz="1400" dirty="0">
                <a:solidFill>
                  <a:schemeClr val="accent1"/>
                </a:solidFill>
              </a:rPr>
              <a:t>Kontrast: Homer-Lektüre</a:t>
            </a:r>
            <a:r>
              <a:rPr lang="de-DE" sz="1400" dirty="0"/>
              <a:t>, Geschichte von den </a:t>
            </a:r>
            <a:br>
              <a:rPr lang="de-DE" sz="1400" dirty="0"/>
            </a:br>
            <a:r>
              <a:rPr lang="de-DE" sz="1400" dirty="0"/>
              <a:t>Freiern der Penelope! </a:t>
            </a:r>
          </a:p>
          <a:p>
            <a:pPr>
              <a:lnSpc>
                <a:spcPts val="1700"/>
              </a:lnSpc>
            </a:pPr>
            <a:r>
              <a:rPr lang="de-DE" sz="1400" dirty="0"/>
              <a:t>Lob der Empfindungsfähigkeit des eigenen Herzens: </a:t>
            </a:r>
            <a:br>
              <a:rPr lang="de-DE" sz="1400" dirty="0"/>
            </a:br>
            <a:r>
              <a:rPr lang="de-DE" sz="1400" dirty="0">
                <a:solidFill>
                  <a:schemeClr val="accent1"/>
                </a:solidFill>
              </a:rPr>
              <a:t>Fülle des Herzens an einem einfachen Gegenstand </a:t>
            </a:r>
            <a:r>
              <a:rPr lang="de-DE" sz="1400" dirty="0"/>
              <a:t>erfahrbar </a:t>
            </a:r>
            <a:br>
              <a:rPr lang="de-DE" sz="1400" dirty="0"/>
            </a:br>
            <a:r>
              <a:rPr lang="de-DE" sz="1400" dirty="0"/>
              <a:t>(aber: nur die schönen Tage!); objektive Symbolik?</a:t>
            </a:r>
          </a:p>
          <a:p>
            <a:endParaRPr lang="de-DE" dirty="0"/>
          </a:p>
        </p:txBody>
      </p:sp>
      <p:pic>
        <p:nvPicPr>
          <p:cNvPr id="7" name="Grafik 6" descr="Ein Bild, das Gemüse, Produkt, Wurzelgemüse, Naturkost enthält.&#10;&#10;Automatisch generierte Beschreibung">
            <a:extLst>
              <a:ext uri="{FF2B5EF4-FFF2-40B4-BE49-F238E27FC236}">
                <a16:creationId xmlns:a16="http://schemas.microsoft.com/office/drawing/2014/main" id="{76B932A0-4212-43F7-C174-3397B3A5A7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24128" y="2017694"/>
            <a:ext cx="2566417" cy="3594837"/>
          </a:xfrm>
          <a:prstGeom prst="rect">
            <a:avLst/>
          </a:prstGeom>
        </p:spPr>
      </p:pic>
    </p:spTree>
    <p:extLst>
      <p:ext uri="{BB962C8B-B14F-4D97-AF65-F5344CB8AC3E}">
        <p14:creationId xmlns:p14="http://schemas.microsoft.com/office/powerpoint/2010/main" val="4821298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5C74BDB-A6CC-FB6D-A919-1944B61A2A24}"/>
              </a:ext>
            </a:extLst>
          </p:cNvPr>
          <p:cNvSpPr>
            <a:spLocks noGrp="1"/>
          </p:cNvSpPr>
          <p:nvPr>
            <p:ph type="title"/>
          </p:nvPr>
        </p:nvSpPr>
        <p:spPr/>
        <p:txBody>
          <a:bodyPr>
            <a:noAutofit/>
          </a:bodyPr>
          <a:lstStyle/>
          <a:p>
            <a:r>
              <a:rPr lang="de-DE" sz="2800" dirty="0"/>
              <a:t>Brief vom 18. Juli 1771/9. Mai 1772</a:t>
            </a:r>
          </a:p>
        </p:txBody>
      </p:sp>
      <p:sp>
        <p:nvSpPr>
          <p:cNvPr id="3" name="Fußzeilenplatzhalter 2">
            <a:extLst>
              <a:ext uri="{FF2B5EF4-FFF2-40B4-BE49-F238E27FC236}">
                <a16:creationId xmlns:a16="http://schemas.microsoft.com/office/drawing/2014/main" id="{98570A52-5802-8AD3-8323-BD3C6206197D}"/>
              </a:ext>
            </a:extLst>
          </p:cNvPr>
          <p:cNvSpPr>
            <a:spLocks noGrp="1"/>
          </p:cNvSpPr>
          <p:nvPr>
            <p:ph type="ftr" sz="quarter" idx="11"/>
          </p:nvPr>
        </p:nvSpPr>
        <p:spPr/>
        <p:txBody>
          <a:bodyPr/>
          <a:lstStyle/>
          <a:p>
            <a:r>
              <a:rPr lang="de-DE"/>
              <a:t>Werther, neu gelesen</a:t>
            </a:r>
          </a:p>
        </p:txBody>
      </p:sp>
      <p:sp>
        <p:nvSpPr>
          <p:cNvPr id="4" name="Foliennummernplatzhalter 3">
            <a:extLst>
              <a:ext uri="{FF2B5EF4-FFF2-40B4-BE49-F238E27FC236}">
                <a16:creationId xmlns:a16="http://schemas.microsoft.com/office/drawing/2014/main" id="{D88BEFD3-AEC4-E1EC-027B-6D1DAB79A46A}"/>
              </a:ext>
            </a:extLst>
          </p:cNvPr>
          <p:cNvSpPr>
            <a:spLocks noGrp="1"/>
          </p:cNvSpPr>
          <p:nvPr>
            <p:ph type="sldNum" sz="quarter" idx="12"/>
          </p:nvPr>
        </p:nvSpPr>
        <p:spPr/>
        <p:txBody>
          <a:bodyPr/>
          <a:lstStyle/>
          <a:p>
            <a:fld id="{B2ADACBF-B37B-4026-855E-49B0BDFC8D12}" type="slidenum">
              <a:rPr lang="de-DE" smtClean="0"/>
              <a:t>18</a:t>
            </a:fld>
            <a:endParaRPr lang="de-DE"/>
          </a:p>
        </p:txBody>
      </p:sp>
      <p:sp>
        <p:nvSpPr>
          <p:cNvPr id="5" name="Inhaltsplatzhalter 4">
            <a:extLst>
              <a:ext uri="{FF2B5EF4-FFF2-40B4-BE49-F238E27FC236}">
                <a16:creationId xmlns:a16="http://schemas.microsoft.com/office/drawing/2014/main" id="{D0B88D10-3251-61FE-0B8E-645A4DDAEAA0}"/>
              </a:ext>
            </a:extLst>
          </p:cNvPr>
          <p:cNvSpPr>
            <a:spLocks noGrp="1"/>
          </p:cNvSpPr>
          <p:nvPr>
            <p:ph sz="quarter" idx="1"/>
          </p:nvPr>
        </p:nvSpPr>
        <p:spPr>
          <a:xfrm>
            <a:off x="301752" y="2060848"/>
            <a:ext cx="5566392" cy="4038200"/>
          </a:xfrm>
        </p:spPr>
        <p:txBody>
          <a:bodyPr>
            <a:normAutofit/>
          </a:bodyPr>
          <a:lstStyle/>
          <a:p>
            <a:r>
              <a:rPr lang="de-DE" sz="1400" dirty="0"/>
              <a:t>Vergleich der Liebe mit einer </a:t>
            </a:r>
            <a:r>
              <a:rPr lang="de-DE" sz="1400" dirty="0">
                <a:solidFill>
                  <a:schemeClr val="accent1"/>
                </a:solidFill>
              </a:rPr>
              <a:t>Zauberlaterne</a:t>
            </a:r>
            <a:r>
              <a:rPr lang="de-DE" sz="1400" dirty="0"/>
              <a:t> (Laterna magica, einfaches Projektionsgerät): „zaubert“ Farberscheinungen als „Phantome“ an eine weiße Wand; entzückt die Kinder</a:t>
            </a:r>
          </a:p>
          <a:p>
            <a:r>
              <a:rPr lang="de-DE" sz="1400" dirty="0"/>
              <a:t>Übertragen auf die </a:t>
            </a:r>
            <a:r>
              <a:rPr lang="de-DE" sz="1400" dirty="0">
                <a:solidFill>
                  <a:schemeClr val="accent1"/>
                </a:solidFill>
              </a:rPr>
              <a:t>Liebe</a:t>
            </a:r>
            <a:r>
              <a:rPr lang="de-DE" sz="1400" dirty="0"/>
              <a:t>: projiziert Gefühle, Wahrnehmungen in den Seelenraum, verzaubert ihn </a:t>
            </a:r>
          </a:p>
          <a:p>
            <a:endParaRPr lang="de-DE" sz="1400" dirty="0"/>
          </a:p>
          <a:p>
            <a:r>
              <a:rPr lang="de-DE" sz="1400" dirty="0"/>
              <a:t>Beziehung Werthers zu dem Fürsten: „</a:t>
            </a:r>
            <a:r>
              <a:rPr lang="de-DE" sz="1400" dirty="0">
                <a:solidFill>
                  <a:schemeClr val="accent1"/>
                </a:solidFill>
              </a:rPr>
              <a:t>wahr und einfach</a:t>
            </a:r>
            <a:r>
              <a:rPr lang="de-DE" sz="1400" dirty="0"/>
              <a:t>“ als Persönlichkeitsideal; aber lässt sich zu leicht von Meinungen Anderer beeinflussen (was seine Authentizität beeinträchtigt und Vertrauen unmöglich macht)</a:t>
            </a:r>
          </a:p>
          <a:p>
            <a:r>
              <a:rPr lang="de-DE" sz="1400" dirty="0"/>
              <a:t>Schätzt an Werther umgekehrt </a:t>
            </a:r>
            <a:r>
              <a:rPr lang="de-DE" sz="1400" dirty="0">
                <a:solidFill>
                  <a:schemeClr val="accent1"/>
                </a:solidFill>
              </a:rPr>
              <a:t>kognitive Fähigkeiten, nicht sein Herz</a:t>
            </a:r>
            <a:r>
              <a:rPr lang="de-DE" sz="1400" dirty="0"/>
              <a:t>; „Herz“ hier als „Quelle“ für die gesamte Persönlichkeit, </a:t>
            </a:r>
            <a:r>
              <a:rPr lang="de-DE" sz="1400" dirty="0">
                <a:solidFill>
                  <a:schemeClr val="accent1"/>
                </a:solidFill>
              </a:rPr>
              <a:t>Kern von Individualität</a:t>
            </a:r>
            <a:r>
              <a:rPr lang="de-DE" sz="1400" dirty="0"/>
              <a:t>; aber auch für Wechselhaftigkeit der Empfindung</a:t>
            </a:r>
          </a:p>
          <a:p>
            <a:pPr marL="0" indent="0">
              <a:buNone/>
            </a:pPr>
            <a:endParaRPr lang="de-DE" sz="1400" dirty="0"/>
          </a:p>
          <a:p>
            <a:endParaRPr lang="de-DE" sz="1400" dirty="0"/>
          </a:p>
          <a:p>
            <a:endParaRPr lang="de-DE" sz="1400" dirty="0"/>
          </a:p>
          <a:p>
            <a:endParaRPr lang="de-DE" sz="1400" dirty="0"/>
          </a:p>
          <a:p>
            <a:endParaRPr lang="de-DE" sz="1400" dirty="0"/>
          </a:p>
          <a:p>
            <a:endParaRPr lang="de-DE" sz="1400" dirty="0"/>
          </a:p>
        </p:txBody>
      </p:sp>
      <p:pic>
        <p:nvPicPr>
          <p:cNvPr id="7" name="Grafik 6" descr="Ein Bild, das Entwurf, Zeichnung, Bild, Kunst enthält.&#10;&#10;Automatisch generierte Beschreibung">
            <a:extLst>
              <a:ext uri="{FF2B5EF4-FFF2-40B4-BE49-F238E27FC236}">
                <a16:creationId xmlns:a16="http://schemas.microsoft.com/office/drawing/2014/main" id="{D4D97353-F0F7-08EB-9089-80B797757BB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868144" y="2636912"/>
            <a:ext cx="2824269" cy="2127293"/>
          </a:xfrm>
          <a:prstGeom prst="rect">
            <a:avLst/>
          </a:prstGeom>
        </p:spPr>
      </p:pic>
    </p:spTree>
    <p:extLst>
      <p:ext uri="{BB962C8B-B14F-4D97-AF65-F5344CB8AC3E}">
        <p14:creationId xmlns:p14="http://schemas.microsoft.com/office/powerpoint/2010/main" val="4415490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D2CCAF7-0028-27FE-DA7C-CB658ABAF153}"/>
              </a:ext>
            </a:extLst>
          </p:cNvPr>
          <p:cNvSpPr>
            <a:spLocks noGrp="1"/>
          </p:cNvSpPr>
          <p:nvPr>
            <p:ph type="title"/>
          </p:nvPr>
        </p:nvSpPr>
        <p:spPr/>
        <p:txBody>
          <a:bodyPr>
            <a:normAutofit/>
          </a:bodyPr>
          <a:lstStyle/>
          <a:p>
            <a:r>
              <a:rPr lang="de-DE" sz="2800" dirty="0"/>
              <a:t>Brief vom 16. Julius/</a:t>
            </a:r>
            <a:r>
              <a:rPr lang="de-DE" sz="2800" b="1" dirty="0"/>
              <a:t>14. Dezember 1772</a:t>
            </a:r>
          </a:p>
        </p:txBody>
      </p:sp>
      <p:sp>
        <p:nvSpPr>
          <p:cNvPr id="3" name="Fußzeilenplatzhalter 2">
            <a:extLst>
              <a:ext uri="{FF2B5EF4-FFF2-40B4-BE49-F238E27FC236}">
                <a16:creationId xmlns:a16="http://schemas.microsoft.com/office/drawing/2014/main" id="{6BE44DFF-E54B-AF9E-D212-033F67FB1E15}"/>
              </a:ext>
            </a:extLst>
          </p:cNvPr>
          <p:cNvSpPr>
            <a:spLocks noGrp="1"/>
          </p:cNvSpPr>
          <p:nvPr>
            <p:ph type="ftr" sz="quarter" idx="11"/>
          </p:nvPr>
        </p:nvSpPr>
        <p:spPr/>
        <p:txBody>
          <a:bodyPr/>
          <a:lstStyle/>
          <a:p>
            <a:r>
              <a:rPr lang="de-DE"/>
              <a:t>Werther, neu gelesen</a:t>
            </a:r>
          </a:p>
        </p:txBody>
      </p:sp>
      <p:sp>
        <p:nvSpPr>
          <p:cNvPr id="4" name="Foliennummernplatzhalter 3">
            <a:extLst>
              <a:ext uri="{FF2B5EF4-FFF2-40B4-BE49-F238E27FC236}">
                <a16:creationId xmlns:a16="http://schemas.microsoft.com/office/drawing/2014/main" id="{F6E8A64D-4851-3518-4A41-6B749271A08C}"/>
              </a:ext>
            </a:extLst>
          </p:cNvPr>
          <p:cNvSpPr>
            <a:spLocks noGrp="1"/>
          </p:cNvSpPr>
          <p:nvPr>
            <p:ph type="sldNum" sz="quarter" idx="12"/>
          </p:nvPr>
        </p:nvSpPr>
        <p:spPr/>
        <p:txBody>
          <a:bodyPr/>
          <a:lstStyle/>
          <a:p>
            <a:fld id="{B2ADACBF-B37B-4026-855E-49B0BDFC8D12}" type="slidenum">
              <a:rPr lang="de-DE" smtClean="0"/>
              <a:t>19</a:t>
            </a:fld>
            <a:endParaRPr lang="de-DE"/>
          </a:p>
        </p:txBody>
      </p:sp>
      <p:sp>
        <p:nvSpPr>
          <p:cNvPr id="5" name="Inhaltsplatzhalter 4">
            <a:extLst>
              <a:ext uri="{FF2B5EF4-FFF2-40B4-BE49-F238E27FC236}">
                <a16:creationId xmlns:a16="http://schemas.microsoft.com/office/drawing/2014/main" id="{2C20BC44-2A47-BA8E-5266-19AC0AF4F3FA}"/>
              </a:ext>
            </a:extLst>
          </p:cNvPr>
          <p:cNvSpPr>
            <a:spLocks noGrp="1"/>
          </p:cNvSpPr>
          <p:nvPr>
            <p:ph sz="quarter" idx="1"/>
          </p:nvPr>
        </p:nvSpPr>
        <p:spPr/>
        <p:txBody>
          <a:bodyPr>
            <a:normAutofit/>
          </a:bodyPr>
          <a:lstStyle/>
          <a:p>
            <a:r>
              <a:rPr lang="de-DE" sz="1400" dirty="0"/>
              <a:t>Erstmaliges verstärktes Auftauchen von </a:t>
            </a:r>
            <a:r>
              <a:rPr lang="de-DE" sz="1400" dirty="0">
                <a:solidFill>
                  <a:schemeClr val="accent1"/>
                </a:solidFill>
              </a:rPr>
              <a:t>sinnlicher Empfindung</a:t>
            </a:r>
            <a:r>
              <a:rPr lang="de-DE" sz="1400" dirty="0"/>
              <a:t>; ausgehend von kleinen körperlichen Berührungen, </a:t>
            </a:r>
            <a:r>
              <a:rPr lang="de-DE" sz="1400" dirty="0">
                <a:solidFill>
                  <a:schemeClr val="accent1"/>
                </a:solidFill>
              </a:rPr>
              <a:t>Feuer</a:t>
            </a:r>
            <a:r>
              <a:rPr lang="de-DE" sz="1400" dirty="0"/>
              <a:t>-Vergleich</a:t>
            </a:r>
          </a:p>
          <a:p>
            <a:r>
              <a:rPr lang="de-DE" sz="1400" dirty="0"/>
              <a:t>Verstärkt durch „</a:t>
            </a:r>
            <a:r>
              <a:rPr lang="de-DE" sz="1400" dirty="0">
                <a:solidFill>
                  <a:schemeClr val="accent1"/>
                </a:solidFill>
              </a:rPr>
              <a:t>himmlischen Atem</a:t>
            </a:r>
            <a:r>
              <a:rPr lang="de-DE" sz="1400" dirty="0"/>
              <a:t>“ – Luft als Übertragungsmedium</a:t>
            </a:r>
          </a:p>
          <a:p>
            <a:r>
              <a:rPr lang="de-DE" sz="1400" dirty="0">
                <a:solidFill>
                  <a:schemeClr val="accent1"/>
                </a:solidFill>
              </a:rPr>
              <a:t>Abgebrochene Sätze </a:t>
            </a:r>
            <a:r>
              <a:rPr lang="de-DE" sz="1400" dirty="0"/>
              <a:t>bringen Unaussprechbares zum Ausdruck</a:t>
            </a:r>
          </a:p>
          <a:p>
            <a:r>
              <a:rPr lang="de-DE" sz="1400" dirty="0"/>
              <a:t>Sinnliches Begehren wird auf </a:t>
            </a:r>
            <a:r>
              <a:rPr lang="de-DE" sz="1400" dirty="0">
                <a:solidFill>
                  <a:schemeClr val="accent1"/>
                </a:solidFill>
              </a:rPr>
              <a:t>Verderben</a:t>
            </a:r>
            <a:r>
              <a:rPr lang="de-DE" sz="1400" dirty="0"/>
              <a:t> des Herzens zurückgeführt (</a:t>
            </a:r>
            <a:r>
              <a:rPr lang="de-DE" sz="1400" dirty="0">
                <a:solidFill>
                  <a:schemeClr val="accent1"/>
                </a:solidFill>
              </a:rPr>
              <a:t>Schwachheit, Verwirrung, Irrung, Finsternis</a:t>
            </a:r>
            <a:r>
              <a:rPr lang="de-DE" sz="1400" dirty="0"/>
              <a:t>), nicht menschliche </a:t>
            </a:r>
            <a:r>
              <a:rPr lang="de-DE" sz="1400" dirty="0">
                <a:solidFill>
                  <a:schemeClr val="accent1"/>
                </a:solidFill>
              </a:rPr>
              <a:t>Natur</a:t>
            </a:r>
          </a:p>
          <a:p>
            <a:r>
              <a:rPr lang="de-DE" sz="1400" dirty="0"/>
              <a:t>Gegenmittel vielmehr: </a:t>
            </a:r>
            <a:r>
              <a:rPr lang="de-DE" sz="1400" dirty="0">
                <a:solidFill>
                  <a:schemeClr val="accent1"/>
                </a:solidFill>
              </a:rPr>
              <a:t>Steigerung der religiösen Dimension und Idealisierung</a:t>
            </a:r>
            <a:br>
              <a:rPr lang="de-DE" sz="1400" dirty="0">
                <a:solidFill>
                  <a:schemeClr val="accent1"/>
                </a:solidFill>
              </a:rPr>
            </a:br>
            <a:r>
              <a:rPr lang="de-DE" sz="1400" dirty="0"/>
              <a:t> (Unschuld, Himmel, heilig, Engel)</a:t>
            </a:r>
          </a:p>
          <a:p>
            <a:r>
              <a:rPr lang="de-DE" sz="1400" dirty="0"/>
              <a:t>Besänftigende Wirkung der </a:t>
            </a:r>
            <a:r>
              <a:rPr lang="de-DE" sz="1400" dirty="0">
                <a:solidFill>
                  <a:schemeClr val="accent1"/>
                </a:solidFill>
              </a:rPr>
              <a:t>Musik</a:t>
            </a:r>
            <a:r>
              <a:rPr lang="de-DE" sz="1400" dirty="0"/>
              <a:t> als Seelensprache</a:t>
            </a:r>
            <a:br>
              <a:rPr lang="de-DE" sz="1400" dirty="0"/>
            </a:br>
            <a:r>
              <a:rPr lang="de-DE" sz="1400" dirty="0"/>
              <a:t>(im Gegensatz zur aufwühlenden der Lektüre!)</a:t>
            </a:r>
          </a:p>
          <a:p>
            <a:endParaRPr lang="de-DE" sz="1400" dirty="0"/>
          </a:p>
          <a:p>
            <a:r>
              <a:rPr lang="de-DE" sz="1400" dirty="0"/>
              <a:t>Bericht von aufwühlenden, sexuellen </a:t>
            </a:r>
            <a:r>
              <a:rPr lang="de-DE" sz="1400" dirty="0">
                <a:solidFill>
                  <a:schemeClr val="accent1"/>
                </a:solidFill>
              </a:rPr>
              <a:t>Träumen</a:t>
            </a:r>
            <a:r>
              <a:rPr lang="de-DE" sz="1400" dirty="0"/>
              <a:t>; </a:t>
            </a:r>
            <a:br>
              <a:rPr lang="de-DE" sz="1400" dirty="0"/>
            </a:br>
            <a:r>
              <a:rPr lang="de-DE" sz="1400" dirty="0"/>
              <a:t>wiederum Versuch zur Definition in religiösen </a:t>
            </a:r>
            <a:br>
              <a:rPr lang="de-DE" sz="1400" dirty="0"/>
            </a:br>
            <a:r>
              <a:rPr lang="de-DE" sz="1400" dirty="0"/>
              <a:t>Termini; „Seligkeit“ und „Innigkeit“ sind aber </a:t>
            </a:r>
            <a:br>
              <a:rPr lang="de-DE" sz="1400" dirty="0"/>
            </a:br>
            <a:r>
              <a:rPr lang="de-DE" sz="1400" dirty="0"/>
              <a:t>auch in der sexuellen Vereinigung, Doppeldeutigkeit</a:t>
            </a:r>
          </a:p>
          <a:p>
            <a:r>
              <a:rPr lang="de-DE" sz="1400" dirty="0"/>
              <a:t>Verlust der „</a:t>
            </a:r>
            <a:r>
              <a:rPr lang="de-DE" sz="1400" dirty="0">
                <a:solidFill>
                  <a:schemeClr val="accent1"/>
                </a:solidFill>
              </a:rPr>
              <a:t>Besinnungskraft</a:t>
            </a:r>
            <a:r>
              <a:rPr lang="de-DE" sz="1400" dirty="0"/>
              <a:t>“, Verwirrung der </a:t>
            </a:r>
            <a:br>
              <a:rPr lang="de-DE" sz="1400" dirty="0"/>
            </a:br>
            <a:r>
              <a:rPr lang="de-DE" sz="1400" dirty="0"/>
              <a:t>Sinne, emotionaler Ausnahmezustand; </a:t>
            </a:r>
            <a:br>
              <a:rPr lang="de-DE" sz="1400" dirty="0"/>
            </a:br>
            <a:r>
              <a:rPr lang="de-DE" sz="1400" dirty="0"/>
              <a:t>dargestellt in </a:t>
            </a:r>
            <a:r>
              <a:rPr lang="de-DE" sz="1400" dirty="0">
                <a:solidFill>
                  <a:schemeClr val="accent1"/>
                </a:solidFill>
              </a:rPr>
              <a:t>paradoxem</a:t>
            </a:r>
            <a:r>
              <a:rPr lang="de-DE" sz="1400" dirty="0"/>
              <a:t> Satz</a:t>
            </a:r>
          </a:p>
        </p:txBody>
      </p:sp>
      <p:pic>
        <p:nvPicPr>
          <p:cNvPr id="9" name="Grafik 8" descr="Ein Bild, das Menschliches Gesicht, Kunst, Bernstein, Person enthält.&#10;&#10;Automatisch generierte Beschreibung">
            <a:extLst>
              <a:ext uri="{FF2B5EF4-FFF2-40B4-BE49-F238E27FC236}">
                <a16:creationId xmlns:a16="http://schemas.microsoft.com/office/drawing/2014/main" id="{19630C29-EDE6-FAAD-D3B6-C19533643CD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76056" y="3933056"/>
            <a:ext cx="3312368" cy="1987421"/>
          </a:xfrm>
          <a:prstGeom prst="rect">
            <a:avLst/>
          </a:prstGeom>
        </p:spPr>
      </p:pic>
    </p:spTree>
    <p:extLst>
      <p:ext uri="{BB962C8B-B14F-4D97-AF65-F5344CB8AC3E}">
        <p14:creationId xmlns:p14="http://schemas.microsoft.com/office/powerpoint/2010/main" val="31725736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DC18A6A-ADD7-D0F6-1AD0-E7766D5FCC6E}"/>
              </a:ext>
            </a:extLst>
          </p:cNvPr>
          <p:cNvSpPr>
            <a:spLocks noGrp="1"/>
          </p:cNvSpPr>
          <p:nvPr>
            <p:ph type="title"/>
          </p:nvPr>
        </p:nvSpPr>
        <p:spPr/>
        <p:txBody>
          <a:bodyPr>
            <a:normAutofit fontScale="90000"/>
          </a:bodyPr>
          <a:lstStyle/>
          <a:p>
            <a:br>
              <a:rPr lang="de-DE" sz="2800" dirty="0"/>
            </a:br>
            <a:r>
              <a:rPr lang="de-DE" sz="2800" i="1" dirty="0"/>
              <a:t>Selbstmord</a:t>
            </a:r>
            <a:r>
              <a:rPr lang="de-DE" sz="2800" dirty="0"/>
              <a:t>: Brief vom 8. August, 12. August 1772</a:t>
            </a:r>
          </a:p>
        </p:txBody>
      </p:sp>
      <p:sp>
        <p:nvSpPr>
          <p:cNvPr id="3" name="Fußzeilenplatzhalter 2">
            <a:extLst>
              <a:ext uri="{FF2B5EF4-FFF2-40B4-BE49-F238E27FC236}">
                <a16:creationId xmlns:a16="http://schemas.microsoft.com/office/drawing/2014/main" id="{7F62CCA3-4849-709E-7EF0-DD70AE9A3145}"/>
              </a:ext>
            </a:extLst>
          </p:cNvPr>
          <p:cNvSpPr>
            <a:spLocks noGrp="1"/>
          </p:cNvSpPr>
          <p:nvPr>
            <p:ph type="ftr" sz="quarter" idx="11"/>
          </p:nvPr>
        </p:nvSpPr>
        <p:spPr/>
        <p:txBody>
          <a:bodyPr/>
          <a:lstStyle/>
          <a:p>
            <a:r>
              <a:rPr lang="de-DE"/>
              <a:t>Werther, neu gelesen</a:t>
            </a:r>
          </a:p>
        </p:txBody>
      </p:sp>
      <p:sp>
        <p:nvSpPr>
          <p:cNvPr id="4" name="Foliennummernplatzhalter 3">
            <a:extLst>
              <a:ext uri="{FF2B5EF4-FFF2-40B4-BE49-F238E27FC236}">
                <a16:creationId xmlns:a16="http://schemas.microsoft.com/office/drawing/2014/main" id="{5DAAFF95-92E3-B8C9-4F38-4227D26442AA}"/>
              </a:ext>
            </a:extLst>
          </p:cNvPr>
          <p:cNvSpPr>
            <a:spLocks noGrp="1"/>
          </p:cNvSpPr>
          <p:nvPr>
            <p:ph type="sldNum" sz="quarter" idx="12"/>
          </p:nvPr>
        </p:nvSpPr>
        <p:spPr/>
        <p:txBody>
          <a:bodyPr/>
          <a:lstStyle/>
          <a:p>
            <a:fld id="{B2ADACBF-B37B-4026-855E-49B0BDFC8D12}" type="slidenum">
              <a:rPr lang="de-DE" smtClean="0"/>
              <a:t>20</a:t>
            </a:fld>
            <a:endParaRPr lang="de-DE"/>
          </a:p>
        </p:txBody>
      </p:sp>
      <p:sp>
        <p:nvSpPr>
          <p:cNvPr id="5" name="Inhaltsplatzhalter 4">
            <a:extLst>
              <a:ext uri="{FF2B5EF4-FFF2-40B4-BE49-F238E27FC236}">
                <a16:creationId xmlns:a16="http://schemas.microsoft.com/office/drawing/2014/main" id="{280D230F-41CC-D268-CA3C-6F012987382C}"/>
              </a:ext>
            </a:extLst>
          </p:cNvPr>
          <p:cNvSpPr>
            <a:spLocks noGrp="1"/>
          </p:cNvSpPr>
          <p:nvPr>
            <p:ph sz="quarter" idx="1"/>
          </p:nvPr>
        </p:nvSpPr>
        <p:spPr>
          <a:xfrm>
            <a:off x="301752" y="1527048"/>
            <a:ext cx="8503920" cy="4782272"/>
          </a:xfrm>
        </p:spPr>
        <p:txBody>
          <a:bodyPr>
            <a:normAutofit fontScale="32500" lnSpcReduction="20000"/>
          </a:bodyPr>
          <a:lstStyle/>
          <a:p>
            <a:pPr>
              <a:lnSpc>
                <a:spcPts val="1700"/>
              </a:lnSpc>
            </a:pPr>
            <a:r>
              <a:rPr lang="de-DE" sz="4300" dirty="0"/>
              <a:t>Vergleich des </a:t>
            </a:r>
            <a:r>
              <a:rPr lang="de-DE" sz="4300" dirty="0">
                <a:solidFill>
                  <a:schemeClr val="accent1"/>
                </a:solidFill>
              </a:rPr>
              <a:t>Lebensmüden</a:t>
            </a:r>
            <a:r>
              <a:rPr lang="de-DE" sz="4300" dirty="0"/>
              <a:t> mit dem </a:t>
            </a:r>
            <a:r>
              <a:rPr lang="de-DE" sz="4300" dirty="0">
                <a:solidFill>
                  <a:schemeClr val="accent1"/>
                </a:solidFill>
              </a:rPr>
              <a:t>unheilbaren Kranken</a:t>
            </a:r>
            <a:r>
              <a:rPr lang="de-DE" sz="4300" dirty="0"/>
              <a:t>: Akt der Selbsttötung erfordert Mut/Kraft</a:t>
            </a:r>
          </a:p>
          <a:p>
            <a:pPr>
              <a:lnSpc>
                <a:spcPts val="1700"/>
              </a:lnSpc>
            </a:pPr>
            <a:r>
              <a:rPr lang="de-DE" sz="4300" dirty="0"/>
              <a:t>Imaginierte Antwort Wilhelms mit einem weiteren Gleichnis; führt jedoch nur zu </a:t>
            </a:r>
            <a:r>
              <a:rPr lang="de-DE" sz="4300" dirty="0">
                <a:solidFill>
                  <a:schemeClr val="accent1"/>
                </a:solidFill>
              </a:rPr>
              <a:t>Dialogabbruch</a:t>
            </a:r>
          </a:p>
          <a:p>
            <a:pPr>
              <a:lnSpc>
                <a:spcPts val="1700"/>
              </a:lnSpc>
            </a:pPr>
            <a:r>
              <a:rPr lang="de-DE" sz="4300" dirty="0"/>
              <a:t>Erkennt anhand seines Tagebuchs, dass er sich immer über seinen Zustand im klaren war und trotzdem gehandelt hat wie ein „Kind“ (impulsiv, ohne Gedanken an die Folgen); </a:t>
            </a:r>
            <a:br>
              <a:rPr lang="de-DE" sz="4300" dirty="0"/>
            </a:br>
            <a:r>
              <a:rPr lang="de-DE" sz="4300" dirty="0">
                <a:solidFill>
                  <a:schemeClr val="accent1"/>
                </a:solidFill>
              </a:rPr>
              <a:t>Selbsterkenntnis ist nicht der erste Schritt zur Besserung!</a:t>
            </a:r>
          </a:p>
          <a:p>
            <a:pPr>
              <a:lnSpc>
                <a:spcPts val="1700"/>
              </a:lnSpc>
            </a:pPr>
            <a:endParaRPr lang="de-DE" sz="4300" dirty="0"/>
          </a:p>
          <a:p>
            <a:pPr>
              <a:lnSpc>
                <a:spcPts val="1700"/>
              </a:lnSpc>
            </a:pPr>
            <a:r>
              <a:rPr lang="de-DE" sz="4300" dirty="0"/>
              <a:t>Dialog-Szene; beginnt mit einem längeren </a:t>
            </a:r>
            <a:r>
              <a:rPr lang="de-DE" sz="4300" dirty="0">
                <a:solidFill>
                  <a:schemeClr val="accent1"/>
                </a:solidFill>
              </a:rPr>
              <a:t>Monolog</a:t>
            </a:r>
            <a:r>
              <a:rPr lang="de-DE" sz="4300" dirty="0"/>
              <a:t> Werthers</a:t>
            </a:r>
            <a:br>
              <a:rPr lang="de-DE" sz="4300" dirty="0"/>
            </a:br>
            <a:r>
              <a:rPr lang="de-DE" sz="4300" dirty="0"/>
              <a:t> („Radotage“), der ein </a:t>
            </a:r>
            <a:r>
              <a:rPr lang="de-DE" sz="4300" dirty="0">
                <a:solidFill>
                  <a:schemeClr val="accent1"/>
                </a:solidFill>
              </a:rPr>
              <a:t>Gedankenexperiment</a:t>
            </a:r>
            <a:r>
              <a:rPr lang="de-DE" sz="4300" dirty="0"/>
              <a:t> vorschlägt</a:t>
            </a:r>
          </a:p>
          <a:p>
            <a:pPr>
              <a:lnSpc>
                <a:spcPts val="1700"/>
              </a:lnSpc>
            </a:pPr>
            <a:r>
              <a:rPr lang="de-DE" sz="4300" dirty="0"/>
              <a:t>Apriori: Voraussetzung für Gesprächsteilnahme daran </a:t>
            </a:r>
            <a:br>
              <a:rPr lang="de-DE" sz="4300" dirty="0"/>
            </a:br>
            <a:r>
              <a:rPr lang="de-DE" sz="4300" dirty="0"/>
              <a:t>ist </a:t>
            </a:r>
            <a:r>
              <a:rPr lang="de-DE" sz="4300" dirty="0">
                <a:solidFill>
                  <a:schemeClr val="accent1"/>
                </a:solidFill>
              </a:rPr>
              <a:t>Mitempfindung</a:t>
            </a:r>
            <a:r>
              <a:rPr lang="de-DE" sz="4300" dirty="0"/>
              <a:t> </a:t>
            </a:r>
          </a:p>
          <a:p>
            <a:pPr>
              <a:lnSpc>
                <a:spcPts val="1700"/>
              </a:lnSpc>
            </a:pPr>
            <a:r>
              <a:rPr lang="de-DE" sz="4300" dirty="0"/>
              <a:t>Wiederum Vergleich mit </a:t>
            </a:r>
            <a:r>
              <a:rPr lang="de-DE" sz="4300" dirty="0">
                <a:solidFill>
                  <a:schemeClr val="accent1"/>
                </a:solidFill>
              </a:rPr>
              <a:t>Krankheit</a:t>
            </a:r>
            <a:r>
              <a:rPr lang="de-DE" sz="4300" dirty="0"/>
              <a:t>: es gibt ein maximal </a:t>
            </a:r>
            <a:br>
              <a:rPr lang="de-DE" sz="4300" dirty="0"/>
            </a:br>
            <a:r>
              <a:rPr lang="de-DE" sz="4300" dirty="0"/>
              <a:t>ertragbares Maß an Leiden; auf unerträgliches Leiden </a:t>
            </a:r>
            <a:br>
              <a:rPr lang="de-DE" sz="4300" dirty="0"/>
            </a:br>
            <a:r>
              <a:rPr lang="de-DE" sz="4300" dirty="0"/>
              <a:t>reagiert der Körper mit dem Tod, die Seele mit dem Selbstmord</a:t>
            </a:r>
          </a:p>
          <a:p>
            <a:pPr>
              <a:lnSpc>
                <a:spcPts val="1700"/>
              </a:lnSpc>
            </a:pPr>
            <a:r>
              <a:rPr lang="de-DE" sz="4300" dirty="0">
                <a:solidFill>
                  <a:schemeClr val="accent1"/>
                </a:solidFill>
              </a:rPr>
              <a:t>Paradoxie</a:t>
            </a:r>
            <a:r>
              <a:rPr lang="de-DE" sz="4300" dirty="0"/>
              <a:t>-Vorwurf Alberts: gegen die Lehrmeinung (der Kirche)? </a:t>
            </a:r>
            <a:br>
              <a:rPr lang="de-DE" sz="4300" dirty="0"/>
            </a:br>
            <a:r>
              <a:rPr lang="de-DE" sz="4300" dirty="0"/>
              <a:t>Die guten Sitten? Die menschliche Intuition? </a:t>
            </a:r>
          </a:p>
          <a:p>
            <a:pPr>
              <a:lnSpc>
                <a:spcPts val="1700"/>
              </a:lnSpc>
            </a:pPr>
            <a:r>
              <a:rPr lang="de-DE" sz="4300" dirty="0"/>
              <a:t>Weitere Ausführung der </a:t>
            </a:r>
            <a:r>
              <a:rPr lang="de-DE" sz="4300" dirty="0">
                <a:solidFill>
                  <a:schemeClr val="accent1"/>
                </a:solidFill>
              </a:rPr>
              <a:t>Körper-Geist-Analogie</a:t>
            </a:r>
            <a:r>
              <a:rPr lang="de-DE" sz="4300" dirty="0"/>
              <a:t>: </a:t>
            </a:r>
            <a:br>
              <a:rPr lang="de-DE" sz="4300" dirty="0"/>
            </a:br>
            <a:r>
              <a:rPr lang="de-DE" sz="4300" dirty="0"/>
              <a:t>Festsetzen einer Krankheit/einer (falschen) Idee; </a:t>
            </a:r>
            <a:br>
              <a:rPr lang="de-DE" sz="4300" dirty="0"/>
            </a:br>
            <a:r>
              <a:rPr lang="de-DE" sz="4300" dirty="0"/>
              <a:t>der natürlichen Widerstandskräfte beraubt durch </a:t>
            </a:r>
            <a:br>
              <a:rPr lang="de-DE" sz="4300" dirty="0"/>
            </a:br>
            <a:r>
              <a:rPr lang="de-DE" sz="4300" dirty="0"/>
              <a:t>Fortschreiten der Krankheit; kann durch Zureden </a:t>
            </a:r>
            <a:br>
              <a:rPr lang="de-DE" sz="4300" dirty="0"/>
            </a:br>
            <a:r>
              <a:rPr lang="de-DE" sz="4300" dirty="0"/>
              <a:t>von außen nicht gerettet werden</a:t>
            </a:r>
          </a:p>
          <a:p>
            <a:endParaRPr lang="de-DE" sz="1400" dirty="0"/>
          </a:p>
          <a:p>
            <a:endParaRPr lang="de-DE" sz="1400" dirty="0"/>
          </a:p>
          <a:p>
            <a:endParaRPr lang="de-DE" sz="1400" dirty="0"/>
          </a:p>
          <a:p>
            <a:endParaRPr lang="de-DE" sz="1400" dirty="0"/>
          </a:p>
          <a:p>
            <a:endParaRPr lang="de-DE" sz="1400" dirty="0"/>
          </a:p>
        </p:txBody>
      </p:sp>
      <p:pic>
        <p:nvPicPr>
          <p:cNvPr id="7" name="Grafik 6" descr="Ein Bild, das Bild, Zeichnung, Schuhwerk, Kleidung enthält.&#10;&#10;Automatisch generierte Beschreibung">
            <a:extLst>
              <a:ext uri="{FF2B5EF4-FFF2-40B4-BE49-F238E27FC236}">
                <a16:creationId xmlns:a16="http://schemas.microsoft.com/office/drawing/2014/main" id="{35E23F4A-5AFE-D769-6B6A-5D35389F84A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868144" y="2852936"/>
            <a:ext cx="2804323" cy="3261505"/>
          </a:xfrm>
          <a:prstGeom prst="rect">
            <a:avLst/>
          </a:prstGeom>
        </p:spPr>
      </p:pic>
    </p:spTree>
    <p:extLst>
      <p:ext uri="{BB962C8B-B14F-4D97-AF65-F5344CB8AC3E}">
        <p14:creationId xmlns:p14="http://schemas.microsoft.com/office/powerpoint/2010/main" val="19496884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0E9D6DB-EB65-E158-408F-FB6BBCA562DF}"/>
              </a:ext>
            </a:extLst>
          </p:cNvPr>
          <p:cNvSpPr>
            <a:spLocks noGrp="1"/>
          </p:cNvSpPr>
          <p:nvPr>
            <p:ph type="title"/>
          </p:nvPr>
        </p:nvSpPr>
        <p:spPr/>
        <p:txBody>
          <a:bodyPr>
            <a:normAutofit/>
          </a:bodyPr>
          <a:lstStyle/>
          <a:p>
            <a:r>
              <a:rPr lang="de-DE" sz="2800" dirty="0"/>
              <a:t>Zusammenfassung</a:t>
            </a:r>
          </a:p>
        </p:txBody>
      </p:sp>
      <p:sp>
        <p:nvSpPr>
          <p:cNvPr id="3" name="Fußzeilenplatzhalter 2">
            <a:extLst>
              <a:ext uri="{FF2B5EF4-FFF2-40B4-BE49-F238E27FC236}">
                <a16:creationId xmlns:a16="http://schemas.microsoft.com/office/drawing/2014/main" id="{695A5AB0-6DE0-D58D-D9D1-0F0994C61857}"/>
              </a:ext>
            </a:extLst>
          </p:cNvPr>
          <p:cNvSpPr>
            <a:spLocks noGrp="1"/>
          </p:cNvSpPr>
          <p:nvPr>
            <p:ph type="ftr" sz="quarter" idx="11"/>
          </p:nvPr>
        </p:nvSpPr>
        <p:spPr/>
        <p:txBody>
          <a:bodyPr/>
          <a:lstStyle/>
          <a:p>
            <a:r>
              <a:rPr lang="de-DE"/>
              <a:t>Werther, neu gelesen</a:t>
            </a:r>
          </a:p>
        </p:txBody>
      </p:sp>
      <p:sp>
        <p:nvSpPr>
          <p:cNvPr id="4" name="Foliennummernplatzhalter 3">
            <a:extLst>
              <a:ext uri="{FF2B5EF4-FFF2-40B4-BE49-F238E27FC236}">
                <a16:creationId xmlns:a16="http://schemas.microsoft.com/office/drawing/2014/main" id="{F931D319-9BE9-3627-C904-F8E806A91040}"/>
              </a:ext>
            </a:extLst>
          </p:cNvPr>
          <p:cNvSpPr>
            <a:spLocks noGrp="1"/>
          </p:cNvSpPr>
          <p:nvPr>
            <p:ph type="sldNum" sz="quarter" idx="12"/>
          </p:nvPr>
        </p:nvSpPr>
        <p:spPr/>
        <p:txBody>
          <a:bodyPr/>
          <a:lstStyle/>
          <a:p>
            <a:fld id="{B2ADACBF-B37B-4026-855E-49B0BDFC8D12}" type="slidenum">
              <a:rPr lang="de-DE" smtClean="0"/>
              <a:t>21</a:t>
            </a:fld>
            <a:endParaRPr lang="de-DE"/>
          </a:p>
        </p:txBody>
      </p:sp>
      <p:sp>
        <p:nvSpPr>
          <p:cNvPr id="5" name="Inhaltsplatzhalter 4">
            <a:extLst>
              <a:ext uri="{FF2B5EF4-FFF2-40B4-BE49-F238E27FC236}">
                <a16:creationId xmlns:a16="http://schemas.microsoft.com/office/drawing/2014/main" id="{B19FF83F-6CBC-B2D8-1694-AAE1EFD1BF8A}"/>
              </a:ext>
            </a:extLst>
          </p:cNvPr>
          <p:cNvSpPr>
            <a:spLocks noGrp="1"/>
          </p:cNvSpPr>
          <p:nvPr>
            <p:ph sz="quarter" idx="1"/>
          </p:nvPr>
        </p:nvSpPr>
        <p:spPr>
          <a:xfrm>
            <a:off x="683568" y="1196752"/>
            <a:ext cx="7416824" cy="5400600"/>
          </a:xfrm>
        </p:spPr>
        <p:txBody>
          <a:bodyPr>
            <a:normAutofit/>
          </a:bodyPr>
          <a:lstStyle/>
          <a:p>
            <a:pPr marL="0" indent="0" algn="just">
              <a:lnSpc>
                <a:spcPts val="1700"/>
              </a:lnSpc>
              <a:buNone/>
            </a:pPr>
            <a:endParaRPr lang="de-DE" sz="1400" i="1" kern="100" dirty="0">
              <a:effectLst/>
              <a:ea typeface="Aptos" panose="020B0004020202020204" pitchFamily="34" charset="0"/>
              <a:cs typeface="Times New Roman" panose="02020603050405020304" pitchFamily="18" charset="0"/>
            </a:endParaRPr>
          </a:p>
          <a:p>
            <a:pPr marL="0" indent="0" algn="just">
              <a:lnSpc>
                <a:spcPts val="1700"/>
              </a:lnSpc>
              <a:buNone/>
            </a:pPr>
            <a:endParaRPr lang="de-DE" sz="1400" i="1" kern="100" dirty="0">
              <a:ea typeface="Aptos" panose="020B0004020202020204" pitchFamily="34" charset="0"/>
              <a:cs typeface="Times New Roman" panose="02020603050405020304" pitchFamily="18" charset="0"/>
            </a:endParaRPr>
          </a:p>
          <a:p>
            <a:pPr marL="0" indent="0" algn="just">
              <a:lnSpc>
                <a:spcPts val="1700"/>
              </a:lnSpc>
              <a:buNone/>
            </a:pPr>
            <a:r>
              <a:rPr lang="de-DE" sz="1400" i="1" kern="100" dirty="0">
                <a:effectLst/>
                <a:ea typeface="Aptos" panose="020B0004020202020204" pitchFamily="34" charset="0"/>
                <a:cs typeface="Times New Roman" panose="02020603050405020304" pitchFamily="18" charset="0"/>
              </a:rPr>
              <a:t>Werther </a:t>
            </a:r>
            <a:r>
              <a:rPr lang="de-DE" sz="1400" i="1" kern="100" dirty="0">
                <a:ea typeface="Aptos" panose="020B0004020202020204" pitchFamily="34" charset="0"/>
                <a:cs typeface="Times New Roman" panose="02020603050405020304" pitchFamily="18" charset="0"/>
              </a:rPr>
              <a:t>und sein Herz</a:t>
            </a:r>
            <a:endParaRPr lang="de-DE" sz="1400" i="1" kern="100" dirty="0">
              <a:effectLst/>
              <a:ea typeface="Aptos" panose="020B0004020202020204" pitchFamily="34" charset="0"/>
              <a:cs typeface="Times New Roman" panose="02020603050405020304" pitchFamily="18" charset="0"/>
            </a:endParaRPr>
          </a:p>
          <a:p>
            <a:pPr>
              <a:lnSpc>
                <a:spcPts val="1700"/>
              </a:lnSpc>
            </a:pPr>
            <a:r>
              <a:rPr lang="de-DE" sz="1400" kern="100" dirty="0">
                <a:effectLst/>
                <a:ea typeface="Aptos" panose="020B0004020202020204" pitchFamily="34" charset="0"/>
                <a:cs typeface="Times New Roman" panose="02020603050405020304" pitchFamily="18" charset="0"/>
              </a:rPr>
              <a:t>stellt Herz </a:t>
            </a:r>
            <a:r>
              <a:rPr lang="de-DE" sz="1400" kern="100" dirty="0">
                <a:solidFill>
                  <a:schemeClr val="accent1"/>
                </a:solidFill>
                <a:effectLst/>
                <a:ea typeface="Aptos" panose="020B0004020202020204" pitchFamily="34" charset="0"/>
                <a:cs typeface="Times New Roman" panose="02020603050405020304" pitchFamily="18" charset="0"/>
              </a:rPr>
              <a:t>(als Ort der Individualität</a:t>
            </a:r>
            <a:r>
              <a:rPr lang="de-DE" sz="1400" kern="100" dirty="0">
                <a:effectLst/>
                <a:ea typeface="Aptos" panose="020B0004020202020204" pitchFamily="34" charset="0"/>
                <a:cs typeface="Times New Roman" panose="02020603050405020304" pitchFamily="18" charset="0"/>
              </a:rPr>
              <a:t>) deutlich im Wert </a:t>
            </a:r>
            <a:br>
              <a:rPr lang="de-DE" sz="1400" kern="100" dirty="0">
                <a:effectLst/>
                <a:ea typeface="Aptos" panose="020B0004020202020204" pitchFamily="34" charset="0"/>
                <a:cs typeface="Times New Roman" panose="02020603050405020304" pitchFamily="18" charset="0"/>
              </a:rPr>
            </a:br>
            <a:r>
              <a:rPr lang="de-DE" sz="1400" kern="100" dirty="0">
                <a:effectLst/>
                <a:ea typeface="Aptos" panose="020B0004020202020204" pitchFamily="34" charset="0"/>
                <a:cs typeface="Times New Roman" panose="02020603050405020304" pitchFamily="18" charset="0"/>
              </a:rPr>
              <a:t>über den Kopf (Ort des allgemeinen Wissens)</a:t>
            </a:r>
          </a:p>
          <a:p>
            <a:pPr>
              <a:lnSpc>
                <a:spcPts val="1700"/>
              </a:lnSpc>
            </a:pPr>
            <a:r>
              <a:rPr lang="de-DE" sz="1400" kern="100" dirty="0">
                <a:effectLst/>
                <a:ea typeface="Aptos" panose="020B0004020202020204" pitchFamily="34" charset="0"/>
                <a:cs typeface="Times New Roman" panose="02020603050405020304" pitchFamily="18" charset="0"/>
              </a:rPr>
              <a:t>Herz (</a:t>
            </a:r>
            <a:r>
              <a:rPr lang="de-DE" sz="1400" kern="100" dirty="0">
                <a:solidFill>
                  <a:schemeClr val="accent1"/>
                </a:solidFill>
                <a:effectLst/>
                <a:ea typeface="Aptos" panose="020B0004020202020204" pitchFamily="34" charset="0"/>
                <a:cs typeface="Times New Roman" panose="02020603050405020304" pitchFamily="18" charset="0"/>
              </a:rPr>
              <a:t>als Ort des Gefühls; „Quelle</a:t>
            </a:r>
            <a:r>
              <a:rPr lang="de-DE" sz="1400" kern="100" dirty="0">
                <a:effectLst/>
                <a:ea typeface="Aptos" panose="020B0004020202020204" pitchFamily="34" charset="0"/>
                <a:cs typeface="Times New Roman" panose="02020603050405020304" pitchFamily="18" charset="0"/>
              </a:rPr>
              <a:t>“) ist abhängig von </a:t>
            </a:r>
            <a:br>
              <a:rPr lang="de-DE" sz="1400" kern="100" dirty="0">
                <a:effectLst/>
                <a:ea typeface="Aptos" panose="020B0004020202020204" pitchFamily="34" charset="0"/>
                <a:cs typeface="Times New Roman" panose="02020603050405020304" pitchFamily="18" charset="0"/>
              </a:rPr>
            </a:br>
            <a:r>
              <a:rPr lang="de-DE" sz="1400" kern="100" dirty="0">
                <a:effectLst/>
                <a:ea typeface="Aptos" panose="020B0004020202020204" pitchFamily="34" charset="0"/>
                <a:cs typeface="Times New Roman" panose="02020603050405020304" pitchFamily="18" charset="0"/>
              </a:rPr>
              <a:t>äußeren Eindrücken, wechselhaft</a:t>
            </a:r>
          </a:p>
          <a:p>
            <a:pPr>
              <a:lnSpc>
                <a:spcPts val="1700"/>
              </a:lnSpc>
            </a:pPr>
            <a:r>
              <a:rPr lang="de-DE" sz="1400" kern="100" dirty="0">
                <a:ea typeface="Aptos" panose="020B0004020202020204" pitchFamily="34" charset="0"/>
                <a:cs typeface="Times New Roman" panose="02020603050405020304" pitchFamily="18" charset="0"/>
              </a:rPr>
              <a:t>Herz (</a:t>
            </a:r>
            <a:r>
              <a:rPr lang="de-DE" sz="1400" kern="100" dirty="0">
                <a:solidFill>
                  <a:schemeClr val="accent1"/>
                </a:solidFill>
                <a:ea typeface="Aptos" panose="020B0004020202020204" pitchFamily="34" charset="0"/>
                <a:cs typeface="Times New Roman" panose="02020603050405020304" pitchFamily="18" charset="0"/>
              </a:rPr>
              <a:t>als Ort der Imagination</a:t>
            </a:r>
            <a:r>
              <a:rPr lang="de-DE" sz="1400" kern="100" dirty="0">
                <a:ea typeface="Aptos" panose="020B0004020202020204" pitchFamily="34" charset="0"/>
                <a:cs typeface="Times New Roman" panose="02020603050405020304" pitchFamily="18" charset="0"/>
              </a:rPr>
              <a:t>) überlagert nach dem </a:t>
            </a:r>
            <a:br>
              <a:rPr lang="de-DE" sz="1400" kern="100" dirty="0">
                <a:ea typeface="Aptos" panose="020B0004020202020204" pitchFamily="34" charset="0"/>
                <a:cs typeface="Times New Roman" panose="02020603050405020304" pitchFamily="18" charset="0"/>
              </a:rPr>
            </a:br>
            <a:r>
              <a:rPr lang="de-DE" sz="1400" kern="100" dirty="0">
                <a:ea typeface="Aptos" panose="020B0004020202020204" pitchFamily="34" charset="0"/>
                <a:cs typeface="Times New Roman" panose="02020603050405020304" pitchFamily="18" charset="0"/>
              </a:rPr>
              <a:t>Muster der Zauberlaterne die Realität auf der Suche </a:t>
            </a:r>
            <a:br>
              <a:rPr lang="de-DE" sz="1400" kern="100" dirty="0">
                <a:ea typeface="Aptos" panose="020B0004020202020204" pitchFamily="34" charset="0"/>
                <a:cs typeface="Times New Roman" panose="02020603050405020304" pitchFamily="18" charset="0"/>
              </a:rPr>
            </a:br>
            <a:r>
              <a:rPr lang="de-DE" sz="1400" kern="100" dirty="0">
                <a:ea typeface="Aptos" panose="020B0004020202020204" pitchFamily="34" charset="0"/>
                <a:cs typeface="Times New Roman" panose="02020603050405020304" pitchFamily="18" charset="0"/>
              </a:rPr>
              <a:t>nach Sensationen (Liebe, </a:t>
            </a:r>
            <a:r>
              <a:rPr lang="de-DE" sz="1400" kern="100" dirty="0" err="1">
                <a:ea typeface="Aptos" panose="020B0004020202020204" pitchFamily="34" charset="0"/>
                <a:cs typeface="Times New Roman" panose="02020603050405020304" pitchFamily="18" charset="0"/>
              </a:rPr>
              <a:t>Schwärmersyndrom</a:t>
            </a:r>
            <a:r>
              <a:rPr lang="de-DE" sz="1400" kern="100" dirty="0">
                <a:ea typeface="Aptos" panose="020B0004020202020204" pitchFamily="34" charset="0"/>
                <a:cs typeface="Times New Roman" panose="02020603050405020304" pitchFamily="18" charset="0"/>
              </a:rPr>
              <a:t>)</a:t>
            </a:r>
          </a:p>
          <a:p>
            <a:pPr>
              <a:lnSpc>
                <a:spcPts val="1700"/>
              </a:lnSpc>
            </a:pPr>
            <a:r>
              <a:rPr lang="de-DE" sz="1400" kern="100" dirty="0">
                <a:ea typeface="Aptos" panose="020B0004020202020204" pitchFamily="34" charset="0"/>
                <a:cs typeface="Times New Roman" panose="02020603050405020304" pitchFamily="18" charset="0"/>
              </a:rPr>
              <a:t>Herz (</a:t>
            </a:r>
            <a:r>
              <a:rPr lang="de-DE" sz="1400" kern="100" dirty="0">
                <a:solidFill>
                  <a:schemeClr val="accent1"/>
                </a:solidFill>
                <a:ea typeface="Aptos" panose="020B0004020202020204" pitchFamily="34" charset="0"/>
                <a:cs typeface="Times New Roman" panose="02020603050405020304" pitchFamily="18" charset="0"/>
              </a:rPr>
              <a:t>als Ort der Liebesleidenschaft</a:t>
            </a:r>
            <a:r>
              <a:rPr lang="de-DE" sz="1400" kern="100" dirty="0">
                <a:ea typeface="Aptos" panose="020B0004020202020204" pitchFamily="34" charset="0"/>
                <a:cs typeface="Times New Roman" panose="02020603050405020304" pitchFamily="18" charset="0"/>
              </a:rPr>
              <a:t>) entwickelt </a:t>
            </a:r>
            <a:br>
              <a:rPr lang="de-DE" sz="1400" kern="100" dirty="0">
                <a:ea typeface="Aptos" panose="020B0004020202020204" pitchFamily="34" charset="0"/>
                <a:cs typeface="Times New Roman" panose="02020603050405020304" pitchFamily="18" charset="0"/>
              </a:rPr>
            </a:br>
            <a:r>
              <a:rPr lang="de-DE" sz="1400" kern="100" dirty="0">
                <a:ea typeface="Aptos" panose="020B0004020202020204" pitchFamily="34" charset="0"/>
                <a:cs typeface="Times New Roman" panose="02020603050405020304" pitchFamily="18" charset="0"/>
              </a:rPr>
              <a:t>bedrohliche sinnlich-sexuelle Leidenschaft (Feuer)</a:t>
            </a:r>
          </a:p>
          <a:p>
            <a:pPr>
              <a:lnSpc>
                <a:spcPts val="1700"/>
              </a:lnSpc>
            </a:pPr>
            <a:r>
              <a:rPr lang="de-DE" sz="1400" kern="100" dirty="0">
                <a:effectLst/>
                <a:ea typeface="Aptos" panose="020B0004020202020204" pitchFamily="34" charset="0"/>
                <a:cs typeface="Times New Roman" panose="02020603050405020304" pitchFamily="18" charset="0"/>
              </a:rPr>
              <a:t>Herz (</a:t>
            </a:r>
            <a:r>
              <a:rPr lang="de-DE" sz="1400" kern="100" dirty="0">
                <a:solidFill>
                  <a:schemeClr val="accent1"/>
                </a:solidFill>
                <a:effectLst/>
                <a:ea typeface="Aptos" panose="020B0004020202020204" pitchFamily="34" charset="0"/>
                <a:cs typeface="Times New Roman" panose="02020603050405020304" pitchFamily="18" charset="0"/>
              </a:rPr>
              <a:t>als Ort der Antriebe und der menschlichen Kräfte</a:t>
            </a:r>
            <a:r>
              <a:rPr lang="de-DE" sz="1400" kern="100" dirty="0">
                <a:effectLst/>
                <a:ea typeface="Aptos" panose="020B0004020202020204" pitchFamily="34" charset="0"/>
                <a:cs typeface="Times New Roman" panose="02020603050405020304" pitchFamily="18" charset="0"/>
              </a:rPr>
              <a:t>) </a:t>
            </a:r>
            <a:br>
              <a:rPr lang="de-DE" sz="1400" kern="100" dirty="0">
                <a:effectLst/>
                <a:ea typeface="Aptos" panose="020B0004020202020204" pitchFamily="34" charset="0"/>
                <a:cs typeface="Times New Roman" panose="02020603050405020304" pitchFamily="18" charset="0"/>
              </a:rPr>
            </a:br>
            <a:r>
              <a:rPr lang="de-DE" sz="1400" kern="100" dirty="0">
                <a:effectLst/>
                <a:ea typeface="Aptos" panose="020B0004020202020204" pitchFamily="34" charset="0"/>
                <a:cs typeface="Times New Roman" panose="02020603050405020304" pitchFamily="18" charset="0"/>
              </a:rPr>
              <a:t>ist von Natur aus schwach (sündhaft)</a:t>
            </a:r>
          </a:p>
          <a:p>
            <a:pPr>
              <a:lnSpc>
                <a:spcPts val="1700"/>
              </a:lnSpc>
            </a:pPr>
            <a:endParaRPr lang="de-DE" sz="1400" kern="100" dirty="0">
              <a:ea typeface="Aptos" panose="020B0004020202020204" pitchFamily="34" charset="0"/>
              <a:cs typeface="Times New Roman" panose="02020603050405020304" pitchFamily="18" charset="0"/>
            </a:endParaRPr>
          </a:p>
          <a:p>
            <a:pPr>
              <a:lnSpc>
                <a:spcPts val="1700"/>
              </a:lnSpc>
            </a:pPr>
            <a:r>
              <a:rPr lang="de-DE" sz="1400" kern="100" dirty="0">
                <a:effectLst/>
                <a:ea typeface="Aptos" panose="020B0004020202020204" pitchFamily="34" charset="0"/>
                <a:cs typeface="Times New Roman" panose="02020603050405020304" pitchFamily="18" charset="0"/>
              </a:rPr>
              <a:t>Herz (als </a:t>
            </a:r>
            <a:r>
              <a:rPr lang="de-DE" sz="1400" kern="100" dirty="0">
                <a:solidFill>
                  <a:schemeClr val="accent1"/>
                </a:solidFill>
                <a:effectLst/>
                <a:ea typeface="Aptos" panose="020B0004020202020204" pitchFamily="34" charset="0"/>
                <a:cs typeface="Times New Roman" panose="02020603050405020304" pitchFamily="18" charset="0"/>
              </a:rPr>
              <a:t>physisches Organ</a:t>
            </a:r>
            <a:r>
              <a:rPr lang="de-DE" sz="1400" kern="100" dirty="0">
                <a:effectLst/>
                <a:ea typeface="Aptos" panose="020B0004020202020204" pitchFamily="34" charset="0"/>
                <a:cs typeface="Times New Roman" panose="02020603050405020304" pitchFamily="18" charset="0"/>
              </a:rPr>
              <a:t>): zweifache Bewegung</a:t>
            </a:r>
            <a:br>
              <a:rPr lang="de-DE" sz="1400" kern="100" dirty="0">
                <a:ea typeface="Aptos" panose="020B0004020202020204" pitchFamily="34" charset="0"/>
                <a:cs typeface="Times New Roman" panose="02020603050405020304" pitchFamily="18" charset="0"/>
              </a:rPr>
            </a:br>
            <a:r>
              <a:rPr lang="de-DE" sz="1400" kern="100" dirty="0">
                <a:ea typeface="Aptos" panose="020B0004020202020204" pitchFamily="34" charset="0"/>
                <a:cs typeface="Times New Roman" panose="02020603050405020304" pitchFamily="18" charset="0"/>
              </a:rPr>
              <a:t>von Ausdehnung und Zusammenziehung (Diastole und</a:t>
            </a:r>
            <a:br>
              <a:rPr lang="de-DE" sz="1400" kern="100" dirty="0">
                <a:ea typeface="Aptos" panose="020B0004020202020204" pitchFamily="34" charset="0"/>
                <a:cs typeface="Times New Roman" panose="02020603050405020304" pitchFamily="18" charset="0"/>
              </a:rPr>
            </a:br>
            <a:r>
              <a:rPr lang="de-DE" sz="1400" kern="100" dirty="0">
                <a:ea typeface="Aptos" panose="020B0004020202020204" pitchFamily="34" charset="0"/>
                <a:cs typeface="Times New Roman" panose="02020603050405020304" pitchFamily="18" charset="0"/>
              </a:rPr>
              <a:t>Systole); Motor des Lebensprozesses </a:t>
            </a:r>
          </a:p>
          <a:p>
            <a:pPr marL="0" indent="0">
              <a:lnSpc>
                <a:spcPts val="1700"/>
              </a:lnSpc>
              <a:buNone/>
            </a:pPr>
            <a:r>
              <a:rPr lang="de-DE" sz="1400" kern="100" dirty="0">
                <a:ea typeface="Aptos" panose="020B0004020202020204" pitchFamily="34" charset="0"/>
                <a:cs typeface="Times New Roman" panose="02020603050405020304" pitchFamily="18" charset="0"/>
              </a:rPr>
              <a:t>=    gespiegelt in Bewegung des Romans/der Briefe zwischen Ausweitung und Einengung</a:t>
            </a:r>
            <a:br>
              <a:rPr lang="de-DE" sz="1400" kern="100" dirty="0">
                <a:ea typeface="Aptos" panose="020B0004020202020204" pitchFamily="34" charset="0"/>
                <a:cs typeface="Times New Roman" panose="02020603050405020304" pitchFamily="18" charset="0"/>
              </a:rPr>
            </a:br>
            <a:endParaRPr lang="de-DE" sz="1400" kern="100" dirty="0">
              <a:effectLst/>
              <a:ea typeface="Aptos" panose="020B0004020202020204" pitchFamily="34" charset="0"/>
              <a:cs typeface="Times New Roman" panose="02020603050405020304" pitchFamily="18" charset="0"/>
            </a:endParaRPr>
          </a:p>
        </p:txBody>
      </p:sp>
      <p:pic>
        <p:nvPicPr>
          <p:cNvPr id="7" name="Grafik 6" descr="Ein Bild, das Text, Zeichnung, Bild, Entwurf enthält.&#10;&#10;Automatisch generierte Beschreibung">
            <a:extLst>
              <a:ext uri="{FF2B5EF4-FFF2-40B4-BE49-F238E27FC236}">
                <a16:creationId xmlns:a16="http://schemas.microsoft.com/office/drawing/2014/main" id="{C13D8917-30E4-D318-9E3B-F7FF763CAF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56176" y="1988840"/>
            <a:ext cx="2435702" cy="3096344"/>
          </a:xfrm>
          <a:prstGeom prst="rect">
            <a:avLst/>
          </a:prstGeom>
        </p:spPr>
      </p:pic>
      <p:sp>
        <p:nvSpPr>
          <p:cNvPr id="8" name="Textfeld 7">
            <a:extLst>
              <a:ext uri="{FF2B5EF4-FFF2-40B4-BE49-F238E27FC236}">
                <a16:creationId xmlns:a16="http://schemas.microsoft.com/office/drawing/2014/main" id="{7BE82F17-2CCC-B91B-5978-3B850962705F}"/>
              </a:ext>
            </a:extLst>
          </p:cNvPr>
          <p:cNvSpPr txBox="1"/>
          <p:nvPr/>
        </p:nvSpPr>
        <p:spPr>
          <a:xfrm>
            <a:off x="6228184" y="5229200"/>
            <a:ext cx="2304256" cy="246221"/>
          </a:xfrm>
          <a:prstGeom prst="rect">
            <a:avLst/>
          </a:prstGeom>
          <a:noFill/>
        </p:spPr>
        <p:txBody>
          <a:bodyPr wrap="square" rtlCol="0">
            <a:spAutoFit/>
          </a:bodyPr>
          <a:lstStyle/>
          <a:p>
            <a:r>
              <a:rPr lang="de-DE" sz="1000" dirty="0">
                <a:solidFill>
                  <a:schemeClr val="accent3"/>
                </a:solidFill>
              </a:rPr>
              <a:t>Zeichnung von Leonardo da Vinci</a:t>
            </a:r>
          </a:p>
        </p:txBody>
      </p:sp>
    </p:spTree>
    <p:extLst>
      <p:ext uri="{BB962C8B-B14F-4D97-AF65-F5344CB8AC3E}">
        <p14:creationId xmlns:p14="http://schemas.microsoft.com/office/powerpoint/2010/main" val="39805152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0E9D6DB-EB65-E158-408F-FB6BBCA562DF}"/>
              </a:ext>
            </a:extLst>
          </p:cNvPr>
          <p:cNvSpPr>
            <a:spLocks noGrp="1"/>
          </p:cNvSpPr>
          <p:nvPr>
            <p:ph type="title"/>
          </p:nvPr>
        </p:nvSpPr>
        <p:spPr/>
        <p:txBody>
          <a:bodyPr>
            <a:normAutofit/>
          </a:bodyPr>
          <a:lstStyle/>
          <a:p>
            <a:r>
              <a:rPr lang="de-DE" sz="2800" dirty="0"/>
              <a:t>Zusammenfassung</a:t>
            </a:r>
          </a:p>
        </p:txBody>
      </p:sp>
      <p:sp>
        <p:nvSpPr>
          <p:cNvPr id="3" name="Fußzeilenplatzhalter 2">
            <a:extLst>
              <a:ext uri="{FF2B5EF4-FFF2-40B4-BE49-F238E27FC236}">
                <a16:creationId xmlns:a16="http://schemas.microsoft.com/office/drawing/2014/main" id="{695A5AB0-6DE0-D58D-D9D1-0F0994C61857}"/>
              </a:ext>
            </a:extLst>
          </p:cNvPr>
          <p:cNvSpPr>
            <a:spLocks noGrp="1"/>
          </p:cNvSpPr>
          <p:nvPr>
            <p:ph type="ftr" sz="quarter" idx="11"/>
          </p:nvPr>
        </p:nvSpPr>
        <p:spPr/>
        <p:txBody>
          <a:bodyPr/>
          <a:lstStyle/>
          <a:p>
            <a:r>
              <a:rPr lang="de-DE"/>
              <a:t>Werther, neu gelesen</a:t>
            </a:r>
          </a:p>
        </p:txBody>
      </p:sp>
      <p:sp>
        <p:nvSpPr>
          <p:cNvPr id="4" name="Foliennummernplatzhalter 3">
            <a:extLst>
              <a:ext uri="{FF2B5EF4-FFF2-40B4-BE49-F238E27FC236}">
                <a16:creationId xmlns:a16="http://schemas.microsoft.com/office/drawing/2014/main" id="{F931D319-9BE9-3627-C904-F8E806A91040}"/>
              </a:ext>
            </a:extLst>
          </p:cNvPr>
          <p:cNvSpPr>
            <a:spLocks noGrp="1"/>
          </p:cNvSpPr>
          <p:nvPr>
            <p:ph type="sldNum" sz="quarter" idx="12"/>
          </p:nvPr>
        </p:nvSpPr>
        <p:spPr/>
        <p:txBody>
          <a:bodyPr/>
          <a:lstStyle/>
          <a:p>
            <a:fld id="{B2ADACBF-B37B-4026-855E-49B0BDFC8D12}" type="slidenum">
              <a:rPr lang="de-DE" smtClean="0"/>
              <a:t>22</a:t>
            </a:fld>
            <a:endParaRPr lang="de-DE"/>
          </a:p>
        </p:txBody>
      </p:sp>
      <p:sp>
        <p:nvSpPr>
          <p:cNvPr id="5" name="Inhaltsplatzhalter 4">
            <a:extLst>
              <a:ext uri="{FF2B5EF4-FFF2-40B4-BE49-F238E27FC236}">
                <a16:creationId xmlns:a16="http://schemas.microsoft.com/office/drawing/2014/main" id="{B19FF83F-6CBC-B2D8-1694-AAE1EFD1BF8A}"/>
              </a:ext>
            </a:extLst>
          </p:cNvPr>
          <p:cNvSpPr>
            <a:spLocks noGrp="1"/>
          </p:cNvSpPr>
          <p:nvPr>
            <p:ph sz="quarter" idx="1"/>
          </p:nvPr>
        </p:nvSpPr>
        <p:spPr>
          <a:xfrm>
            <a:off x="611560" y="1462389"/>
            <a:ext cx="5040560" cy="5070304"/>
          </a:xfrm>
        </p:spPr>
        <p:txBody>
          <a:bodyPr>
            <a:normAutofit/>
          </a:bodyPr>
          <a:lstStyle/>
          <a:p>
            <a:pPr marL="0" indent="0">
              <a:lnSpc>
                <a:spcPts val="1700"/>
              </a:lnSpc>
              <a:buNone/>
            </a:pPr>
            <a:r>
              <a:rPr lang="de-DE" sz="1400" i="1" kern="100" dirty="0">
                <a:ea typeface="Aptos" panose="020B0004020202020204" pitchFamily="34" charset="0"/>
                <a:cs typeface="Times New Roman" panose="02020603050405020304" pitchFamily="18" charset="0"/>
              </a:rPr>
              <a:t>Probleme/Symptomatik des Schwärmers</a:t>
            </a:r>
            <a:endParaRPr lang="de-DE" sz="1400" i="1" kern="100" dirty="0">
              <a:effectLst/>
              <a:ea typeface="Aptos" panose="020B0004020202020204" pitchFamily="34" charset="0"/>
              <a:cs typeface="Times New Roman" panose="02020603050405020304" pitchFamily="18" charset="0"/>
            </a:endParaRPr>
          </a:p>
          <a:p>
            <a:pPr>
              <a:lnSpc>
                <a:spcPts val="1700"/>
              </a:lnSpc>
            </a:pPr>
            <a:r>
              <a:rPr lang="de-DE" sz="1400" kern="100" dirty="0">
                <a:ea typeface="Aptos" panose="020B0004020202020204" pitchFamily="34" charset="0"/>
                <a:cs typeface="Times New Roman" panose="02020603050405020304" pitchFamily="18" charset="0"/>
              </a:rPr>
              <a:t>f</a:t>
            </a:r>
            <a:r>
              <a:rPr lang="de-DE" sz="1400" kern="100" dirty="0">
                <a:effectLst/>
                <a:ea typeface="Aptos" panose="020B0004020202020204" pitchFamily="34" charset="0"/>
                <a:cs typeface="Times New Roman" panose="02020603050405020304" pitchFamily="18" charset="0"/>
              </a:rPr>
              <a:t>ührt zu Wechsel zwischen </a:t>
            </a:r>
            <a:r>
              <a:rPr lang="de-DE" sz="1400" kern="100" dirty="0">
                <a:solidFill>
                  <a:schemeClr val="accent1"/>
                </a:solidFill>
                <a:effectLst/>
                <a:ea typeface="Aptos" panose="020B0004020202020204" pitchFamily="34" charset="0"/>
                <a:cs typeface="Times New Roman" panose="02020603050405020304" pitchFamily="18" charset="0"/>
              </a:rPr>
              <a:t>manisch-depressiven Zuständen </a:t>
            </a:r>
            <a:r>
              <a:rPr lang="de-DE" sz="1400" kern="100" dirty="0">
                <a:effectLst/>
                <a:ea typeface="Aptos" panose="020B0004020202020204" pitchFamily="34" charset="0"/>
                <a:cs typeface="Times New Roman" panose="02020603050405020304" pitchFamily="18" charset="0"/>
              </a:rPr>
              <a:t>(in Termini des Textes: Weite - Enge; Ausdehnung - Einschränkung; Selbstverlust - Selbstbeschränkung);</a:t>
            </a:r>
            <a:br>
              <a:rPr lang="de-DE" sz="1400" kern="100" dirty="0">
                <a:effectLst/>
                <a:ea typeface="Aptos" panose="020B0004020202020204" pitchFamily="34" charset="0"/>
                <a:cs typeface="Times New Roman" panose="02020603050405020304" pitchFamily="18" charset="0"/>
              </a:rPr>
            </a:br>
            <a:r>
              <a:rPr lang="de-DE" sz="1400" kern="100" dirty="0">
                <a:effectLst/>
                <a:ea typeface="Aptos" panose="020B0004020202020204" pitchFamily="34" charset="0"/>
                <a:cs typeface="Times New Roman" panose="02020603050405020304" pitchFamily="18" charset="0"/>
              </a:rPr>
              <a:t>angelegt in Persönlichkeit, verstärkt durch die Umstände</a:t>
            </a:r>
          </a:p>
          <a:p>
            <a:pPr>
              <a:lnSpc>
                <a:spcPts val="1700"/>
              </a:lnSpc>
            </a:pPr>
            <a:r>
              <a:rPr lang="de-DE" sz="1400" kern="100" dirty="0">
                <a:effectLst/>
                <a:ea typeface="Aptos" panose="020B0004020202020204" pitchFamily="34" charset="0"/>
                <a:cs typeface="Times New Roman" panose="02020603050405020304" pitchFamily="18" charset="0"/>
              </a:rPr>
              <a:t>Tendenz zu </a:t>
            </a:r>
            <a:r>
              <a:rPr lang="de-DE" sz="1400" kern="100" dirty="0">
                <a:solidFill>
                  <a:schemeClr val="accent1"/>
                </a:solidFill>
                <a:effectLst/>
                <a:ea typeface="Aptos" panose="020B0004020202020204" pitchFamily="34" charset="0"/>
                <a:cs typeface="Times New Roman" panose="02020603050405020304" pitchFamily="18" charset="0"/>
              </a:rPr>
              <a:t>projektiver Überformung/Idealisierung</a:t>
            </a:r>
            <a:r>
              <a:rPr lang="de-DE" sz="1400" kern="100" dirty="0">
                <a:effectLst/>
                <a:ea typeface="Aptos" panose="020B0004020202020204" pitchFamily="34" charset="0"/>
                <a:cs typeface="Times New Roman" panose="02020603050405020304" pitchFamily="18" charset="0"/>
              </a:rPr>
              <a:t>, sowohl der Natur als auch der Geliebten; Verdrängung und Überkompensierung natürlicher sexueller Antriebe</a:t>
            </a:r>
          </a:p>
          <a:p>
            <a:pPr>
              <a:lnSpc>
                <a:spcPts val="1700"/>
              </a:lnSpc>
            </a:pPr>
            <a:r>
              <a:rPr lang="de-DE" sz="1400" kern="100" dirty="0">
                <a:solidFill>
                  <a:schemeClr val="accent1"/>
                </a:solidFill>
                <a:ea typeface="Aptos" panose="020B0004020202020204" pitchFamily="34" charset="0"/>
                <a:cs typeface="Times New Roman" panose="02020603050405020304" pitchFamily="18" charset="0"/>
              </a:rPr>
              <a:t>Verstärkende Wirkung der Briefe/des Tagesbuchs</a:t>
            </a:r>
            <a:r>
              <a:rPr lang="de-DE" sz="1400" kern="100" dirty="0">
                <a:ea typeface="Aptos" panose="020B0004020202020204" pitchFamily="34" charset="0"/>
                <a:cs typeface="Times New Roman" panose="02020603050405020304" pitchFamily="18" charset="0"/>
              </a:rPr>
              <a:t>: kein fruchtbares Gespräch, zunehmender Rückzug in die Einsamkeit, Ablehnung der Gesellschaft insgesamt </a:t>
            </a:r>
            <a:endParaRPr lang="de-DE" sz="1400" kern="100" dirty="0">
              <a:effectLst/>
              <a:ea typeface="Aptos" panose="020B0004020202020204" pitchFamily="34" charset="0"/>
              <a:cs typeface="Times New Roman" panose="02020603050405020304" pitchFamily="18" charset="0"/>
            </a:endParaRPr>
          </a:p>
          <a:p>
            <a:pPr>
              <a:lnSpc>
                <a:spcPts val="1700"/>
              </a:lnSpc>
            </a:pPr>
            <a:r>
              <a:rPr lang="de-DE" sz="1400" kern="100" dirty="0">
                <a:solidFill>
                  <a:schemeClr val="accent1"/>
                </a:solidFill>
                <a:ea typeface="Aptos" panose="020B0004020202020204" pitchFamily="34" charset="0"/>
                <a:cs typeface="Times New Roman" panose="02020603050405020304" pitchFamily="18" charset="0"/>
              </a:rPr>
              <a:t>Verstärkende Wirkung der identifizierenden Lektüre </a:t>
            </a:r>
            <a:br>
              <a:rPr lang="de-DE" sz="1400" kern="100" dirty="0">
                <a:solidFill>
                  <a:schemeClr val="accent1"/>
                </a:solidFill>
                <a:ea typeface="Aptos" panose="020B0004020202020204" pitchFamily="34" charset="0"/>
                <a:cs typeface="Times New Roman" panose="02020603050405020304" pitchFamily="18" charset="0"/>
              </a:rPr>
            </a:br>
            <a:r>
              <a:rPr lang="de-DE" sz="1400" kern="100" dirty="0">
                <a:ea typeface="Aptos" panose="020B0004020202020204" pitchFamily="34" charset="0"/>
                <a:cs typeface="Times New Roman" panose="02020603050405020304" pitchFamily="18" charset="0"/>
              </a:rPr>
              <a:t>(und gedämpft durch Musik)</a:t>
            </a:r>
          </a:p>
          <a:p>
            <a:pPr>
              <a:lnSpc>
                <a:spcPts val="1700"/>
              </a:lnSpc>
            </a:pPr>
            <a:r>
              <a:rPr lang="de-DE" sz="1400" kern="100" dirty="0">
                <a:solidFill>
                  <a:schemeClr val="accent1"/>
                </a:solidFill>
                <a:ea typeface="Aptos" panose="020B0004020202020204" pitchFamily="34" charset="0"/>
                <a:cs typeface="Times New Roman" panose="02020603050405020304" pitchFamily="18" charset="0"/>
              </a:rPr>
              <a:t>Verschärfung durch religiöse Reformulierung </a:t>
            </a:r>
            <a:r>
              <a:rPr lang="de-DE" sz="1400" kern="100" dirty="0">
                <a:ea typeface="Aptos" panose="020B0004020202020204" pitchFamily="34" charset="0"/>
                <a:cs typeface="Times New Roman" panose="02020603050405020304" pitchFamily="18" charset="0"/>
              </a:rPr>
              <a:t>(Empfindung für Lotte ist gleichzeitig heilig und verwerflich); Muster der </a:t>
            </a:r>
            <a:r>
              <a:rPr lang="de-DE" sz="1400" kern="100" dirty="0">
                <a:solidFill>
                  <a:schemeClr val="accent1"/>
                </a:solidFill>
                <a:ea typeface="Aptos" panose="020B0004020202020204" pitchFamily="34" charset="0"/>
                <a:cs typeface="Times New Roman" panose="02020603050405020304" pitchFamily="18" charset="0"/>
              </a:rPr>
              <a:t>Paradoxie</a:t>
            </a:r>
            <a:r>
              <a:rPr lang="de-DE" sz="1400" kern="100" dirty="0">
                <a:ea typeface="Aptos" panose="020B0004020202020204" pitchFamily="34" charset="0"/>
                <a:cs typeface="Times New Roman" panose="02020603050405020304" pitchFamily="18" charset="0"/>
              </a:rPr>
              <a:t> nimmt überhand</a:t>
            </a:r>
          </a:p>
          <a:p>
            <a:pPr>
              <a:lnSpc>
                <a:spcPts val="1700"/>
              </a:lnSpc>
            </a:pPr>
            <a:r>
              <a:rPr lang="de-DE" sz="1400" kern="100" dirty="0">
                <a:effectLst/>
                <a:ea typeface="Aptos" panose="020B0004020202020204" pitchFamily="34" charset="0"/>
                <a:cs typeface="Times New Roman" panose="02020603050405020304" pitchFamily="18" charset="0"/>
              </a:rPr>
              <a:t>Zunehmender Verlust der geistigen Steuerungsmöglichkeit, gerechtfertigt durch </a:t>
            </a:r>
            <a:r>
              <a:rPr lang="de-DE" sz="1400" kern="100" dirty="0">
                <a:solidFill>
                  <a:schemeClr val="accent1"/>
                </a:solidFill>
                <a:effectLst/>
                <a:ea typeface="Aptos" panose="020B0004020202020204" pitchFamily="34" charset="0"/>
                <a:cs typeface="Times New Roman" panose="02020603050405020304" pitchFamily="18" charset="0"/>
              </a:rPr>
              <a:t>Krankheitsvergleich und subtil-spitzfindige Argumentationen zur Rechtfertigung des Selbstmords</a:t>
            </a:r>
            <a:endParaRPr lang="de-DE" sz="1400" dirty="0">
              <a:solidFill>
                <a:schemeClr val="accent1"/>
              </a:solidFill>
            </a:endParaRPr>
          </a:p>
          <a:p>
            <a:pPr marL="0" indent="0" algn="just">
              <a:lnSpc>
                <a:spcPts val="1700"/>
              </a:lnSpc>
              <a:buNone/>
            </a:pPr>
            <a:endParaRPr lang="de-DE" sz="1400" kern="100" dirty="0">
              <a:effectLst/>
              <a:ea typeface="Aptos" panose="020B0004020202020204" pitchFamily="34" charset="0"/>
              <a:cs typeface="Times New Roman" panose="02020603050405020304" pitchFamily="18" charset="0"/>
            </a:endParaRPr>
          </a:p>
        </p:txBody>
      </p:sp>
      <p:sp>
        <p:nvSpPr>
          <p:cNvPr id="6" name="Textfeld 5">
            <a:extLst>
              <a:ext uri="{FF2B5EF4-FFF2-40B4-BE49-F238E27FC236}">
                <a16:creationId xmlns:a16="http://schemas.microsoft.com/office/drawing/2014/main" id="{D8CDADA4-4188-8EB1-804F-5C3D0E656B07}"/>
              </a:ext>
            </a:extLst>
          </p:cNvPr>
          <p:cNvSpPr txBox="1"/>
          <p:nvPr/>
        </p:nvSpPr>
        <p:spPr>
          <a:xfrm>
            <a:off x="5868144" y="4797152"/>
            <a:ext cx="3594688" cy="246221"/>
          </a:xfrm>
          <a:prstGeom prst="rect">
            <a:avLst/>
          </a:prstGeom>
          <a:noFill/>
        </p:spPr>
        <p:txBody>
          <a:bodyPr wrap="square" rtlCol="0">
            <a:spAutoFit/>
          </a:bodyPr>
          <a:lstStyle/>
          <a:p>
            <a:r>
              <a:rPr lang="de-DE" sz="1000" dirty="0">
                <a:solidFill>
                  <a:schemeClr val="accent3"/>
                </a:solidFill>
              </a:rPr>
              <a:t>Francesco </a:t>
            </a:r>
            <a:r>
              <a:rPr lang="de-DE" sz="1000" dirty="0" err="1">
                <a:solidFill>
                  <a:schemeClr val="accent3"/>
                </a:solidFill>
              </a:rPr>
              <a:t>Bartolozzi</a:t>
            </a:r>
            <a:r>
              <a:rPr lang="de-DE" sz="1000" dirty="0">
                <a:solidFill>
                  <a:schemeClr val="accent3"/>
                </a:solidFill>
              </a:rPr>
              <a:t>, Lotte am Klavier </a:t>
            </a:r>
          </a:p>
        </p:txBody>
      </p:sp>
      <p:pic>
        <p:nvPicPr>
          <p:cNvPr id="8" name="Grafik 7" descr="Ein Bild, das Kunst, Menschliches Gesicht, Person, Retrostyle enthält.&#10;&#10;Automatisch generierte Beschreibung">
            <a:extLst>
              <a:ext uri="{FF2B5EF4-FFF2-40B4-BE49-F238E27FC236}">
                <a16:creationId xmlns:a16="http://schemas.microsoft.com/office/drawing/2014/main" id="{EF7D358D-6FE9-0802-3F9F-FE8EA8F7157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58880" y="2159615"/>
            <a:ext cx="2418442" cy="2589857"/>
          </a:xfrm>
          <a:prstGeom prst="rect">
            <a:avLst/>
          </a:prstGeom>
        </p:spPr>
      </p:pic>
    </p:spTree>
    <p:extLst>
      <p:ext uri="{BB962C8B-B14F-4D97-AF65-F5344CB8AC3E}">
        <p14:creationId xmlns:p14="http://schemas.microsoft.com/office/powerpoint/2010/main" val="14393922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587E4E0-78F9-C33E-EF6D-EC56C067600F}"/>
              </a:ext>
            </a:extLst>
          </p:cNvPr>
          <p:cNvSpPr>
            <a:spLocks noGrp="1"/>
          </p:cNvSpPr>
          <p:nvPr>
            <p:ph type="title"/>
          </p:nvPr>
        </p:nvSpPr>
        <p:spPr/>
        <p:txBody>
          <a:bodyPr>
            <a:normAutofit/>
          </a:bodyPr>
          <a:lstStyle/>
          <a:p>
            <a:r>
              <a:rPr lang="de-DE" sz="2800" dirty="0"/>
              <a:t>Aktualisierung: „</a:t>
            </a:r>
            <a:r>
              <a:rPr lang="de-DE" sz="2800" dirty="0">
                <a:solidFill>
                  <a:schemeClr val="accent1"/>
                </a:solidFill>
              </a:rPr>
              <a:t>Wie erzieht man ein Herz</a:t>
            </a:r>
            <a:r>
              <a:rPr lang="de-DE" sz="2800" dirty="0"/>
              <a:t>?“ </a:t>
            </a:r>
          </a:p>
        </p:txBody>
      </p:sp>
      <p:sp>
        <p:nvSpPr>
          <p:cNvPr id="3" name="Fußzeilenplatzhalter 2">
            <a:extLst>
              <a:ext uri="{FF2B5EF4-FFF2-40B4-BE49-F238E27FC236}">
                <a16:creationId xmlns:a16="http://schemas.microsoft.com/office/drawing/2014/main" id="{F1257073-2118-D586-AFAE-81ED5F4751AB}"/>
              </a:ext>
            </a:extLst>
          </p:cNvPr>
          <p:cNvSpPr>
            <a:spLocks noGrp="1"/>
          </p:cNvSpPr>
          <p:nvPr>
            <p:ph type="ftr" sz="quarter" idx="11"/>
          </p:nvPr>
        </p:nvSpPr>
        <p:spPr/>
        <p:txBody>
          <a:bodyPr/>
          <a:lstStyle/>
          <a:p>
            <a:r>
              <a:rPr lang="de-DE"/>
              <a:t>Werther, neu gelesen</a:t>
            </a:r>
          </a:p>
        </p:txBody>
      </p:sp>
      <p:sp>
        <p:nvSpPr>
          <p:cNvPr id="4" name="Foliennummernplatzhalter 3">
            <a:extLst>
              <a:ext uri="{FF2B5EF4-FFF2-40B4-BE49-F238E27FC236}">
                <a16:creationId xmlns:a16="http://schemas.microsoft.com/office/drawing/2014/main" id="{48E95260-CBAB-ABE0-6499-19C4047A4E71}"/>
              </a:ext>
            </a:extLst>
          </p:cNvPr>
          <p:cNvSpPr>
            <a:spLocks noGrp="1"/>
          </p:cNvSpPr>
          <p:nvPr>
            <p:ph type="sldNum" sz="quarter" idx="12"/>
          </p:nvPr>
        </p:nvSpPr>
        <p:spPr/>
        <p:txBody>
          <a:bodyPr/>
          <a:lstStyle/>
          <a:p>
            <a:fld id="{B2ADACBF-B37B-4026-855E-49B0BDFC8D12}" type="slidenum">
              <a:rPr lang="de-DE" smtClean="0"/>
              <a:t>23</a:t>
            </a:fld>
            <a:endParaRPr lang="de-DE"/>
          </a:p>
        </p:txBody>
      </p:sp>
      <p:sp>
        <p:nvSpPr>
          <p:cNvPr id="5" name="Inhaltsplatzhalter 4">
            <a:extLst>
              <a:ext uri="{FF2B5EF4-FFF2-40B4-BE49-F238E27FC236}">
                <a16:creationId xmlns:a16="http://schemas.microsoft.com/office/drawing/2014/main" id="{30BA2F78-BCA8-9030-5ED3-6B898FC11A00}"/>
              </a:ext>
            </a:extLst>
          </p:cNvPr>
          <p:cNvSpPr>
            <a:spLocks noGrp="1"/>
          </p:cNvSpPr>
          <p:nvPr>
            <p:ph sz="quarter" idx="1"/>
          </p:nvPr>
        </p:nvSpPr>
        <p:spPr>
          <a:xfrm>
            <a:off x="301752" y="1988840"/>
            <a:ext cx="8503920" cy="4230216"/>
          </a:xfrm>
        </p:spPr>
        <p:txBody>
          <a:bodyPr>
            <a:normAutofit/>
          </a:bodyPr>
          <a:lstStyle/>
          <a:p>
            <a:r>
              <a:rPr lang="de-DE" sz="1400" dirty="0"/>
              <a:t>Glauben wir heute noch an das „Herz“? </a:t>
            </a:r>
          </a:p>
          <a:p>
            <a:r>
              <a:rPr lang="de-DE" sz="1400" dirty="0"/>
              <a:t>Modell „</a:t>
            </a:r>
            <a:r>
              <a:rPr lang="de-DE" sz="1400" dirty="0">
                <a:solidFill>
                  <a:schemeClr val="accent1"/>
                </a:solidFill>
              </a:rPr>
              <a:t>emotionale Intelligenz</a:t>
            </a:r>
            <a:r>
              <a:rPr lang="de-DE" sz="1400" dirty="0"/>
              <a:t>“: (aufklärerischer) Rationalisierungsversuch</a:t>
            </a:r>
          </a:p>
          <a:p>
            <a:r>
              <a:rPr lang="de-DE" sz="1400" dirty="0"/>
              <a:t>Modell „</a:t>
            </a:r>
            <a:r>
              <a:rPr lang="de-DE" sz="1400" dirty="0">
                <a:solidFill>
                  <a:schemeClr val="accent1"/>
                </a:solidFill>
              </a:rPr>
              <a:t>Emoji</a:t>
            </a:r>
            <a:r>
              <a:rPr lang="de-DE" sz="1400" dirty="0"/>
              <a:t>“: Forderung nach emotionalem Selbstausdruck ist obligatorisch geworden, aber auch trivialisiert; </a:t>
            </a:r>
            <a:r>
              <a:rPr lang="de-DE" sz="1400" i="1" dirty="0"/>
              <a:t>social-media</a:t>
            </a:r>
            <a:r>
              <a:rPr lang="de-DE" sz="1400" dirty="0"/>
              <a:t>-Imperativ des Teilens</a:t>
            </a:r>
          </a:p>
          <a:p>
            <a:r>
              <a:rPr lang="de-DE" sz="1400" dirty="0"/>
              <a:t>Modell „</a:t>
            </a:r>
            <a:r>
              <a:rPr lang="de-DE" sz="1400" dirty="0">
                <a:solidFill>
                  <a:schemeClr val="accent1"/>
                </a:solidFill>
              </a:rPr>
              <a:t>Therapie“</a:t>
            </a:r>
            <a:r>
              <a:rPr lang="de-DE" sz="1400" dirty="0"/>
              <a:t>: starke Empfindungen rufen nach psychologischer/medizinischer Behandlung</a:t>
            </a:r>
          </a:p>
          <a:p>
            <a:r>
              <a:rPr lang="de-DE" sz="1400" dirty="0"/>
              <a:t>Modell „</a:t>
            </a:r>
            <a:r>
              <a:rPr lang="de-DE" sz="1400" dirty="0">
                <a:solidFill>
                  <a:schemeClr val="accent1"/>
                </a:solidFill>
              </a:rPr>
              <a:t>romantische Liebe“</a:t>
            </a:r>
            <a:r>
              <a:rPr lang="de-DE" sz="1400" dirty="0"/>
              <a:t>: Allgegenwärtigkeit von Liebeskummer (in jedem Alter, aber besonders stark in der Jugend): Projektions- und Idealisierungscharakter eher noch verstärkt durch Popkultur Modell „</a:t>
            </a:r>
            <a:r>
              <a:rPr lang="de-DE" sz="1400" dirty="0">
                <a:solidFill>
                  <a:schemeClr val="accent1"/>
                </a:solidFill>
              </a:rPr>
              <a:t>emotionale Erziehung/Herzensbildung“</a:t>
            </a:r>
            <a:r>
              <a:rPr lang="de-DE" sz="1400" dirty="0"/>
              <a:t>; Rolle der Literatur/der Medien dabei</a:t>
            </a:r>
          </a:p>
          <a:p>
            <a:endParaRPr lang="de-DE" sz="1400" dirty="0"/>
          </a:p>
          <a:p>
            <a:endParaRPr lang="de-DE" sz="1400" dirty="0"/>
          </a:p>
        </p:txBody>
      </p:sp>
      <p:pic>
        <p:nvPicPr>
          <p:cNvPr id="7" name="Grafik 6" descr="Ein Bild, das Text, Clipart, Grafiken, Cartoon enthält.&#10;&#10;Automatisch generierte Beschreibung">
            <a:extLst>
              <a:ext uri="{FF2B5EF4-FFF2-40B4-BE49-F238E27FC236}">
                <a16:creationId xmlns:a16="http://schemas.microsoft.com/office/drawing/2014/main" id="{8FFBC1E1-1804-420D-A3D4-78133C8A10F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15816" y="4096695"/>
            <a:ext cx="3068960" cy="2301720"/>
          </a:xfrm>
          <a:prstGeom prst="rect">
            <a:avLst/>
          </a:prstGeom>
        </p:spPr>
      </p:pic>
    </p:spTree>
    <p:extLst>
      <p:ext uri="{BB962C8B-B14F-4D97-AF65-F5344CB8AC3E}">
        <p14:creationId xmlns:p14="http://schemas.microsoft.com/office/powerpoint/2010/main" val="1742063806"/>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ronus">
  <a:themeElements>
    <a:clrScheme name="Cronus">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ronus">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ronus">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0</TotalTime>
  <Words>2919</Words>
  <Application>Microsoft Office PowerPoint</Application>
  <PresentationFormat>Bildschirmpräsentation (4:3)</PresentationFormat>
  <Paragraphs>220</Paragraphs>
  <Slides>23</Slides>
  <Notes>0</Notes>
  <HiddenSlides>0</HiddenSlides>
  <MMClips>0</MMClips>
  <ScaleCrop>false</ScaleCrop>
  <HeadingPairs>
    <vt:vector size="6" baseType="variant">
      <vt:variant>
        <vt:lpstr>Verwendete Schriftarten</vt:lpstr>
      </vt:variant>
      <vt:variant>
        <vt:i4>9</vt:i4>
      </vt:variant>
      <vt:variant>
        <vt:lpstr>Design</vt:lpstr>
      </vt:variant>
      <vt:variant>
        <vt:i4>1</vt:i4>
      </vt:variant>
      <vt:variant>
        <vt:lpstr>Folientitel</vt:lpstr>
      </vt:variant>
      <vt:variant>
        <vt:i4>23</vt:i4>
      </vt:variant>
    </vt:vector>
  </HeadingPairs>
  <TitlesOfParts>
    <vt:vector size="33" baseType="lpstr">
      <vt:lpstr>Aptos</vt:lpstr>
      <vt:lpstr>Arial</vt:lpstr>
      <vt:lpstr>Calibri</vt:lpstr>
      <vt:lpstr>Garamond</vt:lpstr>
      <vt:lpstr>Georgia</vt:lpstr>
      <vt:lpstr>Noto Sans</vt:lpstr>
      <vt:lpstr>Times New Roman</vt:lpstr>
      <vt:lpstr>Wingdings</vt:lpstr>
      <vt:lpstr>Wingdings 2</vt:lpstr>
      <vt:lpstr>Cronus</vt:lpstr>
      <vt:lpstr>Jutta Heinz </vt:lpstr>
      <vt:lpstr>„Bester Freund, was ist das Herz des Menschen!“ –  Empfindsamkeit und Individualität im Roman</vt:lpstr>
      <vt:lpstr>Epoche: Empfindsamkeit</vt:lpstr>
      <vt:lpstr>[Epoche: Empfindsamkeit]</vt:lpstr>
      <vt:lpstr>Brief und Briefroman</vt:lpstr>
      <vt:lpstr>[Brief und Briefroman]</vt:lpstr>
      <vt:lpstr>„taedium vitae“, Einsamkeit und Briefform</vt:lpstr>
      <vt:lpstr>[„taedium vitae“, Wechsel der Dinge und Selbstmord]</vt:lpstr>
      <vt:lpstr>Empfindsamkeit und Kritik</vt:lpstr>
      <vt:lpstr>Empfindsamkeit und Kritik</vt:lpstr>
      <vt:lpstr>Empfindsamkeit und Kritik</vt:lpstr>
      <vt:lpstr>Begriffe: Herz (GWb)</vt:lpstr>
      <vt:lpstr>Begriffe: Herz (GWb)</vt:lpstr>
      <vt:lpstr>  Begriffe: paradox (GWb)</vt:lpstr>
      <vt:lpstr>  Begriffe: paradox (GWb)</vt:lpstr>
      <vt:lpstr>Brief vom 13. Mai</vt:lpstr>
      <vt:lpstr>Brief vom 21. Junius 1771</vt:lpstr>
      <vt:lpstr>Brief vom 18. Juli 1771/9. Mai 1772</vt:lpstr>
      <vt:lpstr>Brief vom 16. Julius/14. Dezember 1772</vt:lpstr>
      <vt:lpstr> Selbstmord: Brief vom 8. August, 12. August 1772</vt:lpstr>
      <vt:lpstr>Zusammenfassung</vt:lpstr>
      <vt:lpstr>Zusammenfassung</vt:lpstr>
      <vt:lpstr>Aktualisierung: „Wie erzieht man ein Herz?“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Der Tiefurter Kreis um Herzogin Anna Amalia und das „Tiefurter Journal“</dc:title>
  <dc:creator>jutta</dc:creator>
  <cp:lastModifiedBy>Jutta Heinz</cp:lastModifiedBy>
  <cp:revision>194</cp:revision>
  <dcterms:created xsi:type="dcterms:W3CDTF">2011-04-27T06:13:15Z</dcterms:created>
  <dcterms:modified xsi:type="dcterms:W3CDTF">2024-09-17T07:09:48Z</dcterms:modified>
</cp:coreProperties>
</file>