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sldIdLst>
    <p:sldId id="256" r:id="rId2"/>
    <p:sldId id="278" r:id="rId3"/>
    <p:sldId id="279" r:id="rId4"/>
    <p:sldId id="258" r:id="rId5"/>
    <p:sldId id="259" r:id="rId6"/>
    <p:sldId id="260" r:id="rId7"/>
    <p:sldId id="280" r:id="rId8"/>
    <p:sldId id="281" r:id="rId9"/>
    <p:sldId id="287" r:id="rId10"/>
    <p:sldId id="286" r:id="rId11"/>
    <p:sldId id="261" r:id="rId12"/>
    <p:sldId id="263" r:id="rId13"/>
    <p:sldId id="282" r:id="rId14"/>
    <p:sldId id="283" r:id="rId15"/>
    <p:sldId id="264" r:id="rId16"/>
    <p:sldId id="293" r:id="rId17"/>
    <p:sldId id="292" r:id="rId18"/>
    <p:sldId id="284" r:id="rId19"/>
    <p:sldId id="266" r:id="rId20"/>
    <p:sldId id="273" r:id="rId21"/>
    <p:sldId id="289" r:id="rId22"/>
    <p:sldId id="290" r:id="rId23"/>
    <p:sldId id="291" r:id="rId24"/>
    <p:sldId id="276" r:id="rId25"/>
    <p:sldId id="288" r:id="rId26"/>
    <p:sldId id="269" r:id="rId27"/>
    <p:sldId id="285" r:id="rId2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20" autoAdjust="0"/>
  </p:normalViewPr>
  <p:slideViewPr>
    <p:cSldViewPr showGuides="1">
      <p:cViewPr varScale="1">
        <p:scale>
          <a:sx n="132" d="100"/>
          <a:sy n="132" d="100"/>
        </p:scale>
        <p:origin x="1560"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21.06.2019</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A32E00A4-E3BD-4304-8340-EBB725BFB9D3}" type="datetime1">
              <a:rPr lang="de-DE" smtClean="0"/>
              <a:t>21.06.2019</a:t>
            </a:fld>
            <a:endParaRPr lang="de-DE"/>
          </a:p>
        </p:txBody>
      </p:sp>
      <p:sp>
        <p:nvSpPr>
          <p:cNvPr id="17" name="Fußzeilenplatzhalter 16"/>
          <p:cNvSpPr>
            <a:spLocks noGrp="1"/>
          </p:cNvSpPr>
          <p:nvPr>
            <p:ph type="ftr" sz="quarter" idx="11"/>
          </p:nvPr>
        </p:nvSpPr>
        <p:spPr/>
        <p:txBody>
          <a:bodyPr/>
          <a:lstStyle/>
          <a:p>
            <a:r>
              <a:rPr lang="de-DE"/>
              <a:t>Impulsreferat Jutta Heinz zum Arbeitsgespräch "Geselligkeiten"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DE70B62F-AE64-45F3-889E-AE354A4E6992}" type="datetime1">
              <a:rPr lang="de-DE" smtClean="0"/>
              <a:t>21.06.2019</a:t>
            </a:fld>
            <a:endParaRPr lang="de-DE"/>
          </a:p>
        </p:txBody>
      </p:sp>
      <p:sp>
        <p:nvSpPr>
          <p:cNvPr id="5" name="Fußzeilenplatzhalter 4"/>
          <p:cNvSpPr>
            <a:spLocks noGrp="1"/>
          </p:cNvSpPr>
          <p:nvPr>
            <p:ph type="ftr" sz="quarter" idx="11"/>
          </p:nvPr>
        </p:nvSpPr>
        <p:spPr/>
        <p:txBody>
          <a:bodyPr/>
          <a:lstStyle/>
          <a:p>
            <a:r>
              <a:rPr lang="de-DE"/>
              <a:t>Impulsreferat Jutta Heinz zum Arbeitsgespräch "Geselligkeiten"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Impulsreferat Jutta Heinz zum Arbeitsgespräch "Geselligkeiten"</a:t>
            </a:r>
          </a:p>
        </p:txBody>
      </p:sp>
      <p:sp>
        <p:nvSpPr>
          <p:cNvPr id="4" name="Datumsplatzhalter 3"/>
          <p:cNvSpPr>
            <a:spLocks noGrp="1"/>
          </p:cNvSpPr>
          <p:nvPr>
            <p:ph type="dt" sz="half" idx="10"/>
          </p:nvPr>
        </p:nvSpPr>
        <p:spPr/>
        <p:txBody>
          <a:bodyPr/>
          <a:lstStyle/>
          <a:p>
            <a:fld id="{DB9D2A5C-E01B-490D-B623-CFFB6B73DCA6}" type="datetime1">
              <a:rPr lang="de-DE" smtClean="0"/>
              <a:t>21.06.2019</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B138C73A-EE13-4CA7-A4E3-470335EC0B93}" type="datetime1">
              <a:rPr lang="de-DE" smtClean="0"/>
              <a:t>21.06.2019</a:t>
            </a:fld>
            <a:endParaRPr lang="de-DE"/>
          </a:p>
        </p:txBody>
      </p:sp>
      <p:sp>
        <p:nvSpPr>
          <p:cNvPr id="6" name="Fußzeilenplatzhalter 5"/>
          <p:cNvSpPr>
            <a:spLocks noGrp="1"/>
          </p:cNvSpPr>
          <p:nvPr>
            <p:ph type="ftr" sz="quarter" idx="11"/>
          </p:nvPr>
        </p:nvSpPr>
        <p:spPr/>
        <p:txBody>
          <a:bodyPr/>
          <a:lstStyle/>
          <a:p>
            <a:r>
              <a:rPr lang="de-DE"/>
              <a:t>Impulsreferat Jutta Heinz zum Arbeitsgespräch "Geselligkeiten"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E7A7AE59-EE04-46FD-A979-D2E99556B376}" type="datetime1">
              <a:rPr lang="de-DE" smtClean="0"/>
              <a:t>21.06.2019</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Impulsreferat Jutta Heinz zum Arbeitsgespräch "Geselligkeiten"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55BE19AE-4156-43D4-98FA-FACFA969D43C}" type="datetime1">
              <a:rPr lang="de-DE" smtClean="0"/>
              <a:t>21.06.2019</a:t>
            </a:fld>
            <a:endParaRPr lang="de-DE"/>
          </a:p>
        </p:txBody>
      </p:sp>
      <p:sp>
        <p:nvSpPr>
          <p:cNvPr id="4" name="Fußzeilenplatzhalter 3"/>
          <p:cNvSpPr>
            <a:spLocks noGrp="1"/>
          </p:cNvSpPr>
          <p:nvPr>
            <p:ph type="ftr" sz="quarter" idx="11"/>
          </p:nvPr>
        </p:nvSpPr>
        <p:spPr/>
        <p:txBody>
          <a:bodyPr/>
          <a:lstStyle/>
          <a:p>
            <a:r>
              <a:rPr lang="de-DE"/>
              <a:t>Impulsreferat Jutta Heinz zum Arbeitsgespräch "Geselligkeiten"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F10B559-1CEF-4216-917B-60B600C71FD2}" type="datetime1">
              <a:rPr lang="de-DE" smtClean="0"/>
              <a:t>21.06.2019</a:t>
            </a:fld>
            <a:endParaRPr lang="de-DE"/>
          </a:p>
        </p:txBody>
      </p:sp>
      <p:sp>
        <p:nvSpPr>
          <p:cNvPr id="3" name="Fußzeilenplatzhalter 2"/>
          <p:cNvSpPr>
            <a:spLocks noGrp="1"/>
          </p:cNvSpPr>
          <p:nvPr>
            <p:ph type="ftr" sz="quarter" idx="11"/>
          </p:nvPr>
        </p:nvSpPr>
        <p:spPr/>
        <p:txBody>
          <a:bodyPr/>
          <a:lstStyle/>
          <a:p>
            <a:r>
              <a:rPr lang="de-DE"/>
              <a:t>Impulsreferat Jutta Heinz zum Arbeitsgespräch "Geselligkeiten"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1C08E38A-F4D1-4911-9152-8A5635C853DF}" type="datetime1">
              <a:rPr lang="de-DE" smtClean="0"/>
              <a:t>21.06.2019</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Impulsreferat Jutta Heinz zum Arbeitsgespräch "Geselligkeiten"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9F0BE850-C1A3-49AA-A2AC-F72C5031228A}" type="datetime1">
              <a:rPr lang="de-DE" smtClean="0"/>
              <a:t>21.06.2019</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Impulsreferat Jutta Heinz zum Arbeitsgespräch "Geselligkeiten"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E7360FDC-3EC6-4AB5-85BF-1B6B37B81222}" type="datetime1">
              <a:rPr lang="de-DE" smtClean="0"/>
              <a:t>21.06.2019</a:t>
            </a:fld>
            <a:endParaRPr lang="de-DE"/>
          </a:p>
        </p:txBody>
      </p:sp>
      <p:sp>
        <p:nvSpPr>
          <p:cNvPr id="5" name="Fußzeilenplatzhalter 4"/>
          <p:cNvSpPr>
            <a:spLocks noGrp="1"/>
          </p:cNvSpPr>
          <p:nvPr>
            <p:ph type="ftr" sz="quarter" idx="11"/>
          </p:nvPr>
        </p:nvSpPr>
        <p:spPr/>
        <p:txBody>
          <a:bodyPr/>
          <a:lstStyle/>
          <a:p>
            <a:r>
              <a:rPr lang="de-DE"/>
              <a:t>Impulsreferat Jutta Heinz zum Arbeitsgespräch "Geselligkeiten"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8F1A9762-0BF8-4B3A-AF30-AC497A160424}" type="datetime1">
              <a:rPr lang="de-DE" smtClean="0"/>
              <a:t>21.06.2019</a:t>
            </a:fld>
            <a:endParaRPr lang="de-DE"/>
          </a:p>
        </p:txBody>
      </p:sp>
      <p:sp>
        <p:nvSpPr>
          <p:cNvPr id="5" name="Fußzeilenplatzhalter 4"/>
          <p:cNvSpPr>
            <a:spLocks noGrp="1"/>
          </p:cNvSpPr>
          <p:nvPr>
            <p:ph type="ftr" sz="quarter" idx="11"/>
          </p:nvPr>
        </p:nvSpPr>
        <p:spPr/>
        <p:txBody>
          <a:bodyPr/>
          <a:lstStyle/>
          <a:p>
            <a:r>
              <a:rPr lang="de-DE"/>
              <a:t>Impulsreferat Jutta Heinz zum Arbeitsgespräch "Geselligkeiten"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E20D011-4BA0-4761-8334-91F4EBFB6796}" type="datetime1">
              <a:rPr lang="de-DE" smtClean="0"/>
              <a:t>21.06.2019</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Impulsreferat Jutta Heinz zum Arbeitsgespräch "Geselligkeiten"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g"/><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dirty="0"/>
              <a:t>Das </a:t>
            </a:r>
            <a:r>
              <a:rPr lang="de-DE" i="1" dirty="0"/>
              <a:t>Journal von Tiefurt</a:t>
            </a:r>
            <a:r>
              <a:rPr lang="de-DE" dirty="0"/>
              <a:t>: dilettantisches „Spielwerk, Musenhof-Programmschrift oder ästhetischer Lebensentwurf? </a:t>
            </a:r>
          </a:p>
          <a:p>
            <a:endParaRPr lang="de-DE" dirty="0"/>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15" name="Grafi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2677287"/>
            <a:ext cx="4176464" cy="3229225"/>
          </a:xfrm>
          <a:prstGeom prst="rect">
            <a:avLst/>
          </a:prstGeom>
        </p:spPr>
      </p:pic>
      <p:sp>
        <p:nvSpPr>
          <p:cNvPr id="16" name="Textfeld 15"/>
          <p:cNvSpPr txBox="1"/>
          <p:nvPr/>
        </p:nvSpPr>
        <p:spPr>
          <a:xfrm>
            <a:off x="2951820" y="5970561"/>
            <a:ext cx="3240360" cy="276999"/>
          </a:xfrm>
          <a:prstGeom prst="rect">
            <a:avLst/>
          </a:prstGeom>
          <a:noFill/>
        </p:spPr>
        <p:txBody>
          <a:bodyPr wrap="square" rtlCol="0">
            <a:spAutoFit/>
          </a:bodyPr>
          <a:lstStyle/>
          <a:p>
            <a:r>
              <a:rPr lang="de-DE" sz="1200" dirty="0"/>
              <a:t>Ölgemälde von Theobald von </a:t>
            </a:r>
            <a:r>
              <a:rPr lang="de-DE" sz="1200" dirty="0" err="1"/>
              <a:t>Oer</a:t>
            </a:r>
            <a:r>
              <a:rPr lang="de-DE" sz="1200" dirty="0"/>
              <a:t>, 1860</a:t>
            </a:r>
          </a:p>
        </p:txBody>
      </p:sp>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b="1" dirty="0"/>
              <a:t>Avertissement</a:t>
            </a:r>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a:t>
            </a:fld>
            <a:endParaRPr lang="de-DE"/>
          </a:p>
        </p:txBody>
      </p:sp>
      <p:sp>
        <p:nvSpPr>
          <p:cNvPr id="5" name="Inhaltsplatzhalter 4"/>
          <p:cNvSpPr>
            <a:spLocks noGrp="1"/>
          </p:cNvSpPr>
          <p:nvPr>
            <p:ph sz="quarter" idx="1"/>
          </p:nvPr>
        </p:nvSpPr>
        <p:spPr>
          <a:xfrm>
            <a:off x="301752" y="1412776"/>
            <a:ext cx="8503920" cy="4686272"/>
          </a:xfrm>
        </p:spPr>
        <p:txBody>
          <a:bodyPr>
            <a:noAutofit/>
          </a:bodyPr>
          <a:lstStyle/>
          <a:p>
            <a:pPr marL="0" indent="0">
              <a:lnSpc>
                <a:spcPct val="150000"/>
              </a:lnSpc>
              <a:spcBef>
                <a:spcPts val="0"/>
              </a:spcBef>
              <a:buNone/>
            </a:pPr>
            <a:r>
              <a:rPr lang="de-DE" sz="1600" dirty="0"/>
              <a:t>„Es ist eine Gesellschaft von Gelehrten, Künstlern, Poeten und Staatsleuten, </a:t>
            </a:r>
            <a:r>
              <a:rPr lang="de-DE" sz="1600" dirty="0" err="1"/>
              <a:t>beyderley</a:t>
            </a:r>
            <a:r>
              <a:rPr lang="de-DE" sz="1600" dirty="0"/>
              <a:t> Geschlechtes, zusammengetreten, und hat sich vorgenommen alles was </a:t>
            </a:r>
            <a:r>
              <a:rPr lang="de-DE" sz="1600" dirty="0" err="1"/>
              <a:t>Politick</a:t>
            </a:r>
            <a:r>
              <a:rPr lang="de-DE" sz="1600" dirty="0"/>
              <a:t>, Witz, Talente und Verstand, in unsern dermalen so merkwürdigen Zeiten, hervorbringen, in einer periodischen Schrift den Augen eines sich selbst gewählten Publikums, vorzulegen. </a:t>
            </a:r>
          </a:p>
          <a:p>
            <a:pPr marL="0" indent="0">
              <a:lnSpc>
                <a:spcPct val="150000"/>
              </a:lnSpc>
              <a:spcBef>
                <a:spcPts val="0"/>
              </a:spcBef>
              <a:buNone/>
            </a:pPr>
            <a:r>
              <a:rPr lang="de-DE" sz="1600" dirty="0"/>
              <a:t>	Sie hat beliebt gedachter Schrift den allgemeinen Titel: Journal oder Tagebuch von </a:t>
            </a:r>
            <a:r>
              <a:rPr lang="de-DE" sz="1600" i="1" dirty="0">
                <a:solidFill>
                  <a:schemeClr val="accent6"/>
                </a:solidFill>
              </a:rPr>
              <a:t>Tieffurth [handschriftliche Eintragung]</a:t>
            </a:r>
            <a:r>
              <a:rPr lang="de-DE" sz="1600" dirty="0"/>
              <a:t> zu geben, und selbige in ihrer Einrichtung dem bekannten und beliebten Journal de Paris vollkommen ähnlich zu machen; nur mit dem Unterschied, daß davon nicht von Tag zu Tag, sondern nur wöchentlich ein Bogen ausgegeben, auch darauf nach </a:t>
            </a:r>
            <a:r>
              <a:rPr lang="de-DE" sz="1600" dirty="0" err="1"/>
              <a:t>Willkühr</a:t>
            </a:r>
            <a:r>
              <a:rPr lang="de-DE" sz="1600" dirty="0"/>
              <a:t>, entweder mit </a:t>
            </a:r>
            <a:r>
              <a:rPr lang="de-DE" sz="1600" dirty="0" err="1"/>
              <a:t>baarem</a:t>
            </a:r>
            <a:r>
              <a:rPr lang="de-DE" sz="1600" dirty="0"/>
              <a:t> Geld – das auf das mindeste ein Goldstück </a:t>
            </a:r>
            <a:r>
              <a:rPr lang="de-DE" sz="1600" dirty="0" err="1"/>
              <a:t>seyn</a:t>
            </a:r>
            <a:r>
              <a:rPr lang="de-DE" sz="1600" dirty="0"/>
              <a:t> muß – oder mit beschriebenen Papier als </a:t>
            </a:r>
            <a:r>
              <a:rPr lang="de-DE" sz="1600" dirty="0" err="1"/>
              <a:t>Beyträgen</a:t>
            </a:r>
            <a:r>
              <a:rPr lang="de-DE" sz="1600" dirty="0"/>
              <a:t>, abonniert werden kann. Zu Ende der </a:t>
            </a:r>
            <a:r>
              <a:rPr lang="de-DE" sz="1600" dirty="0" err="1"/>
              <a:t>izt</a:t>
            </a:r>
            <a:r>
              <a:rPr lang="de-DE" sz="1600" dirty="0"/>
              <a:t> laufenden Woche wird der erste Bogen ausgegeben. </a:t>
            </a:r>
            <a:r>
              <a:rPr lang="de-DE" sz="1600" dirty="0">
                <a:solidFill>
                  <a:schemeClr val="accent6"/>
                </a:solidFill>
              </a:rPr>
              <a:t>Tieffurth [handschriftlich]</a:t>
            </a:r>
            <a:r>
              <a:rPr lang="de-DE" sz="1600" dirty="0"/>
              <a:t> den 15 August 1781.“</a:t>
            </a:r>
          </a:p>
        </p:txBody>
      </p:sp>
    </p:spTree>
    <p:extLst>
      <p:ext uri="{BB962C8B-B14F-4D97-AF65-F5344CB8AC3E}">
        <p14:creationId xmlns:p14="http://schemas.microsoft.com/office/powerpoint/2010/main" val="65053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p:cNvSpPr>
            <a:spLocks noGrp="1"/>
          </p:cNvSpPr>
          <p:nvPr>
            <p:ph type="body" idx="1"/>
          </p:nvPr>
        </p:nvSpPr>
        <p:spPr/>
        <p:txBody>
          <a:bodyPr/>
          <a:lstStyle/>
          <a:p>
            <a:pPr algn="ctr"/>
            <a:r>
              <a:rPr lang="de-DE" sz="1800" i="1" dirty="0"/>
              <a:t>Journal de Paris</a:t>
            </a:r>
            <a:r>
              <a:rPr lang="de-DE" sz="2000" i="1" dirty="0"/>
              <a:t>,</a:t>
            </a:r>
            <a:br>
              <a:rPr lang="de-DE" sz="2000" i="1" dirty="0"/>
            </a:br>
            <a:r>
              <a:rPr lang="de-DE" sz="1200" i="1" dirty="0"/>
              <a:t>Nr. 117, 26. April 1784</a:t>
            </a:r>
          </a:p>
        </p:txBody>
      </p:sp>
      <p:sp>
        <p:nvSpPr>
          <p:cNvPr id="9" name="Textplatzhalter 8"/>
          <p:cNvSpPr>
            <a:spLocks noGrp="1"/>
          </p:cNvSpPr>
          <p:nvPr>
            <p:ph type="body" sz="half" idx="3"/>
          </p:nvPr>
        </p:nvSpPr>
        <p:spPr/>
        <p:txBody>
          <a:bodyPr/>
          <a:lstStyle/>
          <a:p>
            <a:pPr algn="ctr"/>
            <a:r>
              <a:rPr lang="de-DE" sz="1800" i="1" dirty="0"/>
              <a:t>Tiefurter Journal, </a:t>
            </a:r>
          </a:p>
          <a:p>
            <a:pPr algn="ctr"/>
            <a:r>
              <a:rPr lang="de-DE" sz="1200" i="1" dirty="0"/>
              <a:t>1. Stück, 16. August 1781</a:t>
            </a:r>
          </a:p>
        </p:txBody>
      </p:sp>
      <p:sp>
        <p:nvSpPr>
          <p:cNvPr id="3" name="Fußzeilenplatzhalter 2"/>
          <p:cNvSpPr>
            <a:spLocks noGrp="1"/>
          </p:cNvSpPr>
          <p:nvPr>
            <p:ph type="ftr" sz="quarter" idx="11"/>
          </p:nvPr>
        </p:nvSpPr>
        <p:spPr>
          <a:xfrm>
            <a:off x="304800" y="6409944"/>
            <a:ext cx="5707360" cy="365760"/>
          </a:xfrm>
        </p:spPr>
        <p:txBody>
          <a:bodyPr/>
          <a:lstStyle/>
          <a:p>
            <a:endParaRPr lang="de-DE" dirty="0"/>
          </a:p>
        </p:txBody>
      </p:sp>
      <p:pic>
        <p:nvPicPr>
          <p:cNvPr id="12" name="Inhaltsplatzhalter 11"/>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899592" y="2420888"/>
            <a:ext cx="2748430" cy="4010945"/>
          </a:xfrm>
        </p:spPr>
      </p:pic>
      <p:pic>
        <p:nvPicPr>
          <p:cNvPr id="14" name="Inhaltsplatzhalter 13"/>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44502" y="2471738"/>
            <a:ext cx="3350796" cy="3821112"/>
          </a:xfrm>
        </p:spPr>
      </p:pic>
      <p:sp>
        <p:nvSpPr>
          <p:cNvPr id="4" name="Foliennummernplatzhalter 3"/>
          <p:cNvSpPr>
            <a:spLocks noGrp="1"/>
          </p:cNvSpPr>
          <p:nvPr>
            <p:ph type="sldNum" sz="quarter" idx="12"/>
          </p:nvPr>
        </p:nvSpPr>
        <p:spPr/>
        <p:txBody>
          <a:bodyPr/>
          <a:lstStyle/>
          <a:p>
            <a:fld id="{B2ADACBF-B37B-4026-855E-49B0BDFC8D12}" type="slidenum">
              <a:rPr lang="de-DE" smtClean="0"/>
              <a:t>3</a:t>
            </a:fld>
            <a:endParaRPr lang="de-DE"/>
          </a:p>
        </p:txBody>
      </p:sp>
      <p:sp>
        <p:nvSpPr>
          <p:cNvPr id="6" name="Titel 5"/>
          <p:cNvSpPr>
            <a:spLocks noGrp="1"/>
          </p:cNvSpPr>
          <p:nvPr>
            <p:ph type="title"/>
          </p:nvPr>
        </p:nvSpPr>
        <p:spPr/>
        <p:txBody>
          <a:bodyPr>
            <a:normAutofit/>
          </a:bodyPr>
          <a:lstStyle/>
          <a:p>
            <a:r>
              <a:rPr lang="de-DE" sz="2000" b="1" dirty="0"/>
              <a:t>Das „Tiefurter Journal“ – </a:t>
            </a:r>
            <a:br>
              <a:rPr lang="de-DE" sz="2000" b="1" dirty="0"/>
            </a:br>
            <a:r>
              <a:rPr lang="de-DE" sz="2000" b="1" dirty="0"/>
              <a:t>Vorbilder und Anfänge</a:t>
            </a:r>
          </a:p>
        </p:txBody>
      </p:sp>
      <p:pic>
        <p:nvPicPr>
          <p:cNvPr id="11" name="Inhaltsplatzhalt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1520101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
          </p:nvPr>
        </p:nvSpPr>
        <p:spPr>
          <a:xfrm>
            <a:off x="301752" y="1524000"/>
            <a:ext cx="4040188" cy="608856"/>
          </a:xfrm>
        </p:spPr>
        <p:txBody>
          <a:bodyPr/>
          <a:lstStyle/>
          <a:p>
            <a:pPr algn="ctr"/>
            <a:r>
              <a:rPr lang="de-DE" dirty="0"/>
              <a:t>Schloss Tiefurt</a:t>
            </a:r>
          </a:p>
          <a:p>
            <a:pPr algn="ctr"/>
            <a:r>
              <a:rPr lang="de-DE" sz="1200" dirty="0"/>
              <a:t>(Tuschezeichnung von C.W. Holdermann)</a:t>
            </a:r>
          </a:p>
        </p:txBody>
      </p:sp>
      <p:sp>
        <p:nvSpPr>
          <p:cNvPr id="7" name="Textplatzhalter 6"/>
          <p:cNvSpPr>
            <a:spLocks noGrp="1"/>
          </p:cNvSpPr>
          <p:nvPr>
            <p:ph type="body" sz="half" idx="3"/>
          </p:nvPr>
        </p:nvSpPr>
        <p:spPr>
          <a:xfrm>
            <a:off x="4791330" y="1524000"/>
            <a:ext cx="4041775" cy="680864"/>
          </a:xfrm>
        </p:spPr>
        <p:txBody>
          <a:bodyPr/>
          <a:lstStyle/>
          <a:p>
            <a:r>
              <a:rPr lang="de-DE" sz="1600" dirty="0"/>
              <a:t>Aufführung der </a:t>
            </a:r>
            <a:r>
              <a:rPr lang="de-DE" sz="1600" i="1" dirty="0"/>
              <a:t>Fischerin, </a:t>
            </a:r>
            <a:r>
              <a:rPr lang="de-DE" sz="1600" dirty="0"/>
              <a:t>Tiefurt, 22. Juli 1782 </a:t>
            </a:r>
          </a:p>
          <a:p>
            <a:r>
              <a:rPr lang="de-DE" sz="1200" dirty="0"/>
              <a:t>(Aquarell von Georg Melchior Kraus)</a:t>
            </a:r>
          </a:p>
        </p:txBody>
      </p:sp>
      <p:pic>
        <p:nvPicPr>
          <p:cNvPr id="9" name="Inhaltsplatzhalter 8"/>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55576" y="2564904"/>
            <a:ext cx="3337231" cy="2245046"/>
          </a:xfrm>
        </p:spPr>
      </p:pic>
      <p:sp>
        <p:nvSpPr>
          <p:cNvPr id="4" name="Titel 3"/>
          <p:cNvSpPr>
            <a:spLocks noGrp="1"/>
          </p:cNvSpPr>
          <p:nvPr>
            <p:ph type="title"/>
          </p:nvPr>
        </p:nvSpPr>
        <p:spPr>
          <a:xfrm>
            <a:off x="304800" y="188640"/>
            <a:ext cx="8534400" cy="758952"/>
          </a:xfrm>
        </p:spPr>
        <p:txBody>
          <a:bodyPr>
            <a:normAutofit/>
          </a:bodyPr>
          <a:lstStyle/>
          <a:p>
            <a:r>
              <a:rPr lang="de-DE" sz="2400" b="1" dirty="0"/>
              <a:t>Der gesellige Ort: Tiefurt </a:t>
            </a:r>
          </a:p>
        </p:txBody>
      </p:sp>
      <p:sp>
        <p:nvSpPr>
          <p:cNvPr id="11" name="Fußzeilenplatzhalter 10"/>
          <p:cNvSpPr>
            <a:spLocks noGrp="1"/>
          </p:cNvSpPr>
          <p:nvPr>
            <p:ph type="ftr" sz="quarter" idx="11"/>
          </p:nvPr>
        </p:nvSpPr>
        <p:spPr>
          <a:xfrm>
            <a:off x="304800" y="6409944"/>
            <a:ext cx="6787480" cy="365760"/>
          </a:xfrm>
        </p:spPr>
        <p:txBody>
          <a:bodyPr/>
          <a:lstStyle/>
          <a:p>
            <a:endParaRPr lang="de-DE" dirty="0"/>
          </a:p>
        </p:txBody>
      </p:sp>
      <p:sp>
        <p:nvSpPr>
          <p:cNvPr id="12" name="Foliennummernplatzhalter 11"/>
          <p:cNvSpPr>
            <a:spLocks noGrp="1"/>
          </p:cNvSpPr>
          <p:nvPr>
            <p:ph type="sldNum" sz="quarter" idx="12"/>
          </p:nvPr>
        </p:nvSpPr>
        <p:spPr/>
        <p:txBody>
          <a:bodyPr/>
          <a:lstStyle/>
          <a:p>
            <a:fld id="{B2ADACBF-B37B-4026-855E-49B0BDFC8D12}" type="slidenum">
              <a:rPr lang="de-DE" smtClean="0"/>
              <a:t>4</a:t>
            </a:fld>
            <a:endParaRPr lang="de-DE"/>
          </a:p>
        </p:txBody>
      </p:sp>
      <p:pic>
        <p:nvPicPr>
          <p:cNvPr id="13"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332656"/>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4" name="Textfeld 13"/>
          <p:cNvSpPr txBox="1"/>
          <p:nvPr/>
        </p:nvSpPr>
        <p:spPr>
          <a:xfrm>
            <a:off x="323528" y="4869160"/>
            <a:ext cx="4176464" cy="1384995"/>
          </a:xfrm>
          <a:prstGeom prst="rect">
            <a:avLst/>
          </a:prstGeom>
          <a:noFill/>
        </p:spPr>
        <p:txBody>
          <a:bodyPr wrap="square" rtlCol="0">
            <a:spAutoFit/>
          </a:bodyPr>
          <a:lstStyle/>
          <a:p>
            <a:r>
              <a:rPr lang="de-DE" sz="1400" dirty="0"/>
              <a:t>„In </a:t>
            </a:r>
            <a:r>
              <a:rPr lang="de-DE" sz="1400" dirty="0" err="1"/>
              <a:t>Tieburs</a:t>
            </a:r>
            <a:r>
              <a:rPr lang="de-DE" sz="1400" dirty="0"/>
              <a:t> </a:t>
            </a:r>
            <a:r>
              <a:rPr lang="de-DE" sz="1400" dirty="0" err="1"/>
              <a:t>Haynen</a:t>
            </a:r>
            <a:r>
              <a:rPr lang="de-DE" sz="1400" dirty="0"/>
              <a:t> lernt </a:t>
            </a:r>
            <a:r>
              <a:rPr lang="de-DE" sz="1400" dirty="0" err="1"/>
              <a:t>mann</a:t>
            </a:r>
            <a:r>
              <a:rPr lang="de-DE" sz="1400" dirty="0"/>
              <a:t> alle Schätze der Erden </a:t>
            </a:r>
            <a:r>
              <a:rPr lang="de-DE" sz="1400" dirty="0" err="1"/>
              <a:t>Großmüthig</a:t>
            </a:r>
            <a:r>
              <a:rPr lang="de-DE" sz="1400" dirty="0"/>
              <a:t> verachten, lacht mit möglichsten philosophischen Stolz – mit Gnädigster Erlaubnis – über die ihnen nach Graben und </a:t>
            </a:r>
            <a:r>
              <a:rPr lang="de-DE" sz="1400" dirty="0" err="1"/>
              <a:t>vergist</a:t>
            </a:r>
            <a:r>
              <a:rPr lang="de-DE" sz="1400" dirty="0"/>
              <a:t> daß Sie zum leben mit unter ganz nützlich und </a:t>
            </a:r>
            <a:r>
              <a:rPr lang="de-DE" sz="1400" dirty="0" err="1"/>
              <a:t>nothwendig</a:t>
            </a:r>
            <a:r>
              <a:rPr lang="de-DE" sz="1400" dirty="0"/>
              <a:t> </a:t>
            </a:r>
            <a:r>
              <a:rPr lang="de-DE" sz="1400" dirty="0" err="1"/>
              <a:t>seyn</a:t>
            </a:r>
            <a:r>
              <a:rPr lang="de-DE" sz="1400" dirty="0"/>
              <a:t> können.“</a:t>
            </a:r>
          </a:p>
        </p:txBody>
      </p:sp>
      <p:pic>
        <p:nvPicPr>
          <p:cNvPr id="16" name="Inhaltsplatzhalter 6"/>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4932040" y="2924944"/>
            <a:ext cx="3787308" cy="2523294"/>
          </a:xfrm>
        </p:spPr>
      </p:pic>
    </p:spTree>
    <p:extLst>
      <p:ext uri="{BB962C8B-B14F-4D97-AF65-F5344CB8AC3E}">
        <p14:creationId xmlns:p14="http://schemas.microsoft.com/office/powerpoint/2010/main" val="1146848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pPr algn="ctr"/>
            <a:r>
              <a:rPr lang="de-DE" sz="1800" dirty="0"/>
              <a:t>Herzogin Anna Amalia </a:t>
            </a:r>
          </a:p>
          <a:p>
            <a:pPr algn="ctr"/>
            <a:r>
              <a:rPr lang="de-DE" sz="1200" dirty="0"/>
              <a:t>(Porträt von Johann Georg </a:t>
            </a:r>
            <a:r>
              <a:rPr lang="de-DE" sz="1200" dirty="0" err="1"/>
              <a:t>Ziesenis</a:t>
            </a:r>
            <a:r>
              <a:rPr lang="de-DE" sz="1200" dirty="0"/>
              <a:t>)</a:t>
            </a:r>
          </a:p>
        </p:txBody>
      </p:sp>
      <p:sp>
        <p:nvSpPr>
          <p:cNvPr id="3" name="Textplatzhalter 2"/>
          <p:cNvSpPr>
            <a:spLocks noGrp="1"/>
          </p:cNvSpPr>
          <p:nvPr>
            <p:ph type="body" sz="half" idx="3"/>
          </p:nvPr>
        </p:nvSpPr>
        <p:spPr/>
        <p:txBody>
          <a:bodyPr/>
          <a:lstStyle/>
          <a:p>
            <a:endParaRPr lang="de-DE" sz="1600" dirty="0"/>
          </a:p>
          <a:p>
            <a:r>
              <a:rPr lang="de-DE" sz="1600" dirty="0"/>
              <a:t>Anna Amalia, Brief an Katharina Goethe (November 1781)</a:t>
            </a:r>
          </a:p>
          <a:p>
            <a:pPr algn="ctr"/>
            <a:endParaRPr lang="de-DE" sz="1800" dirty="0"/>
          </a:p>
        </p:txBody>
      </p:sp>
      <p:sp>
        <p:nvSpPr>
          <p:cNvPr id="4" name="Fußzeilenplatzhalter 3"/>
          <p:cNvSpPr>
            <a:spLocks noGrp="1"/>
          </p:cNvSpPr>
          <p:nvPr>
            <p:ph type="ftr" sz="quarter" idx="11"/>
          </p:nvPr>
        </p:nvSpPr>
        <p:spPr>
          <a:xfrm>
            <a:off x="304800" y="6409944"/>
            <a:ext cx="6499448" cy="365760"/>
          </a:xfrm>
        </p:spPr>
        <p:txBody>
          <a:bodyPr/>
          <a:lstStyle/>
          <a:p>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320909" y="2373343"/>
            <a:ext cx="1802819" cy="2523104"/>
          </a:xfrm>
        </p:spPr>
      </p:pic>
      <p:sp>
        <p:nvSpPr>
          <p:cNvPr id="6" name="Inhaltsplatzhalter 5"/>
          <p:cNvSpPr>
            <a:spLocks noGrp="1"/>
          </p:cNvSpPr>
          <p:nvPr>
            <p:ph sz="quarter" idx="4"/>
          </p:nvPr>
        </p:nvSpPr>
        <p:spPr/>
        <p:txBody>
          <a:bodyPr>
            <a:noAutofit/>
          </a:bodyPr>
          <a:lstStyle/>
          <a:p>
            <a:pPr marL="0" indent="0">
              <a:buNone/>
            </a:pPr>
            <a:r>
              <a:rPr lang="de-DE" sz="1800" dirty="0"/>
              <a:t>„es ist ein kleiner Spaß den ich mir diesen Sommer gemacht habe […]. vielleicht wird es Ihnen auch einige gute Stunden machen. Die </a:t>
            </a:r>
            <a:r>
              <a:rPr lang="de-DE" sz="1800" dirty="0" err="1"/>
              <a:t>Verfaßer</a:t>
            </a:r>
            <a:r>
              <a:rPr lang="de-DE" sz="1800" dirty="0"/>
              <a:t> sind </a:t>
            </a:r>
            <a:r>
              <a:rPr lang="de-DE" sz="1800" dirty="0" err="1"/>
              <a:t>Hätschelhanz</a:t>
            </a:r>
            <a:r>
              <a:rPr lang="de-DE" sz="1800" dirty="0"/>
              <a:t>, Wieland, Herder, Knebel, Kammerherr Seckendorff u. Einsiedel. Der Frau </a:t>
            </a:r>
            <a:r>
              <a:rPr lang="de-DE" sz="1800" dirty="0" err="1"/>
              <a:t>Räthin</a:t>
            </a:r>
            <a:r>
              <a:rPr lang="de-DE" sz="1800" dirty="0"/>
              <a:t> weltberühmte Kennerschaft wird ihr leicht die Stücke von jedem Autor </a:t>
            </a:r>
            <a:r>
              <a:rPr lang="de-DE" sz="1800" dirty="0" err="1"/>
              <a:t>errathen</a:t>
            </a:r>
            <a:r>
              <a:rPr lang="de-DE" sz="1800" dirty="0"/>
              <a:t> lassen“</a:t>
            </a:r>
          </a:p>
          <a:p>
            <a:pPr marL="0" indent="0">
              <a:buNone/>
            </a:pPr>
            <a:endParaRPr lang="de-DE" sz="1800" dirty="0"/>
          </a:p>
          <a:p>
            <a:pPr marL="0" indent="0">
              <a:buNone/>
            </a:pP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5</a:t>
            </a:fld>
            <a:endParaRPr lang="de-DE"/>
          </a:p>
        </p:txBody>
      </p:sp>
      <p:sp>
        <p:nvSpPr>
          <p:cNvPr id="8" name="Titel 7"/>
          <p:cNvSpPr>
            <a:spLocks noGrp="1"/>
          </p:cNvSpPr>
          <p:nvPr>
            <p:ph type="title"/>
          </p:nvPr>
        </p:nvSpPr>
        <p:spPr/>
        <p:txBody>
          <a:bodyPr>
            <a:noAutofit/>
          </a:bodyPr>
          <a:lstStyle/>
          <a:p>
            <a:r>
              <a:rPr lang="de-DE" sz="2400" b="1" dirty="0"/>
              <a:t>Das gesellige Personal – </a:t>
            </a:r>
            <a:br>
              <a:rPr lang="de-DE" sz="2400" b="1" dirty="0"/>
            </a:br>
            <a:r>
              <a:rPr lang="de-DE" sz="2400" b="1" dirty="0"/>
              <a:t>die „Mutter des Musenhofs“ </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400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026" name="Picture 2" descr="Ãhnliches Foto">
            <a:extLst>
              <a:ext uri="{FF2B5EF4-FFF2-40B4-BE49-F238E27FC236}">
                <a16:creationId xmlns:a16="http://schemas.microsoft.com/office/drawing/2014/main" id="{63B6B805-ED92-4BE1-AA34-3D4DC5BB8E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3573016"/>
            <a:ext cx="2024402" cy="2518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895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412776"/>
            <a:ext cx="8014664" cy="844198"/>
          </a:xfrm>
        </p:spPr>
        <p:txBody>
          <a:bodyPr/>
          <a:lstStyle/>
          <a:p>
            <a:pPr algn="ctr"/>
            <a:r>
              <a:rPr lang="de-DE" sz="1800" dirty="0"/>
              <a:t>Johann Wolfgang Goethe</a:t>
            </a:r>
            <a:r>
              <a:rPr lang="de-DE" sz="1800" i="1" dirty="0"/>
              <a:t>: Auf Miedings Tod(TJ, 23. Stück)</a:t>
            </a:r>
          </a:p>
          <a:p>
            <a:endParaRPr lang="de-DE" sz="1200" dirty="0"/>
          </a:p>
        </p:txBody>
      </p:sp>
      <p:sp>
        <p:nvSpPr>
          <p:cNvPr id="3" name="Textplatzhalter 2"/>
          <p:cNvSpPr>
            <a:spLocks noGrp="1"/>
          </p:cNvSpPr>
          <p:nvPr>
            <p:ph type="body" sz="half" idx="3"/>
          </p:nvPr>
        </p:nvSpPr>
        <p:spPr>
          <a:xfrm>
            <a:off x="8404575" y="1412776"/>
            <a:ext cx="428530" cy="842744"/>
          </a:xfrm>
        </p:spPr>
        <p:txBody>
          <a:bodyPr/>
          <a:lstStyle/>
          <a:p>
            <a:endParaRPr lang="de-DE" sz="1200" dirty="0"/>
          </a:p>
        </p:txBody>
      </p:sp>
      <p:sp>
        <p:nvSpPr>
          <p:cNvPr id="4" name="Fußzeilenplatzhalter 3"/>
          <p:cNvSpPr>
            <a:spLocks noGrp="1"/>
          </p:cNvSpPr>
          <p:nvPr>
            <p:ph type="ftr" sz="quarter" idx="11"/>
          </p:nvPr>
        </p:nvSpPr>
        <p:spPr>
          <a:xfrm>
            <a:off x="304800" y="6409944"/>
            <a:ext cx="6211416" cy="365760"/>
          </a:xfrm>
        </p:spPr>
        <p:txBody>
          <a:bodyPr/>
          <a:lstStyle/>
          <a:p>
            <a:endParaRPr lang="de-DE" dirty="0"/>
          </a:p>
        </p:txBody>
      </p:sp>
      <p:sp>
        <p:nvSpPr>
          <p:cNvPr id="6" name="Inhaltsplatzhalter 5"/>
          <p:cNvSpPr>
            <a:spLocks noGrp="1"/>
          </p:cNvSpPr>
          <p:nvPr>
            <p:ph sz="quarter" idx="4"/>
          </p:nvPr>
        </p:nvSpPr>
        <p:spPr>
          <a:xfrm>
            <a:off x="3995936" y="3284983"/>
            <a:ext cx="4843264" cy="3008591"/>
          </a:xfrm>
        </p:spPr>
        <p:txBody>
          <a:bodyPr>
            <a:normAutofit/>
          </a:bodyPr>
          <a:lstStyle/>
          <a:p>
            <a:pPr marL="0" indent="0">
              <a:buNone/>
            </a:pPr>
            <a:r>
              <a:rPr lang="de-DE" sz="1800" dirty="0"/>
              <a:t>O Weimar! dir fiel ein </a:t>
            </a:r>
            <a:r>
              <a:rPr lang="de-DE" sz="1800" dirty="0" err="1"/>
              <a:t>besonder</a:t>
            </a:r>
            <a:r>
              <a:rPr lang="de-DE" sz="1800" dirty="0"/>
              <a:t> Loos!</a:t>
            </a:r>
          </a:p>
          <a:p>
            <a:pPr marL="0" indent="0">
              <a:buNone/>
            </a:pPr>
            <a:r>
              <a:rPr lang="de-DE" sz="1800" dirty="0"/>
              <a:t>Wie Betlehem in </a:t>
            </a:r>
            <a:r>
              <a:rPr lang="de-DE" sz="1800" dirty="0" err="1"/>
              <a:t>Juda</a:t>
            </a:r>
            <a:r>
              <a:rPr lang="de-DE" sz="1800" dirty="0"/>
              <a:t> klein und gros. </a:t>
            </a:r>
          </a:p>
          <a:p>
            <a:pPr marL="0" indent="0">
              <a:buNone/>
            </a:pPr>
            <a:r>
              <a:rPr lang="de-DE" sz="1800" dirty="0"/>
              <a:t>Bald wegen Geist und Witz beruft dich weit</a:t>
            </a:r>
          </a:p>
          <a:p>
            <a:pPr marL="0" indent="0">
              <a:buNone/>
            </a:pPr>
            <a:r>
              <a:rPr lang="de-DE" sz="1800" dirty="0" err="1"/>
              <a:t>Europens</a:t>
            </a:r>
            <a:r>
              <a:rPr lang="de-DE" sz="1800" dirty="0"/>
              <a:t> Mund, bald wegen Albernheit.</a:t>
            </a:r>
          </a:p>
          <a:p>
            <a:pPr marL="0" indent="0">
              <a:buNone/>
            </a:pPr>
            <a:r>
              <a:rPr lang="de-DE" sz="1800" dirty="0"/>
              <a:t>Der stille Weise schaut und sieht geschwind</a:t>
            </a:r>
          </a:p>
          <a:p>
            <a:pPr marL="0" indent="0">
              <a:buNone/>
            </a:pPr>
            <a:r>
              <a:rPr lang="de-DE" sz="1800" dirty="0"/>
              <a:t>Wie </a:t>
            </a:r>
            <a:r>
              <a:rPr lang="de-DE" sz="1800" dirty="0" err="1"/>
              <a:t>zwey</a:t>
            </a:r>
            <a:r>
              <a:rPr lang="de-DE" sz="1800" dirty="0"/>
              <a:t> Extreme nah verschwistert sind. </a:t>
            </a:r>
          </a:p>
        </p:txBody>
      </p:sp>
      <p:sp>
        <p:nvSpPr>
          <p:cNvPr id="7" name="Foliennummernplatzhalter 6"/>
          <p:cNvSpPr>
            <a:spLocks noGrp="1"/>
          </p:cNvSpPr>
          <p:nvPr>
            <p:ph type="sldNum" sz="quarter" idx="12"/>
          </p:nvPr>
        </p:nvSpPr>
        <p:spPr/>
        <p:txBody>
          <a:bodyPr/>
          <a:lstStyle/>
          <a:p>
            <a:fld id="{B2ADACBF-B37B-4026-855E-49B0BDFC8D12}" type="slidenum">
              <a:rPr lang="de-DE" smtClean="0"/>
              <a:t>6</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bürgerlichen Künstler</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0" name="Inhaltsplatzhalter 10"/>
          <p:cNvPicPr>
            <a:picLocks noGrp="1" noChangeAspect="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539552" y="2420888"/>
            <a:ext cx="3011974" cy="3817937"/>
          </a:xfrm>
        </p:spPr>
      </p:pic>
    </p:spTree>
    <p:extLst>
      <p:ext uri="{BB962C8B-B14F-4D97-AF65-F5344CB8AC3E}">
        <p14:creationId xmlns:p14="http://schemas.microsoft.com/office/powerpoint/2010/main" val="2191469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412776"/>
            <a:ext cx="8014664" cy="844198"/>
          </a:xfrm>
        </p:spPr>
        <p:txBody>
          <a:bodyPr/>
          <a:lstStyle/>
          <a:p>
            <a:pPr algn="ctr"/>
            <a:r>
              <a:rPr lang="de-DE" sz="1800" dirty="0"/>
              <a:t>Christoph Martin Wieland und Johann Gottfried Herder</a:t>
            </a:r>
          </a:p>
        </p:txBody>
      </p:sp>
      <p:sp>
        <p:nvSpPr>
          <p:cNvPr id="3" name="Textplatzhalter 2"/>
          <p:cNvSpPr>
            <a:spLocks noGrp="1"/>
          </p:cNvSpPr>
          <p:nvPr>
            <p:ph type="body" sz="half" idx="3"/>
          </p:nvPr>
        </p:nvSpPr>
        <p:spPr>
          <a:xfrm>
            <a:off x="8404575" y="1412776"/>
            <a:ext cx="428530" cy="842744"/>
          </a:xfrm>
        </p:spPr>
        <p:txBody>
          <a:bodyPr/>
          <a:lstStyle/>
          <a:p>
            <a:endParaRPr lang="de-DE" sz="1200" dirty="0"/>
          </a:p>
        </p:txBody>
      </p:sp>
      <p:sp>
        <p:nvSpPr>
          <p:cNvPr id="4" name="Fußzeilenplatzhalter 3"/>
          <p:cNvSpPr>
            <a:spLocks noGrp="1"/>
          </p:cNvSpPr>
          <p:nvPr>
            <p:ph type="ftr" sz="quarter" idx="11"/>
          </p:nvPr>
        </p:nvSpPr>
        <p:spPr>
          <a:xfrm>
            <a:off x="304800" y="6409944"/>
            <a:ext cx="6211416"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7</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bürgerlichen Künstler</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3" name="Inhaltsplatzhalter 12">
            <a:extLst>
              <a:ext uri="{FF2B5EF4-FFF2-40B4-BE49-F238E27FC236}">
                <a16:creationId xmlns:a16="http://schemas.microsoft.com/office/drawing/2014/main" id="{F73B2956-06D5-4F83-9808-69AC68DE078A}"/>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890786" y="2471738"/>
            <a:ext cx="2863452" cy="3817937"/>
          </a:xfrm>
        </p:spPr>
      </p:pic>
      <p:pic>
        <p:nvPicPr>
          <p:cNvPr id="17" name="Picture 2">
            <a:extLst>
              <a:ext uri="{FF2B5EF4-FFF2-40B4-BE49-F238E27FC236}">
                <a16:creationId xmlns:a16="http://schemas.microsoft.com/office/drawing/2014/main" id="{7806DBE0-7A1F-4C72-AA45-FD1A131295DC}"/>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297824" y="2471738"/>
            <a:ext cx="3044152" cy="382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232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235585" y="1524000"/>
            <a:ext cx="3478160" cy="732974"/>
          </a:xfrm>
        </p:spPr>
        <p:txBody>
          <a:bodyPr/>
          <a:lstStyle/>
          <a:p>
            <a:r>
              <a:rPr lang="de-DE" sz="1600" dirty="0"/>
              <a:t>Karl Ludwig von Knebel</a:t>
            </a:r>
            <a:br>
              <a:rPr lang="de-DE" dirty="0"/>
            </a:br>
            <a:r>
              <a:rPr lang="de-DE" sz="1200" dirty="0"/>
              <a:t>(Zeichnung Goethes)</a:t>
            </a:r>
          </a:p>
        </p:txBody>
      </p:sp>
      <p:sp>
        <p:nvSpPr>
          <p:cNvPr id="3" name="Textplatzhalter 2"/>
          <p:cNvSpPr>
            <a:spLocks noGrp="1"/>
          </p:cNvSpPr>
          <p:nvPr>
            <p:ph type="body" sz="half" idx="3"/>
          </p:nvPr>
        </p:nvSpPr>
        <p:spPr>
          <a:xfrm>
            <a:off x="3779912" y="1524000"/>
            <a:ext cx="5053193" cy="731520"/>
          </a:xfrm>
        </p:spPr>
        <p:txBody>
          <a:bodyPr/>
          <a:lstStyle/>
          <a:p>
            <a:endParaRPr lang="de-DE" sz="1600" dirty="0"/>
          </a:p>
          <a:p>
            <a:endParaRPr lang="de-DE" sz="1600" dirty="0"/>
          </a:p>
        </p:txBody>
      </p:sp>
      <p:sp>
        <p:nvSpPr>
          <p:cNvPr id="4" name="Fußzeilenplatzhalter 3"/>
          <p:cNvSpPr>
            <a:spLocks noGrp="1"/>
          </p:cNvSpPr>
          <p:nvPr>
            <p:ph type="ftr" sz="quarter" idx="11"/>
          </p:nvPr>
        </p:nvSpPr>
        <p:spPr>
          <a:xfrm>
            <a:off x="304800" y="6409944"/>
            <a:ext cx="6715472" cy="365760"/>
          </a:xfrm>
        </p:spPr>
        <p:txBody>
          <a:bodyPr/>
          <a:lstStyle/>
          <a:p>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39552" y="2420889"/>
            <a:ext cx="2428505" cy="3096344"/>
          </a:xfrm>
        </p:spPr>
      </p:pic>
      <p:sp>
        <p:nvSpPr>
          <p:cNvPr id="7" name="Foliennummernplatzhalter 6"/>
          <p:cNvSpPr>
            <a:spLocks noGrp="1"/>
          </p:cNvSpPr>
          <p:nvPr>
            <p:ph type="sldNum" sz="quarter" idx="12"/>
          </p:nvPr>
        </p:nvSpPr>
        <p:spPr/>
        <p:txBody>
          <a:bodyPr/>
          <a:lstStyle/>
          <a:p>
            <a:fld id="{B2ADACBF-B37B-4026-855E-49B0BDFC8D12}" type="slidenum">
              <a:rPr lang="de-DE" smtClean="0"/>
              <a:t>8</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2" name="Inhaltsplatzhalter 11">
            <a:extLst>
              <a:ext uri="{FF2B5EF4-FFF2-40B4-BE49-F238E27FC236}">
                <a16:creationId xmlns:a16="http://schemas.microsoft.com/office/drawing/2014/main" id="{FE9D6904-3007-4C4A-87D2-69B684B0BF48}"/>
              </a:ext>
            </a:extLst>
          </p:cNvPr>
          <p:cNvSpPr>
            <a:spLocks noGrp="1"/>
          </p:cNvSpPr>
          <p:nvPr>
            <p:ph sz="quarter" idx="4"/>
          </p:nvPr>
        </p:nvSpPr>
        <p:spPr>
          <a:xfrm>
            <a:off x="3235585" y="2924943"/>
            <a:ext cx="5603615" cy="3368631"/>
          </a:xfrm>
        </p:spPr>
        <p:txBody>
          <a:bodyPr>
            <a:noAutofit/>
          </a:bodyPr>
          <a:lstStyle/>
          <a:p>
            <a:pPr marL="0" indent="0" hangingPunct="0">
              <a:spcBef>
                <a:spcPts val="0"/>
              </a:spcBef>
              <a:buNone/>
            </a:pPr>
            <a:r>
              <a:rPr lang="de-DE" sz="1600" dirty="0"/>
              <a:t>„Ich bin Eure Durchlaucht schon zu lange den eigenen Dank für </a:t>
            </a:r>
            <a:r>
              <a:rPr lang="de-DE" sz="1600" dirty="0" err="1"/>
              <a:t>dero</a:t>
            </a:r>
            <a:r>
              <a:rPr lang="de-DE" sz="1600" dirty="0"/>
              <a:t> gnädige Zuschrift und die </a:t>
            </a:r>
            <a:r>
              <a:rPr lang="de-DE" sz="1600" i="1" dirty="0" err="1"/>
              <a:t>Beylagen</a:t>
            </a:r>
            <a:r>
              <a:rPr lang="de-DE" sz="1600" dirty="0"/>
              <a:t> schuldig, womit mich </a:t>
            </a:r>
            <a:r>
              <a:rPr lang="de-DE" sz="1600" dirty="0" err="1"/>
              <a:t>diselbe</a:t>
            </a:r>
            <a:r>
              <a:rPr lang="de-DE" sz="1600" dirty="0"/>
              <a:t> beschenkt und beehrt haben. Die Freude die mir Euer Durchlaucht damit gemacht haben war nicht gering, und da ich </a:t>
            </a:r>
            <a:r>
              <a:rPr lang="de-DE" sz="1600" dirty="0" err="1"/>
              <a:t>ohnhin</a:t>
            </a:r>
            <a:r>
              <a:rPr lang="de-DE" sz="1600" dirty="0"/>
              <a:t> gegenwärtig mehr in und um Weimar lebe als hier, so hätte mich die besten Aufnahme in </a:t>
            </a:r>
            <a:r>
              <a:rPr lang="de-DE" sz="1600" dirty="0" err="1"/>
              <a:t>Tiefurth</a:t>
            </a:r>
            <a:r>
              <a:rPr lang="de-DE" sz="1600" dirty="0"/>
              <a:t> nicht leicht glücklicher machen können. Erlauben Sie </a:t>
            </a:r>
            <a:r>
              <a:rPr lang="de-DE" sz="1600" dirty="0" err="1"/>
              <a:t>indeß</a:t>
            </a:r>
            <a:r>
              <a:rPr lang="de-DE" sz="1600" dirty="0"/>
              <a:t>, gnädigste </a:t>
            </a:r>
            <a:r>
              <a:rPr lang="de-DE" sz="1600" dirty="0" err="1"/>
              <a:t>Herzoginn</a:t>
            </a:r>
            <a:r>
              <a:rPr lang="de-DE" sz="1600" dirty="0"/>
              <a:t>, </a:t>
            </a:r>
            <a:r>
              <a:rPr lang="de-DE" sz="1600" dirty="0" err="1"/>
              <a:t>daß</a:t>
            </a:r>
            <a:r>
              <a:rPr lang="de-DE" sz="1600" dirty="0"/>
              <a:t> ich in diesem lieben Thale noch einige Weile in Gedanken mit Ihnen leben darf, und das Glück mir noch versage, dessen Berührung mir so kostbar und so gefährlich scheint“.</a:t>
            </a:r>
          </a:p>
          <a:p>
            <a:pPr marL="0" indent="0" hangingPunct="0">
              <a:spcBef>
                <a:spcPts val="0"/>
              </a:spcBef>
              <a:buNone/>
            </a:pPr>
            <a:endParaRPr lang="de-DE" sz="1800" dirty="0"/>
          </a:p>
        </p:txBody>
      </p:sp>
    </p:spTree>
    <p:extLst>
      <p:ext uri="{BB962C8B-B14F-4D97-AF65-F5344CB8AC3E}">
        <p14:creationId xmlns:p14="http://schemas.microsoft.com/office/powerpoint/2010/main" val="476261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235585" y="1524000"/>
            <a:ext cx="3478160" cy="732974"/>
          </a:xfrm>
        </p:spPr>
        <p:txBody>
          <a:bodyPr/>
          <a:lstStyle/>
          <a:p>
            <a:r>
              <a:rPr lang="de-DE" sz="1600" dirty="0"/>
              <a:t>Karl Ludwig von Knebel</a:t>
            </a:r>
            <a:br>
              <a:rPr lang="de-DE" dirty="0"/>
            </a:br>
            <a:r>
              <a:rPr lang="de-DE" sz="1200" dirty="0"/>
              <a:t>(Zeichnung Goethes)</a:t>
            </a:r>
          </a:p>
        </p:txBody>
      </p:sp>
      <p:sp>
        <p:nvSpPr>
          <p:cNvPr id="3" name="Textplatzhalter 2"/>
          <p:cNvSpPr>
            <a:spLocks noGrp="1"/>
          </p:cNvSpPr>
          <p:nvPr>
            <p:ph type="body" sz="half" idx="3"/>
          </p:nvPr>
        </p:nvSpPr>
        <p:spPr>
          <a:xfrm>
            <a:off x="3779912" y="1524000"/>
            <a:ext cx="5053193" cy="731520"/>
          </a:xfrm>
        </p:spPr>
        <p:txBody>
          <a:bodyPr/>
          <a:lstStyle/>
          <a:p>
            <a:endParaRPr lang="de-DE" sz="1600" dirty="0"/>
          </a:p>
          <a:p>
            <a:endParaRPr lang="de-DE" sz="1600" dirty="0"/>
          </a:p>
        </p:txBody>
      </p:sp>
      <p:sp>
        <p:nvSpPr>
          <p:cNvPr id="4" name="Fußzeilenplatzhalter 3"/>
          <p:cNvSpPr>
            <a:spLocks noGrp="1"/>
          </p:cNvSpPr>
          <p:nvPr>
            <p:ph type="ftr" sz="quarter" idx="11"/>
          </p:nvPr>
        </p:nvSpPr>
        <p:spPr>
          <a:xfrm>
            <a:off x="304800" y="6409944"/>
            <a:ext cx="6715472" cy="365760"/>
          </a:xfrm>
        </p:spPr>
        <p:txBody>
          <a:bodyPr/>
          <a:lstStyle/>
          <a:p>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39552" y="2420889"/>
            <a:ext cx="2428505" cy="3096344"/>
          </a:xfrm>
        </p:spPr>
      </p:pic>
      <p:sp>
        <p:nvSpPr>
          <p:cNvPr id="7" name="Foliennummernplatzhalter 6"/>
          <p:cNvSpPr>
            <a:spLocks noGrp="1"/>
          </p:cNvSpPr>
          <p:nvPr>
            <p:ph type="sldNum" sz="quarter" idx="12"/>
          </p:nvPr>
        </p:nvSpPr>
        <p:spPr/>
        <p:txBody>
          <a:bodyPr/>
          <a:lstStyle/>
          <a:p>
            <a:fld id="{B2ADACBF-B37B-4026-855E-49B0BDFC8D12}" type="slidenum">
              <a:rPr lang="de-DE" smtClean="0"/>
              <a:t>9</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2" name="Inhaltsplatzhalter 11">
            <a:extLst>
              <a:ext uri="{FF2B5EF4-FFF2-40B4-BE49-F238E27FC236}">
                <a16:creationId xmlns:a16="http://schemas.microsoft.com/office/drawing/2014/main" id="{FE9D6904-3007-4C4A-87D2-69B684B0BF48}"/>
              </a:ext>
            </a:extLst>
          </p:cNvPr>
          <p:cNvSpPr>
            <a:spLocks noGrp="1"/>
          </p:cNvSpPr>
          <p:nvPr>
            <p:ph sz="quarter" idx="4"/>
          </p:nvPr>
        </p:nvSpPr>
        <p:spPr>
          <a:xfrm>
            <a:off x="3235585" y="2471383"/>
            <a:ext cx="5603615" cy="3822192"/>
          </a:xfrm>
        </p:spPr>
        <p:txBody>
          <a:bodyPr>
            <a:noAutofit/>
          </a:bodyPr>
          <a:lstStyle/>
          <a:p>
            <a:pPr marL="0" indent="0" hangingPunct="0">
              <a:spcBef>
                <a:spcPts val="0"/>
              </a:spcBef>
              <a:buNone/>
            </a:pPr>
            <a:r>
              <a:rPr lang="de-DE" sz="1800" dirty="0"/>
              <a:t>O all </a:t>
            </a:r>
            <a:r>
              <a:rPr lang="de-DE" sz="1800" dirty="0" err="1"/>
              <a:t>beglüktes</a:t>
            </a:r>
            <a:r>
              <a:rPr lang="de-DE" sz="1800" dirty="0"/>
              <a:t> Volk, wenn du dein </a:t>
            </a:r>
            <a:r>
              <a:rPr lang="de-DE" sz="1800" dirty="0" err="1"/>
              <a:t>Glük</a:t>
            </a:r>
            <a:endParaRPr lang="de-DE" sz="1800" dirty="0"/>
          </a:p>
          <a:p>
            <a:pPr marL="0" indent="0" hangingPunct="0">
              <a:spcBef>
                <a:spcPts val="0"/>
              </a:spcBef>
              <a:buNone/>
            </a:pPr>
            <a:r>
              <a:rPr lang="de-DE" sz="1800" dirty="0"/>
              <a:t>Erkenntest! Landmann, du des </a:t>
            </a:r>
            <a:r>
              <a:rPr lang="de-DE" sz="1800" dirty="0" err="1"/>
              <a:t>Schiksals</a:t>
            </a:r>
            <a:r>
              <a:rPr lang="de-DE" sz="1800" dirty="0"/>
              <a:t> Liebling!</a:t>
            </a:r>
          </a:p>
          <a:p>
            <a:pPr marL="0" indent="0" hangingPunct="0">
              <a:spcBef>
                <a:spcPts val="0"/>
              </a:spcBef>
              <a:buNone/>
            </a:pPr>
            <a:r>
              <a:rPr lang="de-DE" sz="1800" dirty="0"/>
              <a:t>Fern vom </a:t>
            </a:r>
            <a:r>
              <a:rPr lang="de-DE" sz="1800" dirty="0" err="1"/>
              <a:t>Getös</a:t>
            </a:r>
            <a:r>
              <a:rPr lang="de-DE" sz="1800" dirty="0"/>
              <a:t> aufrührerischer Waffen</a:t>
            </a:r>
          </a:p>
          <a:p>
            <a:pPr marL="0" indent="0" hangingPunct="0">
              <a:spcBef>
                <a:spcPts val="0"/>
              </a:spcBef>
              <a:buNone/>
            </a:pPr>
            <a:r>
              <a:rPr lang="de-DE" sz="1800" dirty="0"/>
              <a:t>Reicht </a:t>
            </a:r>
            <a:r>
              <a:rPr lang="de-DE" sz="1800" dirty="0" err="1"/>
              <a:t>Tellus</a:t>
            </a:r>
            <a:r>
              <a:rPr lang="de-DE" sz="1800" dirty="0"/>
              <a:t> selbst, die treue Mutter, dir </a:t>
            </a:r>
            <a:br>
              <a:rPr lang="de-DE" sz="1800" dirty="0"/>
            </a:br>
            <a:r>
              <a:rPr lang="de-DE" sz="1800" dirty="0"/>
              <a:t>Aus ihrem </a:t>
            </a:r>
            <a:r>
              <a:rPr lang="de-DE" sz="1800" dirty="0" err="1"/>
              <a:t>Schoos</a:t>
            </a:r>
            <a:r>
              <a:rPr lang="de-DE" sz="1800" dirty="0"/>
              <a:t> die leichte Nahrung dar.</a:t>
            </a:r>
          </a:p>
          <a:p>
            <a:pPr marL="0" indent="0" hangingPunct="0">
              <a:spcBef>
                <a:spcPts val="0"/>
              </a:spcBef>
              <a:buNone/>
            </a:pPr>
            <a:r>
              <a:rPr lang="de-DE" sz="1800" dirty="0" err="1"/>
              <a:t>Laß</a:t>
            </a:r>
            <a:r>
              <a:rPr lang="de-DE" sz="1800" dirty="0"/>
              <a:t> andre sich in schimmernden </a:t>
            </a:r>
            <a:r>
              <a:rPr lang="de-DE" sz="1800" dirty="0" err="1"/>
              <a:t>Pallästen</a:t>
            </a:r>
            <a:endParaRPr lang="de-DE" sz="1800" dirty="0"/>
          </a:p>
          <a:p>
            <a:pPr marL="0" indent="0" hangingPunct="0">
              <a:spcBef>
                <a:spcPts val="0"/>
              </a:spcBef>
              <a:buNone/>
            </a:pPr>
            <a:r>
              <a:rPr lang="de-DE" sz="1800" dirty="0"/>
              <a:t>Am frühen Morgen schon von einer Schaar</a:t>
            </a:r>
          </a:p>
          <a:p>
            <a:pPr marL="0" indent="0" hangingPunct="0">
              <a:spcBef>
                <a:spcPts val="0"/>
              </a:spcBef>
              <a:buNone/>
            </a:pPr>
            <a:r>
              <a:rPr lang="de-DE" sz="1800" dirty="0" err="1"/>
              <a:t>Gebükter</a:t>
            </a:r>
            <a:r>
              <a:rPr lang="de-DE" sz="1800" dirty="0"/>
              <a:t> Schmeichler, die in </a:t>
            </a:r>
            <a:r>
              <a:rPr lang="de-DE" sz="1800" dirty="0" err="1"/>
              <a:t>Fluthen</a:t>
            </a:r>
            <a:r>
              <a:rPr lang="de-DE" sz="1800" dirty="0"/>
              <a:t> sich</a:t>
            </a:r>
          </a:p>
          <a:p>
            <a:pPr marL="0" indent="0" hangingPunct="0">
              <a:spcBef>
                <a:spcPts val="0"/>
              </a:spcBef>
              <a:buNone/>
            </a:pPr>
            <a:r>
              <a:rPr lang="de-DE" sz="1800" dirty="0"/>
              <a:t>Aus allen Gängen durch die köstlichen</a:t>
            </a:r>
          </a:p>
          <a:p>
            <a:pPr marL="0" indent="0" hangingPunct="0">
              <a:spcBef>
                <a:spcPts val="0"/>
              </a:spcBef>
              <a:buNone/>
            </a:pPr>
            <a:r>
              <a:rPr lang="de-DE" sz="1800" dirty="0"/>
              <a:t>Portale drängt, stolz </a:t>
            </a:r>
            <a:r>
              <a:rPr lang="de-DE" sz="1800" dirty="0" err="1"/>
              <a:t>umrungen</a:t>
            </a:r>
            <a:r>
              <a:rPr lang="de-DE" sz="1800" dirty="0"/>
              <a:t> sehn;</a:t>
            </a:r>
          </a:p>
          <a:p>
            <a:pPr marL="0" indent="0" hangingPunct="0">
              <a:spcBef>
                <a:spcPts val="0"/>
              </a:spcBef>
              <a:buNone/>
            </a:pPr>
            <a:r>
              <a:rPr lang="de-DE" sz="1800" dirty="0"/>
              <a:t>[…] </a:t>
            </a:r>
          </a:p>
        </p:txBody>
      </p:sp>
    </p:spTree>
    <p:extLst>
      <p:ext uri="{BB962C8B-B14F-4D97-AF65-F5344CB8AC3E}">
        <p14:creationId xmlns:p14="http://schemas.microsoft.com/office/powerpoint/2010/main" val="345051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235585" y="1524000"/>
            <a:ext cx="3478160" cy="732974"/>
          </a:xfrm>
        </p:spPr>
        <p:txBody>
          <a:bodyPr/>
          <a:lstStyle/>
          <a:p>
            <a:r>
              <a:rPr lang="de-DE" sz="1600" dirty="0"/>
              <a:t>Karl Ludwig von Knebel</a:t>
            </a:r>
            <a:br>
              <a:rPr lang="de-DE" dirty="0"/>
            </a:br>
            <a:r>
              <a:rPr lang="de-DE" sz="1200" dirty="0"/>
              <a:t>(Zeichnung Goethes)</a:t>
            </a:r>
          </a:p>
        </p:txBody>
      </p:sp>
      <p:sp>
        <p:nvSpPr>
          <p:cNvPr id="3" name="Textplatzhalter 2"/>
          <p:cNvSpPr>
            <a:spLocks noGrp="1"/>
          </p:cNvSpPr>
          <p:nvPr>
            <p:ph type="body" sz="half" idx="3"/>
          </p:nvPr>
        </p:nvSpPr>
        <p:spPr>
          <a:xfrm>
            <a:off x="3779912" y="1524000"/>
            <a:ext cx="5053193" cy="731520"/>
          </a:xfrm>
        </p:spPr>
        <p:txBody>
          <a:bodyPr/>
          <a:lstStyle/>
          <a:p>
            <a:endParaRPr lang="de-DE" sz="1600" dirty="0"/>
          </a:p>
          <a:p>
            <a:endParaRPr lang="de-DE" sz="1600" dirty="0"/>
          </a:p>
        </p:txBody>
      </p:sp>
      <p:sp>
        <p:nvSpPr>
          <p:cNvPr id="4" name="Fußzeilenplatzhalter 3"/>
          <p:cNvSpPr>
            <a:spLocks noGrp="1"/>
          </p:cNvSpPr>
          <p:nvPr>
            <p:ph type="ftr" sz="quarter" idx="11"/>
          </p:nvPr>
        </p:nvSpPr>
        <p:spPr>
          <a:xfrm>
            <a:off x="304800" y="6409944"/>
            <a:ext cx="6715472" cy="365760"/>
          </a:xfrm>
        </p:spPr>
        <p:txBody>
          <a:bodyPr/>
          <a:lstStyle/>
          <a:p>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39552" y="2420889"/>
            <a:ext cx="2428505" cy="3096344"/>
          </a:xfrm>
        </p:spPr>
      </p:pic>
      <p:sp>
        <p:nvSpPr>
          <p:cNvPr id="7" name="Foliennummernplatzhalter 6"/>
          <p:cNvSpPr>
            <a:spLocks noGrp="1"/>
          </p:cNvSpPr>
          <p:nvPr>
            <p:ph type="sldNum" sz="quarter" idx="12"/>
          </p:nvPr>
        </p:nvSpPr>
        <p:spPr/>
        <p:txBody>
          <a:bodyPr/>
          <a:lstStyle/>
          <a:p>
            <a:fld id="{B2ADACBF-B37B-4026-855E-49B0BDFC8D12}" type="slidenum">
              <a:rPr lang="de-DE" smtClean="0"/>
              <a:t>10</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2" name="Inhaltsplatzhalter 11">
            <a:extLst>
              <a:ext uri="{FF2B5EF4-FFF2-40B4-BE49-F238E27FC236}">
                <a16:creationId xmlns:a16="http://schemas.microsoft.com/office/drawing/2014/main" id="{FE9D6904-3007-4C4A-87D2-69B684B0BF48}"/>
              </a:ext>
            </a:extLst>
          </p:cNvPr>
          <p:cNvSpPr>
            <a:spLocks noGrp="1"/>
          </p:cNvSpPr>
          <p:nvPr>
            <p:ph sz="quarter" idx="4"/>
          </p:nvPr>
        </p:nvSpPr>
        <p:spPr>
          <a:xfrm>
            <a:off x="3235585" y="3356991"/>
            <a:ext cx="5603615" cy="2936583"/>
          </a:xfrm>
        </p:spPr>
        <p:txBody>
          <a:bodyPr>
            <a:noAutofit/>
          </a:bodyPr>
          <a:lstStyle/>
          <a:p>
            <a:pPr marL="0" indent="0" hangingPunct="0">
              <a:spcBef>
                <a:spcPts val="0"/>
              </a:spcBef>
              <a:buNone/>
            </a:pPr>
            <a:r>
              <a:rPr lang="de-DE" sz="1800" dirty="0"/>
              <a:t>Dir allein Bleibt sichre Ruh, dir bleibt ein Leben </a:t>
            </a:r>
            <a:r>
              <a:rPr lang="de-DE" sz="1800" dirty="0" err="1"/>
              <a:t>frey</a:t>
            </a:r>
            <a:r>
              <a:rPr lang="de-DE" sz="1800" dirty="0"/>
              <a:t> </a:t>
            </a:r>
            <a:br>
              <a:rPr lang="de-DE" sz="1800" dirty="0"/>
            </a:br>
            <a:r>
              <a:rPr lang="de-DE" sz="1800" dirty="0"/>
              <a:t>Von jeder Schuld und niedrigem Betrug.</a:t>
            </a:r>
          </a:p>
          <a:p>
            <a:pPr marL="0" indent="0" hangingPunct="0">
              <a:spcBef>
                <a:spcPts val="0"/>
              </a:spcBef>
              <a:buNone/>
            </a:pPr>
            <a:r>
              <a:rPr lang="de-DE" sz="1800" dirty="0"/>
              <a:t>Auch bist du reich an </a:t>
            </a:r>
            <a:r>
              <a:rPr lang="de-DE" sz="1800" dirty="0" err="1"/>
              <a:t>mannichfalt’gen</a:t>
            </a:r>
            <a:r>
              <a:rPr lang="de-DE" sz="1800" dirty="0"/>
              <a:t> Gütern.</a:t>
            </a:r>
          </a:p>
          <a:p>
            <a:pPr marL="0" indent="0" hangingPunct="0">
              <a:spcBef>
                <a:spcPts val="0"/>
              </a:spcBef>
              <a:buNone/>
            </a:pPr>
            <a:r>
              <a:rPr lang="de-DE" sz="1800" dirty="0"/>
              <a:t>Bey dir herrscht stille Muße durch das Thal, </a:t>
            </a:r>
            <a:br>
              <a:rPr lang="de-DE" sz="1800" dirty="0"/>
            </a:br>
            <a:r>
              <a:rPr lang="de-DE" sz="1800" dirty="0"/>
              <a:t>In breiten Gründen, durch die grüne Nacht </a:t>
            </a:r>
            <a:br>
              <a:rPr lang="de-DE" sz="1800" dirty="0"/>
            </a:br>
            <a:r>
              <a:rPr lang="de-DE" sz="1800" dirty="0"/>
              <a:t>Der Grotten, an den Leben vollen See. </a:t>
            </a:r>
            <a:br>
              <a:rPr lang="de-DE" sz="1800" dirty="0"/>
            </a:br>
            <a:r>
              <a:rPr lang="de-DE" sz="1800" dirty="0"/>
              <a:t>Dir wehen sanfte Lüfte, hier ist ganz </a:t>
            </a:r>
            <a:br>
              <a:rPr lang="de-DE" sz="1800" dirty="0"/>
            </a:br>
            <a:r>
              <a:rPr lang="de-DE" sz="1800" dirty="0"/>
              <a:t>Das frische Tempe, sein belebend grün!</a:t>
            </a:r>
          </a:p>
          <a:p>
            <a:pPr marL="0" indent="0" hangingPunct="0">
              <a:spcBef>
                <a:spcPts val="0"/>
              </a:spcBef>
              <a:buNone/>
            </a:pPr>
            <a:endParaRPr lang="de-DE" sz="1400" dirty="0"/>
          </a:p>
        </p:txBody>
      </p:sp>
    </p:spTree>
    <p:extLst>
      <p:ext uri="{BB962C8B-B14F-4D97-AF65-F5344CB8AC3E}">
        <p14:creationId xmlns:p14="http://schemas.microsoft.com/office/powerpoint/2010/main" val="2617110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664240"/>
            <a:ext cx="259576" cy="592734"/>
          </a:xfrm>
        </p:spPr>
        <p:txBody>
          <a:bodyPr/>
          <a:lstStyle/>
          <a:p>
            <a:endParaRPr lang="de-DE" sz="1200" dirty="0"/>
          </a:p>
        </p:txBody>
      </p:sp>
      <p:sp>
        <p:nvSpPr>
          <p:cNvPr id="3" name="Textplatzhalter 2"/>
          <p:cNvSpPr>
            <a:spLocks noGrp="1"/>
          </p:cNvSpPr>
          <p:nvPr>
            <p:ph type="body" sz="half" idx="3"/>
          </p:nvPr>
        </p:nvSpPr>
        <p:spPr>
          <a:xfrm>
            <a:off x="1403648" y="1524000"/>
            <a:ext cx="7429457" cy="731520"/>
          </a:xfrm>
        </p:spPr>
        <p:txBody>
          <a:bodyPr/>
          <a:lstStyle/>
          <a:p>
            <a:pPr algn="ctr"/>
            <a:endParaRPr lang="de-DE" sz="1600" dirty="0"/>
          </a:p>
          <a:p>
            <a:pPr algn="ctr"/>
            <a:r>
              <a:rPr lang="de-DE" sz="1600" dirty="0"/>
              <a:t>Friedrich Hildebrand von Einsiedel </a:t>
            </a:r>
            <a:br>
              <a:rPr lang="de-DE" sz="1600" dirty="0"/>
            </a:br>
            <a:r>
              <a:rPr lang="de-DE" sz="1200" dirty="0"/>
              <a:t>(Porträt J.E. Heinsius)</a:t>
            </a:r>
          </a:p>
          <a:p>
            <a:pPr algn="ctr"/>
            <a:endParaRPr lang="de-DE" sz="1600" dirty="0"/>
          </a:p>
        </p:txBody>
      </p:sp>
      <p:sp>
        <p:nvSpPr>
          <p:cNvPr id="4" name="Fußzeilenplatzhalter 3"/>
          <p:cNvSpPr>
            <a:spLocks noGrp="1"/>
          </p:cNvSpPr>
          <p:nvPr>
            <p:ph type="ftr" sz="quarter" idx="11"/>
          </p:nvPr>
        </p:nvSpPr>
        <p:spPr>
          <a:xfrm>
            <a:off x="304800" y="6409944"/>
            <a:ext cx="6715472"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11</a:t>
            </a:fld>
            <a:endParaRPr lang="de-DE"/>
          </a:p>
        </p:txBody>
      </p:sp>
      <p:sp>
        <p:nvSpPr>
          <p:cNvPr id="8" name="Titel 7"/>
          <p:cNvSpPr>
            <a:spLocks noGrp="1"/>
          </p:cNvSpPr>
          <p:nvPr>
            <p:ph type="title"/>
          </p:nvPr>
        </p:nvSpPr>
        <p:spPr/>
        <p:txBody>
          <a:bodyPr>
            <a:normAutofit fontScale="90000"/>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1" name="Inhaltsplatzhalter 12"/>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017830" y="2933192"/>
            <a:ext cx="1982124" cy="2800064"/>
          </a:xfrm>
        </p:spPr>
      </p:pic>
      <p:sp>
        <p:nvSpPr>
          <p:cNvPr id="5" name="Rechteck 4"/>
          <p:cNvSpPr/>
          <p:nvPr/>
        </p:nvSpPr>
        <p:spPr>
          <a:xfrm>
            <a:off x="3419872" y="3501008"/>
            <a:ext cx="5256583" cy="1477328"/>
          </a:xfrm>
          <a:prstGeom prst="rect">
            <a:avLst/>
          </a:prstGeom>
        </p:spPr>
        <p:txBody>
          <a:bodyPr wrap="square">
            <a:spAutoFit/>
          </a:bodyPr>
          <a:lstStyle/>
          <a:p>
            <a:r>
              <a:rPr lang="de-DE" dirty="0"/>
              <a:t>„Mein Bruder schreibt mir von einem Tiefurter Journal und einer gelehrten Gesellschaft, wo er den </a:t>
            </a:r>
            <a:r>
              <a:rPr lang="de-DE" dirty="0" err="1"/>
              <a:t>Secretär</a:t>
            </a:r>
            <a:r>
              <a:rPr lang="de-DE" dirty="0"/>
              <a:t> macht. Was man nicht für Wunderdinge aus dem </a:t>
            </a:r>
            <a:r>
              <a:rPr lang="de-DE" dirty="0" err="1"/>
              <a:t>Ilmgrunde</a:t>
            </a:r>
            <a:r>
              <a:rPr lang="de-DE" dirty="0"/>
              <a:t> hört!“</a:t>
            </a:r>
          </a:p>
          <a:p>
            <a:endParaRPr lang="de-DE" dirty="0"/>
          </a:p>
        </p:txBody>
      </p:sp>
      <p:sp>
        <p:nvSpPr>
          <p:cNvPr id="12" name="Inhaltsplatzhalter 11">
            <a:extLst>
              <a:ext uri="{FF2B5EF4-FFF2-40B4-BE49-F238E27FC236}">
                <a16:creationId xmlns:a16="http://schemas.microsoft.com/office/drawing/2014/main" id="{4B92FEC7-D7C6-498D-8BCD-923F7003C93E}"/>
              </a:ext>
            </a:extLst>
          </p:cNvPr>
          <p:cNvSpPr>
            <a:spLocks noGrp="1"/>
          </p:cNvSpPr>
          <p:nvPr>
            <p:ph sz="quarter" idx="2"/>
          </p:nvPr>
        </p:nvSpPr>
        <p:spPr>
          <a:xfrm flipH="1">
            <a:off x="251520" y="3861047"/>
            <a:ext cx="50232" cy="2428739"/>
          </a:xfrm>
        </p:spPr>
        <p:txBody>
          <a:bodyPr/>
          <a:lstStyle/>
          <a:p>
            <a:endParaRPr lang="de-DE" dirty="0"/>
          </a:p>
        </p:txBody>
      </p:sp>
    </p:spTree>
    <p:extLst>
      <p:ext uri="{BB962C8B-B14F-4D97-AF65-F5344CB8AC3E}">
        <p14:creationId xmlns:p14="http://schemas.microsoft.com/office/powerpoint/2010/main" val="1593600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8662736" cy="732974"/>
          </a:xfrm>
        </p:spPr>
        <p:txBody>
          <a:bodyPr/>
          <a:lstStyle/>
          <a:p>
            <a:pPr algn="ctr"/>
            <a:r>
              <a:rPr lang="de-DE" sz="1600" dirty="0"/>
              <a:t>Karl Friedrich Siegmund von Seckendorff-</a:t>
            </a:r>
            <a:r>
              <a:rPr lang="de-DE" sz="1600" dirty="0" err="1"/>
              <a:t>Aberdar</a:t>
            </a:r>
            <a:r>
              <a:rPr lang="de-DE" sz="1600" dirty="0"/>
              <a:t> </a:t>
            </a:r>
            <a:br>
              <a:rPr lang="de-DE" sz="1800" dirty="0"/>
            </a:br>
            <a:r>
              <a:rPr lang="de-DE" sz="1200" dirty="0"/>
              <a:t>(Porträt Heinsius)</a:t>
            </a:r>
            <a:endParaRPr lang="de-DE" sz="1800" dirty="0"/>
          </a:p>
        </p:txBody>
      </p:sp>
      <p:sp>
        <p:nvSpPr>
          <p:cNvPr id="3" name="Textplatzhalter 2"/>
          <p:cNvSpPr>
            <a:spLocks noGrp="1"/>
          </p:cNvSpPr>
          <p:nvPr>
            <p:ph type="body" sz="half" idx="3"/>
          </p:nvPr>
        </p:nvSpPr>
        <p:spPr>
          <a:xfrm>
            <a:off x="8748464" y="1484784"/>
            <a:ext cx="81335" cy="144016"/>
          </a:xfrm>
        </p:spPr>
        <p:txBody>
          <a:bodyPr/>
          <a:lstStyle/>
          <a:p>
            <a:endParaRPr lang="de-DE" sz="1600" dirty="0"/>
          </a:p>
          <a:p>
            <a:endParaRPr lang="de-DE" sz="1200" dirty="0"/>
          </a:p>
        </p:txBody>
      </p:sp>
      <p:sp>
        <p:nvSpPr>
          <p:cNvPr id="4" name="Fußzeilenplatzhalter 3"/>
          <p:cNvSpPr>
            <a:spLocks noGrp="1"/>
          </p:cNvSpPr>
          <p:nvPr>
            <p:ph type="ftr" sz="quarter" idx="11"/>
          </p:nvPr>
        </p:nvSpPr>
        <p:spPr>
          <a:xfrm>
            <a:off x="304800" y="6409944"/>
            <a:ext cx="6355432" cy="365760"/>
          </a:xfrm>
        </p:spPr>
        <p:txBody>
          <a:bodyPr/>
          <a:lstStyle/>
          <a:p>
            <a:endParaRPr lang="de-DE" dirty="0"/>
          </a:p>
        </p:txBody>
      </p:sp>
      <p:pic>
        <p:nvPicPr>
          <p:cNvPr id="10" name="Inhaltsplatzhalter 9"/>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7544295" y="4293096"/>
            <a:ext cx="1352519" cy="1899674"/>
          </a:xfrm>
        </p:spPr>
      </p:pic>
      <p:sp>
        <p:nvSpPr>
          <p:cNvPr id="7" name="Foliennummernplatzhalter 6"/>
          <p:cNvSpPr>
            <a:spLocks noGrp="1"/>
          </p:cNvSpPr>
          <p:nvPr>
            <p:ph type="sldNum" sz="quarter" idx="12"/>
          </p:nvPr>
        </p:nvSpPr>
        <p:spPr/>
        <p:txBody>
          <a:bodyPr/>
          <a:lstStyle/>
          <a:p>
            <a:fld id="{B2ADACBF-B37B-4026-855E-49B0BDFC8D12}" type="slidenum">
              <a:rPr lang="de-DE" smtClean="0"/>
              <a:t>12</a:t>
            </a:fld>
            <a:endParaRPr lang="de-DE"/>
          </a:p>
        </p:txBody>
      </p:sp>
      <p:sp>
        <p:nvSpPr>
          <p:cNvPr id="8" name="Titel 7"/>
          <p:cNvSpPr>
            <a:spLocks noGrp="1"/>
          </p:cNvSpPr>
          <p:nvPr>
            <p:ph type="title"/>
          </p:nvPr>
        </p:nvSpPr>
        <p:spPr/>
        <p:txBody>
          <a:bodyPr>
            <a:noAutofit/>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6" name="Inhaltsplatzhalter 5">
            <a:extLst>
              <a:ext uri="{FF2B5EF4-FFF2-40B4-BE49-F238E27FC236}">
                <a16:creationId xmlns:a16="http://schemas.microsoft.com/office/drawing/2014/main" id="{2F1F3A58-E1D5-469F-ACD1-1E44393FB416}"/>
              </a:ext>
            </a:extLst>
          </p:cNvPr>
          <p:cNvSpPr>
            <a:spLocks noGrp="1"/>
          </p:cNvSpPr>
          <p:nvPr>
            <p:ph sz="quarter" idx="4"/>
          </p:nvPr>
        </p:nvSpPr>
        <p:spPr>
          <a:xfrm>
            <a:off x="314672" y="2597015"/>
            <a:ext cx="4038600" cy="3822192"/>
          </a:xfrm>
        </p:spPr>
        <p:txBody>
          <a:bodyPr>
            <a:noAutofit/>
          </a:bodyPr>
          <a:lstStyle/>
          <a:p>
            <a:pPr marL="0" indent="0">
              <a:lnSpc>
                <a:spcPts val="1600"/>
              </a:lnSpc>
              <a:buNone/>
            </a:pPr>
            <a:r>
              <a:rPr lang="de-DE" sz="1600" dirty="0"/>
              <a:t>Auf Erden lebt kein Mensch so fein</a:t>
            </a:r>
          </a:p>
          <a:p>
            <a:pPr marL="0" indent="0">
              <a:lnSpc>
                <a:spcPts val="1600"/>
              </a:lnSpc>
              <a:buNone/>
            </a:pPr>
            <a:r>
              <a:rPr lang="de-DE" sz="1600" dirty="0"/>
              <a:t>Als Herr von Giks zum </a:t>
            </a:r>
            <a:r>
              <a:rPr lang="de-DE" sz="1600" dirty="0" err="1"/>
              <a:t>Gakelstein</a:t>
            </a:r>
            <a:r>
              <a:rPr lang="de-DE" sz="1600" dirty="0"/>
              <a:t>;</a:t>
            </a:r>
          </a:p>
          <a:p>
            <a:pPr marL="0" indent="0">
              <a:lnSpc>
                <a:spcPts val="1600"/>
              </a:lnSpc>
              <a:buNone/>
            </a:pPr>
            <a:r>
              <a:rPr lang="de-DE" sz="1600" dirty="0"/>
              <a:t>Nachts punkt um neun Uhr schläft er ein</a:t>
            </a:r>
          </a:p>
          <a:p>
            <a:pPr marL="0" indent="0">
              <a:lnSpc>
                <a:spcPts val="1600"/>
              </a:lnSpc>
              <a:buNone/>
            </a:pPr>
            <a:r>
              <a:rPr lang="de-DE" sz="1600" dirty="0"/>
              <a:t>Und schläft so fort bis Sonnenschein.</a:t>
            </a:r>
          </a:p>
          <a:p>
            <a:pPr marL="0" indent="0">
              <a:lnSpc>
                <a:spcPts val="1600"/>
              </a:lnSpc>
              <a:buNone/>
            </a:pPr>
            <a:r>
              <a:rPr lang="de-DE" sz="1600" dirty="0"/>
              <a:t>Gemeiniglich um Glocke neun</a:t>
            </a:r>
          </a:p>
          <a:p>
            <a:pPr marL="0" indent="0">
              <a:lnSpc>
                <a:spcPts val="1600"/>
              </a:lnSpc>
              <a:buNone/>
            </a:pPr>
            <a:r>
              <a:rPr lang="de-DE" sz="1600" dirty="0"/>
              <a:t>Nimmt er im Bett das Frühstück ein:</a:t>
            </a:r>
          </a:p>
          <a:p>
            <a:pPr marL="0" indent="0">
              <a:lnSpc>
                <a:spcPts val="1600"/>
              </a:lnSpc>
              <a:buNone/>
            </a:pPr>
            <a:r>
              <a:rPr lang="de-DE" sz="1600" dirty="0" err="1"/>
              <a:t>Coffée</a:t>
            </a:r>
            <a:r>
              <a:rPr lang="de-DE" sz="1600" dirty="0"/>
              <a:t> mit Milch und Semmel drein,</a:t>
            </a:r>
          </a:p>
          <a:p>
            <a:pPr marL="0" indent="0">
              <a:lnSpc>
                <a:spcPts val="1600"/>
              </a:lnSpc>
              <a:buNone/>
            </a:pPr>
            <a:r>
              <a:rPr lang="de-DE" sz="1600" dirty="0"/>
              <a:t>Will ihm der </a:t>
            </a:r>
            <a:r>
              <a:rPr lang="de-DE" sz="1600" dirty="0" err="1"/>
              <a:t>Coffée</a:t>
            </a:r>
            <a:r>
              <a:rPr lang="de-DE" sz="1600" dirty="0"/>
              <a:t> nicht </a:t>
            </a:r>
            <a:r>
              <a:rPr lang="de-DE" sz="1600" dirty="0" err="1"/>
              <a:t>gedeyhn</a:t>
            </a:r>
            <a:endParaRPr lang="de-DE" sz="1600" dirty="0"/>
          </a:p>
          <a:p>
            <a:pPr marL="0" indent="0">
              <a:lnSpc>
                <a:spcPts val="1600"/>
              </a:lnSpc>
              <a:buNone/>
            </a:pPr>
            <a:r>
              <a:rPr lang="de-DE" sz="1600" dirty="0"/>
              <a:t>So bringt man ihm ein </a:t>
            </a:r>
            <a:r>
              <a:rPr lang="de-DE" sz="1600" dirty="0" err="1"/>
              <a:t>Fläschgen</a:t>
            </a:r>
            <a:r>
              <a:rPr lang="de-DE" sz="1600" dirty="0"/>
              <a:t> Wein,</a:t>
            </a:r>
          </a:p>
          <a:p>
            <a:pPr marL="0" indent="0">
              <a:lnSpc>
                <a:spcPts val="1600"/>
              </a:lnSpc>
              <a:buNone/>
            </a:pPr>
            <a:r>
              <a:rPr lang="de-DE" sz="1600" dirty="0"/>
              <a:t>Und </a:t>
            </a:r>
            <a:r>
              <a:rPr lang="de-DE" sz="1600" dirty="0" err="1"/>
              <a:t>kan</a:t>
            </a:r>
            <a:r>
              <a:rPr lang="de-DE" sz="1600" dirty="0"/>
              <a:t> er nicht die Semmel </a:t>
            </a:r>
            <a:r>
              <a:rPr lang="de-DE" sz="1600" dirty="0" err="1"/>
              <a:t>käun</a:t>
            </a:r>
            <a:endParaRPr lang="de-DE" sz="1600" dirty="0"/>
          </a:p>
          <a:p>
            <a:pPr marL="0" indent="0">
              <a:lnSpc>
                <a:spcPts val="1600"/>
              </a:lnSpc>
              <a:buNone/>
            </a:pPr>
            <a:r>
              <a:rPr lang="de-DE" sz="1600" dirty="0"/>
              <a:t>So tunkt er </a:t>
            </a:r>
            <a:r>
              <a:rPr lang="de-DE" sz="1600" dirty="0" err="1"/>
              <a:t>Zuckerbrod</a:t>
            </a:r>
            <a:r>
              <a:rPr lang="de-DE" sz="1600" dirty="0"/>
              <a:t> hinein.</a:t>
            </a:r>
          </a:p>
          <a:p>
            <a:pPr marL="0" indent="0">
              <a:buNone/>
            </a:pPr>
            <a:endParaRPr lang="de-DE" sz="1400" dirty="0"/>
          </a:p>
        </p:txBody>
      </p:sp>
      <p:sp>
        <p:nvSpPr>
          <p:cNvPr id="11" name="Rechteck 10">
            <a:extLst>
              <a:ext uri="{FF2B5EF4-FFF2-40B4-BE49-F238E27FC236}">
                <a16:creationId xmlns:a16="http://schemas.microsoft.com/office/drawing/2014/main" id="{F2FF1CF3-3223-40F9-8479-F846BBC4AAB4}"/>
              </a:ext>
            </a:extLst>
          </p:cNvPr>
          <p:cNvSpPr/>
          <p:nvPr/>
        </p:nvSpPr>
        <p:spPr>
          <a:xfrm>
            <a:off x="4716016" y="2605502"/>
            <a:ext cx="4572000" cy="1815882"/>
          </a:xfrm>
          <a:prstGeom prst="rect">
            <a:avLst/>
          </a:prstGeom>
        </p:spPr>
        <p:txBody>
          <a:bodyPr>
            <a:spAutoFit/>
          </a:bodyPr>
          <a:lstStyle/>
          <a:p>
            <a:r>
              <a:rPr lang="de-DE" sz="1600" dirty="0"/>
              <a:t>Um zehn Uhr steht er auf: Allein</a:t>
            </a:r>
          </a:p>
          <a:p>
            <a:r>
              <a:rPr lang="de-DE" sz="1600" dirty="0"/>
              <a:t>Zuvor noch </a:t>
            </a:r>
            <a:r>
              <a:rPr lang="de-DE" sz="1600" dirty="0" err="1"/>
              <a:t>krazt</a:t>
            </a:r>
            <a:r>
              <a:rPr lang="de-DE" sz="1600" dirty="0"/>
              <a:t> er sich </a:t>
            </a:r>
            <a:r>
              <a:rPr lang="de-DE" sz="1600" dirty="0" err="1"/>
              <a:t>anʼs</a:t>
            </a:r>
            <a:r>
              <a:rPr lang="de-DE" sz="1600" dirty="0"/>
              <a:t> Bein,</a:t>
            </a:r>
          </a:p>
          <a:p>
            <a:r>
              <a:rPr lang="de-DE" sz="1600" dirty="0"/>
              <a:t>Dann macht er sich die Zähne rein;</a:t>
            </a:r>
          </a:p>
          <a:p>
            <a:r>
              <a:rPr lang="de-DE" sz="1600" dirty="0"/>
              <a:t>Kan er bis elf Uhr fertig </a:t>
            </a:r>
            <a:r>
              <a:rPr lang="de-DE" sz="1600" dirty="0" err="1"/>
              <a:t>seyn</a:t>
            </a:r>
            <a:r>
              <a:rPr lang="de-DE" sz="1600" dirty="0"/>
              <a:t>,</a:t>
            </a:r>
          </a:p>
          <a:p>
            <a:r>
              <a:rPr lang="de-DE" sz="1600" dirty="0"/>
              <a:t>So geht er in sein Kämmerlein</a:t>
            </a:r>
          </a:p>
          <a:p>
            <a:r>
              <a:rPr lang="de-DE" sz="1600" dirty="0"/>
              <a:t>Und liest </a:t>
            </a:r>
            <a:r>
              <a:rPr lang="de-DE" sz="1600" dirty="0" err="1"/>
              <a:t>dabey</a:t>
            </a:r>
            <a:r>
              <a:rPr lang="de-DE" sz="1600" dirty="0"/>
              <a:t>, sich </a:t>
            </a:r>
            <a:r>
              <a:rPr lang="de-DE" sz="1600" dirty="0" err="1"/>
              <a:t>zuzerstreun</a:t>
            </a:r>
            <a:r>
              <a:rPr lang="de-DE" sz="1600" dirty="0"/>
              <a:t>,</a:t>
            </a:r>
          </a:p>
          <a:p>
            <a:r>
              <a:rPr lang="de-DE" sz="1600" dirty="0"/>
              <a:t>In seinem Sack Kalenderlein.</a:t>
            </a:r>
          </a:p>
        </p:txBody>
      </p:sp>
    </p:spTree>
    <p:extLst>
      <p:ext uri="{BB962C8B-B14F-4D97-AF65-F5344CB8AC3E}">
        <p14:creationId xmlns:p14="http://schemas.microsoft.com/office/powerpoint/2010/main" val="1199304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45719" cy="680864"/>
          </a:xfrm>
        </p:spPr>
        <p:txBody>
          <a:bodyPr/>
          <a:lstStyle/>
          <a:p>
            <a:endParaRPr lang="de-DE" sz="1800" dirty="0"/>
          </a:p>
        </p:txBody>
      </p:sp>
      <p:sp>
        <p:nvSpPr>
          <p:cNvPr id="3" name="Textplatzhalter 2"/>
          <p:cNvSpPr>
            <a:spLocks noGrp="1"/>
          </p:cNvSpPr>
          <p:nvPr>
            <p:ph type="body" sz="half" idx="3"/>
          </p:nvPr>
        </p:nvSpPr>
        <p:spPr>
          <a:xfrm>
            <a:off x="179512" y="1484784"/>
            <a:ext cx="8650287" cy="803528"/>
          </a:xfrm>
        </p:spPr>
        <p:txBody>
          <a:bodyPr/>
          <a:lstStyle/>
          <a:p>
            <a:pPr algn="ctr"/>
            <a:endParaRPr lang="de-DE" sz="1600" dirty="0"/>
          </a:p>
          <a:p>
            <a:pPr algn="ctr"/>
            <a:r>
              <a:rPr lang="de-DE" sz="1600" dirty="0"/>
              <a:t>Prinz August von Sachsen-Gotha-Altenburg</a:t>
            </a:r>
            <a:br>
              <a:rPr lang="de-DE" sz="1600" dirty="0"/>
            </a:br>
            <a:r>
              <a:rPr lang="de-DE" sz="1000" dirty="0"/>
              <a:t>(Porträt Ernst Christian Specht)</a:t>
            </a:r>
            <a:endParaRPr lang="de-DE" sz="1200" dirty="0"/>
          </a:p>
          <a:p>
            <a:pPr algn="ctr"/>
            <a:endParaRPr lang="de-DE" sz="1200" dirty="0"/>
          </a:p>
        </p:txBody>
      </p:sp>
      <p:sp>
        <p:nvSpPr>
          <p:cNvPr id="4" name="Fußzeilenplatzhalter 3"/>
          <p:cNvSpPr>
            <a:spLocks noGrp="1"/>
          </p:cNvSpPr>
          <p:nvPr>
            <p:ph type="ftr" sz="quarter" idx="11"/>
          </p:nvPr>
        </p:nvSpPr>
        <p:spPr>
          <a:xfrm>
            <a:off x="304800" y="6409944"/>
            <a:ext cx="6355432"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13</a:t>
            </a:fld>
            <a:endParaRPr lang="de-DE"/>
          </a:p>
        </p:txBody>
      </p:sp>
      <p:sp>
        <p:nvSpPr>
          <p:cNvPr id="8" name="Titel 7"/>
          <p:cNvSpPr>
            <a:spLocks noGrp="1"/>
          </p:cNvSpPr>
          <p:nvPr>
            <p:ph type="title"/>
          </p:nvPr>
        </p:nvSpPr>
        <p:spPr/>
        <p:txBody>
          <a:bodyPr>
            <a:noAutofit/>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1" name="Inhaltsplatzhalt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1093123" y="2752320"/>
            <a:ext cx="2458905" cy="3017747"/>
          </a:xfrm>
        </p:spPr>
      </p:pic>
      <p:sp>
        <p:nvSpPr>
          <p:cNvPr id="6" name="Inhaltsplatzhalter 5">
            <a:extLst>
              <a:ext uri="{FF2B5EF4-FFF2-40B4-BE49-F238E27FC236}">
                <a16:creationId xmlns:a16="http://schemas.microsoft.com/office/drawing/2014/main" id="{A19A24C9-BBB3-4863-95C9-770234AF97A7}"/>
              </a:ext>
            </a:extLst>
          </p:cNvPr>
          <p:cNvSpPr>
            <a:spLocks noGrp="1"/>
          </p:cNvSpPr>
          <p:nvPr>
            <p:ph sz="quarter" idx="2"/>
          </p:nvPr>
        </p:nvSpPr>
        <p:spPr>
          <a:xfrm>
            <a:off x="301752" y="2471383"/>
            <a:ext cx="309808" cy="1533681"/>
          </a:xfrm>
        </p:spPr>
        <p:txBody>
          <a:bodyPr/>
          <a:lstStyle/>
          <a:p>
            <a:endParaRPr lang="de-DE" dirty="0"/>
          </a:p>
        </p:txBody>
      </p:sp>
      <p:sp>
        <p:nvSpPr>
          <p:cNvPr id="12" name="Rechteck 11">
            <a:extLst>
              <a:ext uri="{FF2B5EF4-FFF2-40B4-BE49-F238E27FC236}">
                <a16:creationId xmlns:a16="http://schemas.microsoft.com/office/drawing/2014/main" id="{82CB532A-448B-48A9-88EF-8F027650A10B}"/>
              </a:ext>
            </a:extLst>
          </p:cNvPr>
          <p:cNvSpPr/>
          <p:nvPr/>
        </p:nvSpPr>
        <p:spPr>
          <a:xfrm>
            <a:off x="4033591" y="2288312"/>
            <a:ext cx="4572000" cy="4247317"/>
          </a:xfrm>
          <a:prstGeom prst="rect">
            <a:avLst/>
          </a:prstGeom>
        </p:spPr>
        <p:txBody>
          <a:bodyPr>
            <a:spAutoFit/>
          </a:bodyPr>
          <a:lstStyle/>
          <a:p>
            <a:pPr algn="ct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An die Mitarbeiterinnen und Mitarbeiter</a:t>
            </a:r>
          </a:p>
          <a:p>
            <a:pPr algn="ct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dieses Journals.</a:t>
            </a:r>
          </a:p>
          <a:p>
            <a:pPr algn="ct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 </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Ich las, nach Sonnenuntergang,</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Aus </a:t>
            </a:r>
            <a:r>
              <a:rPr lang="de-DE" sz="1600" dirty="0" err="1">
                <a:latin typeface="Times New Roman" panose="02020603050405020304" pitchFamily="18" charset="0"/>
                <a:ea typeface="Times New Roman" panose="02020603050405020304" pitchFamily="18" charset="0"/>
              </a:rPr>
              <a:t>freyer</a:t>
            </a:r>
            <a:r>
              <a:rPr lang="de-DE" sz="1600" dirty="0">
                <a:latin typeface="Times New Roman" panose="02020603050405020304" pitchFamily="18" charset="0"/>
                <a:ea typeface="Times New Roman" panose="02020603050405020304" pitchFamily="18" charset="0"/>
              </a:rPr>
              <a:t> Wahl, ganz ohne Zwang,</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(Wenn ich </a:t>
            </a:r>
            <a:r>
              <a:rPr lang="de-DE" sz="1600" dirty="0" err="1">
                <a:latin typeface="Times New Roman" panose="02020603050405020304" pitchFamily="18" charset="0"/>
                <a:ea typeface="Times New Roman" panose="02020603050405020304" pitchFamily="18" charset="0"/>
              </a:rPr>
              <a:t>mirs</a:t>
            </a:r>
            <a:r>
              <a:rPr lang="de-DE" sz="1600" dirty="0">
                <a:latin typeface="Times New Roman" panose="02020603050405020304" pitchFamily="18" charset="0"/>
                <a:ea typeface="Times New Roman" panose="02020603050405020304" pitchFamily="18" charset="0"/>
              </a:rPr>
              <a:t> trauen darf zu sagen)</a:t>
            </a:r>
          </a:p>
          <a:p>
            <a:pPr hangingPunct="0">
              <a:lnSpc>
                <a:spcPts val="1800"/>
              </a:lnSpc>
              <a:spcAft>
                <a:spcPts val="0"/>
              </a:spcAft>
              <a:tabLst>
                <a:tab pos="2057400" algn="l"/>
              </a:tabLst>
            </a:pPr>
            <a:r>
              <a:rPr lang="de-DE" sz="1600" dirty="0" err="1">
                <a:latin typeface="Times New Roman" panose="02020603050405020304" pitchFamily="18" charset="0"/>
                <a:ea typeface="Times New Roman" panose="02020603050405020304" pitchFamily="18" charset="0"/>
              </a:rPr>
              <a:t>Drey</a:t>
            </a:r>
            <a:r>
              <a:rPr lang="de-DE" sz="1600" dirty="0">
                <a:latin typeface="Times New Roman" panose="02020603050405020304" pitchFamily="18" charset="0"/>
                <a:ea typeface="Times New Roman" panose="02020603050405020304" pitchFamily="18" charset="0"/>
              </a:rPr>
              <a:t> Freunden, im Journale, vor</a:t>
            </a:r>
          </a:p>
          <a:p>
            <a:pPr algn="just">
              <a:lnSpc>
                <a:spcPts val="1800"/>
              </a:lnSpc>
              <a:spcAft>
                <a:spcPts val="0"/>
              </a:spcAft>
              <a:tabLst>
                <a:tab pos="5761355" algn="r"/>
                <a:tab pos="2057400" algn="l"/>
              </a:tabLst>
            </a:pPr>
            <a:r>
              <a:rPr lang="de-DE" sz="1600" kern="0" dirty="0">
                <a:latin typeface="Times New Roman" panose="02020603050405020304" pitchFamily="18" charset="0"/>
                <a:ea typeface="Cambria" panose="02040503050406030204" pitchFamily="18" charset="0"/>
              </a:rPr>
              <a:t>Sie hörten, mit erstauntem Ohr,</a:t>
            </a:r>
            <a:endParaRPr lang="de-DE" sz="1600" dirty="0">
              <a:latin typeface="Times New Roman" panose="02020603050405020304" pitchFamily="18" charset="0"/>
              <a:ea typeface="Cambria" panose="02040503050406030204" pitchFamily="18" charset="0"/>
            </a:endParaRPr>
          </a:p>
          <a:p>
            <a:pPr hangingPunct="0">
              <a:lnSpc>
                <a:spcPts val="1800"/>
              </a:lnSpc>
              <a:spcAft>
                <a:spcPts val="0"/>
              </a:spcAft>
              <a:tabLst>
                <a:tab pos="2057400" algn="l"/>
              </a:tabLst>
            </a:pPr>
            <a:r>
              <a:rPr lang="de-DE" sz="1600" dirty="0">
                <a:latin typeface="Arial" panose="020B0604020202020204" pitchFamily="34" charset="0"/>
                <a:ea typeface="Times New Roman" panose="02020603050405020304" pitchFamily="18" charset="0"/>
              </a:rPr>
              <a:t>Charaden</a:t>
            </a:r>
            <a:r>
              <a:rPr lang="de-DE" sz="1600" dirty="0">
                <a:latin typeface="Times New Roman" panose="02020603050405020304" pitchFamily="18" charset="0"/>
                <a:ea typeface="Times New Roman" panose="02020603050405020304" pitchFamily="18" charset="0"/>
              </a:rPr>
              <a:t> an und </a:t>
            </a:r>
            <a:r>
              <a:rPr lang="de-DE" sz="1600" dirty="0" err="1">
                <a:latin typeface="Times New Roman" panose="02020603050405020304" pitchFamily="18" charset="0"/>
                <a:ea typeface="Times New Roman" panose="02020603050405020304" pitchFamily="18" charset="0"/>
              </a:rPr>
              <a:t>Preisesfragen</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Und halb im Scherze, halb mit Klagen,</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(wovon ich keinen Laut </a:t>
            </a:r>
            <a:r>
              <a:rPr lang="de-DE" sz="1600" dirty="0" err="1">
                <a:latin typeface="Times New Roman" panose="02020603050405020304" pitchFamily="18" charset="0"/>
                <a:ea typeface="Times New Roman" panose="02020603050405020304" pitchFamily="18" charset="0"/>
              </a:rPr>
              <a:t>verlohr</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err="1">
                <a:latin typeface="Times New Roman" panose="02020603050405020304" pitchFamily="18" charset="0"/>
                <a:ea typeface="Times New Roman" panose="02020603050405020304" pitchFamily="18" charset="0"/>
              </a:rPr>
              <a:t>Fieng</a:t>
            </a:r>
            <a:r>
              <a:rPr lang="de-DE" sz="1600" dirty="0">
                <a:latin typeface="Times New Roman" panose="02020603050405020304" pitchFamily="18" charset="0"/>
                <a:ea typeface="Times New Roman" panose="02020603050405020304" pitchFamily="18" charset="0"/>
              </a:rPr>
              <a:t> jeder an sich selbst zu fragen,</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Worum man </a:t>
            </a:r>
            <a:r>
              <a:rPr lang="de-DE" sz="1600" u="sng" dirty="0">
                <a:latin typeface="Times New Roman" panose="02020603050405020304" pitchFamily="18" charset="0"/>
                <a:ea typeface="Times New Roman" panose="02020603050405020304" pitchFamily="18" charset="0"/>
              </a:rPr>
              <a:t>ihn</a:t>
            </a:r>
            <a:r>
              <a:rPr lang="de-DE" sz="1600" dirty="0">
                <a:latin typeface="Times New Roman" panose="02020603050405020304" pitchFamily="18" charset="0"/>
                <a:ea typeface="Times New Roman" panose="02020603050405020304" pitchFamily="18" charset="0"/>
              </a:rPr>
              <a:t> nicht auch </a:t>
            </a:r>
            <a:r>
              <a:rPr lang="de-DE" sz="1600" dirty="0" err="1">
                <a:latin typeface="Times New Roman" panose="02020603050405020304" pitchFamily="18" charset="0"/>
                <a:ea typeface="Times New Roman" panose="02020603050405020304" pitchFamily="18" charset="0"/>
              </a:rPr>
              <a:t>erkohr</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Dazu sein </a:t>
            </a:r>
            <a:r>
              <a:rPr lang="de-DE" sz="1600" dirty="0" err="1">
                <a:latin typeface="Times New Roman" panose="02020603050405020304" pitchFamily="18" charset="0"/>
                <a:ea typeface="Times New Roman" panose="02020603050405020304" pitchFamily="18" charset="0"/>
              </a:rPr>
              <a:t>Schärflein</a:t>
            </a:r>
            <a:r>
              <a:rPr lang="de-DE" sz="1600" dirty="0">
                <a:latin typeface="Times New Roman" panose="02020603050405020304" pitchFamily="18" charset="0"/>
                <a:ea typeface="Times New Roman" panose="02020603050405020304" pitchFamily="18" charset="0"/>
              </a:rPr>
              <a:t> </a:t>
            </a:r>
            <a:r>
              <a:rPr lang="de-DE" sz="1600" dirty="0" err="1">
                <a:latin typeface="Times New Roman" panose="02020603050405020304" pitchFamily="18" charset="0"/>
                <a:ea typeface="Times New Roman" panose="02020603050405020304" pitchFamily="18" charset="0"/>
              </a:rPr>
              <a:t>beyzutragen</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err="1">
                <a:latin typeface="Times New Roman" panose="02020603050405020304" pitchFamily="18" charset="0"/>
                <a:ea typeface="Times New Roman" panose="02020603050405020304" pitchFamily="18" charset="0"/>
              </a:rPr>
              <a:t>Dieß</a:t>
            </a:r>
            <a:r>
              <a:rPr lang="de-DE" sz="1600" dirty="0">
                <a:latin typeface="Times New Roman" panose="02020603050405020304" pitchFamily="18" charset="0"/>
                <a:ea typeface="Times New Roman" panose="02020603050405020304" pitchFamily="18" charset="0"/>
              </a:rPr>
              <a:t> </a:t>
            </a:r>
            <a:r>
              <a:rPr lang="de-DE" sz="1600" dirty="0" err="1">
                <a:latin typeface="Times New Roman" panose="02020603050405020304" pitchFamily="18" charset="0"/>
                <a:ea typeface="Times New Roman" panose="02020603050405020304" pitchFamily="18" charset="0"/>
              </a:rPr>
              <a:t>meld</a:t>
            </a:r>
            <a:r>
              <a:rPr lang="de-DE" sz="1600" dirty="0">
                <a:latin typeface="Times New Roman" panose="02020603050405020304" pitchFamily="18" charset="0"/>
                <a:ea typeface="Times New Roman" panose="02020603050405020304" pitchFamily="18" charset="0"/>
              </a:rPr>
              <a:t>’ ich im </a:t>
            </a:r>
            <a:r>
              <a:rPr lang="de-DE" sz="1600" dirty="0" err="1">
                <a:latin typeface="Times New Roman" panose="02020603050405020304" pitchFamily="18" charset="0"/>
                <a:ea typeface="Times New Roman" panose="02020603050405020304" pitchFamily="18" charset="0"/>
              </a:rPr>
              <a:t>Vorübergehn</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Denn, um die Wahrheit zu </a:t>
            </a:r>
            <a:r>
              <a:rPr lang="de-DE" sz="1600" dirty="0" err="1">
                <a:latin typeface="Times New Roman" panose="02020603050405020304" pitchFamily="18" charset="0"/>
                <a:ea typeface="Times New Roman" panose="02020603050405020304" pitchFamily="18" charset="0"/>
              </a:rPr>
              <a:t>gestehn</a:t>
            </a:r>
            <a:r>
              <a:rPr lang="de-DE" sz="1600" dirty="0">
                <a:latin typeface="Times New Roman" panose="02020603050405020304" pitchFamily="18" charset="0"/>
                <a:ea typeface="Times New Roman" panose="02020603050405020304" pitchFamily="18" charset="0"/>
              </a:rPr>
              <a:t>,</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So sollt’ am wenigsten von Allen,</a:t>
            </a:r>
          </a:p>
          <a:p>
            <a:pPr hangingPunct="0">
              <a:lnSpc>
                <a:spcPts val="1800"/>
              </a:lnSpc>
              <a:spcAft>
                <a:spcPts val="0"/>
              </a:spcAft>
              <a:tabLst>
                <a:tab pos="2057400" algn="l"/>
              </a:tabLst>
            </a:pPr>
            <a:r>
              <a:rPr lang="de-DE" sz="1600" dirty="0">
                <a:latin typeface="Times New Roman" panose="02020603050405020304" pitchFamily="18" charset="0"/>
                <a:ea typeface="Times New Roman" panose="02020603050405020304" pitchFamily="18" charset="0"/>
              </a:rPr>
              <a:t>Die Wahl auf mein Gehirnlein fallen.</a:t>
            </a:r>
            <a:endParaRPr lang="de-D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55426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45719" cy="680864"/>
          </a:xfrm>
        </p:spPr>
        <p:txBody>
          <a:bodyPr/>
          <a:lstStyle/>
          <a:p>
            <a:endParaRPr lang="de-DE" sz="1800" dirty="0"/>
          </a:p>
        </p:txBody>
      </p:sp>
      <p:sp>
        <p:nvSpPr>
          <p:cNvPr id="3" name="Textplatzhalter 2"/>
          <p:cNvSpPr>
            <a:spLocks noGrp="1"/>
          </p:cNvSpPr>
          <p:nvPr>
            <p:ph type="body" sz="half" idx="3"/>
          </p:nvPr>
        </p:nvSpPr>
        <p:spPr>
          <a:xfrm>
            <a:off x="179512" y="1484784"/>
            <a:ext cx="8650287" cy="803528"/>
          </a:xfrm>
        </p:spPr>
        <p:txBody>
          <a:bodyPr/>
          <a:lstStyle/>
          <a:p>
            <a:pPr algn="ctr"/>
            <a:endParaRPr lang="de-DE" sz="1600" dirty="0"/>
          </a:p>
          <a:p>
            <a:pPr algn="ctr"/>
            <a:r>
              <a:rPr lang="de-DE" sz="1600" dirty="0"/>
              <a:t>Prinz August von Sachsen-Gotha-Altenburg</a:t>
            </a:r>
            <a:br>
              <a:rPr lang="de-DE" sz="1600" dirty="0"/>
            </a:br>
            <a:r>
              <a:rPr lang="de-DE" sz="1000" dirty="0"/>
              <a:t>(Porträt Ernst Christian Specht)</a:t>
            </a:r>
            <a:endParaRPr lang="de-DE" sz="1200" dirty="0"/>
          </a:p>
          <a:p>
            <a:pPr algn="ctr"/>
            <a:endParaRPr lang="de-DE" sz="1200" dirty="0"/>
          </a:p>
        </p:txBody>
      </p:sp>
      <p:sp>
        <p:nvSpPr>
          <p:cNvPr id="4" name="Fußzeilenplatzhalter 3"/>
          <p:cNvSpPr>
            <a:spLocks noGrp="1"/>
          </p:cNvSpPr>
          <p:nvPr>
            <p:ph type="ftr" sz="quarter" idx="11"/>
          </p:nvPr>
        </p:nvSpPr>
        <p:spPr>
          <a:xfrm>
            <a:off x="304800" y="6409944"/>
            <a:ext cx="6355432"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14</a:t>
            </a:fld>
            <a:endParaRPr lang="de-DE"/>
          </a:p>
        </p:txBody>
      </p:sp>
      <p:sp>
        <p:nvSpPr>
          <p:cNvPr id="8" name="Titel 7"/>
          <p:cNvSpPr>
            <a:spLocks noGrp="1"/>
          </p:cNvSpPr>
          <p:nvPr>
            <p:ph type="title"/>
          </p:nvPr>
        </p:nvSpPr>
        <p:spPr/>
        <p:txBody>
          <a:bodyPr>
            <a:noAutofit/>
          </a:bodyPr>
          <a:lstStyle/>
          <a:p>
            <a:r>
              <a:rPr lang="de-DE" sz="2400" b="1" dirty="0"/>
              <a:t>Das gesellige Personal – </a:t>
            </a:r>
            <a:br>
              <a:rPr lang="de-DE" sz="2400" b="1" dirty="0"/>
            </a:br>
            <a:r>
              <a:rPr lang="de-DE" sz="24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1" name="Inhaltsplatzhalt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1093123" y="2752320"/>
            <a:ext cx="2458905" cy="3017747"/>
          </a:xfrm>
        </p:spPr>
      </p:pic>
      <p:sp>
        <p:nvSpPr>
          <p:cNvPr id="6" name="Inhaltsplatzhalter 5">
            <a:extLst>
              <a:ext uri="{FF2B5EF4-FFF2-40B4-BE49-F238E27FC236}">
                <a16:creationId xmlns:a16="http://schemas.microsoft.com/office/drawing/2014/main" id="{A19A24C9-BBB3-4863-95C9-770234AF97A7}"/>
              </a:ext>
            </a:extLst>
          </p:cNvPr>
          <p:cNvSpPr>
            <a:spLocks noGrp="1"/>
          </p:cNvSpPr>
          <p:nvPr>
            <p:ph sz="quarter" idx="2"/>
          </p:nvPr>
        </p:nvSpPr>
        <p:spPr>
          <a:xfrm>
            <a:off x="301752" y="2471383"/>
            <a:ext cx="309808" cy="1533681"/>
          </a:xfrm>
        </p:spPr>
        <p:txBody>
          <a:bodyPr/>
          <a:lstStyle/>
          <a:p>
            <a:endParaRPr lang="de-DE" dirty="0"/>
          </a:p>
        </p:txBody>
      </p:sp>
      <p:sp>
        <p:nvSpPr>
          <p:cNvPr id="12" name="Rechteck 11">
            <a:extLst>
              <a:ext uri="{FF2B5EF4-FFF2-40B4-BE49-F238E27FC236}">
                <a16:creationId xmlns:a16="http://schemas.microsoft.com/office/drawing/2014/main" id="{82CB532A-448B-48A9-88EF-8F027650A10B}"/>
              </a:ext>
            </a:extLst>
          </p:cNvPr>
          <p:cNvSpPr/>
          <p:nvPr/>
        </p:nvSpPr>
        <p:spPr>
          <a:xfrm>
            <a:off x="4030076" y="2249828"/>
            <a:ext cx="4572000" cy="4508927"/>
          </a:xfrm>
          <a:prstGeom prst="rect">
            <a:avLst/>
          </a:prstGeom>
        </p:spPr>
        <p:txBody>
          <a:bodyPr>
            <a:spAutoFit/>
          </a:bodyPr>
          <a:lstStyle/>
          <a:p>
            <a:pPr hangingPunct="0"/>
            <a:r>
              <a:rPr lang="de-DE" sz="1600" dirty="0"/>
              <a:t>Mir war die </a:t>
            </a:r>
            <a:r>
              <a:rPr lang="de-DE" sz="1600" dirty="0" err="1"/>
              <a:t>faßlichste</a:t>
            </a:r>
            <a:r>
              <a:rPr lang="de-DE" sz="1600" dirty="0"/>
              <a:t> Charade</a:t>
            </a:r>
          </a:p>
          <a:p>
            <a:pPr hangingPunct="0"/>
            <a:r>
              <a:rPr lang="de-DE" sz="1600" dirty="0"/>
              <a:t>Ein Dorn im Aug’ und im Verstand;</a:t>
            </a:r>
          </a:p>
          <a:p>
            <a:pPr hangingPunct="0"/>
            <a:r>
              <a:rPr lang="de-DE" sz="1600" dirty="0"/>
              <a:t>Was jeder klar, wie </a:t>
            </a:r>
            <a:r>
              <a:rPr lang="de-DE" sz="1600" dirty="0" err="1"/>
              <a:t>Waßer</a:t>
            </a:r>
            <a:r>
              <a:rPr lang="de-DE" sz="1600" dirty="0"/>
              <a:t>, fand,</a:t>
            </a:r>
          </a:p>
          <a:p>
            <a:pPr hangingPunct="0"/>
            <a:r>
              <a:rPr lang="de-DE" sz="1600" dirty="0"/>
              <a:t>Schien mir so dicht, wie </a:t>
            </a:r>
            <a:r>
              <a:rPr lang="de-DE" sz="1600" dirty="0" err="1"/>
              <a:t>Wachspommade</a:t>
            </a:r>
            <a:r>
              <a:rPr lang="de-DE" sz="1600" dirty="0"/>
              <a:t>.</a:t>
            </a:r>
          </a:p>
          <a:p>
            <a:pPr hangingPunct="0"/>
            <a:r>
              <a:rPr lang="de-DE" sz="1600" dirty="0"/>
              <a:t>Ich schämte mich, </a:t>
            </a:r>
            <a:r>
              <a:rPr lang="de-DE" sz="1600" dirty="0" err="1"/>
              <a:t>daß</a:t>
            </a:r>
            <a:r>
              <a:rPr lang="de-DE" sz="1600" dirty="0"/>
              <a:t> ich so dumm,</a:t>
            </a:r>
          </a:p>
          <a:p>
            <a:pPr hangingPunct="0"/>
            <a:r>
              <a:rPr lang="de-DE" sz="1600" dirty="0"/>
              <a:t>Vor meinem Auditorium,</a:t>
            </a:r>
          </a:p>
          <a:p>
            <a:pPr hangingPunct="0"/>
            <a:r>
              <a:rPr lang="de-DE" sz="1600" dirty="0"/>
              <a:t>Als Journalist erscheinen sollte.</a:t>
            </a:r>
          </a:p>
          <a:p>
            <a:pPr hangingPunct="0"/>
            <a:r>
              <a:rPr lang="de-DE" sz="1600" dirty="0"/>
              <a:t>Ein </a:t>
            </a:r>
            <a:r>
              <a:rPr lang="de-DE" sz="1600" u="sng" dirty="0" err="1"/>
              <a:t>Tagebüchler</a:t>
            </a:r>
            <a:r>
              <a:rPr lang="de-DE" sz="1600" dirty="0"/>
              <a:t>, sagt ich mir,</a:t>
            </a:r>
          </a:p>
          <a:p>
            <a:pPr hangingPunct="0"/>
            <a:r>
              <a:rPr lang="de-DE" sz="1600" dirty="0"/>
              <a:t>(und </a:t>
            </a:r>
            <a:r>
              <a:rPr lang="de-DE" sz="1600" dirty="0" err="1"/>
              <a:t>wuste</a:t>
            </a:r>
            <a:r>
              <a:rPr lang="de-DE" sz="1600" dirty="0"/>
              <a:t>, was das heißen wollte!)</a:t>
            </a:r>
          </a:p>
          <a:p>
            <a:pPr hangingPunct="0"/>
            <a:r>
              <a:rPr lang="de-DE" sz="1600" dirty="0"/>
              <a:t>Ist ein geschickter Bombardier,</a:t>
            </a:r>
          </a:p>
          <a:p>
            <a:r>
              <a:rPr lang="de-DE" sz="1600" dirty="0"/>
              <a:t>Der Tod auf Feindes-Heere schnellet,</a:t>
            </a:r>
          </a:p>
          <a:p>
            <a:pPr hangingPunct="0"/>
            <a:r>
              <a:rPr lang="de-DE" sz="1600" dirty="0"/>
              <a:t>Und selbst in Sicherheit sich stellet;</a:t>
            </a:r>
          </a:p>
          <a:p>
            <a:pPr hangingPunct="0"/>
            <a:r>
              <a:rPr lang="de-DE" sz="1600" dirty="0" err="1"/>
              <a:t>Dieß</a:t>
            </a:r>
            <a:r>
              <a:rPr lang="de-DE" sz="1600" dirty="0"/>
              <a:t> ist einmal so Kriegsmanier!</a:t>
            </a:r>
          </a:p>
          <a:p>
            <a:pPr hangingPunct="0"/>
            <a:r>
              <a:rPr lang="de-DE" sz="1600" dirty="0"/>
              <a:t>Nun, statt der Bomben und </a:t>
            </a:r>
            <a:r>
              <a:rPr lang="de-DE" sz="1600" dirty="0" err="1"/>
              <a:t>Granaden</a:t>
            </a:r>
            <a:r>
              <a:rPr lang="de-DE" sz="1600" dirty="0"/>
              <a:t>,</a:t>
            </a:r>
          </a:p>
          <a:p>
            <a:pPr hangingPunct="0"/>
            <a:r>
              <a:rPr lang="de-DE" sz="1600" dirty="0"/>
              <a:t>Warf ich mit folgenden Charaden,</a:t>
            </a:r>
          </a:p>
          <a:p>
            <a:pPr hangingPunct="0"/>
            <a:r>
              <a:rPr lang="de-DE" sz="1600" dirty="0"/>
              <a:t>Um mich herum; und freute mich,</a:t>
            </a:r>
          </a:p>
          <a:p>
            <a:pPr hangingPunct="0"/>
            <a:r>
              <a:rPr lang="de-DE" sz="1600" dirty="0" err="1"/>
              <a:t>Daß</a:t>
            </a:r>
            <a:r>
              <a:rPr lang="de-DE" sz="1600" dirty="0"/>
              <a:t> ich der Schande so entwich.</a:t>
            </a:r>
          </a:p>
          <a:p>
            <a:pPr algn="ctr" hangingPunct="0">
              <a:lnSpc>
                <a:spcPts val="1800"/>
              </a:lnSpc>
              <a:spcAft>
                <a:spcPts val="0"/>
              </a:spcAft>
              <a:tabLst>
                <a:tab pos="2057400" algn="l"/>
              </a:tabLst>
            </a:pPr>
            <a:endParaRPr lang="de-D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637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85633" cy="732974"/>
          </a:xfrm>
        </p:spPr>
        <p:txBody>
          <a:bodyPr/>
          <a:lstStyle/>
          <a:p>
            <a:pPr algn="ctr"/>
            <a:r>
              <a:rPr lang="de-DE" sz="1800" dirty="0"/>
              <a:t>Emilie von </a:t>
            </a:r>
            <a:r>
              <a:rPr lang="de-DE" sz="1800" dirty="0" err="1"/>
              <a:t>Werthern</a:t>
            </a:r>
            <a:endParaRPr lang="de-DE" sz="1800" dirty="0"/>
          </a:p>
        </p:txBody>
      </p:sp>
      <p:sp>
        <p:nvSpPr>
          <p:cNvPr id="3" name="Textplatzhalter 2"/>
          <p:cNvSpPr>
            <a:spLocks noGrp="1"/>
          </p:cNvSpPr>
          <p:nvPr>
            <p:ph type="body" sz="half" idx="3"/>
          </p:nvPr>
        </p:nvSpPr>
        <p:spPr>
          <a:xfrm flipH="1">
            <a:off x="8833105" y="1524000"/>
            <a:ext cx="45719" cy="45719"/>
          </a:xfrm>
        </p:spPr>
        <p:txBody>
          <a:bodyPr/>
          <a:lstStyle/>
          <a:p>
            <a:endParaRPr lang="de-DE" sz="1800" dirty="0"/>
          </a:p>
        </p:txBody>
      </p:sp>
      <p:sp>
        <p:nvSpPr>
          <p:cNvPr id="4" name="Fußzeilenplatzhalter 3"/>
          <p:cNvSpPr>
            <a:spLocks noGrp="1"/>
          </p:cNvSpPr>
          <p:nvPr>
            <p:ph type="ftr" sz="quarter" idx="11"/>
          </p:nvPr>
        </p:nvSpPr>
        <p:spPr>
          <a:xfrm>
            <a:off x="304800" y="6409944"/>
            <a:ext cx="6427440" cy="365760"/>
          </a:xfrm>
        </p:spPr>
        <p:txBody>
          <a:bodyPr/>
          <a:lstStyle/>
          <a:p>
            <a:endParaRPr lang="de-DE" dirty="0"/>
          </a:p>
        </p:txBody>
      </p:sp>
      <p:sp>
        <p:nvSpPr>
          <p:cNvPr id="6" name="Inhaltsplatzhalter 5"/>
          <p:cNvSpPr>
            <a:spLocks noGrp="1"/>
          </p:cNvSpPr>
          <p:nvPr>
            <p:ph sz="quarter" idx="4"/>
          </p:nvPr>
        </p:nvSpPr>
        <p:spPr>
          <a:xfrm>
            <a:off x="4571999" y="2471383"/>
            <a:ext cx="4352783" cy="3822192"/>
          </a:xfrm>
        </p:spPr>
        <p:txBody>
          <a:bodyPr>
            <a:normAutofit fontScale="32500" lnSpcReduction="20000"/>
          </a:bodyPr>
          <a:lstStyle/>
          <a:p>
            <a:pPr marL="0" indent="0">
              <a:buNone/>
            </a:pPr>
            <a:endParaRPr lang="de-DE" sz="1800" dirty="0"/>
          </a:p>
          <a:p>
            <a:pPr marL="0" indent="0">
              <a:buNone/>
            </a:pPr>
            <a:endParaRPr lang="de-DE" sz="1800" dirty="0"/>
          </a:p>
          <a:p>
            <a:pPr marL="0" indent="0">
              <a:buNone/>
            </a:pP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15</a:t>
            </a:fld>
            <a:endParaRPr lang="de-DE"/>
          </a:p>
        </p:txBody>
      </p:sp>
      <p:sp>
        <p:nvSpPr>
          <p:cNvPr id="8" name="Titel 7"/>
          <p:cNvSpPr>
            <a:spLocks noGrp="1"/>
          </p:cNvSpPr>
          <p:nvPr>
            <p:ph type="title"/>
          </p:nvPr>
        </p:nvSpPr>
        <p:spPr/>
        <p:txBody>
          <a:bodyPr>
            <a:normAutofit/>
          </a:bodyPr>
          <a:lstStyle/>
          <a:p>
            <a:r>
              <a:rPr lang="de-DE" sz="2000" b="1" dirty="0"/>
              <a:t>Das gesellige Personal – </a:t>
            </a:r>
            <a:br>
              <a:rPr lang="de-DE" sz="2000" b="1" dirty="0"/>
            </a:br>
            <a:r>
              <a:rPr lang="de-DE" sz="20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0" name="Rechteck 9">
            <a:extLst>
              <a:ext uri="{FF2B5EF4-FFF2-40B4-BE49-F238E27FC236}">
                <a16:creationId xmlns:a16="http://schemas.microsoft.com/office/drawing/2014/main" id="{4616B3A9-CE1F-4ED3-987C-F23B92FC6742}"/>
              </a:ext>
            </a:extLst>
          </p:cNvPr>
          <p:cNvSpPr/>
          <p:nvPr/>
        </p:nvSpPr>
        <p:spPr>
          <a:xfrm>
            <a:off x="467544" y="2438159"/>
            <a:ext cx="8365561" cy="3785652"/>
          </a:xfrm>
          <a:prstGeom prst="rect">
            <a:avLst/>
          </a:prstGeom>
        </p:spPr>
        <p:txBody>
          <a:bodyPr wrap="square">
            <a:spAutoFit/>
          </a:bodyPr>
          <a:lstStyle/>
          <a:p>
            <a:pPr hangingPunct="0"/>
            <a:r>
              <a:rPr lang="de-DE" sz="1600" i="1" dirty="0"/>
              <a:t>Abschied.</a:t>
            </a:r>
          </a:p>
          <a:p>
            <a:pPr hangingPunct="0"/>
            <a:r>
              <a:rPr lang="de-DE" sz="1600" dirty="0"/>
              <a:t>Die Annäherung macht bang und </a:t>
            </a:r>
            <a:r>
              <a:rPr lang="de-DE" sz="1600" dirty="0" err="1"/>
              <a:t>ängstet</a:t>
            </a:r>
            <a:r>
              <a:rPr lang="de-DE" sz="1600" dirty="0"/>
              <a:t>, der Abschied selbst schmerzt und betäubt; die nachfolgende Traurigkeit gewährt einen hohen </a:t>
            </a:r>
            <a:r>
              <a:rPr lang="de-DE" sz="1600" dirty="0" err="1"/>
              <a:t>Genuß</a:t>
            </a:r>
            <a:r>
              <a:rPr lang="de-DE" sz="1600" dirty="0"/>
              <a:t>: Abschied für immer gleicht dem Tode.</a:t>
            </a:r>
          </a:p>
          <a:p>
            <a:pPr hangingPunct="0"/>
            <a:endParaRPr lang="de-DE" sz="1600" dirty="0"/>
          </a:p>
          <a:p>
            <a:pPr hangingPunct="0"/>
            <a:r>
              <a:rPr lang="de-DE" sz="1600" i="1" dirty="0"/>
              <a:t>Beständigkeit</a:t>
            </a:r>
          </a:p>
          <a:p>
            <a:pPr hangingPunct="0"/>
            <a:r>
              <a:rPr lang="de-DE" sz="1600" dirty="0"/>
              <a:t>Unbeständigkeit solle nie ein Vorwurf </a:t>
            </a:r>
            <a:r>
              <a:rPr lang="de-DE" sz="1600" dirty="0" err="1"/>
              <a:t>seyn</a:t>
            </a:r>
            <a:r>
              <a:rPr lang="de-DE" sz="1600" dirty="0"/>
              <a:t>, und Beständigkeit nie als Verdienst gelten: Treue liegt in unserm Willen, allein Beständigkeit hängt von unserm Herzen ab, und wer vermag diesem Zaubergewebe zu folgen, oder ihm ein Muster vorzuzeichnen?</a:t>
            </a:r>
          </a:p>
          <a:p>
            <a:pPr hangingPunct="0"/>
            <a:endParaRPr lang="de-DE" sz="1600" i="1" dirty="0"/>
          </a:p>
          <a:p>
            <a:pPr hangingPunct="0"/>
            <a:r>
              <a:rPr lang="de-DE" sz="1600" i="1" dirty="0"/>
              <a:t>Dumpfheit</a:t>
            </a:r>
          </a:p>
          <a:p>
            <a:pPr hangingPunct="0"/>
            <a:r>
              <a:rPr lang="de-DE" sz="1600" dirty="0"/>
              <a:t>Haben </a:t>
            </a:r>
            <a:r>
              <a:rPr lang="de-DE" sz="1600" dirty="0" err="1"/>
              <a:t>blos</a:t>
            </a:r>
            <a:r>
              <a:rPr lang="de-DE" sz="1600" dirty="0"/>
              <a:t> gescheute Menschen, sonst ists Dummheit. Es ist die Qualität aller Künstler und aller Liebenden, es ist der schöne Zauberische Schleyer, der Natur und Wahrheit in ein heimlicheres Licht stellt.</a:t>
            </a:r>
          </a:p>
          <a:p>
            <a:endParaRPr lang="de-DE" sz="1600" dirty="0">
              <a:effectLst/>
              <a:ea typeface="Times New Roman" panose="02020603050405020304" pitchFamily="18" charset="0"/>
            </a:endParaRPr>
          </a:p>
        </p:txBody>
      </p:sp>
      <p:sp>
        <p:nvSpPr>
          <p:cNvPr id="12" name="Inhaltsplatzhalter 11">
            <a:extLst>
              <a:ext uri="{FF2B5EF4-FFF2-40B4-BE49-F238E27FC236}">
                <a16:creationId xmlns:a16="http://schemas.microsoft.com/office/drawing/2014/main" id="{C878C24D-90EA-4156-B326-0D5E09AA7ECF}"/>
              </a:ext>
            </a:extLst>
          </p:cNvPr>
          <p:cNvSpPr>
            <a:spLocks noGrp="1"/>
          </p:cNvSpPr>
          <p:nvPr>
            <p:ph sz="quarter" idx="2"/>
          </p:nvPr>
        </p:nvSpPr>
        <p:spPr>
          <a:xfrm flipH="1" flipV="1">
            <a:off x="107504" y="2852936"/>
            <a:ext cx="194248" cy="216023"/>
          </a:xfrm>
        </p:spPr>
        <p:txBody>
          <a:bodyPr>
            <a:normAutofit fontScale="32500" lnSpcReduction="20000"/>
          </a:bodyPr>
          <a:lstStyle/>
          <a:p>
            <a:endParaRPr lang="de-DE" dirty="0"/>
          </a:p>
        </p:txBody>
      </p:sp>
    </p:spTree>
    <p:extLst>
      <p:ext uri="{BB962C8B-B14F-4D97-AF65-F5344CB8AC3E}">
        <p14:creationId xmlns:p14="http://schemas.microsoft.com/office/powerpoint/2010/main" val="234666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85633" cy="732974"/>
          </a:xfrm>
        </p:spPr>
        <p:txBody>
          <a:bodyPr/>
          <a:lstStyle/>
          <a:p>
            <a:pPr algn="ctr"/>
            <a:r>
              <a:rPr lang="de-DE" sz="1800" dirty="0"/>
              <a:t>Emilie von </a:t>
            </a:r>
            <a:r>
              <a:rPr lang="de-DE" sz="1800" dirty="0" err="1"/>
              <a:t>Werthern</a:t>
            </a:r>
            <a:endParaRPr lang="de-DE" sz="1800" dirty="0"/>
          </a:p>
        </p:txBody>
      </p:sp>
      <p:sp>
        <p:nvSpPr>
          <p:cNvPr id="3" name="Textplatzhalter 2"/>
          <p:cNvSpPr>
            <a:spLocks noGrp="1"/>
          </p:cNvSpPr>
          <p:nvPr>
            <p:ph type="body" sz="half" idx="3"/>
          </p:nvPr>
        </p:nvSpPr>
        <p:spPr>
          <a:xfrm flipH="1">
            <a:off x="8833105" y="1524000"/>
            <a:ext cx="45719" cy="45719"/>
          </a:xfrm>
        </p:spPr>
        <p:txBody>
          <a:bodyPr/>
          <a:lstStyle/>
          <a:p>
            <a:endParaRPr lang="de-DE" sz="1800" dirty="0"/>
          </a:p>
        </p:txBody>
      </p:sp>
      <p:sp>
        <p:nvSpPr>
          <p:cNvPr id="4" name="Fußzeilenplatzhalter 3"/>
          <p:cNvSpPr>
            <a:spLocks noGrp="1"/>
          </p:cNvSpPr>
          <p:nvPr>
            <p:ph type="ftr" sz="quarter" idx="11"/>
          </p:nvPr>
        </p:nvSpPr>
        <p:spPr>
          <a:xfrm>
            <a:off x="304800" y="6409944"/>
            <a:ext cx="6427440" cy="365760"/>
          </a:xfrm>
        </p:spPr>
        <p:txBody>
          <a:bodyPr/>
          <a:lstStyle/>
          <a:p>
            <a:endParaRPr lang="de-DE" dirty="0"/>
          </a:p>
        </p:txBody>
      </p:sp>
      <p:sp>
        <p:nvSpPr>
          <p:cNvPr id="6" name="Inhaltsplatzhalter 5"/>
          <p:cNvSpPr>
            <a:spLocks noGrp="1"/>
          </p:cNvSpPr>
          <p:nvPr>
            <p:ph sz="quarter" idx="4"/>
          </p:nvPr>
        </p:nvSpPr>
        <p:spPr>
          <a:xfrm>
            <a:off x="4571999" y="2471383"/>
            <a:ext cx="4352783" cy="3822192"/>
          </a:xfrm>
        </p:spPr>
        <p:txBody>
          <a:bodyPr>
            <a:normAutofit fontScale="32500" lnSpcReduction="20000"/>
          </a:bodyPr>
          <a:lstStyle/>
          <a:p>
            <a:pPr marL="0" indent="0">
              <a:buNone/>
            </a:pPr>
            <a:endParaRPr lang="de-DE" sz="1800" dirty="0"/>
          </a:p>
          <a:p>
            <a:pPr marL="0" indent="0">
              <a:buNone/>
            </a:pPr>
            <a:endParaRPr lang="de-DE" sz="1800" dirty="0"/>
          </a:p>
          <a:p>
            <a:pPr marL="0" indent="0">
              <a:buNone/>
            </a:pP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16</a:t>
            </a:fld>
            <a:endParaRPr lang="de-DE"/>
          </a:p>
        </p:txBody>
      </p:sp>
      <p:sp>
        <p:nvSpPr>
          <p:cNvPr id="8" name="Titel 7"/>
          <p:cNvSpPr>
            <a:spLocks noGrp="1"/>
          </p:cNvSpPr>
          <p:nvPr>
            <p:ph type="title"/>
          </p:nvPr>
        </p:nvSpPr>
        <p:spPr/>
        <p:txBody>
          <a:bodyPr>
            <a:normAutofit/>
          </a:bodyPr>
          <a:lstStyle/>
          <a:p>
            <a:r>
              <a:rPr lang="de-DE" sz="2000" b="1" dirty="0"/>
              <a:t>Das gesellige Personal – </a:t>
            </a:r>
            <a:br>
              <a:rPr lang="de-DE" sz="2000" b="1" dirty="0"/>
            </a:br>
            <a:r>
              <a:rPr lang="de-DE" sz="20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0" name="Rechteck 9">
            <a:extLst>
              <a:ext uri="{FF2B5EF4-FFF2-40B4-BE49-F238E27FC236}">
                <a16:creationId xmlns:a16="http://schemas.microsoft.com/office/drawing/2014/main" id="{4616B3A9-CE1F-4ED3-987C-F23B92FC6742}"/>
              </a:ext>
            </a:extLst>
          </p:cNvPr>
          <p:cNvSpPr/>
          <p:nvPr/>
        </p:nvSpPr>
        <p:spPr>
          <a:xfrm>
            <a:off x="467544" y="2438159"/>
            <a:ext cx="8365561" cy="4278094"/>
          </a:xfrm>
          <a:prstGeom prst="rect">
            <a:avLst/>
          </a:prstGeom>
        </p:spPr>
        <p:txBody>
          <a:bodyPr wrap="square">
            <a:spAutoFit/>
          </a:bodyPr>
          <a:lstStyle/>
          <a:p>
            <a:pPr hangingPunct="0"/>
            <a:r>
              <a:rPr lang="de-DE" sz="1600" i="1" dirty="0"/>
              <a:t>Eitelkeit</a:t>
            </a:r>
          </a:p>
          <a:p>
            <a:pPr hangingPunct="0"/>
            <a:r>
              <a:rPr lang="de-DE" sz="1600" dirty="0" err="1"/>
              <a:t>Gränzt</a:t>
            </a:r>
            <a:r>
              <a:rPr lang="de-DE" sz="1600" dirty="0"/>
              <a:t> nahe an </a:t>
            </a:r>
            <a:r>
              <a:rPr lang="de-DE" sz="1600" dirty="0" err="1"/>
              <a:t>ausschliesende</a:t>
            </a:r>
            <a:r>
              <a:rPr lang="de-DE" sz="1600" dirty="0"/>
              <a:t> Selbstliebe; und darf drum nie die Quelle der Liebe </a:t>
            </a:r>
            <a:r>
              <a:rPr lang="de-DE" sz="1600" dirty="0" err="1"/>
              <a:t>seyn</a:t>
            </a:r>
            <a:r>
              <a:rPr lang="de-DE" sz="1600" dirty="0"/>
              <a:t>: Wenn ein eitler Mensch liebt; so </a:t>
            </a:r>
            <a:r>
              <a:rPr lang="de-DE" sz="1600" dirty="0" err="1"/>
              <a:t>muß</a:t>
            </a:r>
            <a:r>
              <a:rPr lang="de-DE" sz="1600" dirty="0"/>
              <a:t> seine Eitelkeit sichtbar sich vermindern.</a:t>
            </a:r>
          </a:p>
          <a:p>
            <a:pPr hangingPunct="0"/>
            <a:endParaRPr lang="de-DE" sz="1600" dirty="0"/>
          </a:p>
          <a:p>
            <a:pPr hangingPunct="0"/>
            <a:r>
              <a:rPr lang="de-DE" sz="1600" i="1" dirty="0" err="1"/>
              <a:t>Freyheit</a:t>
            </a:r>
            <a:endParaRPr lang="de-DE" sz="1600" i="1" dirty="0"/>
          </a:p>
          <a:p>
            <a:pPr hangingPunct="0"/>
            <a:r>
              <a:rPr lang="de-DE" sz="1600" dirty="0"/>
              <a:t>Ein Phantom, nach welchem jeder strebt, und </a:t>
            </a:r>
            <a:r>
              <a:rPr lang="de-DE" sz="1600" dirty="0" err="1"/>
              <a:t>deßen</a:t>
            </a:r>
            <a:r>
              <a:rPr lang="de-DE" sz="1600" dirty="0"/>
              <a:t> </a:t>
            </a:r>
            <a:r>
              <a:rPr lang="de-DE" sz="1600" dirty="0" err="1"/>
              <a:t>Würcklichkeit</a:t>
            </a:r>
            <a:r>
              <a:rPr lang="de-DE" sz="1600" dirty="0"/>
              <a:t> wenige ertragen können: Wer liebt, und nach </a:t>
            </a:r>
            <a:r>
              <a:rPr lang="de-DE" sz="1600" dirty="0" err="1"/>
              <a:t>Freyheit</a:t>
            </a:r>
            <a:r>
              <a:rPr lang="de-DE" sz="1600" dirty="0"/>
              <a:t> strebt, der </a:t>
            </a:r>
            <a:r>
              <a:rPr lang="de-DE" sz="1600" dirty="0" err="1"/>
              <a:t>misbraucht</a:t>
            </a:r>
            <a:r>
              <a:rPr lang="de-DE" sz="1600" dirty="0"/>
              <a:t> sie </a:t>
            </a:r>
            <a:r>
              <a:rPr lang="de-DE" sz="1600" dirty="0" err="1"/>
              <a:t>gewiß</a:t>
            </a:r>
            <a:r>
              <a:rPr lang="de-DE" sz="1600" dirty="0"/>
              <a:t>!</a:t>
            </a:r>
          </a:p>
          <a:p>
            <a:pPr hangingPunct="0"/>
            <a:r>
              <a:rPr lang="de-DE" sz="1600" dirty="0"/>
              <a:t> </a:t>
            </a:r>
          </a:p>
          <a:p>
            <a:pPr hangingPunct="0"/>
            <a:r>
              <a:rPr lang="de-DE" sz="1600" i="1" dirty="0"/>
              <a:t>Geschenke</a:t>
            </a:r>
          </a:p>
          <a:p>
            <a:pPr hangingPunct="0"/>
            <a:r>
              <a:rPr lang="de-DE" sz="1600" dirty="0"/>
              <a:t>Kleine Geschenke der Liebe sind unzertrennlich von dieser – aber die zarte Knospe wird erdrückt unter der Last: und meist hört Liebe auf wo diese anfangen.</a:t>
            </a:r>
          </a:p>
          <a:p>
            <a:pPr hangingPunct="0"/>
            <a:endParaRPr lang="de-DE" sz="1600" dirty="0"/>
          </a:p>
          <a:p>
            <a:r>
              <a:rPr lang="de-DE" sz="1600" i="1" dirty="0" err="1"/>
              <a:t>Inconsequenz</a:t>
            </a:r>
            <a:endParaRPr lang="de-DE" sz="1600" i="1" dirty="0"/>
          </a:p>
          <a:p>
            <a:r>
              <a:rPr lang="de-DE" sz="1600" dirty="0"/>
              <a:t>Erscheint oft ohne dem Verstand oder dem Herzen Schande zumachen;  </a:t>
            </a:r>
            <a:r>
              <a:rPr lang="de-DE" sz="1600" dirty="0" err="1"/>
              <a:t>Inconsequenz</a:t>
            </a:r>
            <a:r>
              <a:rPr lang="de-DE" sz="1600" dirty="0"/>
              <a:t> äußert sich meist im Betragen, und </a:t>
            </a:r>
            <a:r>
              <a:rPr lang="de-DE" sz="1600" dirty="0" err="1"/>
              <a:t>dieß</a:t>
            </a:r>
            <a:r>
              <a:rPr lang="de-DE" sz="1600" dirty="0"/>
              <a:t> bestimmen angenommene </a:t>
            </a:r>
            <a:r>
              <a:rPr lang="de-DE" sz="1600" dirty="0" err="1"/>
              <a:t>Verhältniße</a:t>
            </a:r>
            <a:r>
              <a:rPr lang="de-DE" sz="1600" dirty="0"/>
              <a:t>, daher hat sie wenig Bezug auf das </a:t>
            </a:r>
            <a:r>
              <a:rPr lang="de-DE" sz="1600" dirty="0" err="1"/>
              <a:t>Weesen</a:t>
            </a:r>
            <a:r>
              <a:rPr lang="de-DE" sz="1600" dirty="0"/>
              <a:t> eines  Menschen.</a:t>
            </a:r>
          </a:p>
          <a:p>
            <a:endParaRPr lang="de-DE" sz="1600" dirty="0">
              <a:effectLst/>
              <a:ea typeface="Times New Roman" panose="02020603050405020304" pitchFamily="18" charset="0"/>
            </a:endParaRPr>
          </a:p>
        </p:txBody>
      </p:sp>
      <p:sp>
        <p:nvSpPr>
          <p:cNvPr id="12" name="Inhaltsplatzhalter 11">
            <a:extLst>
              <a:ext uri="{FF2B5EF4-FFF2-40B4-BE49-F238E27FC236}">
                <a16:creationId xmlns:a16="http://schemas.microsoft.com/office/drawing/2014/main" id="{C878C24D-90EA-4156-B326-0D5E09AA7ECF}"/>
              </a:ext>
            </a:extLst>
          </p:cNvPr>
          <p:cNvSpPr>
            <a:spLocks noGrp="1"/>
          </p:cNvSpPr>
          <p:nvPr>
            <p:ph sz="quarter" idx="2"/>
          </p:nvPr>
        </p:nvSpPr>
        <p:spPr>
          <a:xfrm flipH="1" flipV="1">
            <a:off x="107504" y="2852936"/>
            <a:ext cx="194248" cy="216023"/>
          </a:xfrm>
        </p:spPr>
        <p:txBody>
          <a:bodyPr>
            <a:normAutofit fontScale="32500" lnSpcReduction="20000"/>
          </a:bodyPr>
          <a:lstStyle/>
          <a:p>
            <a:endParaRPr lang="de-DE" dirty="0"/>
          </a:p>
        </p:txBody>
      </p:sp>
    </p:spTree>
    <p:extLst>
      <p:ext uri="{BB962C8B-B14F-4D97-AF65-F5344CB8AC3E}">
        <p14:creationId xmlns:p14="http://schemas.microsoft.com/office/powerpoint/2010/main" val="1802329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85633" cy="732974"/>
          </a:xfrm>
        </p:spPr>
        <p:txBody>
          <a:bodyPr/>
          <a:lstStyle/>
          <a:p>
            <a:pPr algn="ctr"/>
            <a:r>
              <a:rPr lang="de-DE" sz="1800" dirty="0"/>
              <a:t>Louise von Göchhausen</a:t>
            </a:r>
          </a:p>
          <a:p>
            <a:pPr algn="ctr"/>
            <a:r>
              <a:rPr lang="de-DE" sz="1200" dirty="0"/>
              <a:t>(Zeichnung von Goethe)</a:t>
            </a:r>
          </a:p>
        </p:txBody>
      </p:sp>
      <p:sp>
        <p:nvSpPr>
          <p:cNvPr id="3" name="Textplatzhalter 2"/>
          <p:cNvSpPr>
            <a:spLocks noGrp="1"/>
          </p:cNvSpPr>
          <p:nvPr>
            <p:ph type="body" sz="half" idx="3"/>
          </p:nvPr>
        </p:nvSpPr>
        <p:spPr>
          <a:xfrm flipH="1">
            <a:off x="8833105" y="1524000"/>
            <a:ext cx="45719" cy="45719"/>
          </a:xfrm>
        </p:spPr>
        <p:txBody>
          <a:bodyPr/>
          <a:lstStyle/>
          <a:p>
            <a:endParaRPr lang="de-DE" sz="1800" dirty="0"/>
          </a:p>
        </p:txBody>
      </p:sp>
      <p:sp>
        <p:nvSpPr>
          <p:cNvPr id="4" name="Fußzeilenplatzhalter 3"/>
          <p:cNvSpPr>
            <a:spLocks noGrp="1"/>
          </p:cNvSpPr>
          <p:nvPr>
            <p:ph type="ftr" sz="quarter" idx="11"/>
          </p:nvPr>
        </p:nvSpPr>
        <p:spPr>
          <a:xfrm>
            <a:off x="304800" y="6409944"/>
            <a:ext cx="6427440" cy="365760"/>
          </a:xfrm>
        </p:spPr>
        <p:txBody>
          <a:bodyPr/>
          <a:lstStyle/>
          <a:p>
            <a:endParaRPr lang="de-DE" dirty="0"/>
          </a:p>
        </p:txBody>
      </p:sp>
      <p:pic>
        <p:nvPicPr>
          <p:cNvPr id="11" name="Inhaltsplatzhalter 10"/>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67544" y="3126136"/>
            <a:ext cx="1380671" cy="2036954"/>
          </a:xfrm>
        </p:spPr>
      </p:pic>
      <p:sp>
        <p:nvSpPr>
          <p:cNvPr id="6" name="Inhaltsplatzhalter 5"/>
          <p:cNvSpPr>
            <a:spLocks noGrp="1"/>
          </p:cNvSpPr>
          <p:nvPr>
            <p:ph sz="quarter" idx="4"/>
          </p:nvPr>
        </p:nvSpPr>
        <p:spPr>
          <a:xfrm>
            <a:off x="4571999" y="2471383"/>
            <a:ext cx="4352783" cy="3822192"/>
          </a:xfrm>
        </p:spPr>
        <p:txBody>
          <a:bodyPr/>
          <a:lstStyle/>
          <a:p>
            <a:pPr marL="0" indent="0">
              <a:buNone/>
            </a:pPr>
            <a:endParaRPr lang="de-DE" sz="1800" dirty="0"/>
          </a:p>
          <a:p>
            <a:pPr marL="0" indent="0">
              <a:buNone/>
            </a:pPr>
            <a:endParaRPr lang="de-DE" sz="1800" dirty="0"/>
          </a:p>
          <a:p>
            <a:pPr marL="0" indent="0">
              <a:buNone/>
            </a:pP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17</a:t>
            </a:fld>
            <a:endParaRPr lang="de-DE"/>
          </a:p>
        </p:txBody>
      </p:sp>
      <p:sp>
        <p:nvSpPr>
          <p:cNvPr id="8" name="Titel 7"/>
          <p:cNvSpPr>
            <a:spLocks noGrp="1"/>
          </p:cNvSpPr>
          <p:nvPr>
            <p:ph type="title"/>
          </p:nvPr>
        </p:nvSpPr>
        <p:spPr/>
        <p:txBody>
          <a:bodyPr>
            <a:normAutofit/>
          </a:bodyPr>
          <a:lstStyle/>
          <a:p>
            <a:r>
              <a:rPr lang="de-DE" sz="2000" b="1" dirty="0"/>
              <a:t>Das gesellige Personal – </a:t>
            </a:r>
            <a:br>
              <a:rPr lang="de-DE" sz="2000" b="1" dirty="0"/>
            </a:br>
            <a:r>
              <a:rPr lang="de-DE" sz="2000" b="1" dirty="0"/>
              <a:t>die höfischen Dilettanten</a:t>
            </a:r>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0" name="Rechteck 9">
            <a:extLst>
              <a:ext uri="{FF2B5EF4-FFF2-40B4-BE49-F238E27FC236}">
                <a16:creationId xmlns:a16="http://schemas.microsoft.com/office/drawing/2014/main" id="{4616B3A9-CE1F-4ED3-987C-F23B92FC6742}"/>
              </a:ext>
            </a:extLst>
          </p:cNvPr>
          <p:cNvSpPr/>
          <p:nvPr/>
        </p:nvSpPr>
        <p:spPr>
          <a:xfrm>
            <a:off x="2169449" y="2438159"/>
            <a:ext cx="6663656" cy="3877985"/>
          </a:xfrm>
          <a:prstGeom prst="rect">
            <a:avLst/>
          </a:prstGeom>
        </p:spPr>
        <p:txBody>
          <a:bodyPr wrap="square">
            <a:spAutoFit/>
          </a:bodyPr>
          <a:lstStyle/>
          <a:p>
            <a:r>
              <a:rPr lang="de-DE" dirty="0"/>
              <a:t>Der Ritter Eckbert von </a:t>
            </a:r>
            <a:r>
              <a:rPr lang="de-DE" dirty="0" err="1"/>
              <a:t>Tiffurt</a:t>
            </a:r>
            <a:r>
              <a:rPr lang="de-DE" dirty="0"/>
              <a:t>.  </a:t>
            </a:r>
          </a:p>
          <a:p>
            <a:r>
              <a:rPr lang="de-DE" dirty="0"/>
              <a:t>Nachricht aus dem zwölften Jahrhundert</a:t>
            </a:r>
            <a:endParaRPr lang="de-DE" sz="1600" dirty="0">
              <a:ea typeface="Times New Roman" panose="02020603050405020304" pitchFamily="18" charset="0"/>
            </a:endParaRPr>
          </a:p>
          <a:p>
            <a:pPr hangingPunct="0">
              <a:lnSpc>
                <a:spcPts val="1800"/>
              </a:lnSpc>
              <a:spcAft>
                <a:spcPts val="0"/>
              </a:spcAft>
              <a:tabLst>
                <a:tab pos="180340" algn="l"/>
              </a:tabLst>
            </a:pPr>
            <a:endParaRPr lang="de-DE" sz="1600" dirty="0">
              <a:ea typeface="Times New Roman" panose="02020603050405020304" pitchFamily="18" charset="0"/>
            </a:endParaRPr>
          </a:p>
          <a:p>
            <a:pPr hangingPunct="0">
              <a:lnSpc>
                <a:spcPts val="1800"/>
              </a:lnSpc>
              <a:spcAft>
                <a:spcPts val="0"/>
              </a:spcAft>
              <a:tabLst>
                <a:tab pos="180340" algn="l"/>
              </a:tabLst>
            </a:pPr>
            <a:r>
              <a:rPr lang="de-DE" sz="1600" dirty="0">
                <a:ea typeface="Times New Roman" panose="02020603050405020304" pitchFamily="18" charset="0"/>
              </a:rPr>
              <a:t>Er sah wie </a:t>
            </a:r>
            <a:r>
              <a:rPr lang="de-DE" sz="1600" u="sng" dirty="0">
                <a:ea typeface="Times New Roman" panose="02020603050405020304" pitchFamily="18" charset="0"/>
                <a:cs typeface="Times New Roman" panose="02020603050405020304" pitchFamily="18" charset="0"/>
              </a:rPr>
              <a:t>Amalia</a:t>
            </a:r>
            <a:r>
              <a:rPr lang="de-DE" sz="1600" dirty="0">
                <a:ea typeface="Times New Roman" panose="02020603050405020304" pitchFamily="18" charset="0"/>
              </a:rPr>
              <a:t> in schönen Gebüschen längst seiner lieben </a:t>
            </a:r>
            <a:r>
              <a:rPr lang="de-DE" sz="1600" u="sng" dirty="0" err="1">
                <a:ea typeface="Times New Roman" panose="02020603050405020304" pitchFamily="18" charset="0"/>
              </a:rPr>
              <a:t>Ilme</a:t>
            </a:r>
            <a:r>
              <a:rPr lang="de-DE" sz="1600" dirty="0">
                <a:ea typeface="Times New Roman" panose="02020603050405020304" pitchFamily="18" charset="0"/>
              </a:rPr>
              <a:t> einsam einhergehet; Hörte wie sie da in sich spricht: „Süß ist die Erinnerung erfüllter </a:t>
            </a:r>
            <a:r>
              <a:rPr lang="de-DE" sz="1600" dirty="0" err="1">
                <a:ea typeface="Times New Roman" panose="02020603050405020304" pitchFamily="18" charset="0"/>
              </a:rPr>
              <a:t>theuerer</a:t>
            </a:r>
            <a:r>
              <a:rPr lang="de-DE" sz="1600" dirty="0">
                <a:ea typeface="Times New Roman" panose="02020603050405020304" pitchFamily="18" charset="0"/>
              </a:rPr>
              <a:t> Pflichten. Meine Söhne erwachsen, ich von </a:t>
            </a:r>
            <a:r>
              <a:rPr lang="de-DE" sz="1600" dirty="0" err="1">
                <a:ea typeface="Times New Roman" panose="02020603050405020304" pitchFamily="18" charset="0"/>
              </a:rPr>
              <a:t>Unterthanen</a:t>
            </a:r>
            <a:r>
              <a:rPr lang="de-DE" sz="1600" dirty="0">
                <a:ea typeface="Times New Roman" panose="02020603050405020304" pitchFamily="18" charset="0"/>
              </a:rPr>
              <a:t> geliebt, von Fremden geehrt? Der halbverloschene Stamm erhielt durch mich grünende Sprossen! – Mein beruhigtes Herz sagt es mir </a:t>
            </a:r>
            <a:r>
              <a:rPr lang="de-DE" sz="1600" dirty="0" err="1">
                <a:ea typeface="Times New Roman" panose="02020603050405020304" pitchFamily="18" charset="0"/>
              </a:rPr>
              <a:t>daß</a:t>
            </a:r>
            <a:r>
              <a:rPr lang="de-DE" sz="1600" dirty="0">
                <a:ea typeface="Times New Roman" panose="02020603050405020304" pitchFamily="18" charset="0"/>
              </a:rPr>
              <a:t> ich wohl </a:t>
            </a:r>
            <a:r>
              <a:rPr lang="de-DE" sz="1600" dirty="0" err="1">
                <a:ea typeface="Times New Roman" panose="02020603050405020304" pitchFamily="18" charset="0"/>
              </a:rPr>
              <a:t>thate</a:t>
            </a:r>
            <a:r>
              <a:rPr lang="de-DE" sz="1600" dirty="0">
                <a:ea typeface="Times New Roman" panose="02020603050405020304" pitchFamily="18" charset="0"/>
              </a:rPr>
              <a:t>, wo ich konnte, </a:t>
            </a:r>
            <a:r>
              <a:rPr lang="de-DE" sz="1600" dirty="0" err="1">
                <a:ea typeface="Times New Roman" panose="02020603050405020304" pitchFamily="18" charset="0"/>
              </a:rPr>
              <a:t>daß</a:t>
            </a:r>
            <a:r>
              <a:rPr lang="de-DE" sz="1600" dirty="0">
                <a:ea typeface="Times New Roman" panose="02020603050405020304" pitchFamily="18" charset="0"/>
              </a:rPr>
              <a:t> ich von </a:t>
            </a:r>
            <a:r>
              <a:rPr lang="de-DE" sz="1600" u="sng" dirty="0">
                <a:ea typeface="Times New Roman" panose="02020603050405020304" pitchFamily="18" charset="0"/>
              </a:rPr>
              <a:t>Wolfens</a:t>
            </a:r>
            <a:r>
              <a:rPr lang="de-DE" sz="1600" dirty="0">
                <a:ea typeface="Times New Roman" panose="02020603050405020304" pitchFamily="18" charset="0"/>
              </a:rPr>
              <a:t> Namen keine unwürdige Tochter bin!“ und </a:t>
            </a:r>
            <a:r>
              <a:rPr lang="de-DE" sz="1600" u="sng" dirty="0">
                <a:ea typeface="Times New Roman" panose="02020603050405020304" pitchFamily="18" charset="0"/>
              </a:rPr>
              <a:t>Eckbert</a:t>
            </a:r>
            <a:r>
              <a:rPr lang="de-DE" sz="1600" dirty="0">
                <a:ea typeface="Times New Roman" panose="02020603050405020304" pitchFamily="18" charset="0"/>
              </a:rPr>
              <a:t> sah es, wie die </a:t>
            </a:r>
            <a:r>
              <a:rPr lang="de-DE" sz="1600" u="sng" dirty="0">
                <a:ea typeface="Times New Roman" panose="02020603050405020304" pitchFamily="18" charset="0"/>
              </a:rPr>
              <a:t>Musen</a:t>
            </a:r>
            <a:r>
              <a:rPr lang="de-DE" sz="1600" dirty="0">
                <a:ea typeface="Times New Roman" panose="02020603050405020304" pitchFamily="18" charset="0"/>
              </a:rPr>
              <a:t> alle sich bestrebten Ihr nach </a:t>
            </a:r>
            <a:r>
              <a:rPr lang="de-DE" sz="1600" dirty="0" err="1">
                <a:ea typeface="Times New Roman" panose="02020603050405020304" pitchFamily="18" charset="0"/>
              </a:rPr>
              <a:t>entladner</a:t>
            </a:r>
            <a:r>
              <a:rPr lang="de-DE" sz="1600" dirty="0">
                <a:ea typeface="Times New Roman" panose="02020603050405020304" pitchFamily="18" charset="0"/>
              </a:rPr>
              <a:t> Bürde die Stunden der Ruhe zu verschönern, zu versüßen. Wie </a:t>
            </a:r>
            <a:r>
              <a:rPr lang="de-DE" sz="1600" u="sng" dirty="0">
                <a:ea typeface="Times New Roman" panose="02020603050405020304" pitchFamily="18" charset="0"/>
              </a:rPr>
              <a:t>Terpsichore</a:t>
            </a:r>
            <a:r>
              <a:rPr lang="de-DE" sz="1600" dirty="0">
                <a:ea typeface="Times New Roman" panose="02020603050405020304" pitchFamily="18" charset="0"/>
              </a:rPr>
              <a:t> und </a:t>
            </a:r>
            <a:r>
              <a:rPr lang="de-DE" sz="1600" u="sng" dirty="0" err="1">
                <a:ea typeface="Times New Roman" panose="02020603050405020304" pitchFamily="18" charset="0"/>
              </a:rPr>
              <a:t>Talia</a:t>
            </a:r>
            <a:r>
              <a:rPr lang="de-DE" sz="1600" dirty="0">
                <a:ea typeface="Times New Roman" panose="02020603050405020304" pitchFamily="18" charset="0"/>
              </a:rPr>
              <a:t> sie ergötzten. Wie die Saiten unter ihren Fingern ertönten. Aber wie freut sich </a:t>
            </a:r>
            <a:r>
              <a:rPr lang="de-DE" sz="1600" u="sng" dirty="0">
                <a:ea typeface="Times New Roman" panose="02020603050405020304" pitchFamily="18" charset="0"/>
              </a:rPr>
              <a:t>Eckbert</a:t>
            </a:r>
            <a:r>
              <a:rPr lang="de-DE" sz="1600" dirty="0">
                <a:ea typeface="Times New Roman" panose="02020603050405020304" pitchFamily="18" charset="0"/>
              </a:rPr>
              <a:t> als er </a:t>
            </a:r>
            <a:r>
              <a:rPr lang="de-DE" sz="1600" dirty="0" err="1">
                <a:ea typeface="Times New Roman" panose="02020603050405020304" pitchFamily="18" charset="0"/>
              </a:rPr>
              <a:t>sahe</a:t>
            </a:r>
            <a:r>
              <a:rPr lang="de-DE" sz="1600" dirty="0">
                <a:ea typeface="Times New Roman" panose="02020603050405020304" pitchFamily="18" charset="0"/>
              </a:rPr>
              <a:t> wie die Fürstin auf den Rasen an das Ufer der </a:t>
            </a:r>
            <a:r>
              <a:rPr lang="de-DE" sz="1600" u="sng" dirty="0" err="1">
                <a:ea typeface="Times New Roman" panose="02020603050405020304" pitchFamily="18" charset="0"/>
              </a:rPr>
              <a:t>Ilme</a:t>
            </a:r>
            <a:r>
              <a:rPr lang="de-DE" sz="1600" dirty="0">
                <a:ea typeface="Times New Roman" panose="02020603050405020304" pitchFamily="18" charset="0"/>
              </a:rPr>
              <a:t> an den Platz wo seine Laube stunde sich hinsetzet, und mit eigner Hand sein </a:t>
            </a:r>
            <a:r>
              <a:rPr lang="de-DE" sz="1600" u="sng" dirty="0" err="1">
                <a:ea typeface="Times New Roman" panose="02020603050405020304" pitchFamily="18" charset="0"/>
              </a:rPr>
              <a:t>Tiffurt</a:t>
            </a:r>
            <a:r>
              <a:rPr lang="de-DE" sz="1600" dirty="0">
                <a:ea typeface="Times New Roman" panose="02020603050405020304" pitchFamily="18" charset="0"/>
              </a:rPr>
              <a:t> abbildet?</a:t>
            </a:r>
            <a:endParaRPr lang="de-DE" sz="1600" dirty="0">
              <a:effectLst/>
              <a:ea typeface="Times New Roman" panose="02020603050405020304" pitchFamily="18" charset="0"/>
            </a:endParaRPr>
          </a:p>
        </p:txBody>
      </p:sp>
    </p:spTree>
    <p:extLst>
      <p:ext uri="{BB962C8B-B14F-4D97-AF65-F5344CB8AC3E}">
        <p14:creationId xmlns:p14="http://schemas.microsoft.com/office/powerpoint/2010/main" val="1288152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85633" cy="732974"/>
          </a:xfrm>
        </p:spPr>
        <p:txBody>
          <a:bodyPr/>
          <a:lstStyle/>
          <a:p>
            <a:pPr algn="ctr"/>
            <a:r>
              <a:rPr lang="de-DE" sz="1800" dirty="0"/>
              <a:t>Louise von </a:t>
            </a:r>
            <a:r>
              <a:rPr lang="de-DE" sz="1800" dirty="0" err="1"/>
              <a:t>Göchhausen</a:t>
            </a:r>
            <a:r>
              <a:rPr lang="de-DE" sz="1800" dirty="0"/>
              <a:t>,</a:t>
            </a:r>
            <a:r>
              <a:rPr lang="de-DE" sz="1800" i="1" dirty="0"/>
              <a:t> Ritter Eckbert</a:t>
            </a:r>
          </a:p>
        </p:txBody>
      </p:sp>
      <p:sp>
        <p:nvSpPr>
          <p:cNvPr id="3" name="Textplatzhalter 2"/>
          <p:cNvSpPr>
            <a:spLocks noGrp="1"/>
          </p:cNvSpPr>
          <p:nvPr>
            <p:ph type="body" sz="half" idx="3"/>
          </p:nvPr>
        </p:nvSpPr>
        <p:spPr>
          <a:xfrm flipH="1">
            <a:off x="8833105" y="1524000"/>
            <a:ext cx="45719" cy="45719"/>
          </a:xfrm>
        </p:spPr>
        <p:txBody>
          <a:bodyPr/>
          <a:lstStyle/>
          <a:p>
            <a:endParaRPr lang="de-DE" sz="1800" dirty="0"/>
          </a:p>
        </p:txBody>
      </p:sp>
      <p:sp>
        <p:nvSpPr>
          <p:cNvPr id="4" name="Fußzeilenplatzhalter 3"/>
          <p:cNvSpPr>
            <a:spLocks noGrp="1"/>
          </p:cNvSpPr>
          <p:nvPr>
            <p:ph type="ftr" sz="quarter" idx="11"/>
          </p:nvPr>
        </p:nvSpPr>
        <p:spPr>
          <a:xfrm>
            <a:off x="304800" y="6409944"/>
            <a:ext cx="6427440" cy="365760"/>
          </a:xfrm>
        </p:spPr>
        <p:txBody>
          <a:bodyPr/>
          <a:lstStyle/>
          <a:p>
            <a:endParaRPr lang="de-DE" dirty="0"/>
          </a:p>
        </p:txBody>
      </p:sp>
      <p:sp>
        <p:nvSpPr>
          <p:cNvPr id="6" name="Inhaltsplatzhalter 5"/>
          <p:cNvSpPr>
            <a:spLocks noGrp="1"/>
          </p:cNvSpPr>
          <p:nvPr>
            <p:ph sz="quarter" idx="4"/>
          </p:nvPr>
        </p:nvSpPr>
        <p:spPr>
          <a:xfrm>
            <a:off x="4571999" y="2471383"/>
            <a:ext cx="4352783" cy="3822192"/>
          </a:xfrm>
        </p:spPr>
        <p:txBody>
          <a:bodyPr>
            <a:normAutofit fontScale="25000" lnSpcReduction="20000"/>
          </a:bodyPr>
          <a:lstStyle/>
          <a:p>
            <a:pPr marL="0" indent="0">
              <a:buNone/>
            </a:pPr>
            <a:endParaRPr lang="de-DE" sz="1800" dirty="0"/>
          </a:p>
          <a:p>
            <a:pPr marL="0" indent="0">
              <a:buNone/>
            </a:pPr>
            <a:endParaRPr lang="de-DE" sz="1800" dirty="0"/>
          </a:p>
          <a:p>
            <a:pPr marL="0" indent="0">
              <a:buNone/>
            </a:pP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18</a:t>
            </a:fld>
            <a:endParaRPr lang="de-DE"/>
          </a:p>
        </p:txBody>
      </p:sp>
      <p:sp>
        <p:nvSpPr>
          <p:cNvPr id="8" name="Titel 7"/>
          <p:cNvSpPr>
            <a:spLocks noGrp="1"/>
          </p:cNvSpPr>
          <p:nvPr>
            <p:ph type="title"/>
          </p:nvPr>
        </p:nvSpPr>
        <p:spPr/>
        <p:txBody>
          <a:bodyPr>
            <a:normAutofit/>
          </a:bodyPr>
          <a:lstStyle/>
          <a:p>
            <a:r>
              <a:rPr lang="de-DE" sz="2000" b="1" dirty="0"/>
              <a:t>Das gesellige Personal – </a:t>
            </a:r>
            <a:br>
              <a:rPr lang="de-DE" sz="2000" b="1" dirty="0"/>
            </a:br>
            <a:r>
              <a:rPr lang="de-DE" sz="2000" b="1" dirty="0"/>
              <a:t>die höfischen Dilettanten</a:t>
            </a:r>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0" name="Rechteck 9">
            <a:extLst>
              <a:ext uri="{FF2B5EF4-FFF2-40B4-BE49-F238E27FC236}">
                <a16:creationId xmlns:a16="http://schemas.microsoft.com/office/drawing/2014/main" id="{4616B3A9-CE1F-4ED3-987C-F23B92FC6742}"/>
              </a:ext>
            </a:extLst>
          </p:cNvPr>
          <p:cNvSpPr/>
          <p:nvPr/>
        </p:nvSpPr>
        <p:spPr>
          <a:xfrm>
            <a:off x="467545" y="2438159"/>
            <a:ext cx="8365560" cy="3554819"/>
          </a:xfrm>
          <a:prstGeom prst="rect">
            <a:avLst/>
          </a:prstGeom>
        </p:spPr>
        <p:txBody>
          <a:bodyPr wrap="square">
            <a:spAutoFit/>
          </a:bodyPr>
          <a:lstStyle/>
          <a:p>
            <a:pPr hangingPunct="0">
              <a:lnSpc>
                <a:spcPts val="1800"/>
              </a:lnSpc>
            </a:pPr>
            <a:r>
              <a:rPr lang="de-DE" sz="1600" dirty="0"/>
              <a:t>Er sah nun auch wie </a:t>
            </a:r>
            <a:r>
              <a:rPr lang="de-DE" sz="1600" u="sng" dirty="0"/>
              <a:t>Amalia</a:t>
            </a:r>
            <a:r>
              <a:rPr lang="de-DE" sz="1600" dirty="0"/>
              <a:t> in </a:t>
            </a:r>
            <a:r>
              <a:rPr lang="de-DE" sz="1600" u="sng" dirty="0" err="1"/>
              <a:t>Tiffurt</a:t>
            </a:r>
            <a:r>
              <a:rPr lang="de-DE" sz="1600" dirty="0"/>
              <a:t> an ungesehenen stillem Ort denen </a:t>
            </a:r>
            <a:r>
              <a:rPr lang="de-DE" sz="1600" u="sng" dirty="0"/>
              <a:t>Musen</a:t>
            </a:r>
            <a:r>
              <a:rPr lang="de-DE" sz="1600" dirty="0"/>
              <a:t> einen kleinen Tempel errichtet. Wie Sie Selbst </a:t>
            </a:r>
            <a:r>
              <a:rPr lang="de-DE" sz="1600" u="sng" dirty="0" err="1"/>
              <a:t>Psichen</a:t>
            </a:r>
            <a:r>
              <a:rPr lang="de-DE" sz="1600" dirty="0"/>
              <a:t> und Amor aufstellt. Wie </a:t>
            </a:r>
            <a:r>
              <a:rPr lang="de-DE" sz="1600" u="sng" dirty="0" err="1"/>
              <a:t>Göthe</a:t>
            </a:r>
            <a:r>
              <a:rPr lang="de-DE" sz="1600" dirty="0"/>
              <a:t> das Bild der Phantasie und </a:t>
            </a:r>
            <a:r>
              <a:rPr lang="de-DE" sz="1600" u="sng" dirty="0"/>
              <a:t>Wieland</a:t>
            </a:r>
            <a:r>
              <a:rPr lang="de-DE" sz="1600" dirty="0"/>
              <a:t> die Bilder der </a:t>
            </a:r>
            <a:r>
              <a:rPr lang="de-DE" sz="1600" dirty="0" err="1"/>
              <a:t>Gratzien</a:t>
            </a:r>
            <a:r>
              <a:rPr lang="de-DE" sz="1600" dirty="0"/>
              <a:t> </a:t>
            </a:r>
            <a:r>
              <a:rPr lang="de-DE" sz="1600" dirty="0" err="1"/>
              <a:t>darinne</a:t>
            </a:r>
            <a:r>
              <a:rPr lang="de-DE" sz="1600" dirty="0"/>
              <a:t> aufstellten. Wie </a:t>
            </a:r>
            <a:r>
              <a:rPr lang="de-DE" sz="1600" u="sng" dirty="0"/>
              <a:t>Herder</a:t>
            </a:r>
            <a:r>
              <a:rPr lang="de-DE" sz="1600" dirty="0"/>
              <a:t> die Bilder der Weisheit und Tugend hingießet. (Dann Liebe, </a:t>
            </a:r>
            <a:r>
              <a:rPr lang="de-DE" sz="1600" dirty="0" err="1"/>
              <a:t>Weißheit</a:t>
            </a:r>
            <a:r>
              <a:rPr lang="de-DE" sz="1600" dirty="0"/>
              <a:t> und </a:t>
            </a:r>
            <a:r>
              <a:rPr lang="de-DE" sz="1600" dirty="0" err="1"/>
              <a:t>Gratzien</a:t>
            </a:r>
            <a:r>
              <a:rPr lang="de-DE" sz="1600" dirty="0"/>
              <a:t> sind mit denen Musen verschwistert), auch </a:t>
            </a:r>
            <a:r>
              <a:rPr lang="de-DE" sz="1600" dirty="0" err="1"/>
              <a:t>sahe</a:t>
            </a:r>
            <a:r>
              <a:rPr lang="de-DE" sz="1600" dirty="0"/>
              <a:t> er wie </a:t>
            </a:r>
            <a:r>
              <a:rPr lang="de-DE" sz="1600" dirty="0" err="1"/>
              <a:t>herder</a:t>
            </a:r>
            <a:r>
              <a:rPr lang="de-DE" sz="1600" dirty="0"/>
              <a:t> denen Musen ihren Platz im Tempel vorzeigte.</a:t>
            </a:r>
          </a:p>
          <a:p>
            <a:pPr hangingPunct="0">
              <a:lnSpc>
                <a:spcPts val="1800"/>
              </a:lnSpc>
            </a:pPr>
            <a:r>
              <a:rPr lang="de-DE" sz="1600" dirty="0"/>
              <a:t>	Dann sah er wie der kleine Tempel durch </a:t>
            </a:r>
            <a:r>
              <a:rPr lang="de-DE" sz="1600" u="sng" dirty="0"/>
              <a:t>Herders holde Gattin</a:t>
            </a:r>
            <a:r>
              <a:rPr lang="de-DE" sz="1600" dirty="0"/>
              <a:t>, Prinz </a:t>
            </a:r>
            <a:r>
              <a:rPr lang="de-DE" sz="1600" u="sng" dirty="0"/>
              <a:t>Augusten,</a:t>
            </a:r>
            <a:r>
              <a:rPr lang="de-DE" sz="1600" dirty="0"/>
              <a:t> </a:t>
            </a:r>
            <a:r>
              <a:rPr lang="de-DE" sz="1600" u="sng" dirty="0" err="1"/>
              <a:t>Seckendorf</a:t>
            </a:r>
            <a:r>
              <a:rPr lang="de-DE" sz="1600" dirty="0"/>
              <a:t> und </a:t>
            </a:r>
            <a:r>
              <a:rPr lang="de-DE" sz="1600" u="sng" dirty="0"/>
              <a:t>Einsiedel</a:t>
            </a:r>
            <a:r>
              <a:rPr lang="de-DE" sz="1600" dirty="0"/>
              <a:t> mit sanftem Gefühl, Geist, Laun und </a:t>
            </a:r>
            <a:r>
              <a:rPr lang="de-DE" sz="1600" dirty="0" err="1"/>
              <a:t>Wiz</a:t>
            </a:r>
            <a:r>
              <a:rPr lang="de-DE" sz="1600" dirty="0"/>
              <a:t> ausgeschmückt wurde, und auch wie </a:t>
            </a:r>
            <a:r>
              <a:rPr lang="de-DE" sz="1600" u="sng" dirty="0"/>
              <a:t>Dalberg</a:t>
            </a:r>
            <a:r>
              <a:rPr lang="de-DE" sz="1600" dirty="0"/>
              <a:t> einige minder schöne Blumen, doch voll guten Willens hinbringt. Er sah ferner, O! welcher Anblick? Wie Carl Augusts Tochter und kleine Söhne nach </a:t>
            </a:r>
            <a:r>
              <a:rPr lang="de-DE" sz="1600" dirty="0" err="1"/>
              <a:t>Tiffurt</a:t>
            </a:r>
            <a:r>
              <a:rPr lang="de-DE" sz="1600" dirty="0"/>
              <a:t> kommen. Wie die muntre Kinder auf dem Rasen herumspringen. Wie sich Ihre edle Mutter mit ruhigem stillem innigen Vergnügen an dem Anblick labet. Wie sich Ihre Seele über </a:t>
            </a:r>
            <a:r>
              <a:rPr lang="de-DE" sz="1600" dirty="0" err="1"/>
              <a:t>Wolcken</a:t>
            </a:r>
            <a:r>
              <a:rPr lang="de-DE" sz="1600" dirty="0"/>
              <a:t> erhebt und sagt: Gott! Du gabst Sie mir. </a:t>
            </a:r>
            <a:r>
              <a:rPr lang="de-DE" sz="1600" dirty="0" err="1"/>
              <a:t>Geb</a:t>
            </a:r>
            <a:r>
              <a:rPr lang="de-DE" sz="1600" dirty="0"/>
              <a:t> Ihnen Liebe zum Wahren, mache sie edel und tugendhaft, leite sie! –</a:t>
            </a:r>
          </a:p>
          <a:p>
            <a:pPr hangingPunct="0">
              <a:lnSpc>
                <a:spcPts val="1800"/>
              </a:lnSpc>
              <a:spcAft>
                <a:spcPts val="0"/>
              </a:spcAft>
              <a:tabLst>
                <a:tab pos="180340" algn="l"/>
              </a:tabLst>
            </a:pPr>
            <a:endParaRPr lang="de-DE" sz="1600" dirty="0">
              <a:latin typeface="Times New Roman" panose="02020603050405020304" pitchFamily="18" charset="0"/>
              <a:ea typeface="Times New Roman" panose="02020603050405020304" pitchFamily="18" charset="0"/>
            </a:endParaRPr>
          </a:p>
        </p:txBody>
      </p:sp>
      <p:sp>
        <p:nvSpPr>
          <p:cNvPr id="12" name="Inhaltsplatzhalter 11">
            <a:extLst>
              <a:ext uri="{FF2B5EF4-FFF2-40B4-BE49-F238E27FC236}">
                <a16:creationId xmlns:a16="http://schemas.microsoft.com/office/drawing/2014/main" id="{8D969D87-715B-4782-BB5F-7459C3A4A126}"/>
              </a:ext>
            </a:extLst>
          </p:cNvPr>
          <p:cNvSpPr>
            <a:spLocks noGrp="1"/>
          </p:cNvSpPr>
          <p:nvPr>
            <p:ph sz="quarter" idx="2"/>
          </p:nvPr>
        </p:nvSpPr>
        <p:spPr>
          <a:xfrm>
            <a:off x="301752" y="2471383"/>
            <a:ext cx="237800" cy="93521"/>
          </a:xfrm>
        </p:spPr>
        <p:txBody>
          <a:bodyPr>
            <a:normAutofit fontScale="25000" lnSpcReduction="20000"/>
          </a:bodyPr>
          <a:lstStyle/>
          <a:p>
            <a:endParaRPr lang="de-DE" dirty="0"/>
          </a:p>
        </p:txBody>
      </p:sp>
    </p:spTree>
    <p:extLst>
      <p:ext uri="{BB962C8B-B14F-4D97-AF65-F5344CB8AC3E}">
        <p14:creationId xmlns:p14="http://schemas.microsoft.com/office/powerpoint/2010/main" val="1864816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a:t>Johann Heinrich Merck</a:t>
            </a:r>
          </a:p>
          <a:p>
            <a:r>
              <a:rPr lang="de-DE" sz="1200" dirty="0"/>
              <a:t>(Porträt von  J.H. Strecker)</a:t>
            </a:r>
          </a:p>
        </p:txBody>
      </p:sp>
      <p:sp>
        <p:nvSpPr>
          <p:cNvPr id="3" name="Textplatzhalter 2"/>
          <p:cNvSpPr>
            <a:spLocks noGrp="1"/>
          </p:cNvSpPr>
          <p:nvPr>
            <p:ph type="body" sz="half" idx="3"/>
          </p:nvPr>
        </p:nvSpPr>
        <p:spPr/>
        <p:txBody>
          <a:bodyPr/>
          <a:lstStyle/>
          <a:p>
            <a:pPr algn="ctr"/>
            <a:r>
              <a:rPr lang="de-DE" sz="1600" dirty="0"/>
              <a:t>Scharaden</a:t>
            </a:r>
          </a:p>
        </p:txBody>
      </p:sp>
      <p:sp>
        <p:nvSpPr>
          <p:cNvPr id="4" name="Fußzeilenplatzhalter 3"/>
          <p:cNvSpPr>
            <a:spLocks noGrp="1"/>
          </p:cNvSpPr>
          <p:nvPr>
            <p:ph type="ftr" sz="quarter" idx="11"/>
          </p:nvPr>
        </p:nvSpPr>
        <p:spPr>
          <a:xfrm>
            <a:off x="251520" y="6381328"/>
            <a:ext cx="6192688" cy="365760"/>
          </a:xfrm>
        </p:spPr>
        <p:txBody>
          <a:bodyPr/>
          <a:lstStyle/>
          <a:p>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99592" y="2492896"/>
            <a:ext cx="2419469" cy="2880320"/>
          </a:xfrm>
        </p:spPr>
      </p:pic>
      <p:sp>
        <p:nvSpPr>
          <p:cNvPr id="7" name="Foliennummernplatzhalter 6"/>
          <p:cNvSpPr>
            <a:spLocks noGrp="1"/>
          </p:cNvSpPr>
          <p:nvPr>
            <p:ph type="sldNum" sz="quarter" idx="12"/>
          </p:nvPr>
        </p:nvSpPr>
        <p:spPr/>
        <p:txBody>
          <a:bodyPr/>
          <a:lstStyle/>
          <a:p>
            <a:fld id="{B2ADACBF-B37B-4026-855E-49B0BDFC8D12}" type="slidenum">
              <a:rPr lang="de-DE" smtClean="0"/>
              <a:t>19</a:t>
            </a:fld>
            <a:endParaRPr lang="de-DE"/>
          </a:p>
        </p:txBody>
      </p:sp>
      <p:sp>
        <p:nvSpPr>
          <p:cNvPr id="8" name="Titel 7"/>
          <p:cNvSpPr>
            <a:spLocks noGrp="1"/>
          </p:cNvSpPr>
          <p:nvPr>
            <p:ph type="title"/>
          </p:nvPr>
        </p:nvSpPr>
        <p:spPr/>
        <p:txBody>
          <a:bodyPr>
            <a:normAutofit/>
          </a:bodyPr>
          <a:lstStyle/>
          <a:p>
            <a:r>
              <a:rPr lang="de-DE" sz="2000" b="1" dirty="0"/>
              <a:t>Gesellige Formen – Scharaden</a:t>
            </a:r>
            <a:br>
              <a:rPr lang="de-DE" sz="2000" b="1" dirty="0"/>
            </a:br>
            <a:endParaRPr lang="de-DE" sz="20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6" name="Inhaltsplatzhalter 5">
            <a:extLst>
              <a:ext uri="{FF2B5EF4-FFF2-40B4-BE49-F238E27FC236}">
                <a16:creationId xmlns:a16="http://schemas.microsoft.com/office/drawing/2014/main" id="{2A75950A-C7FD-495A-B41A-56839B631153}"/>
              </a:ext>
            </a:extLst>
          </p:cNvPr>
          <p:cNvSpPr>
            <a:spLocks noGrp="1"/>
          </p:cNvSpPr>
          <p:nvPr>
            <p:ph sz="quarter" idx="4"/>
          </p:nvPr>
        </p:nvSpPr>
        <p:spPr>
          <a:xfrm>
            <a:off x="3563888" y="2471383"/>
            <a:ext cx="5275312" cy="3822192"/>
          </a:xfrm>
        </p:spPr>
        <p:txBody>
          <a:bodyPr>
            <a:normAutofit fontScale="62500" lnSpcReduction="20000"/>
          </a:bodyPr>
          <a:lstStyle/>
          <a:p>
            <a:pPr marL="0" indent="0" hangingPunct="0">
              <a:lnSpc>
                <a:spcPts val="2000"/>
              </a:lnSpc>
              <a:buNone/>
            </a:pPr>
            <a:r>
              <a:rPr lang="de-DE" sz="2600" dirty="0" err="1"/>
              <a:t>Zwey</a:t>
            </a:r>
            <a:r>
              <a:rPr lang="de-DE" sz="2600" dirty="0"/>
              <a:t> einsilbige Worte und Begriffe machen das Ganze. Das erste ist eine </a:t>
            </a:r>
            <a:r>
              <a:rPr lang="de-DE" sz="2600" dirty="0" err="1"/>
              <a:t>irrdische</a:t>
            </a:r>
            <a:r>
              <a:rPr lang="de-DE" sz="2600" dirty="0"/>
              <a:t> Unvollkommenheit die den </a:t>
            </a:r>
            <a:r>
              <a:rPr lang="de-DE" sz="2600" dirty="0" err="1"/>
              <a:t>Cosmopoliten</a:t>
            </a:r>
            <a:r>
              <a:rPr lang="de-DE" sz="2600" dirty="0"/>
              <a:t> von je her viel </a:t>
            </a:r>
            <a:r>
              <a:rPr lang="de-DE" sz="2600" dirty="0" err="1"/>
              <a:t>zuschaffen</a:t>
            </a:r>
            <a:r>
              <a:rPr lang="de-DE" sz="2600" dirty="0"/>
              <a:t> gemacht hat. Das zweite, als ein Begriff – der durch den Sinn das Gehör wie gewöhnlich erlangt wird – ist neueres Teutsch, als manches andere Wort unserer Sprache, und ist die Folge einer Erfindung Die wir widerrechtlicher Weise unserer Nation zuschreiben. Das ganze war eine </a:t>
            </a:r>
            <a:r>
              <a:rPr lang="de-DE" sz="2600" dirty="0" err="1"/>
              <a:t>conventionelle</a:t>
            </a:r>
            <a:r>
              <a:rPr lang="de-DE" sz="2600" dirty="0"/>
              <a:t> Bitte und </a:t>
            </a:r>
            <a:r>
              <a:rPr lang="de-DE" sz="2600" dirty="0" err="1"/>
              <a:t>Beystand</a:t>
            </a:r>
            <a:r>
              <a:rPr lang="de-DE" sz="2600" dirty="0"/>
              <a:t> – und wird nächstens – nach dem </a:t>
            </a:r>
            <a:r>
              <a:rPr lang="de-DE" sz="2600" dirty="0" err="1"/>
              <a:t>Beyspiel</a:t>
            </a:r>
            <a:r>
              <a:rPr lang="de-DE" sz="2600" dirty="0"/>
              <a:t> eines bekannten Welt und Menschen Besseres unserer Zeit, nicht aus patriotischen </a:t>
            </a:r>
            <a:r>
              <a:rPr lang="de-DE" sz="2600" dirty="0" err="1"/>
              <a:t>Eyfer</a:t>
            </a:r>
            <a:r>
              <a:rPr lang="de-DE" sz="2600" dirty="0"/>
              <a:t> sondern aus </a:t>
            </a:r>
            <a:r>
              <a:rPr lang="de-DE" sz="2600" dirty="0" err="1"/>
              <a:t>litterarischen</a:t>
            </a:r>
            <a:r>
              <a:rPr lang="de-DE" sz="2600" dirty="0"/>
              <a:t> Drang, zur Erhaltung unsers Journals </a:t>
            </a:r>
            <a:r>
              <a:rPr lang="de-DE" sz="2600" dirty="0" err="1"/>
              <a:t>gethan</a:t>
            </a:r>
            <a:r>
              <a:rPr lang="de-DE" sz="2600" dirty="0"/>
              <a:t> werden müssen.</a:t>
            </a:r>
          </a:p>
          <a:p>
            <a:pPr hangingPunct="0"/>
            <a:endParaRPr lang="de-DE" dirty="0"/>
          </a:p>
        </p:txBody>
      </p:sp>
    </p:spTree>
    <p:extLst>
      <p:ext uri="{BB962C8B-B14F-4D97-AF65-F5344CB8AC3E}">
        <p14:creationId xmlns:p14="http://schemas.microsoft.com/office/powerpoint/2010/main" val="4154499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Gesellige Formen –</a:t>
            </a:r>
            <a:br>
              <a:rPr lang="de-DE" sz="2000" b="1" dirty="0"/>
            </a:br>
            <a:r>
              <a:rPr lang="de-DE" sz="2000" b="1" dirty="0"/>
              <a:t>Preisfragen</a:t>
            </a:r>
          </a:p>
        </p:txBody>
      </p:sp>
      <p:sp>
        <p:nvSpPr>
          <p:cNvPr id="3" name="Fußzeilenplatzhalter 2"/>
          <p:cNvSpPr>
            <a:spLocks noGrp="1"/>
          </p:cNvSpPr>
          <p:nvPr>
            <p:ph type="ftr" sz="quarter" idx="11"/>
          </p:nvPr>
        </p:nvSpPr>
        <p:spPr>
          <a:xfrm>
            <a:off x="304800" y="6381328"/>
            <a:ext cx="7003504" cy="365760"/>
          </a:xfrm>
        </p:spPr>
        <p:txBody>
          <a:bodyPr/>
          <a:lstStyle/>
          <a:p>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20</a:t>
            </a:fld>
            <a:endParaRPr lang="de-DE"/>
          </a:p>
        </p:txBody>
      </p:sp>
      <p:sp>
        <p:nvSpPr>
          <p:cNvPr id="8" name="Inhaltsplatzhalter 7"/>
          <p:cNvSpPr>
            <a:spLocks noGrp="1"/>
          </p:cNvSpPr>
          <p:nvPr>
            <p:ph sz="quarter" idx="1"/>
          </p:nvPr>
        </p:nvSpPr>
        <p:spPr>
          <a:xfrm>
            <a:off x="301752" y="1527048"/>
            <a:ext cx="8503920" cy="4854280"/>
          </a:xfrm>
        </p:spPr>
        <p:txBody>
          <a:bodyPr>
            <a:normAutofit/>
          </a:bodyPr>
          <a:lstStyle/>
          <a:p>
            <a:pPr marL="0" indent="0">
              <a:buNone/>
            </a:pPr>
            <a:endParaRPr lang="de-DE" sz="1600" b="1" dirty="0"/>
          </a:p>
          <a:p>
            <a:pPr marL="0" indent="0">
              <a:buNone/>
            </a:pPr>
            <a:r>
              <a:rPr lang="de-DE" sz="1600" b="1" dirty="0"/>
              <a:t>Preis Frage</a:t>
            </a:r>
          </a:p>
          <a:p>
            <a:pPr marL="0" indent="0">
              <a:buNone/>
            </a:pPr>
            <a:r>
              <a:rPr lang="de-DE" sz="1600" dirty="0"/>
              <a:t> </a:t>
            </a:r>
          </a:p>
          <a:p>
            <a:pPr marL="0" indent="0">
              <a:buNone/>
            </a:pPr>
            <a:r>
              <a:rPr lang="de-DE" sz="1600" dirty="0"/>
              <a:t>Da man seit einiger Zeit die unglücklichen </a:t>
            </a:r>
            <a:r>
              <a:rPr lang="de-DE" sz="1600" dirty="0" err="1"/>
              <a:t>Einflüße</a:t>
            </a:r>
            <a:r>
              <a:rPr lang="de-DE" sz="1600" dirty="0"/>
              <a:t> der Langenweile, in </a:t>
            </a:r>
            <a:r>
              <a:rPr lang="de-DE" sz="1600" dirty="0" err="1"/>
              <a:t>grosen</a:t>
            </a:r>
            <a:r>
              <a:rPr lang="de-DE" sz="1600" dirty="0"/>
              <a:t> und kleinen Gesellschaften so </a:t>
            </a:r>
            <a:r>
              <a:rPr lang="de-DE" sz="1600" dirty="0" err="1"/>
              <a:t>mercklich</a:t>
            </a:r>
            <a:r>
              <a:rPr lang="de-DE" sz="1600" dirty="0"/>
              <a:t> spürt; so haben sich einige Personen gefunden, die aus Menschenfreundlichen Herzen, einen Preis für denjenigen ausgesetzt haben, welcher folgende Frage am Besten zu beantworten im Stande </a:t>
            </a:r>
            <a:r>
              <a:rPr lang="de-DE" sz="1600" dirty="0" err="1"/>
              <a:t>seyn</a:t>
            </a:r>
            <a:r>
              <a:rPr lang="de-DE" sz="1600" dirty="0"/>
              <a:t> wird.</a:t>
            </a:r>
          </a:p>
          <a:p>
            <a:pPr marL="0" indent="0">
              <a:buNone/>
            </a:pPr>
            <a:r>
              <a:rPr lang="de-DE" sz="1600" dirty="0"/>
              <a:t>Wie ist eine </a:t>
            </a:r>
            <a:r>
              <a:rPr lang="de-DE" sz="1600" dirty="0" err="1"/>
              <a:t>unocupirte</a:t>
            </a:r>
            <a:r>
              <a:rPr lang="de-DE" sz="1600" i="1" dirty="0"/>
              <a:t> </a:t>
            </a:r>
            <a:r>
              <a:rPr lang="de-DE" sz="1600" dirty="0"/>
              <a:t>Gesellschaft für die Langeweile zu bewahren?</a:t>
            </a:r>
          </a:p>
          <a:p>
            <a:pPr marL="0" indent="0">
              <a:buNone/>
            </a:pPr>
            <a:r>
              <a:rPr lang="de-DE" sz="1600" dirty="0"/>
              <a:t>Man bedingt sich aber aus, daß die </a:t>
            </a:r>
            <a:r>
              <a:rPr lang="de-DE" sz="1600" dirty="0" err="1"/>
              <a:t>etwan</a:t>
            </a:r>
            <a:r>
              <a:rPr lang="de-DE" sz="1600" dirty="0"/>
              <a:t> anzugebenden Mittel nichts gegen die Religion, die guten Sitten und die Gesetze enthalten. Was den dafür zu </a:t>
            </a:r>
            <a:r>
              <a:rPr lang="de-DE" sz="1600" dirty="0" err="1"/>
              <a:t>ertheilenden</a:t>
            </a:r>
            <a:r>
              <a:rPr lang="de-DE" sz="1600" dirty="0"/>
              <a:t> Preis anlangt, so soll derselbe </a:t>
            </a:r>
            <a:r>
              <a:rPr lang="de-DE" sz="1600" dirty="0" err="1"/>
              <a:t>unpartheyisch</a:t>
            </a:r>
            <a:r>
              <a:rPr lang="de-DE" sz="1600" dirty="0"/>
              <a:t> und nach reiflicher </a:t>
            </a:r>
            <a:r>
              <a:rPr lang="de-DE" sz="1600" dirty="0" err="1"/>
              <a:t>Ueberlegung</a:t>
            </a:r>
            <a:r>
              <a:rPr lang="de-DE" sz="1600" dirty="0"/>
              <a:t> in einer </a:t>
            </a:r>
            <a:r>
              <a:rPr lang="de-DE" sz="1600" dirty="0" err="1"/>
              <a:t>diesfals</a:t>
            </a:r>
            <a:r>
              <a:rPr lang="de-DE" sz="1600" dirty="0"/>
              <a:t> besonders zu haltenden Session, durch die Mehrheit der Stimmen zuerkannt werden und </a:t>
            </a:r>
            <a:r>
              <a:rPr lang="de-DE" sz="1600" dirty="0" err="1"/>
              <a:t>darinn</a:t>
            </a:r>
            <a:r>
              <a:rPr lang="de-DE" sz="1600" dirty="0"/>
              <a:t> bestehen: daß derjenige welcher ihn durch seine Beantwortung davon trägt, auf eine Woche lang zum </a:t>
            </a:r>
            <a:r>
              <a:rPr lang="de-DE" sz="1600" dirty="0" err="1"/>
              <a:t>Maitre</a:t>
            </a:r>
            <a:r>
              <a:rPr lang="de-DE" sz="1600" dirty="0"/>
              <a:t> und </a:t>
            </a:r>
            <a:r>
              <a:rPr lang="de-DE" sz="1600" dirty="0" err="1"/>
              <a:t>Directeur</a:t>
            </a:r>
            <a:r>
              <a:rPr lang="de-DE" sz="1600" dirty="0"/>
              <a:t> de </a:t>
            </a:r>
            <a:r>
              <a:rPr lang="de-DE" sz="1600" dirty="0" err="1"/>
              <a:t>Plaisir</a:t>
            </a:r>
            <a:r>
              <a:rPr lang="de-DE" sz="1600" dirty="0"/>
              <a:t> angenommen per </a:t>
            </a:r>
            <a:r>
              <a:rPr lang="de-DE" sz="1600" dirty="0" err="1"/>
              <a:t>Diploma</a:t>
            </a:r>
            <a:r>
              <a:rPr lang="de-DE" sz="1600" dirty="0"/>
              <a:t> dazu bestätigt, und mit einem </a:t>
            </a:r>
            <a:r>
              <a:rPr lang="de-DE" sz="1600" dirty="0" err="1"/>
              <a:t>proportionirlichen</a:t>
            </a:r>
            <a:r>
              <a:rPr lang="de-DE" sz="1600" dirty="0"/>
              <a:t> Gehalt </a:t>
            </a:r>
            <a:r>
              <a:rPr lang="de-DE" sz="1600" dirty="0" err="1"/>
              <a:t>versehn</a:t>
            </a:r>
            <a:r>
              <a:rPr lang="de-DE" sz="1600" dirty="0"/>
              <a:t> werden soll.</a:t>
            </a:r>
          </a:p>
          <a:p>
            <a:pPr marL="0" indent="0">
              <a:buNone/>
            </a:pPr>
            <a:r>
              <a:rPr lang="de-DE" sz="1600" dirty="0"/>
              <a:t>(</a:t>
            </a:r>
            <a:r>
              <a:rPr lang="de-DE" sz="1600" i="1" dirty="0"/>
              <a:t>TJ, 2. Stück</a:t>
            </a:r>
            <a:r>
              <a:rPr lang="de-DE" sz="1600" dirty="0"/>
              <a:t>)</a:t>
            </a:r>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846757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Gesellige Formen –</a:t>
            </a:r>
            <a:br>
              <a:rPr lang="de-DE" sz="2000" b="1" dirty="0"/>
            </a:br>
            <a:r>
              <a:rPr lang="de-DE" sz="2000" b="1" dirty="0"/>
              <a:t>Preisfragen</a:t>
            </a:r>
          </a:p>
        </p:txBody>
      </p:sp>
      <p:sp>
        <p:nvSpPr>
          <p:cNvPr id="3" name="Fußzeilenplatzhalter 2"/>
          <p:cNvSpPr>
            <a:spLocks noGrp="1"/>
          </p:cNvSpPr>
          <p:nvPr>
            <p:ph type="ftr" sz="quarter" idx="11"/>
          </p:nvPr>
        </p:nvSpPr>
        <p:spPr>
          <a:xfrm>
            <a:off x="304800" y="6381328"/>
            <a:ext cx="7003504" cy="365760"/>
          </a:xfrm>
        </p:spPr>
        <p:txBody>
          <a:bodyPr/>
          <a:lstStyle/>
          <a:p>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21</a:t>
            </a:fld>
            <a:endParaRPr lang="de-DE"/>
          </a:p>
        </p:txBody>
      </p:sp>
      <p:sp>
        <p:nvSpPr>
          <p:cNvPr id="8" name="Inhaltsplatzhalter 7"/>
          <p:cNvSpPr>
            <a:spLocks noGrp="1"/>
          </p:cNvSpPr>
          <p:nvPr>
            <p:ph sz="quarter" idx="1"/>
          </p:nvPr>
        </p:nvSpPr>
        <p:spPr>
          <a:xfrm>
            <a:off x="301752" y="1527048"/>
            <a:ext cx="8503920" cy="4854280"/>
          </a:xfrm>
        </p:spPr>
        <p:txBody>
          <a:bodyPr>
            <a:normAutofit/>
          </a:bodyPr>
          <a:lstStyle/>
          <a:p>
            <a:pPr marL="0" indent="0" hangingPunct="0">
              <a:buNone/>
            </a:pPr>
            <a:r>
              <a:rPr lang="de-DE" sz="1700" dirty="0"/>
              <a:t>Also fürs Erste: Wie ist eine </a:t>
            </a:r>
            <a:r>
              <a:rPr lang="de-DE" sz="1700" dirty="0" err="1"/>
              <a:t>unoccupierte</a:t>
            </a:r>
            <a:r>
              <a:rPr lang="de-DE" sz="1700" dirty="0"/>
              <a:t> Gesellschaft in so fern sie </a:t>
            </a:r>
            <a:r>
              <a:rPr lang="de-DE" sz="1700" dirty="0" err="1"/>
              <a:t>gesellschafftlich</a:t>
            </a:r>
            <a:r>
              <a:rPr lang="de-DE" sz="1700" dirty="0"/>
              <a:t> leben und sich gemeinschaftlich </a:t>
            </a:r>
            <a:r>
              <a:rPr lang="de-DE" sz="1700" dirty="0" err="1"/>
              <a:t>occupieren</a:t>
            </a:r>
            <a:r>
              <a:rPr lang="de-DE" sz="1700" dirty="0"/>
              <a:t>, das ist, amüsieren will (denn diese </a:t>
            </a:r>
            <a:r>
              <a:rPr lang="de-DE" sz="1700" dirty="0" err="1"/>
              <a:t>beyden</a:t>
            </a:r>
            <a:r>
              <a:rPr lang="de-DE" sz="1700" dirty="0"/>
              <a:t> Termini können als vollkommen gleich bedeutend angenommen werden) auf eine der Natur einer solchen Gesellschaft </a:t>
            </a:r>
            <a:r>
              <a:rPr lang="de-DE" sz="1700" dirty="0" err="1"/>
              <a:t>angemeßenste</a:t>
            </a:r>
            <a:r>
              <a:rPr lang="de-DE" sz="1700" dirty="0"/>
              <a:t> Art am Leichtesten und Zweckmäßigsten zu </a:t>
            </a:r>
            <a:r>
              <a:rPr lang="de-DE" sz="1700" dirty="0" err="1"/>
              <a:t>occupieren</a:t>
            </a:r>
            <a:r>
              <a:rPr lang="de-DE" sz="1700" dirty="0"/>
              <a:t>?</a:t>
            </a:r>
          </a:p>
          <a:p>
            <a:pPr marL="0" indent="0" hangingPunct="0">
              <a:buNone/>
            </a:pPr>
            <a:r>
              <a:rPr lang="de-DE" sz="1700" dirty="0"/>
              <a:t>Man mache eine Provision von einer Anzahl artiger Kinderspiele, derer es eine </a:t>
            </a:r>
            <a:r>
              <a:rPr lang="de-DE" sz="1700" dirty="0" err="1"/>
              <a:t>unzähliche</a:t>
            </a:r>
            <a:r>
              <a:rPr lang="de-DE" sz="1700" dirty="0"/>
              <a:t> Menge </a:t>
            </a:r>
            <a:r>
              <a:rPr lang="de-DE" sz="1700" dirty="0" err="1"/>
              <a:t>giebt</a:t>
            </a:r>
            <a:r>
              <a:rPr lang="de-DE" sz="1700" dirty="0"/>
              <a:t>, und aus welcher etwa 36 der lebhaftesten und kurzweiligsten ausgesucht werden könnten.</a:t>
            </a:r>
          </a:p>
          <a:p>
            <a:pPr marL="0" indent="0">
              <a:buNone/>
            </a:pPr>
            <a:r>
              <a:rPr lang="de-DE" sz="1700" dirty="0"/>
              <a:t>Diese Kinderspiele </a:t>
            </a:r>
            <a:r>
              <a:rPr lang="de-DE" sz="1700" dirty="0" err="1"/>
              <a:t>vertheile</a:t>
            </a:r>
            <a:r>
              <a:rPr lang="de-DE" sz="1700" dirty="0"/>
              <a:t> man auf 36 Tage, </a:t>
            </a:r>
            <a:r>
              <a:rPr lang="de-DE" sz="1700" dirty="0" err="1"/>
              <a:t>dergestallt</a:t>
            </a:r>
            <a:r>
              <a:rPr lang="de-DE" sz="1700" dirty="0"/>
              <a:t>, </a:t>
            </a:r>
            <a:r>
              <a:rPr lang="de-DE" sz="1700" dirty="0" err="1"/>
              <a:t>daß</a:t>
            </a:r>
            <a:r>
              <a:rPr lang="de-DE" sz="1700" dirty="0"/>
              <a:t> auf jeden derselben ein Spielchen komme, und dieses Spiele man dann den ganzen Tag (die Zeit des Frühstückes, Ankleidens, </a:t>
            </a:r>
            <a:r>
              <a:rPr lang="de-DE" sz="1700" dirty="0" err="1"/>
              <a:t>Mittageßens</a:t>
            </a:r>
            <a:r>
              <a:rPr lang="de-DE" sz="1700" dirty="0"/>
              <a:t>, </a:t>
            </a:r>
            <a:r>
              <a:rPr lang="de-DE" sz="1700" dirty="0" err="1"/>
              <a:t>Theetrinkens</a:t>
            </a:r>
            <a:r>
              <a:rPr lang="de-DE" sz="1700" dirty="0"/>
              <a:t> und </a:t>
            </a:r>
            <a:r>
              <a:rPr lang="de-DE" sz="1700" dirty="0" err="1"/>
              <a:t>Nachteßens</a:t>
            </a:r>
            <a:r>
              <a:rPr lang="de-DE" sz="1700" dirty="0"/>
              <a:t> abgerechnet) an einem fort, so lange, bis die Langeweile an welcher die Gesellschaft </a:t>
            </a:r>
            <a:r>
              <a:rPr lang="de-DE" sz="1700" dirty="0" err="1"/>
              <a:t>laborirt</a:t>
            </a:r>
            <a:r>
              <a:rPr lang="de-DE" sz="1700" dirty="0"/>
              <a:t>, entweder vergangen ist, oder bis eine Angenehme Ermattung die </a:t>
            </a:r>
            <a:r>
              <a:rPr lang="de-DE" sz="1700" dirty="0" err="1"/>
              <a:t>samtlichen</a:t>
            </a:r>
            <a:r>
              <a:rPr lang="de-DE" sz="1700" dirty="0"/>
              <a:t> Mitglieder derselben in einen sanft und </a:t>
            </a:r>
            <a:r>
              <a:rPr lang="de-DE" sz="1700" dirty="0" err="1"/>
              <a:t>süsen</a:t>
            </a:r>
            <a:r>
              <a:rPr lang="de-DE" sz="1700" dirty="0"/>
              <a:t> Schlaf </a:t>
            </a:r>
            <a:r>
              <a:rPr lang="de-DE" sz="1700" dirty="0" err="1"/>
              <a:t>versenckt</a:t>
            </a:r>
            <a:r>
              <a:rPr lang="de-DE" sz="1700" dirty="0"/>
              <a:t>, welcher bekanntermaßen das </a:t>
            </a:r>
            <a:r>
              <a:rPr lang="de-DE" sz="1700" dirty="0" err="1"/>
              <a:t>allergewißeste</a:t>
            </a:r>
            <a:r>
              <a:rPr lang="de-DE" sz="1700" dirty="0"/>
              <a:t> und einzige Universal-Mittel gegen die Langeweile ist.</a:t>
            </a:r>
          </a:p>
          <a:p>
            <a:pPr marL="0" indent="0">
              <a:buNone/>
            </a:pPr>
            <a:endParaRPr lang="de-DE" sz="1600" b="1" dirty="0"/>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523780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Gesellige Formen –</a:t>
            </a:r>
            <a:br>
              <a:rPr lang="de-DE" sz="2000" b="1" dirty="0"/>
            </a:br>
            <a:r>
              <a:rPr lang="de-DE" sz="2000" b="1" dirty="0"/>
              <a:t>Preisfragen</a:t>
            </a:r>
          </a:p>
        </p:txBody>
      </p:sp>
      <p:sp>
        <p:nvSpPr>
          <p:cNvPr id="3" name="Fußzeilenplatzhalter 2"/>
          <p:cNvSpPr>
            <a:spLocks noGrp="1"/>
          </p:cNvSpPr>
          <p:nvPr>
            <p:ph type="ftr" sz="quarter" idx="11"/>
          </p:nvPr>
        </p:nvSpPr>
        <p:spPr>
          <a:xfrm>
            <a:off x="304800" y="6381328"/>
            <a:ext cx="7003504" cy="365760"/>
          </a:xfrm>
        </p:spPr>
        <p:txBody>
          <a:bodyPr/>
          <a:lstStyle/>
          <a:p>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22</a:t>
            </a:fld>
            <a:endParaRPr lang="de-DE"/>
          </a:p>
        </p:txBody>
      </p:sp>
      <p:sp>
        <p:nvSpPr>
          <p:cNvPr id="8" name="Inhaltsplatzhalter 7"/>
          <p:cNvSpPr>
            <a:spLocks noGrp="1"/>
          </p:cNvSpPr>
          <p:nvPr>
            <p:ph sz="quarter" idx="1"/>
          </p:nvPr>
        </p:nvSpPr>
        <p:spPr>
          <a:xfrm>
            <a:off x="316992" y="1775032"/>
            <a:ext cx="8503920" cy="4854280"/>
          </a:xfrm>
        </p:spPr>
        <p:txBody>
          <a:bodyPr>
            <a:normAutofit/>
          </a:bodyPr>
          <a:lstStyle/>
          <a:p>
            <a:pPr marL="0" indent="0">
              <a:buNone/>
            </a:pPr>
            <a:r>
              <a:rPr lang="de-DE" sz="1700" dirty="0"/>
              <a:t>Was aber </a:t>
            </a:r>
            <a:r>
              <a:rPr lang="de-DE" sz="1700" dirty="0" err="1"/>
              <a:t>Zweytens</a:t>
            </a:r>
            <a:r>
              <a:rPr lang="de-DE" sz="1700" dirty="0"/>
              <a:t> das Mittel </a:t>
            </a:r>
            <a:r>
              <a:rPr lang="de-DE" sz="1700" dirty="0" err="1"/>
              <a:t>betrift</a:t>
            </a:r>
            <a:r>
              <a:rPr lang="de-DE" sz="1700" dirty="0"/>
              <a:t>, wie jedes einzelne Mitglied der </a:t>
            </a:r>
            <a:r>
              <a:rPr lang="de-DE" sz="1700" dirty="0" err="1"/>
              <a:t>unoccupierten</a:t>
            </a:r>
            <a:r>
              <a:rPr lang="de-DE" sz="1700" dirty="0"/>
              <a:t> Gesellschaft sich vor Langerweile bewahren </a:t>
            </a:r>
            <a:r>
              <a:rPr lang="de-DE" sz="1700" dirty="0" err="1"/>
              <a:t>kan</a:t>
            </a:r>
            <a:r>
              <a:rPr lang="de-DE" sz="1700" dirty="0"/>
              <a:t>, so nehmen wir die </a:t>
            </a:r>
            <a:r>
              <a:rPr lang="de-DE" sz="1700" dirty="0" err="1"/>
              <a:t>Freyheit</a:t>
            </a:r>
            <a:r>
              <a:rPr lang="de-DE" sz="1700" dirty="0"/>
              <a:t>, Eines in Vorschlag zu bringen, von welchen wir uns versichert halten, </a:t>
            </a:r>
            <a:r>
              <a:rPr lang="de-DE" sz="1700" dirty="0" err="1"/>
              <a:t>daß</a:t>
            </a:r>
            <a:r>
              <a:rPr lang="de-DE" sz="1700" dirty="0"/>
              <a:t> ihm vor allen Möglichen der Vorzug gebühre, sintemal es nicht nur fähig ist, die angenehmsten Empfindungen und Vorstellungen in dem </a:t>
            </a:r>
            <a:r>
              <a:rPr lang="de-DE" sz="1700" dirty="0" err="1"/>
              <a:t>Cerebello</a:t>
            </a:r>
            <a:r>
              <a:rPr lang="de-DE" sz="1700" dirty="0"/>
              <a:t> einer </a:t>
            </a:r>
            <a:r>
              <a:rPr lang="de-DE" sz="1700" dirty="0" err="1"/>
              <a:t>unnoccupierten</a:t>
            </a:r>
            <a:r>
              <a:rPr lang="de-DE" sz="1700" dirty="0"/>
              <a:t> Person hervor zu bringen, sondern auch die Eigenschaften hat, </a:t>
            </a:r>
            <a:r>
              <a:rPr lang="de-DE" sz="1700" dirty="0" err="1"/>
              <a:t>daß</a:t>
            </a:r>
            <a:r>
              <a:rPr lang="de-DE" sz="1700" dirty="0"/>
              <a:t> 1) nicht der mindeste Geldaufwand 2tens nicht das mindeste Talent dazu erfordert wird, und </a:t>
            </a:r>
            <a:r>
              <a:rPr lang="de-DE" sz="1700" dirty="0" err="1"/>
              <a:t>daß</a:t>
            </a:r>
            <a:r>
              <a:rPr lang="de-DE" sz="1700" dirty="0"/>
              <a:t> 3tens zu allen Zeiten, Stunden und Augenblicken in unserer Gewalt ist, welches von keiner andern Beschäftigung oder </a:t>
            </a:r>
            <a:r>
              <a:rPr lang="de-DE" sz="1700" dirty="0" err="1"/>
              <a:t>Ergözlichkeit</a:t>
            </a:r>
            <a:r>
              <a:rPr lang="de-DE" sz="1700" dirty="0"/>
              <a:t> gesagt werden </a:t>
            </a:r>
            <a:r>
              <a:rPr lang="de-DE" sz="1700" dirty="0" err="1"/>
              <a:t>kan</a:t>
            </a:r>
            <a:r>
              <a:rPr lang="de-DE" sz="1700" dirty="0"/>
              <a:t>.</a:t>
            </a:r>
          </a:p>
          <a:p>
            <a:pPr marL="0" indent="0">
              <a:buNone/>
            </a:pPr>
            <a:endParaRPr lang="de-DE" sz="1600" b="1" dirty="0"/>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494170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Gesellige Formen –</a:t>
            </a:r>
            <a:br>
              <a:rPr lang="de-DE" sz="2000" b="1" dirty="0"/>
            </a:br>
            <a:r>
              <a:rPr lang="de-DE" sz="2000" b="1" dirty="0"/>
              <a:t>Preisfragen</a:t>
            </a:r>
          </a:p>
        </p:txBody>
      </p:sp>
      <p:sp>
        <p:nvSpPr>
          <p:cNvPr id="3" name="Fußzeilenplatzhalter 2"/>
          <p:cNvSpPr>
            <a:spLocks noGrp="1"/>
          </p:cNvSpPr>
          <p:nvPr>
            <p:ph type="ftr" sz="quarter" idx="11"/>
          </p:nvPr>
        </p:nvSpPr>
        <p:spPr>
          <a:xfrm>
            <a:off x="304800" y="6381328"/>
            <a:ext cx="7003504" cy="365760"/>
          </a:xfrm>
        </p:spPr>
        <p:txBody>
          <a:bodyPr/>
          <a:lstStyle/>
          <a:p>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23</a:t>
            </a:fld>
            <a:endParaRPr lang="de-DE"/>
          </a:p>
        </p:txBody>
      </p:sp>
      <p:sp>
        <p:nvSpPr>
          <p:cNvPr id="8" name="Inhaltsplatzhalter 7"/>
          <p:cNvSpPr>
            <a:spLocks noGrp="1"/>
          </p:cNvSpPr>
          <p:nvPr>
            <p:ph sz="quarter" idx="1"/>
          </p:nvPr>
        </p:nvSpPr>
        <p:spPr>
          <a:xfrm>
            <a:off x="301752" y="1969188"/>
            <a:ext cx="8503920" cy="4854280"/>
          </a:xfrm>
        </p:spPr>
        <p:txBody>
          <a:bodyPr>
            <a:normAutofit/>
          </a:bodyPr>
          <a:lstStyle/>
          <a:p>
            <a:pPr marL="0" indent="0" hangingPunct="0">
              <a:buNone/>
            </a:pPr>
            <a:r>
              <a:rPr lang="de-DE" sz="1900" dirty="0"/>
              <a:t>Es besteht </a:t>
            </a:r>
            <a:r>
              <a:rPr lang="de-DE" sz="1900" dirty="0" err="1"/>
              <a:t>darinn</a:t>
            </a:r>
            <a:r>
              <a:rPr lang="de-DE" sz="1900" dirty="0"/>
              <a:t>, </a:t>
            </a:r>
            <a:r>
              <a:rPr lang="de-DE" sz="1900" dirty="0" err="1"/>
              <a:t>daß</a:t>
            </a:r>
            <a:r>
              <a:rPr lang="de-DE" sz="1900" dirty="0"/>
              <a:t> eine solche Person stehend oder sitzend, oder in Horizontaler Lage, (welches die beste ist) ohne das mindeste zu </a:t>
            </a:r>
            <a:r>
              <a:rPr lang="de-DE" sz="1900" dirty="0" err="1"/>
              <a:t>gedencken</a:t>
            </a:r>
            <a:r>
              <a:rPr lang="de-DE" sz="1900" dirty="0"/>
              <a:t>, unverwandt und mit aller </a:t>
            </a:r>
            <a:r>
              <a:rPr lang="de-DE" sz="1900" dirty="0" err="1"/>
              <a:t>Aufmercksamkeit</a:t>
            </a:r>
            <a:r>
              <a:rPr lang="de-DE" sz="1900" dirty="0"/>
              <a:t> deren sie fähig ist, auf die </a:t>
            </a:r>
            <a:r>
              <a:rPr lang="de-DE" sz="1900" dirty="0" err="1"/>
              <a:t>Spize</a:t>
            </a:r>
            <a:r>
              <a:rPr lang="de-DE" sz="1900" dirty="0"/>
              <a:t> ihrer eignen Nasen sehen, und in dieser </a:t>
            </a:r>
            <a:r>
              <a:rPr lang="de-DE" sz="1900" dirty="0" err="1"/>
              <a:t>Contemplation</a:t>
            </a:r>
            <a:r>
              <a:rPr lang="de-DE" sz="1900" dirty="0"/>
              <a:t> ihrer Nasenspitzen ruhig, ununterbrochen und </a:t>
            </a:r>
            <a:r>
              <a:rPr lang="de-DE" sz="1900" dirty="0" err="1"/>
              <a:t>Gedanckenlos</a:t>
            </a:r>
            <a:r>
              <a:rPr lang="de-DE" sz="1900" dirty="0"/>
              <a:t> so lange verharren </a:t>
            </a:r>
            <a:r>
              <a:rPr lang="de-DE" sz="1900" dirty="0" err="1"/>
              <a:t>muß</a:t>
            </a:r>
            <a:r>
              <a:rPr lang="de-DE" sz="1900" dirty="0"/>
              <a:t>, bis sie von allen andern was um sie her ist, nichts mehr gewahr wird, da denn nach der Versicherung besagter Indianischer Philosophen eine unendliche Menge, der angenehmsten Erscheinungen mit einer unbeschreiblich  angenehmen Empfindung begleitet, diese Person, in einen so wonnevollen Zustand versetzen werden, </a:t>
            </a:r>
            <a:r>
              <a:rPr lang="de-DE" sz="1900" dirty="0" err="1"/>
              <a:t>daß</a:t>
            </a:r>
            <a:r>
              <a:rPr lang="de-DE" sz="1900" dirty="0"/>
              <a:t> der Philosoph </a:t>
            </a:r>
            <a:r>
              <a:rPr lang="de-DE" sz="1900" dirty="0" err="1"/>
              <a:t>Buddas</a:t>
            </a:r>
            <a:r>
              <a:rPr lang="de-DE" sz="1900" dirty="0"/>
              <a:t> kein </a:t>
            </a:r>
            <a:r>
              <a:rPr lang="de-DE" sz="1900" dirty="0" err="1"/>
              <a:t>Bedencken</a:t>
            </a:r>
            <a:r>
              <a:rPr lang="de-DE" sz="1900" dirty="0"/>
              <a:t> trägt, solchen eine wahre Vergötterung zu nennen.</a:t>
            </a:r>
          </a:p>
          <a:p>
            <a:pPr marL="0" indent="0" hangingPunct="0">
              <a:buNone/>
            </a:pPr>
            <a:endParaRPr lang="de-DE" dirty="0"/>
          </a:p>
          <a:p>
            <a:pPr marL="0" indent="0">
              <a:buNone/>
            </a:pPr>
            <a:endParaRPr lang="de-DE" sz="1600" b="1" dirty="0"/>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015887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a:xfrm>
            <a:off x="301751" y="1524000"/>
            <a:ext cx="8531353" cy="732974"/>
          </a:xfrm>
        </p:spPr>
        <p:txBody>
          <a:bodyPr/>
          <a:lstStyle/>
          <a:p>
            <a:pPr algn="ctr"/>
            <a:r>
              <a:rPr lang="de-DE" sz="1800" dirty="0"/>
              <a:t>Rekonstruktion des ‚Musenhofes‘: Goethe an Kanzler Müller </a:t>
            </a:r>
            <a:endParaRPr lang="de-DE" sz="1200" dirty="0"/>
          </a:p>
        </p:txBody>
      </p:sp>
      <p:sp>
        <p:nvSpPr>
          <p:cNvPr id="10" name="Textplatzhalter 9"/>
          <p:cNvSpPr>
            <a:spLocks noGrp="1"/>
          </p:cNvSpPr>
          <p:nvPr>
            <p:ph type="body" sz="half" idx="3"/>
          </p:nvPr>
        </p:nvSpPr>
        <p:spPr>
          <a:xfrm>
            <a:off x="8676456" y="1412776"/>
            <a:ext cx="156649" cy="70965"/>
          </a:xfrm>
        </p:spPr>
        <p:txBody>
          <a:bodyPr/>
          <a:lstStyle/>
          <a:p>
            <a:endParaRPr lang="de-DE" sz="1200" dirty="0"/>
          </a:p>
        </p:txBody>
      </p:sp>
      <p:pic>
        <p:nvPicPr>
          <p:cNvPr id="14" name="Inhaltsplatzhalter 13"/>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467545" y="3140967"/>
            <a:ext cx="2476538" cy="1656185"/>
          </a:xfrm>
        </p:spPr>
      </p:pic>
      <p:sp>
        <p:nvSpPr>
          <p:cNvPr id="11" name="Inhaltsplatzhalter 10"/>
          <p:cNvSpPr>
            <a:spLocks noGrp="1"/>
          </p:cNvSpPr>
          <p:nvPr>
            <p:ph sz="quarter" idx="4"/>
          </p:nvPr>
        </p:nvSpPr>
        <p:spPr>
          <a:xfrm>
            <a:off x="3131840" y="2348880"/>
            <a:ext cx="5707360" cy="4032447"/>
          </a:xfrm>
        </p:spPr>
        <p:txBody>
          <a:bodyPr>
            <a:normAutofit fontScale="55000" lnSpcReduction="20000"/>
          </a:bodyPr>
          <a:lstStyle/>
          <a:p>
            <a:pPr marL="0" indent="0">
              <a:lnSpc>
                <a:spcPts val="1800"/>
              </a:lnSpc>
              <a:buNone/>
            </a:pPr>
            <a:r>
              <a:rPr lang="de-DE" sz="2900" dirty="0"/>
              <a:t>„Auf diesem Wege werden sonderbare </a:t>
            </a:r>
            <a:r>
              <a:rPr lang="de-DE" sz="2900" dirty="0" err="1"/>
              <a:t>Documente</a:t>
            </a:r>
            <a:r>
              <a:rPr lang="de-DE" sz="2900" dirty="0"/>
              <a:t> gerettet; nicht in politischer, sondern in menschlicher Hinsicht unschätzbar, weil man sich nur aus diesen Papieren die damaligen Zustände wird vergegenwärtigen können, wie auf hohem Standort ein reines Wohlwollen, gebührende Anerkennung, ernstliche Studien und heiterste Mittheilung in einem Kreise sich </a:t>
            </a:r>
            <a:r>
              <a:rPr lang="de-DE" sz="2900" dirty="0" err="1"/>
              <a:t>bethätigten</a:t>
            </a:r>
            <a:r>
              <a:rPr lang="de-DE" sz="2900" dirty="0"/>
              <a:t>, der schon gegenwärtig demjenigen, der es mit erlebt hat, mythologisch zu erscheinen anfängt. Um desto freudiger aber können </a:t>
            </a:r>
            <a:r>
              <a:rPr lang="de-DE" sz="2900" dirty="0" err="1"/>
              <a:t>Ew</a:t>
            </a:r>
            <a:r>
              <a:rPr lang="de-DE" sz="2900" dirty="0"/>
              <a:t>. Hochwohlgeboren an diese belohnende Arbeit gehen, da unseres gnädigsten Herrn [Großherzog Carl Friedrich] </a:t>
            </a:r>
            <a:r>
              <a:rPr lang="de-DE" sz="2900" dirty="0" err="1"/>
              <a:t>Beyfall</a:t>
            </a:r>
            <a:r>
              <a:rPr lang="de-DE" sz="2900" dirty="0"/>
              <a:t> hier zuversichtlich zu hoffen ist, der das Vorzeitige so schön zu schätzen weiß und besonders auf alles, was dem Andenken seiner Frau Großmutter förderlich ist, von jeher bedeutenden Werth gelegt hat. Die Wiederherstellung des </a:t>
            </a:r>
            <a:r>
              <a:rPr lang="de-DE" sz="2900" dirty="0" err="1"/>
              <a:t>Tiefurter</a:t>
            </a:r>
            <a:r>
              <a:rPr lang="de-DE" sz="2900" dirty="0"/>
              <a:t> Parks und die Bemühungen um das </a:t>
            </a:r>
            <a:r>
              <a:rPr lang="de-DE" sz="2900" dirty="0" err="1"/>
              <a:t>Tiefurter</a:t>
            </a:r>
            <a:r>
              <a:rPr lang="de-DE" sz="2900" dirty="0"/>
              <a:t> Journal zeugen hievon“. </a:t>
            </a:r>
          </a:p>
          <a:p>
            <a:pPr marL="0" indent="0">
              <a:buNone/>
            </a:pPr>
            <a:endParaRPr lang="de-DE" sz="1600" dirty="0"/>
          </a:p>
        </p:txBody>
      </p:sp>
      <p:sp>
        <p:nvSpPr>
          <p:cNvPr id="4" name="Foliennummernplatzhalter 3"/>
          <p:cNvSpPr>
            <a:spLocks noGrp="1"/>
          </p:cNvSpPr>
          <p:nvPr>
            <p:ph type="sldNum" sz="quarter" idx="12"/>
          </p:nvPr>
        </p:nvSpPr>
        <p:spPr/>
        <p:txBody>
          <a:bodyPr/>
          <a:lstStyle/>
          <a:p>
            <a:fld id="{B2ADACBF-B37B-4026-855E-49B0BDFC8D12}" type="slidenum">
              <a:rPr lang="de-DE" smtClean="0"/>
              <a:t>24</a:t>
            </a:fld>
            <a:endParaRPr lang="de-DE"/>
          </a:p>
        </p:txBody>
      </p:sp>
      <p:sp>
        <p:nvSpPr>
          <p:cNvPr id="2" name="Titel 1"/>
          <p:cNvSpPr>
            <a:spLocks noGrp="1"/>
          </p:cNvSpPr>
          <p:nvPr>
            <p:ph type="title"/>
          </p:nvPr>
        </p:nvSpPr>
        <p:spPr>
          <a:xfrm>
            <a:off x="304800" y="44624"/>
            <a:ext cx="8534400" cy="976152"/>
          </a:xfrm>
        </p:spPr>
        <p:txBody>
          <a:bodyPr>
            <a:normAutofit fontScale="90000"/>
          </a:bodyPr>
          <a:lstStyle/>
          <a:p>
            <a:br>
              <a:rPr lang="de-DE" sz="2000" dirty="0"/>
            </a:br>
            <a:br>
              <a:rPr lang="de-DE" sz="2000" dirty="0"/>
            </a:br>
            <a:br>
              <a:rPr lang="de-DE" sz="2000" dirty="0"/>
            </a:br>
            <a:r>
              <a:rPr lang="de-DE" sz="2200" b="1" dirty="0"/>
              <a:t>Geselligkeit, Bildung und </a:t>
            </a:r>
            <a:br>
              <a:rPr lang="de-DE" sz="2200" b="1" dirty="0"/>
            </a:br>
            <a:r>
              <a:rPr lang="de-DE" sz="2200" b="1" dirty="0"/>
              <a:t>künstlerische Produktivität</a:t>
            </a:r>
          </a:p>
        </p:txBody>
      </p:sp>
      <p:pic>
        <p:nvPicPr>
          <p:cNvPr id="6"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240082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p:txBody>
          <a:bodyPr/>
          <a:lstStyle/>
          <a:p>
            <a:r>
              <a:rPr lang="de-DE" sz="1800" dirty="0"/>
              <a:t>Abendgesellschaft bei Anna Amalia</a:t>
            </a:r>
          </a:p>
          <a:p>
            <a:r>
              <a:rPr lang="de-DE" sz="1200" dirty="0"/>
              <a:t>(Aquarell Georg Melchior Kraus)</a:t>
            </a:r>
          </a:p>
        </p:txBody>
      </p:sp>
      <p:sp>
        <p:nvSpPr>
          <p:cNvPr id="10" name="Textplatzhalter 9"/>
          <p:cNvSpPr>
            <a:spLocks noGrp="1"/>
          </p:cNvSpPr>
          <p:nvPr>
            <p:ph type="body" sz="half" idx="3"/>
          </p:nvPr>
        </p:nvSpPr>
        <p:spPr>
          <a:xfrm>
            <a:off x="4791330" y="1412776"/>
            <a:ext cx="4041775" cy="842744"/>
          </a:xfrm>
        </p:spPr>
        <p:txBody>
          <a:bodyPr/>
          <a:lstStyle/>
          <a:p>
            <a:r>
              <a:rPr lang="de-DE" sz="1800" dirty="0"/>
              <a:t>Friedrich Schiller, </a:t>
            </a:r>
            <a:r>
              <a:rPr lang="de-DE" sz="1800" i="1" dirty="0"/>
              <a:t>Über die ästhetische Erziehung des Menschen </a:t>
            </a:r>
            <a:r>
              <a:rPr lang="de-DE" sz="1200" dirty="0"/>
              <a:t>(1795/96)</a:t>
            </a:r>
          </a:p>
        </p:txBody>
      </p:sp>
      <p:pic>
        <p:nvPicPr>
          <p:cNvPr id="14" name="Inhaltsplatzhalter 1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67544" y="2852936"/>
            <a:ext cx="3336325" cy="2231167"/>
          </a:xfrm>
        </p:spPr>
      </p:pic>
      <p:sp>
        <p:nvSpPr>
          <p:cNvPr id="11" name="Inhaltsplatzhalter 10"/>
          <p:cNvSpPr>
            <a:spLocks noGrp="1"/>
          </p:cNvSpPr>
          <p:nvPr>
            <p:ph sz="quarter" idx="4"/>
          </p:nvPr>
        </p:nvSpPr>
        <p:spPr>
          <a:xfrm>
            <a:off x="4800600" y="2348880"/>
            <a:ext cx="4038600" cy="4032447"/>
          </a:xfrm>
        </p:spPr>
        <p:txBody>
          <a:bodyPr>
            <a:normAutofit/>
          </a:bodyPr>
          <a:lstStyle/>
          <a:p>
            <a:pPr marL="0" indent="0">
              <a:buNone/>
            </a:pPr>
            <a:r>
              <a:rPr lang="de-DE" sz="1600" dirty="0"/>
              <a:t>„Existiert aber auch ein solcher Staat des schönen Scheins, und wo ist er zu finden? Dem </a:t>
            </a:r>
            <a:r>
              <a:rPr lang="de-DE" sz="1600" dirty="0" err="1"/>
              <a:t>Bedürfniß</a:t>
            </a:r>
            <a:r>
              <a:rPr lang="de-DE" sz="1600" dirty="0"/>
              <a:t> nach existiert er in jeder feingestimmten Seele, der </a:t>
            </a:r>
            <a:r>
              <a:rPr lang="de-DE" sz="1600" dirty="0" err="1"/>
              <a:t>That</a:t>
            </a:r>
            <a:r>
              <a:rPr lang="de-DE" sz="1600" dirty="0"/>
              <a:t> nach möchte man ihn wohl nur, wie die reine Kirche und die reine Republik in einigen wenigen auserlesenen Zirkeln finden, wo nicht die geistlose Nachahmung fremder Sitten, sondern eigne schöne Natur das Betragen lenkt, wo der Mensch durch die verwickeltsten Verhältnisse mit kühner Einfalt und ruhiger Unschuld geht, und weder </a:t>
            </a:r>
            <a:r>
              <a:rPr lang="de-DE" sz="1600" dirty="0" err="1"/>
              <a:t>nöthig</a:t>
            </a:r>
            <a:r>
              <a:rPr lang="de-DE" sz="1600" dirty="0"/>
              <a:t> hat, fremde </a:t>
            </a:r>
            <a:r>
              <a:rPr lang="de-DE" sz="1600" dirty="0" err="1"/>
              <a:t>Freyheit</a:t>
            </a:r>
            <a:r>
              <a:rPr lang="de-DE" sz="1600" dirty="0"/>
              <a:t> zu kränken, um die seinige zu behaupten, noch seine Würde wegzuwerfen, um </a:t>
            </a:r>
            <a:r>
              <a:rPr lang="de-DE" sz="1600" dirty="0" err="1"/>
              <a:t>Anmuth</a:t>
            </a:r>
            <a:r>
              <a:rPr lang="de-DE" sz="1600" dirty="0"/>
              <a:t> zu zeigen“.</a:t>
            </a:r>
          </a:p>
        </p:txBody>
      </p:sp>
      <p:sp>
        <p:nvSpPr>
          <p:cNvPr id="4" name="Foliennummernplatzhalter 3"/>
          <p:cNvSpPr>
            <a:spLocks noGrp="1"/>
          </p:cNvSpPr>
          <p:nvPr>
            <p:ph type="sldNum" sz="quarter" idx="12"/>
          </p:nvPr>
        </p:nvSpPr>
        <p:spPr/>
        <p:txBody>
          <a:bodyPr/>
          <a:lstStyle/>
          <a:p>
            <a:fld id="{B2ADACBF-B37B-4026-855E-49B0BDFC8D12}" type="slidenum">
              <a:rPr lang="de-DE" smtClean="0"/>
              <a:t>25</a:t>
            </a:fld>
            <a:endParaRPr lang="de-DE"/>
          </a:p>
        </p:txBody>
      </p:sp>
      <p:sp>
        <p:nvSpPr>
          <p:cNvPr id="2" name="Titel 1"/>
          <p:cNvSpPr>
            <a:spLocks noGrp="1"/>
          </p:cNvSpPr>
          <p:nvPr>
            <p:ph type="title"/>
          </p:nvPr>
        </p:nvSpPr>
        <p:spPr>
          <a:xfrm>
            <a:off x="304800" y="44624"/>
            <a:ext cx="8534400" cy="976152"/>
          </a:xfrm>
        </p:spPr>
        <p:txBody>
          <a:bodyPr>
            <a:normAutofit fontScale="90000"/>
          </a:bodyPr>
          <a:lstStyle/>
          <a:p>
            <a:br>
              <a:rPr lang="de-DE" sz="2000" dirty="0"/>
            </a:br>
            <a:br>
              <a:rPr lang="de-DE" sz="2000" dirty="0"/>
            </a:br>
            <a:br>
              <a:rPr lang="de-DE" sz="2000" dirty="0"/>
            </a:br>
            <a:r>
              <a:rPr lang="de-DE" sz="2200" b="1" dirty="0"/>
              <a:t>Geselligkeit, Bildung und </a:t>
            </a:r>
            <a:br>
              <a:rPr lang="de-DE" sz="2200" b="1" dirty="0"/>
            </a:br>
            <a:r>
              <a:rPr lang="de-DE" sz="2200" b="1" dirty="0"/>
              <a:t>künstlerische Produktivität</a:t>
            </a:r>
          </a:p>
        </p:txBody>
      </p:sp>
      <p:pic>
        <p:nvPicPr>
          <p:cNvPr id="6"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322135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59345" cy="732974"/>
          </a:xfrm>
        </p:spPr>
        <p:txBody>
          <a:bodyPr/>
          <a:lstStyle/>
          <a:p>
            <a:pPr algn="ctr"/>
            <a:r>
              <a:rPr lang="de-DE" sz="1800" dirty="0"/>
              <a:t>Johann Gottfried Herder, </a:t>
            </a:r>
            <a:r>
              <a:rPr lang="de-DE" sz="1800" i="1" dirty="0" err="1"/>
              <a:t>Tiefurth</a:t>
            </a:r>
            <a:endParaRPr lang="de-DE" sz="1800" i="1" dirty="0"/>
          </a:p>
        </p:txBody>
      </p:sp>
      <p:sp>
        <p:nvSpPr>
          <p:cNvPr id="3" name="Textplatzhalter 2"/>
          <p:cNvSpPr>
            <a:spLocks noGrp="1"/>
          </p:cNvSpPr>
          <p:nvPr>
            <p:ph type="body" sz="half" idx="3"/>
          </p:nvPr>
        </p:nvSpPr>
        <p:spPr>
          <a:xfrm flipV="1">
            <a:off x="8532440" y="1628800"/>
            <a:ext cx="228657" cy="72008"/>
          </a:xfrm>
        </p:spPr>
        <p:txBody>
          <a:bodyPr/>
          <a:lstStyle/>
          <a:p>
            <a:pPr algn="ctr"/>
            <a:endParaRPr lang="de-DE" sz="1200" i="1" dirty="0"/>
          </a:p>
        </p:txBody>
      </p:sp>
      <p:sp>
        <p:nvSpPr>
          <p:cNvPr id="4" name="Fußzeilenplatzhalter 3"/>
          <p:cNvSpPr>
            <a:spLocks noGrp="1"/>
          </p:cNvSpPr>
          <p:nvPr>
            <p:ph type="ftr" sz="quarter" idx="11"/>
          </p:nvPr>
        </p:nvSpPr>
        <p:spPr>
          <a:xfrm>
            <a:off x="304800" y="6409944"/>
            <a:ext cx="5491336"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26</a:t>
            </a:fld>
            <a:endParaRPr lang="de-DE"/>
          </a:p>
        </p:txBody>
      </p:sp>
      <p:sp>
        <p:nvSpPr>
          <p:cNvPr id="8" name="Titel 7"/>
          <p:cNvSpPr>
            <a:spLocks noGrp="1"/>
          </p:cNvSpPr>
          <p:nvPr>
            <p:ph type="title"/>
          </p:nvPr>
        </p:nvSpPr>
        <p:spPr>
          <a:xfrm>
            <a:off x="304800" y="228688"/>
            <a:ext cx="8534400" cy="922520"/>
          </a:xfrm>
        </p:spPr>
        <p:txBody>
          <a:bodyPr>
            <a:normAutofit fontScale="90000"/>
          </a:bodyPr>
          <a:lstStyle/>
          <a:p>
            <a:br>
              <a:rPr lang="de-DE" sz="2000" b="1" dirty="0"/>
            </a:br>
            <a:br>
              <a:rPr lang="de-DE" sz="2000" b="1" dirty="0"/>
            </a:br>
            <a:endParaRPr lang="de-DE" sz="2000" b="1" dirty="0"/>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2" name="Rechteck 11"/>
          <p:cNvSpPr/>
          <p:nvPr/>
        </p:nvSpPr>
        <p:spPr>
          <a:xfrm>
            <a:off x="1259632" y="404664"/>
            <a:ext cx="5832648" cy="646331"/>
          </a:xfrm>
          <a:prstGeom prst="rect">
            <a:avLst/>
          </a:prstGeom>
        </p:spPr>
        <p:txBody>
          <a:bodyPr wrap="square">
            <a:spAutoFit/>
          </a:bodyPr>
          <a:lstStyle/>
          <a:p>
            <a:pPr algn="ctr"/>
            <a:r>
              <a:rPr lang="de-DE" b="1" dirty="0">
                <a:solidFill>
                  <a:schemeClr val="bg2">
                    <a:lumMod val="75000"/>
                  </a:schemeClr>
                </a:solidFill>
              </a:rPr>
              <a:t>Geselligkeit, Bildung und </a:t>
            </a:r>
          </a:p>
          <a:p>
            <a:pPr algn="ctr"/>
            <a:r>
              <a:rPr lang="de-DE" b="1" dirty="0">
                <a:solidFill>
                  <a:schemeClr val="bg2">
                    <a:lumMod val="75000"/>
                  </a:schemeClr>
                </a:solidFill>
              </a:rPr>
              <a:t>künstlerische Produktivität </a:t>
            </a:r>
            <a:endParaRPr lang="de-DE" dirty="0">
              <a:solidFill>
                <a:schemeClr val="bg2">
                  <a:lumMod val="75000"/>
                </a:schemeClr>
              </a:solidFill>
            </a:endParaRPr>
          </a:p>
        </p:txBody>
      </p:sp>
      <p:sp>
        <p:nvSpPr>
          <p:cNvPr id="6" name="Inhaltsplatzhalter 5"/>
          <p:cNvSpPr>
            <a:spLocks noGrp="1"/>
          </p:cNvSpPr>
          <p:nvPr>
            <p:ph sz="quarter" idx="2"/>
          </p:nvPr>
        </p:nvSpPr>
        <p:spPr>
          <a:xfrm>
            <a:off x="9756576" y="3212976"/>
            <a:ext cx="1031032" cy="700547"/>
          </a:xfrm>
        </p:spPr>
        <p:txBody>
          <a:bodyPr>
            <a:normAutofit/>
          </a:bodyPr>
          <a:lstStyle/>
          <a:p>
            <a:endParaRPr lang="de-DE" dirty="0"/>
          </a:p>
        </p:txBody>
      </p:sp>
      <p:sp>
        <p:nvSpPr>
          <p:cNvPr id="10" name="Textfeld 9">
            <a:extLst>
              <a:ext uri="{FF2B5EF4-FFF2-40B4-BE49-F238E27FC236}">
                <a16:creationId xmlns:a16="http://schemas.microsoft.com/office/drawing/2014/main" id="{2B8C8A2D-314F-4E2A-807B-9E91950C340A}"/>
              </a:ext>
            </a:extLst>
          </p:cNvPr>
          <p:cNvSpPr txBox="1"/>
          <p:nvPr/>
        </p:nvSpPr>
        <p:spPr>
          <a:xfrm>
            <a:off x="4800600" y="2420888"/>
            <a:ext cx="3960496" cy="3756194"/>
          </a:xfrm>
          <a:prstGeom prst="rect">
            <a:avLst/>
          </a:prstGeom>
          <a:noFill/>
        </p:spPr>
        <p:txBody>
          <a:bodyPr wrap="square" rtlCol="0">
            <a:spAutoFit/>
          </a:bodyPr>
          <a:lstStyle/>
          <a:p>
            <a:endParaRPr lang="de-DE" dirty="0"/>
          </a:p>
        </p:txBody>
      </p:sp>
      <p:pic>
        <p:nvPicPr>
          <p:cNvPr id="3078" name="Picture 6" descr="Bildergebnis fÃ¼r tiefurt">
            <a:extLst>
              <a:ext uri="{FF2B5EF4-FFF2-40B4-BE49-F238E27FC236}">
                <a16:creationId xmlns:a16="http://schemas.microsoft.com/office/drawing/2014/main" id="{AE4EAEB7-E7B7-47FE-B7C1-6F14C18B575C}"/>
              </a:ext>
            </a:extLst>
          </p:cNvPr>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5331063" y="3102576"/>
            <a:ext cx="3216320" cy="2392817"/>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a:extLst>
              <a:ext uri="{FF2B5EF4-FFF2-40B4-BE49-F238E27FC236}">
                <a16:creationId xmlns:a16="http://schemas.microsoft.com/office/drawing/2014/main" id="{A16553DF-C6C3-4885-B963-BC132DB115FD}"/>
              </a:ext>
            </a:extLst>
          </p:cNvPr>
          <p:cNvSpPr txBox="1"/>
          <p:nvPr/>
        </p:nvSpPr>
        <p:spPr>
          <a:xfrm>
            <a:off x="277861" y="2297233"/>
            <a:ext cx="5014369" cy="4247317"/>
          </a:xfrm>
          <a:prstGeom prst="rect">
            <a:avLst/>
          </a:prstGeom>
          <a:noFill/>
        </p:spPr>
        <p:txBody>
          <a:bodyPr wrap="square" rtlCol="0">
            <a:spAutoFit/>
          </a:bodyPr>
          <a:lstStyle/>
          <a:p>
            <a:pPr hangingPunct="0"/>
            <a:r>
              <a:rPr lang="de-DE" dirty="0"/>
              <a:t> </a:t>
            </a:r>
          </a:p>
          <a:p>
            <a:pPr hangingPunct="0"/>
            <a:r>
              <a:rPr lang="de-DE" dirty="0"/>
              <a:t>Im Rosenlicht der </a:t>
            </a:r>
            <a:r>
              <a:rPr lang="de-DE" dirty="0" err="1"/>
              <a:t>goldnen</a:t>
            </a:r>
            <a:r>
              <a:rPr lang="de-DE" dirty="0"/>
              <a:t> Abendsonne,</a:t>
            </a:r>
          </a:p>
          <a:p>
            <a:pPr hangingPunct="0"/>
            <a:r>
              <a:rPr lang="de-DE" dirty="0"/>
              <a:t>Im lichten Hauch erquickend reiner Luft, </a:t>
            </a:r>
          </a:p>
          <a:p>
            <a:pPr hangingPunct="0"/>
            <a:r>
              <a:rPr lang="de-DE" dirty="0"/>
              <a:t>Wall ich zu Dir, geliebtes Thal der Wonne,</a:t>
            </a:r>
          </a:p>
          <a:p>
            <a:pPr hangingPunct="0"/>
            <a:r>
              <a:rPr lang="de-DE" dirty="0"/>
              <a:t>Verhülle mich in deinen </a:t>
            </a:r>
            <a:r>
              <a:rPr lang="de-DE" dirty="0" err="1"/>
              <a:t>Blüthen</a:t>
            </a:r>
            <a:r>
              <a:rPr lang="de-DE" dirty="0"/>
              <a:t> Duft, </a:t>
            </a:r>
          </a:p>
          <a:p>
            <a:pPr hangingPunct="0"/>
            <a:r>
              <a:rPr lang="de-DE" dirty="0"/>
              <a:t>Und ihr o schlanke Pappeln, dunkle Bäume,</a:t>
            </a:r>
          </a:p>
          <a:p>
            <a:pPr hangingPunct="0"/>
            <a:r>
              <a:rPr lang="de-DE" dirty="0"/>
              <a:t>Wiegt mich in friedliche, in </a:t>
            </a:r>
            <a:r>
              <a:rPr lang="de-DE" dirty="0" err="1"/>
              <a:t>goldne</a:t>
            </a:r>
            <a:r>
              <a:rPr lang="de-DE" dirty="0"/>
              <a:t> Träume!</a:t>
            </a:r>
          </a:p>
          <a:p>
            <a:pPr hangingPunct="0"/>
            <a:r>
              <a:rPr lang="de-DE" dirty="0"/>
              <a:t> </a:t>
            </a:r>
          </a:p>
          <a:p>
            <a:pPr hangingPunct="0"/>
            <a:r>
              <a:rPr lang="de-DE" dirty="0"/>
              <a:t>Hier wird zum </a:t>
            </a:r>
            <a:r>
              <a:rPr lang="de-DE" dirty="0" err="1"/>
              <a:t>Aether</a:t>
            </a:r>
            <a:r>
              <a:rPr lang="de-DE" dirty="0"/>
              <a:t> alles </a:t>
            </a:r>
            <a:r>
              <a:rPr lang="de-DE" dirty="0" err="1"/>
              <a:t>irrdische</a:t>
            </a:r>
            <a:r>
              <a:rPr lang="de-DE" dirty="0"/>
              <a:t> Leben, </a:t>
            </a:r>
          </a:p>
          <a:p>
            <a:pPr hangingPunct="0"/>
            <a:r>
              <a:rPr lang="de-DE" dirty="0"/>
              <a:t>der dunkle Trübsinn wird zum Sonnenlicht;</a:t>
            </a:r>
          </a:p>
          <a:p>
            <a:pPr hangingPunct="0"/>
            <a:r>
              <a:rPr lang="de-DE" dirty="0"/>
              <a:t>Der Schleyer schwindet, den die Sorgen weben</a:t>
            </a:r>
          </a:p>
          <a:p>
            <a:pPr hangingPunct="0"/>
            <a:r>
              <a:rPr lang="de-DE" dirty="0"/>
              <a:t>Von Schmerz und </a:t>
            </a:r>
            <a:r>
              <a:rPr lang="de-DE" dirty="0" err="1"/>
              <a:t>Gemüth</a:t>
            </a:r>
            <a:r>
              <a:rPr lang="de-DE" dirty="0"/>
              <a:t> oft so fest und dicht;</a:t>
            </a:r>
          </a:p>
          <a:p>
            <a:pPr hangingPunct="0"/>
            <a:r>
              <a:rPr lang="de-DE" dirty="0"/>
              <a:t>Hier ist die Tugend, hier der Himmel mein!</a:t>
            </a:r>
          </a:p>
          <a:p>
            <a:pPr hangingPunct="0"/>
            <a:r>
              <a:rPr lang="de-DE" dirty="0"/>
              <a:t>Ich bin o Hoffnung, bin o Liebe dein!</a:t>
            </a:r>
          </a:p>
          <a:p>
            <a:endParaRPr lang="de-DE" dirty="0"/>
          </a:p>
        </p:txBody>
      </p:sp>
    </p:spTree>
    <p:extLst>
      <p:ext uri="{BB962C8B-B14F-4D97-AF65-F5344CB8AC3E}">
        <p14:creationId xmlns:p14="http://schemas.microsoft.com/office/powerpoint/2010/main" val="383411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1" y="1524000"/>
            <a:ext cx="8459345" cy="732974"/>
          </a:xfrm>
        </p:spPr>
        <p:txBody>
          <a:bodyPr/>
          <a:lstStyle/>
          <a:p>
            <a:pPr algn="ctr"/>
            <a:r>
              <a:rPr lang="de-DE" sz="1800" dirty="0"/>
              <a:t>Johann Gottfried Herder, </a:t>
            </a:r>
            <a:r>
              <a:rPr lang="de-DE" sz="1800" i="1" dirty="0" err="1"/>
              <a:t>Tiefurth</a:t>
            </a:r>
            <a:endParaRPr lang="de-DE" sz="1800" i="1" dirty="0"/>
          </a:p>
        </p:txBody>
      </p:sp>
      <p:sp>
        <p:nvSpPr>
          <p:cNvPr id="3" name="Textplatzhalter 2"/>
          <p:cNvSpPr>
            <a:spLocks noGrp="1"/>
          </p:cNvSpPr>
          <p:nvPr>
            <p:ph type="body" sz="half" idx="3"/>
          </p:nvPr>
        </p:nvSpPr>
        <p:spPr>
          <a:xfrm flipV="1">
            <a:off x="8532440" y="1628800"/>
            <a:ext cx="228657" cy="72008"/>
          </a:xfrm>
        </p:spPr>
        <p:txBody>
          <a:bodyPr/>
          <a:lstStyle/>
          <a:p>
            <a:pPr algn="ctr"/>
            <a:endParaRPr lang="de-DE" sz="1200" i="1" dirty="0"/>
          </a:p>
        </p:txBody>
      </p:sp>
      <p:sp>
        <p:nvSpPr>
          <p:cNvPr id="4" name="Fußzeilenplatzhalter 3"/>
          <p:cNvSpPr>
            <a:spLocks noGrp="1"/>
          </p:cNvSpPr>
          <p:nvPr>
            <p:ph type="ftr" sz="quarter" idx="11"/>
          </p:nvPr>
        </p:nvSpPr>
        <p:spPr>
          <a:xfrm>
            <a:off x="304800" y="6409944"/>
            <a:ext cx="5491336" cy="365760"/>
          </a:xfrm>
        </p:spPr>
        <p:txBody>
          <a:bodyPr/>
          <a:lstStyle/>
          <a:p>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27</a:t>
            </a:fld>
            <a:endParaRPr lang="de-DE"/>
          </a:p>
        </p:txBody>
      </p:sp>
      <p:sp>
        <p:nvSpPr>
          <p:cNvPr id="8" name="Titel 7"/>
          <p:cNvSpPr>
            <a:spLocks noGrp="1"/>
          </p:cNvSpPr>
          <p:nvPr>
            <p:ph type="title"/>
          </p:nvPr>
        </p:nvSpPr>
        <p:spPr>
          <a:xfrm>
            <a:off x="304800" y="228688"/>
            <a:ext cx="8534400" cy="922520"/>
          </a:xfrm>
        </p:spPr>
        <p:txBody>
          <a:bodyPr>
            <a:normAutofit fontScale="90000"/>
          </a:bodyPr>
          <a:lstStyle/>
          <a:p>
            <a:br>
              <a:rPr lang="de-DE" sz="2000" b="1" dirty="0"/>
            </a:br>
            <a:br>
              <a:rPr lang="de-DE" sz="2000" b="1" dirty="0"/>
            </a:br>
            <a:endParaRPr lang="de-DE" sz="2000" b="1" dirty="0"/>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2" name="Rechteck 11"/>
          <p:cNvSpPr/>
          <p:nvPr/>
        </p:nvSpPr>
        <p:spPr>
          <a:xfrm>
            <a:off x="1259632" y="404664"/>
            <a:ext cx="5832648" cy="646331"/>
          </a:xfrm>
          <a:prstGeom prst="rect">
            <a:avLst/>
          </a:prstGeom>
        </p:spPr>
        <p:txBody>
          <a:bodyPr wrap="square">
            <a:spAutoFit/>
          </a:bodyPr>
          <a:lstStyle/>
          <a:p>
            <a:pPr algn="ctr"/>
            <a:r>
              <a:rPr lang="de-DE" b="1" dirty="0">
                <a:solidFill>
                  <a:schemeClr val="bg2">
                    <a:lumMod val="75000"/>
                  </a:schemeClr>
                </a:solidFill>
              </a:rPr>
              <a:t>Geselligkeit, Bildung und </a:t>
            </a:r>
          </a:p>
          <a:p>
            <a:pPr algn="ctr"/>
            <a:r>
              <a:rPr lang="de-DE" b="1" dirty="0">
                <a:solidFill>
                  <a:schemeClr val="bg2">
                    <a:lumMod val="75000"/>
                  </a:schemeClr>
                </a:solidFill>
              </a:rPr>
              <a:t>künstlerische Produktivität </a:t>
            </a:r>
            <a:endParaRPr lang="de-DE" dirty="0">
              <a:solidFill>
                <a:schemeClr val="bg2">
                  <a:lumMod val="75000"/>
                </a:schemeClr>
              </a:solidFill>
            </a:endParaRPr>
          </a:p>
        </p:txBody>
      </p:sp>
      <p:sp>
        <p:nvSpPr>
          <p:cNvPr id="6" name="Inhaltsplatzhalter 5"/>
          <p:cNvSpPr>
            <a:spLocks noGrp="1"/>
          </p:cNvSpPr>
          <p:nvPr>
            <p:ph sz="quarter" idx="2"/>
          </p:nvPr>
        </p:nvSpPr>
        <p:spPr>
          <a:xfrm>
            <a:off x="9756576" y="3212976"/>
            <a:ext cx="1031032" cy="700547"/>
          </a:xfrm>
        </p:spPr>
        <p:txBody>
          <a:bodyPr>
            <a:normAutofit/>
          </a:bodyPr>
          <a:lstStyle/>
          <a:p>
            <a:endParaRPr lang="de-DE" dirty="0"/>
          </a:p>
        </p:txBody>
      </p:sp>
      <p:sp>
        <p:nvSpPr>
          <p:cNvPr id="10" name="Textfeld 9">
            <a:extLst>
              <a:ext uri="{FF2B5EF4-FFF2-40B4-BE49-F238E27FC236}">
                <a16:creationId xmlns:a16="http://schemas.microsoft.com/office/drawing/2014/main" id="{2B8C8A2D-314F-4E2A-807B-9E91950C340A}"/>
              </a:ext>
            </a:extLst>
          </p:cNvPr>
          <p:cNvSpPr txBox="1"/>
          <p:nvPr/>
        </p:nvSpPr>
        <p:spPr>
          <a:xfrm>
            <a:off x="7729766" y="5775624"/>
            <a:ext cx="1031329" cy="401458"/>
          </a:xfrm>
          <a:prstGeom prst="rect">
            <a:avLst/>
          </a:prstGeom>
          <a:noFill/>
        </p:spPr>
        <p:txBody>
          <a:bodyPr wrap="square" rtlCol="0">
            <a:spAutoFit/>
          </a:bodyPr>
          <a:lstStyle/>
          <a:p>
            <a:endParaRPr lang="de-DE" dirty="0"/>
          </a:p>
        </p:txBody>
      </p:sp>
      <p:pic>
        <p:nvPicPr>
          <p:cNvPr id="3078" name="Picture 6" descr="Bildergebnis fÃ¼r tiefurt">
            <a:extLst>
              <a:ext uri="{FF2B5EF4-FFF2-40B4-BE49-F238E27FC236}">
                <a16:creationId xmlns:a16="http://schemas.microsoft.com/office/drawing/2014/main" id="{AE4EAEB7-E7B7-47FE-B7C1-6F14C18B575C}"/>
              </a:ext>
            </a:extLst>
          </p:cNvPr>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5796135" y="2491826"/>
            <a:ext cx="2380719" cy="17711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a:extLst>
              <a:ext uri="{FF2B5EF4-FFF2-40B4-BE49-F238E27FC236}">
                <a16:creationId xmlns:a16="http://schemas.microsoft.com/office/drawing/2014/main" id="{A16553DF-C6C3-4885-B963-BC132DB115FD}"/>
              </a:ext>
            </a:extLst>
          </p:cNvPr>
          <p:cNvSpPr txBox="1"/>
          <p:nvPr/>
        </p:nvSpPr>
        <p:spPr>
          <a:xfrm>
            <a:off x="275044" y="3025676"/>
            <a:ext cx="5014369" cy="2308324"/>
          </a:xfrm>
          <a:prstGeom prst="rect">
            <a:avLst/>
          </a:prstGeom>
          <a:noFill/>
        </p:spPr>
        <p:txBody>
          <a:bodyPr wrap="square" rtlCol="0">
            <a:spAutoFit/>
          </a:bodyPr>
          <a:lstStyle/>
          <a:p>
            <a:pPr hangingPunct="0"/>
            <a:r>
              <a:rPr lang="de-DE" dirty="0"/>
              <a:t> </a:t>
            </a:r>
          </a:p>
          <a:p>
            <a:pPr hangingPunct="0"/>
            <a:r>
              <a:rPr lang="de-DE" dirty="0"/>
              <a:t>So </a:t>
            </a:r>
            <a:r>
              <a:rPr lang="de-DE" dirty="0" err="1"/>
              <a:t>blüh</a:t>
            </a:r>
            <a:r>
              <a:rPr lang="de-DE" dirty="0"/>
              <a:t>’ er ewig hier an deinen Quellen,</a:t>
            </a:r>
          </a:p>
          <a:p>
            <a:pPr hangingPunct="0"/>
            <a:r>
              <a:rPr lang="de-DE" dirty="0"/>
              <a:t>geliebtes Thal, des Segens reicher Kranz!</a:t>
            </a:r>
          </a:p>
          <a:p>
            <a:pPr hangingPunct="0"/>
            <a:r>
              <a:rPr lang="de-DE" dirty="0"/>
              <a:t>Und wie den Tag die Strahlen mild erhellen</a:t>
            </a:r>
          </a:p>
          <a:p>
            <a:pPr hangingPunct="0"/>
            <a:r>
              <a:rPr lang="de-DE" dirty="0"/>
              <a:t>so prange du in einem sanften Glanz;</a:t>
            </a:r>
          </a:p>
          <a:p>
            <a:pPr hangingPunct="0"/>
            <a:r>
              <a:rPr lang="de-DE" dirty="0"/>
              <a:t>Hier ist Italien – der heitre Strom</a:t>
            </a:r>
          </a:p>
          <a:p>
            <a:pPr hangingPunct="0"/>
            <a:r>
              <a:rPr lang="de-DE" dirty="0"/>
              <a:t>Verwandelt </a:t>
            </a:r>
            <a:r>
              <a:rPr lang="de-DE" b="1" dirty="0" err="1"/>
              <a:t>Tiefurth</a:t>
            </a:r>
            <a:r>
              <a:rPr lang="de-DE" dirty="0"/>
              <a:t> in ein </a:t>
            </a:r>
            <a:r>
              <a:rPr lang="de-DE" b="1" dirty="0" err="1"/>
              <a:t>schönres</a:t>
            </a:r>
            <a:r>
              <a:rPr lang="de-DE" b="1" dirty="0"/>
              <a:t> Rom</a:t>
            </a:r>
            <a:r>
              <a:rPr lang="de-DE" dirty="0"/>
              <a:t>. </a:t>
            </a:r>
          </a:p>
          <a:p>
            <a:endParaRPr lang="de-DE" dirty="0"/>
          </a:p>
        </p:txBody>
      </p:sp>
      <p:pic>
        <p:nvPicPr>
          <p:cNvPr id="5122" name="Picture 2" descr="Bildergebnis fÃ¼r rom tempel">
            <a:extLst>
              <a:ext uri="{FF2B5EF4-FFF2-40B4-BE49-F238E27FC236}">
                <a16:creationId xmlns:a16="http://schemas.microsoft.com/office/drawing/2014/main" id="{5F82B4B2-24CA-4702-80C2-FB2E9B194D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4" y="4435691"/>
            <a:ext cx="2380720" cy="17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37974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2170</Words>
  <Application>Microsoft Office PowerPoint</Application>
  <PresentationFormat>Bildschirmpräsentation (4:3)</PresentationFormat>
  <Paragraphs>239</Paragraphs>
  <Slides>27</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Arial</vt:lpstr>
      <vt:lpstr>Calibri</vt:lpstr>
      <vt:lpstr>Cambria</vt:lpstr>
      <vt:lpstr>Georgia</vt:lpstr>
      <vt:lpstr>Times New Roman</vt:lpstr>
      <vt:lpstr>Wingdings</vt:lpstr>
      <vt:lpstr>Wingdings 2</vt:lpstr>
      <vt:lpstr>Cronus</vt:lpstr>
      <vt:lpstr>Jutta Heinz </vt:lpstr>
      <vt:lpstr>Avertissement</vt:lpstr>
      <vt:lpstr>Das „Tiefurter Journal“ –  Vorbilder und Anfänge</vt:lpstr>
      <vt:lpstr>Der gesellige Ort: Tiefurt </vt:lpstr>
      <vt:lpstr>Das gesellige Personal –  die „Mutter des Musenhofs“ </vt:lpstr>
      <vt:lpstr>Das gesellige Personal –  die bürgerlichen Künstler</vt:lpstr>
      <vt:lpstr>Das gesellige Personal –  die bürgerlichen Künstler</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Das gesellige Personal –  die höfischen Dilettanten</vt:lpstr>
      <vt:lpstr>Gesellige Formen – Scharaden </vt:lpstr>
      <vt:lpstr>Gesellige Formen – Preisfragen</vt:lpstr>
      <vt:lpstr>Gesellige Formen – Preisfragen</vt:lpstr>
      <vt:lpstr>Gesellige Formen – Preisfragen</vt:lpstr>
      <vt:lpstr>Gesellige Formen – Preisfragen</vt:lpstr>
      <vt:lpstr>   Geselligkeit, Bildung und  künstlerische Produktivität</vt:lpstr>
      <vt:lpstr>   Geselligkeit, Bildung und  künstlerische Produktivität</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cp:lastModifiedBy>
  <cp:revision>100</cp:revision>
  <dcterms:created xsi:type="dcterms:W3CDTF">2011-04-27T06:13:15Z</dcterms:created>
  <dcterms:modified xsi:type="dcterms:W3CDTF">2019-06-21T14:05:48Z</dcterms:modified>
</cp:coreProperties>
</file>