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257" r:id="rId3"/>
    <p:sldId id="258" r:id="rId4"/>
    <p:sldId id="27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20" autoAdjust="0"/>
  </p:normalViewPr>
  <p:slideViewPr>
    <p:cSldViewPr showGuides="1">
      <p:cViewPr>
        <p:scale>
          <a:sx n="111" d="100"/>
          <a:sy n="111" d="100"/>
        </p:scale>
        <p:origin x="-894"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5055BE-38BB-4E45-B727-F619EC185F89}" type="datetimeFigureOut">
              <a:rPr lang="de-DE" smtClean="0"/>
              <a:t>02.01.2012</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C4BF7-54FD-4808-A4D2-BF336C05DD11}" type="slidenum">
              <a:rPr lang="de-DE" smtClean="0"/>
              <a:t>‹Nr.›</a:t>
            </a:fld>
            <a:endParaRPr lang="de-DE"/>
          </a:p>
        </p:txBody>
      </p:sp>
    </p:spTree>
    <p:extLst>
      <p:ext uri="{BB962C8B-B14F-4D97-AF65-F5344CB8AC3E}">
        <p14:creationId xmlns:p14="http://schemas.microsoft.com/office/powerpoint/2010/main" val="407556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A32E00A4-E3BD-4304-8340-EBB725BFB9D3}" type="datetime1">
              <a:rPr lang="de-DE" smtClean="0"/>
              <a:t>02.01.2012</a:t>
            </a:fld>
            <a:endParaRPr lang="de-DE"/>
          </a:p>
        </p:txBody>
      </p:sp>
      <p:sp>
        <p:nvSpPr>
          <p:cNvPr id="17" name="Fußzeilenplatzhalter 16"/>
          <p:cNvSpPr>
            <a:spLocks noGrp="1"/>
          </p:cNvSpPr>
          <p:nvPr>
            <p:ph type="ftr" sz="quarter" idx="11"/>
          </p:nvPr>
        </p:nvSpPr>
        <p:spPr/>
        <p:txBody>
          <a:bodyPr/>
          <a:lstStyle/>
          <a:p>
            <a:r>
              <a:rPr lang="de-DE" smtClean="0"/>
              <a:t>Impulsreferat Jutta Heinz zum Arbeitsgespräch "Geselligkeiten"</a:t>
            </a:r>
            <a:endParaRPr lang="de-DE"/>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DE70B62F-AE64-45F3-889E-AE354A4E6992}" type="datetime1">
              <a:rPr lang="de-DE" smtClean="0"/>
              <a:t>02.01.2012</a:t>
            </a:fld>
            <a:endParaRPr lang="de-DE"/>
          </a:p>
        </p:txBody>
      </p:sp>
      <p:sp>
        <p:nvSpPr>
          <p:cNvPr id="5" name="Fußzeilenplatzhalter 4"/>
          <p:cNvSpPr>
            <a:spLocks noGrp="1"/>
          </p:cNvSpPr>
          <p:nvPr>
            <p:ph type="ftr" sz="quarter" idx="11"/>
          </p:nvPr>
        </p:nvSpPr>
        <p:spPr/>
        <p:txBody>
          <a:bodyPr/>
          <a:lstStyle/>
          <a:p>
            <a:r>
              <a:rPr lang="de-DE" smtClean="0"/>
              <a:t>Impulsreferat Jutta Heinz zum Arbeitsgespräch "Geselligkeiten"</a:t>
            </a:r>
            <a:endParaRPr lang="de-DE"/>
          </a:p>
        </p:txBody>
      </p:sp>
      <p:sp>
        <p:nvSpPr>
          <p:cNvPr id="6" name="Foliennummernplatzhalter 5"/>
          <p:cNvSpPr>
            <a:spLocks noGrp="1"/>
          </p:cNvSpPr>
          <p:nvPr>
            <p:ph type="sldNum" sz="quarter" idx="12"/>
          </p:nvPr>
        </p:nvSpPr>
        <p:spPr>
          <a:xfrm>
            <a:off x="4361688" y="1026372"/>
            <a:ext cx="457200" cy="441325"/>
          </a:xfrm>
        </p:spPr>
        <p:txBody>
          <a:bodyPr/>
          <a:lstStyle/>
          <a:p>
            <a:fld id="{B2ADACBF-B37B-4026-855E-49B0BDFC8D12}" type="slidenum">
              <a:rPr lang="de-DE" smtClean="0"/>
              <a:t>‹Nr.›</a:t>
            </a:fld>
            <a:endParaRPr lang="de-DE"/>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r>
              <a:rPr lang="de-DE" smtClean="0"/>
              <a:t>Impulsreferat Jutta Heinz zum Arbeitsgespräch "Geselligkeiten"</a:t>
            </a:r>
            <a:endParaRPr lang="de-DE"/>
          </a:p>
        </p:txBody>
      </p:sp>
      <p:sp>
        <p:nvSpPr>
          <p:cNvPr id="4" name="Datumsplatzhalter 3"/>
          <p:cNvSpPr>
            <a:spLocks noGrp="1"/>
          </p:cNvSpPr>
          <p:nvPr>
            <p:ph type="dt" sz="half" idx="10"/>
          </p:nvPr>
        </p:nvSpPr>
        <p:spPr/>
        <p:txBody>
          <a:bodyPr/>
          <a:lstStyle/>
          <a:p>
            <a:fld id="{DB9D2A5C-E01B-490D-B623-CFFB6B73DCA6}" type="datetime1">
              <a:rPr lang="de-DE" smtClean="0"/>
              <a:t>02.01.2012</a:t>
            </a:fld>
            <a:endParaRPr lang="de-DE"/>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B138C73A-EE13-4CA7-A4E3-470335EC0B93}" type="datetime1">
              <a:rPr lang="de-DE" smtClean="0"/>
              <a:t>02.01.2012</a:t>
            </a:fld>
            <a:endParaRPr lang="de-DE"/>
          </a:p>
        </p:txBody>
      </p:sp>
      <p:sp>
        <p:nvSpPr>
          <p:cNvPr id="6" name="Fußzeilenplatzhalter 5"/>
          <p:cNvSpPr>
            <a:spLocks noGrp="1"/>
          </p:cNvSpPr>
          <p:nvPr>
            <p:ph type="ftr" sz="quarter" idx="11"/>
          </p:nvPr>
        </p:nvSpPr>
        <p:spPr/>
        <p:txBody>
          <a:bodyPr/>
          <a:lstStyle/>
          <a:p>
            <a:r>
              <a:rPr lang="de-DE" smtClean="0"/>
              <a:t>Impulsreferat Jutta Heinz zum Arbeitsgespräch "Geselligkeiten"</a:t>
            </a:r>
            <a:endParaRPr lang="de-DE"/>
          </a:p>
        </p:txBody>
      </p:sp>
      <p:sp>
        <p:nvSpPr>
          <p:cNvPr id="7" name="Foliennummernplatzhalter 6"/>
          <p:cNvSpPr>
            <a:spLocks noGrp="1"/>
          </p:cNvSpPr>
          <p:nvPr>
            <p:ph type="sldNum" sz="quarter" idx="12"/>
          </p:nvPr>
        </p:nvSpPr>
        <p:spPr/>
        <p:txBody>
          <a:bodyPr/>
          <a:lstStyle/>
          <a:p>
            <a:fld id="{B2ADACBF-B37B-4026-855E-49B0BDFC8D12}" type="slidenum">
              <a:rPr lang="de-DE" smtClean="0"/>
              <a:t>‹Nr.›</a:t>
            </a:fld>
            <a:endParaRPr lang="de-DE"/>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 bearbeiten</a:t>
            </a:r>
          </a:p>
        </p:txBody>
      </p:sp>
      <p:sp>
        <p:nvSpPr>
          <p:cNvPr id="7" name="Datumsplatzhalter 6"/>
          <p:cNvSpPr>
            <a:spLocks noGrp="1"/>
          </p:cNvSpPr>
          <p:nvPr>
            <p:ph type="dt" sz="half" idx="10"/>
          </p:nvPr>
        </p:nvSpPr>
        <p:spPr/>
        <p:txBody>
          <a:bodyPr/>
          <a:lstStyle/>
          <a:p>
            <a:fld id="{E7A7AE59-EE04-46FD-A979-D2E99556B376}" type="datetime1">
              <a:rPr lang="de-DE" smtClean="0"/>
              <a:t>02.01.2012</a:t>
            </a:fld>
            <a:endParaRPr lang="de-DE"/>
          </a:p>
        </p:txBody>
      </p:sp>
      <p:sp>
        <p:nvSpPr>
          <p:cNvPr id="8" name="Fußzeilenplatzhalter 7"/>
          <p:cNvSpPr>
            <a:spLocks noGrp="1"/>
          </p:cNvSpPr>
          <p:nvPr>
            <p:ph type="ftr" sz="quarter" idx="11"/>
          </p:nvPr>
        </p:nvSpPr>
        <p:spPr>
          <a:xfrm>
            <a:off x="304800" y="6409944"/>
            <a:ext cx="3581400" cy="365760"/>
          </a:xfrm>
        </p:spPr>
        <p:txBody>
          <a:bodyPr/>
          <a:lstStyle/>
          <a:p>
            <a:r>
              <a:rPr lang="de-DE" smtClean="0"/>
              <a:t>Impulsreferat Jutta Heinz zum Arbeitsgespräch "Geselligkeiten"</a:t>
            </a:r>
            <a:endParaRPr lang="de-DE"/>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B2ADACBF-B37B-4026-855E-49B0BDFC8D12}" type="slidenum">
              <a:rPr lang="de-DE" smtClean="0"/>
              <a:t>‹Nr.›</a:t>
            </a:fld>
            <a:endParaRPr lang="de-DE"/>
          </a:p>
        </p:txBody>
      </p:sp>
      <p:sp>
        <p:nvSpPr>
          <p:cNvPr id="23" name="Titel 22"/>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55BE19AE-4156-43D4-98FA-FACFA969D43C}" type="datetime1">
              <a:rPr lang="de-DE" smtClean="0"/>
              <a:t>02.01.2012</a:t>
            </a:fld>
            <a:endParaRPr lang="de-DE"/>
          </a:p>
        </p:txBody>
      </p:sp>
      <p:sp>
        <p:nvSpPr>
          <p:cNvPr id="4" name="Fußzeilenplatzhalter 3"/>
          <p:cNvSpPr>
            <a:spLocks noGrp="1"/>
          </p:cNvSpPr>
          <p:nvPr>
            <p:ph type="ftr" sz="quarter" idx="11"/>
          </p:nvPr>
        </p:nvSpPr>
        <p:spPr/>
        <p:txBody>
          <a:bodyPr/>
          <a:lstStyle/>
          <a:p>
            <a:r>
              <a:rPr lang="de-DE" smtClean="0"/>
              <a:t>Impulsreferat Jutta Heinz zum Arbeitsgespräch "Geselligkeiten"</a:t>
            </a:r>
            <a:endParaRPr lang="de-DE"/>
          </a:p>
        </p:txBody>
      </p:sp>
      <p:sp>
        <p:nvSpPr>
          <p:cNvPr id="5" name="Foliennummernplatzhalter 4"/>
          <p:cNvSpPr>
            <a:spLocks noGrp="1"/>
          </p:cNvSpPr>
          <p:nvPr>
            <p:ph type="sldNum" sz="quarter" idx="12"/>
          </p:nvPr>
        </p:nvSpPr>
        <p:spPr>
          <a:xfrm>
            <a:off x="4343400" y="1036020"/>
            <a:ext cx="457200" cy="441325"/>
          </a:xfrm>
        </p:spPr>
        <p:txBody>
          <a:bodyPr/>
          <a:lstStyle/>
          <a:p>
            <a:fld id="{B2ADACBF-B37B-4026-855E-49B0BDFC8D1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2F10B559-1CEF-4216-917B-60B600C71FD2}" type="datetime1">
              <a:rPr lang="de-DE" smtClean="0"/>
              <a:t>02.01.2012</a:t>
            </a:fld>
            <a:endParaRPr lang="de-DE"/>
          </a:p>
        </p:txBody>
      </p:sp>
      <p:sp>
        <p:nvSpPr>
          <p:cNvPr id="3" name="Fußzeilenplatzhalter 2"/>
          <p:cNvSpPr>
            <a:spLocks noGrp="1"/>
          </p:cNvSpPr>
          <p:nvPr>
            <p:ph type="ftr" sz="quarter" idx="11"/>
          </p:nvPr>
        </p:nvSpPr>
        <p:spPr/>
        <p:txBody>
          <a:bodyPr/>
          <a:lstStyle/>
          <a:p>
            <a:r>
              <a:rPr lang="de-DE" smtClean="0"/>
              <a:t>Impulsreferat Jutta Heinz zum Arbeitsgespräch "Geselligkeiten"</a:t>
            </a:r>
            <a:endParaRPr lang="de-DE"/>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2ADACBF-B37B-4026-855E-49B0BDFC8D1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2ADACBF-B37B-4026-855E-49B0BDFC8D12}" type="slidenum">
              <a:rPr lang="de-DE" smtClean="0"/>
              <a:t>‹Nr.›</a:t>
            </a:fld>
            <a:endParaRPr lang="de-DE"/>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1C08E38A-F4D1-4911-9152-8A5635C853DF}" type="datetime1">
              <a:rPr lang="de-DE" smtClean="0"/>
              <a:t>02.01.2012</a:t>
            </a:fld>
            <a:endParaRPr lang="de-DE"/>
          </a:p>
        </p:txBody>
      </p:sp>
      <p:sp>
        <p:nvSpPr>
          <p:cNvPr id="6" name="Fußzeilenplatzhalter 5"/>
          <p:cNvSpPr>
            <a:spLocks noGrp="1"/>
          </p:cNvSpPr>
          <p:nvPr>
            <p:ph type="ftr" sz="quarter" idx="11"/>
          </p:nvPr>
        </p:nvSpPr>
        <p:spPr>
          <a:xfrm>
            <a:off x="301752" y="6410848"/>
            <a:ext cx="3383280" cy="365760"/>
          </a:xfrm>
        </p:spPr>
        <p:txBody>
          <a:bodyPr/>
          <a:lstStyle/>
          <a:p>
            <a:r>
              <a:rPr lang="de-DE" smtClean="0"/>
              <a:t>Impulsreferat Jutta Heinz zum Arbeitsgespräch "Geselligkeiten"</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B2ADACBF-B37B-4026-855E-49B0BDFC8D12}" type="slidenum">
              <a:rPr lang="de-DE" smtClean="0"/>
              <a:t>‹Nr.›</a:t>
            </a:fld>
            <a:endParaRPr lang="de-DE"/>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smtClean="0"/>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smtClean="0"/>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9F0BE850-C1A3-49AA-A2AC-F72C5031228A}" type="datetime1">
              <a:rPr lang="de-DE" smtClean="0"/>
              <a:t>02.01.2012</a:t>
            </a:fld>
            <a:endParaRPr lang="de-DE"/>
          </a:p>
        </p:txBody>
      </p:sp>
      <p:sp>
        <p:nvSpPr>
          <p:cNvPr id="6" name="Fußzeilenplatzhalter 5"/>
          <p:cNvSpPr>
            <a:spLocks noGrp="1"/>
          </p:cNvSpPr>
          <p:nvPr>
            <p:ph type="ftr" sz="quarter" idx="11"/>
          </p:nvPr>
        </p:nvSpPr>
        <p:spPr>
          <a:xfrm>
            <a:off x="301752" y="6410848"/>
            <a:ext cx="3584448" cy="365760"/>
          </a:xfrm>
        </p:spPr>
        <p:txBody>
          <a:bodyPr/>
          <a:lstStyle/>
          <a:p>
            <a:r>
              <a:rPr lang="de-DE" smtClean="0"/>
              <a:t>Impulsreferat Jutta Heinz zum Arbeitsgespräch "Geselligkeiten"</a:t>
            </a:r>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E7360FDC-3EC6-4AB5-85BF-1B6B37B81222}" type="datetime1">
              <a:rPr lang="de-DE" smtClean="0"/>
              <a:t>02.01.2012</a:t>
            </a:fld>
            <a:endParaRPr lang="de-DE"/>
          </a:p>
        </p:txBody>
      </p:sp>
      <p:sp>
        <p:nvSpPr>
          <p:cNvPr id="5" name="Fußzeilenplatzhalter 4"/>
          <p:cNvSpPr>
            <a:spLocks noGrp="1"/>
          </p:cNvSpPr>
          <p:nvPr>
            <p:ph type="ftr" sz="quarter" idx="11"/>
          </p:nvPr>
        </p:nvSpPr>
        <p:spPr/>
        <p:txBody>
          <a:bodyPr/>
          <a:lstStyle/>
          <a:p>
            <a:r>
              <a:rPr lang="de-DE" smtClean="0"/>
              <a:t>Impulsreferat Jutta Heinz zum Arbeitsgespräch "Geselligkeiten"</a:t>
            </a:r>
            <a:endParaRPr lang="de-DE"/>
          </a:p>
        </p:txBody>
      </p:sp>
      <p:sp>
        <p:nvSpPr>
          <p:cNvPr id="6" name="Foliennummernplatzhalter 5"/>
          <p:cNvSpPr>
            <a:spLocks noGrp="1"/>
          </p:cNvSpPr>
          <p:nvPr>
            <p:ph type="sldNum" sz="quarter" idx="12"/>
          </p:nvPr>
        </p:nvSpPr>
        <p:spPr/>
        <p:txBody>
          <a:bodyPr/>
          <a:lstStyle/>
          <a:p>
            <a:fld id="{B2ADACBF-B37B-4026-855E-49B0BDFC8D12}"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B2ADACBF-B37B-4026-855E-49B0BDFC8D12}" type="slidenum">
              <a:rPr lang="de-DE" smtClean="0"/>
              <a:t>‹Nr.›</a:t>
            </a:fld>
            <a:endParaRPr lang="de-DE"/>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8F1A9762-0BF8-4B3A-AF30-AC497A160424}" type="datetime1">
              <a:rPr lang="de-DE" smtClean="0"/>
              <a:t>02.01.2012</a:t>
            </a:fld>
            <a:endParaRPr lang="de-DE"/>
          </a:p>
        </p:txBody>
      </p:sp>
      <p:sp>
        <p:nvSpPr>
          <p:cNvPr id="5" name="Fußzeilenplatzhalter 4"/>
          <p:cNvSpPr>
            <a:spLocks noGrp="1"/>
          </p:cNvSpPr>
          <p:nvPr>
            <p:ph type="ftr" sz="quarter" idx="11"/>
          </p:nvPr>
        </p:nvSpPr>
        <p:spPr/>
        <p:txBody>
          <a:bodyPr/>
          <a:lstStyle/>
          <a:p>
            <a:r>
              <a:rPr lang="de-DE" smtClean="0"/>
              <a:t>Impulsreferat Jutta Heinz zum Arbeitsgespräch "Geselligkeiten"</a:t>
            </a:r>
            <a:endParaRPr lang="de-DE"/>
          </a:p>
        </p:txBody>
      </p:sp>
      <p:sp>
        <p:nvSpPr>
          <p:cNvPr id="2" name="Vertikaler Titel 1"/>
          <p:cNvSpPr>
            <a:spLocks noGrp="1"/>
          </p:cNvSpPr>
          <p:nvPr>
            <p:ph type="title" orient="vert"/>
          </p:nvPr>
        </p:nvSpPr>
        <p:spPr>
          <a:xfrm>
            <a:off x="7391400" y="304801"/>
            <a:ext cx="1447800" cy="5851525"/>
          </a:xfrm>
        </p:spPr>
        <p:txBody>
          <a:bodyPr vert="eaVert"/>
          <a:lstStyle/>
          <a:p>
            <a:r>
              <a:rPr kumimoji="0" lang="de-DE" smtClean="0"/>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E20D011-4BA0-4761-8334-91F4EBFB6796}" type="datetime1">
              <a:rPr lang="de-DE" smtClean="0"/>
              <a:t>02.01.2012</a:t>
            </a:fld>
            <a:endParaRPr lang="de-DE"/>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de-DE" smtClean="0"/>
              <a:t>Impulsreferat Jutta Heinz zum Arbeitsgespräch "Geselligkeiten"</a:t>
            </a:r>
            <a:endParaRPr lang="de-DE"/>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2ADACBF-B37B-4026-855E-49B0BDFC8D12}" type="slidenum">
              <a:rPr lang="de-DE" smtClean="0"/>
              <a:t>‹Nr.›</a:t>
            </a:fld>
            <a:endParaRPr lang="de-DE"/>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G"/><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gif"/><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1340768"/>
            <a:ext cx="6400800" cy="936104"/>
          </a:xfrm>
        </p:spPr>
        <p:txBody>
          <a:bodyPr/>
          <a:lstStyle/>
          <a:p>
            <a:r>
              <a:rPr lang="de-DE" dirty="0" smtClean="0"/>
              <a:t>A</a:t>
            </a:r>
            <a:r>
              <a:rPr lang="de-DE" cap="none" dirty="0" smtClean="0"/>
              <a:t>rbeitsgespräch „Geselligkeiten“</a:t>
            </a:r>
          </a:p>
          <a:p>
            <a:r>
              <a:rPr lang="de-DE" cap="none" dirty="0" smtClean="0"/>
              <a:t>Christian-Wolff-Haus, 28.-29.4.2011</a:t>
            </a:r>
            <a:endParaRPr lang="de-DE" dirty="0"/>
          </a:p>
        </p:txBody>
      </p:sp>
      <p:sp>
        <p:nvSpPr>
          <p:cNvPr id="2" name="Titel 1"/>
          <p:cNvSpPr>
            <a:spLocks noGrp="1"/>
          </p:cNvSpPr>
          <p:nvPr>
            <p:ph type="ctrTitle"/>
          </p:nvPr>
        </p:nvSpPr>
        <p:spPr>
          <a:xfrm>
            <a:off x="685800" y="188640"/>
            <a:ext cx="7772400" cy="1080120"/>
          </a:xfrm>
        </p:spPr>
        <p:txBody>
          <a:bodyPr>
            <a:normAutofit/>
          </a:bodyPr>
          <a:lstStyle/>
          <a:p>
            <a:r>
              <a:rPr lang="de-DE" sz="1800" b="1" i="1" dirty="0" smtClean="0"/>
              <a:t>Jutta Heinz:</a:t>
            </a:r>
            <a:r>
              <a:rPr lang="de-DE" sz="1800" b="1" i="1" dirty="0"/>
              <a:t/>
            </a:r>
            <a:br>
              <a:rPr lang="de-DE" sz="1800" b="1" i="1" dirty="0"/>
            </a:br>
            <a:r>
              <a:rPr lang="de-DE" sz="2000" b="1" dirty="0" smtClean="0"/>
              <a:t>Der Tiefurter Kreis um Herzogin Anna Amalia</a:t>
            </a:r>
            <a:br>
              <a:rPr lang="de-DE" sz="2000" b="1" dirty="0" smtClean="0"/>
            </a:br>
            <a:r>
              <a:rPr lang="de-DE" sz="2000" b="1" dirty="0" smtClean="0"/>
              <a:t>und das „Tiefurter Journal“</a:t>
            </a:r>
            <a:endParaRPr lang="de-DE" sz="2000" b="1" dirty="0"/>
          </a:p>
        </p:txBody>
      </p:sp>
      <p:pic>
        <p:nvPicPr>
          <p:cNvPr id="15" name="Grafi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2677287"/>
            <a:ext cx="4176464" cy="3229225"/>
          </a:xfrm>
          <a:prstGeom prst="rect">
            <a:avLst/>
          </a:prstGeom>
        </p:spPr>
      </p:pic>
      <p:sp>
        <p:nvSpPr>
          <p:cNvPr id="16" name="Textfeld 15"/>
          <p:cNvSpPr txBox="1"/>
          <p:nvPr/>
        </p:nvSpPr>
        <p:spPr>
          <a:xfrm>
            <a:off x="2951820" y="5970561"/>
            <a:ext cx="3240360" cy="276999"/>
          </a:xfrm>
          <a:prstGeom prst="rect">
            <a:avLst/>
          </a:prstGeom>
          <a:noFill/>
        </p:spPr>
        <p:txBody>
          <a:bodyPr wrap="square" rtlCol="0">
            <a:spAutoFit/>
          </a:bodyPr>
          <a:lstStyle/>
          <a:p>
            <a:r>
              <a:rPr lang="de-DE" sz="1200" dirty="0" smtClean="0"/>
              <a:t>Ölgemälde von Theobald von </a:t>
            </a:r>
            <a:r>
              <a:rPr lang="de-DE" sz="1200" dirty="0" err="1" smtClean="0"/>
              <a:t>Oer</a:t>
            </a:r>
            <a:r>
              <a:rPr lang="de-DE" sz="1200" dirty="0" smtClean="0"/>
              <a:t>, 1860</a:t>
            </a:r>
            <a:endParaRPr lang="de-DE" sz="1200" dirty="0"/>
          </a:p>
        </p:txBody>
      </p:sp>
    </p:spTree>
    <p:extLst>
      <p:ext uri="{BB962C8B-B14F-4D97-AF65-F5344CB8AC3E}">
        <p14:creationId xmlns:p14="http://schemas.microsoft.com/office/powerpoint/2010/main" val="28630715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304800" y="260648"/>
            <a:ext cx="8534400" cy="870920"/>
          </a:xfrm>
        </p:spPr>
        <p:txBody>
          <a:bodyPr>
            <a:noAutofit/>
          </a:bodyPr>
          <a:lstStyle/>
          <a:p>
            <a:r>
              <a:rPr lang="de-DE" sz="2400" dirty="0" smtClean="0"/>
              <a:t/>
            </a:r>
            <a:br>
              <a:rPr lang="de-DE" sz="2400" dirty="0" smtClean="0"/>
            </a:br>
            <a:r>
              <a:rPr lang="de-DE" sz="2400" dirty="0"/>
              <a:t/>
            </a:r>
            <a:br>
              <a:rPr lang="de-DE" sz="2400" dirty="0"/>
            </a:br>
            <a:r>
              <a:rPr lang="de-DE" sz="2800" b="1" dirty="0" smtClean="0">
                <a:solidFill>
                  <a:schemeClr val="accent6"/>
                </a:solidFill>
              </a:rPr>
              <a:t>Gliederung</a:t>
            </a:r>
            <a:r>
              <a:rPr lang="de-DE" sz="2400" b="1" dirty="0" smtClean="0"/>
              <a:t/>
            </a:r>
            <a:br>
              <a:rPr lang="de-DE" sz="2400" b="1" dirty="0" smtClean="0"/>
            </a:br>
            <a:r>
              <a:rPr lang="de-DE" sz="2400" dirty="0" smtClean="0"/>
              <a:t>.</a:t>
            </a:r>
            <a:endParaRPr lang="de-DE" sz="2400" dirty="0"/>
          </a:p>
        </p:txBody>
      </p:sp>
      <p:sp>
        <p:nvSpPr>
          <p:cNvPr id="11" name="Fußzeilenplatzhalter 10"/>
          <p:cNvSpPr>
            <a:spLocks noGrp="1"/>
          </p:cNvSpPr>
          <p:nvPr>
            <p:ph type="ftr" sz="quarter" idx="11"/>
          </p:nvPr>
        </p:nvSpPr>
        <p:spPr>
          <a:xfrm>
            <a:off x="304800" y="6410848"/>
            <a:ext cx="6283424" cy="365760"/>
          </a:xfrm>
        </p:spPr>
        <p:txBody>
          <a:bodyPr/>
          <a:lstStyle/>
          <a:p>
            <a:r>
              <a:rPr lang="de-DE" dirty="0" smtClean="0"/>
              <a:t>Impulsreferat Jutta Heinz zum Arbeitsgespräch "Geselligkeiten"</a:t>
            </a:r>
            <a:endParaRPr lang="de-DE" dirty="0"/>
          </a:p>
        </p:txBody>
      </p:sp>
      <p:sp>
        <p:nvSpPr>
          <p:cNvPr id="12" name="Foliennummernplatzhalter 11"/>
          <p:cNvSpPr>
            <a:spLocks noGrp="1"/>
          </p:cNvSpPr>
          <p:nvPr>
            <p:ph type="sldNum" sz="quarter" idx="12"/>
          </p:nvPr>
        </p:nvSpPr>
        <p:spPr/>
        <p:txBody>
          <a:bodyPr/>
          <a:lstStyle/>
          <a:p>
            <a:fld id="{B2ADACBF-B37B-4026-855E-49B0BDFC8D12}" type="slidenum">
              <a:rPr lang="de-DE" smtClean="0"/>
              <a:t>2</a:t>
            </a:fld>
            <a:endParaRPr lang="de-DE"/>
          </a:p>
        </p:txBody>
      </p:sp>
      <p:pic>
        <p:nvPicPr>
          <p:cNvPr id="13" name="Inhaltsplatzhalter 12"/>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7668344" y="332656"/>
            <a:ext cx="1184431" cy="792088"/>
          </a:xfrm>
        </p:spPr>
      </p:pic>
      <p:sp>
        <p:nvSpPr>
          <p:cNvPr id="16" name="Textfeld 15"/>
          <p:cNvSpPr txBox="1"/>
          <p:nvPr/>
        </p:nvSpPr>
        <p:spPr>
          <a:xfrm>
            <a:off x="1043608" y="2204864"/>
            <a:ext cx="7382149" cy="3416320"/>
          </a:xfrm>
          <a:prstGeom prst="rect">
            <a:avLst/>
          </a:prstGeom>
          <a:noFill/>
        </p:spPr>
        <p:txBody>
          <a:bodyPr wrap="none" rtlCol="0">
            <a:spAutoFit/>
          </a:bodyPr>
          <a:lstStyle/>
          <a:p>
            <a:pPr marL="342900" indent="-342900">
              <a:buAutoNum type="arabicPeriod"/>
            </a:pPr>
            <a:r>
              <a:rPr lang="de-DE" dirty="0" smtClean="0"/>
              <a:t>Der gesellige Ort: Tiefurt als Kulisse und Lebensraum</a:t>
            </a:r>
          </a:p>
          <a:p>
            <a:pPr marL="342900" indent="-342900">
              <a:buAutoNum type="arabicPeriod"/>
            </a:pPr>
            <a:endParaRPr lang="de-DE" dirty="0"/>
          </a:p>
          <a:p>
            <a:pPr marL="342900" indent="-342900">
              <a:buAutoNum type="arabicPeriod"/>
            </a:pPr>
            <a:r>
              <a:rPr lang="de-DE" dirty="0" smtClean="0"/>
              <a:t>Das gesellige Personal: Hof und Bürger, Künstler und Dilettanten</a:t>
            </a:r>
          </a:p>
          <a:p>
            <a:pPr marL="342900" indent="-342900">
              <a:buAutoNum type="arabicPeriod"/>
            </a:pPr>
            <a:endParaRPr lang="de-DE" dirty="0"/>
          </a:p>
          <a:p>
            <a:pPr marL="342900" indent="-342900">
              <a:buAutoNum type="arabicPeriod"/>
            </a:pPr>
            <a:r>
              <a:rPr lang="de-DE" dirty="0" smtClean="0"/>
              <a:t>Das gesellige Produkt: Entstehung, Entwicklung und Überlieferung</a:t>
            </a:r>
            <a:r>
              <a:rPr lang="de-DE" dirty="0"/>
              <a:t/>
            </a:r>
            <a:br>
              <a:rPr lang="de-DE" dirty="0"/>
            </a:br>
            <a:r>
              <a:rPr lang="de-DE" dirty="0" smtClean="0"/>
              <a:t>des „Tiefurter Journals“</a:t>
            </a:r>
          </a:p>
          <a:p>
            <a:pPr marL="342900" indent="-342900">
              <a:buAutoNum type="arabicPeriod"/>
            </a:pPr>
            <a:endParaRPr lang="de-DE" dirty="0"/>
          </a:p>
          <a:p>
            <a:pPr marL="342900" indent="-342900">
              <a:buAutoNum type="arabicPeriod"/>
            </a:pPr>
            <a:r>
              <a:rPr lang="de-DE" dirty="0" smtClean="0"/>
              <a:t>Die geselligen Themen und Formen: </a:t>
            </a:r>
            <a:r>
              <a:rPr lang="de-DE" dirty="0" err="1" smtClean="0"/>
              <a:t>Landlebendichtung</a:t>
            </a:r>
            <a:r>
              <a:rPr lang="de-DE" dirty="0" smtClean="0"/>
              <a:t>,</a:t>
            </a:r>
            <a:br>
              <a:rPr lang="de-DE" dirty="0" smtClean="0"/>
            </a:br>
            <a:r>
              <a:rPr lang="de-DE" dirty="0" smtClean="0"/>
              <a:t>Musenverehrung, Bildungspraxis</a:t>
            </a:r>
          </a:p>
          <a:p>
            <a:pPr marL="342900" indent="-342900">
              <a:buAutoNum type="arabicPeriod"/>
            </a:pPr>
            <a:endParaRPr lang="de-DE" dirty="0"/>
          </a:p>
          <a:p>
            <a:pPr marL="342900" indent="-342900">
              <a:buAutoNum type="arabicPeriod"/>
            </a:pPr>
            <a:r>
              <a:rPr lang="de-DE" dirty="0" smtClean="0"/>
              <a:t>Ein exemplarischer </a:t>
            </a:r>
            <a:r>
              <a:rPr lang="de-DE" dirty="0" err="1" smtClean="0"/>
              <a:t>Musenhof</a:t>
            </a:r>
            <a:r>
              <a:rPr lang="de-DE" dirty="0" smtClean="0"/>
              <a:t>? Geselligkeit, Bildung und </a:t>
            </a:r>
            <a:br>
              <a:rPr lang="de-DE" dirty="0" smtClean="0"/>
            </a:br>
            <a:r>
              <a:rPr lang="de-DE" dirty="0" smtClean="0"/>
              <a:t>künstlerische Produktivität </a:t>
            </a:r>
          </a:p>
        </p:txBody>
      </p:sp>
    </p:spTree>
    <p:extLst>
      <p:ext uri="{BB962C8B-B14F-4D97-AF65-F5344CB8AC3E}">
        <p14:creationId xmlns:p14="http://schemas.microsoft.com/office/powerpoint/2010/main" val="4226810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
          </p:nvPr>
        </p:nvSpPr>
        <p:spPr>
          <a:xfrm>
            <a:off x="301752" y="1524000"/>
            <a:ext cx="4040188" cy="608856"/>
          </a:xfrm>
        </p:spPr>
        <p:txBody>
          <a:bodyPr/>
          <a:lstStyle/>
          <a:p>
            <a:pPr algn="ctr"/>
            <a:r>
              <a:rPr lang="de-DE" dirty="0" smtClean="0"/>
              <a:t>Schloss Tiefurt</a:t>
            </a:r>
          </a:p>
          <a:p>
            <a:pPr algn="ctr"/>
            <a:r>
              <a:rPr lang="de-DE" sz="1200" dirty="0" smtClean="0"/>
              <a:t>(Tuschezeichnung von C.W. Holdermann)</a:t>
            </a:r>
            <a:endParaRPr lang="de-DE" sz="1200" dirty="0"/>
          </a:p>
        </p:txBody>
      </p:sp>
      <p:sp>
        <p:nvSpPr>
          <p:cNvPr id="7" name="Textplatzhalter 6"/>
          <p:cNvSpPr>
            <a:spLocks noGrp="1"/>
          </p:cNvSpPr>
          <p:nvPr>
            <p:ph type="body" sz="half" idx="3"/>
          </p:nvPr>
        </p:nvSpPr>
        <p:spPr>
          <a:xfrm>
            <a:off x="4791330" y="1524000"/>
            <a:ext cx="4041775" cy="536848"/>
          </a:xfrm>
        </p:spPr>
        <p:txBody>
          <a:bodyPr/>
          <a:lstStyle/>
          <a:p>
            <a:pPr algn="ctr"/>
            <a:r>
              <a:rPr lang="de-DE" dirty="0" smtClean="0"/>
              <a:t>Plan des Parks</a:t>
            </a:r>
          </a:p>
          <a:p>
            <a:pPr algn="ctr"/>
            <a:r>
              <a:rPr lang="de-DE" sz="1200" dirty="0" smtClean="0"/>
              <a:t>(Otto </a:t>
            </a:r>
            <a:r>
              <a:rPr lang="de-DE" sz="1200" dirty="0" err="1" smtClean="0"/>
              <a:t>Hensoldt</a:t>
            </a:r>
            <a:r>
              <a:rPr lang="de-DE" sz="1200" dirty="0" smtClean="0"/>
              <a:t>, 1844)</a:t>
            </a:r>
            <a:endParaRPr lang="de-DE" sz="1200" dirty="0"/>
          </a:p>
        </p:txBody>
      </p:sp>
      <p:pic>
        <p:nvPicPr>
          <p:cNvPr id="9" name="Inhaltsplatzhalter 8"/>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755576" y="2564904"/>
            <a:ext cx="3337231" cy="2245046"/>
          </a:xfrm>
        </p:spPr>
      </p:pic>
      <p:pic>
        <p:nvPicPr>
          <p:cNvPr id="10" name="Inhaltsplatzhalt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800600" y="2548096"/>
            <a:ext cx="4038600" cy="3668395"/>
          </a:xfrm>
        </p:spPr>
      </p:pic>
      <p:sp>
        <p:nvSpPr>
          <p:cNvPr id="4" name="Titel 3"/>
          <p:cNvSpPr>
            <a:spLocks noGrp="1"/>
          </p:cNvSpPr>
          <p:nvPr>
            <p:ph type="title"/>
          </p:nvPr>
        </p:nvSpPr>
        <p:spPr>
          <a:xfrm>
            <a:off x="304800" y="188640"/>
            <a:ext cx="8534400" cy="758952"/>
          </a:xfrm>
        </p:spPr>
        <p:txBody>
          <a:bodyPr>
            <a:normAutofit/>
          </a:bodyPr>
          <a:lstStyle/>
          <a:p>
            <a:r>
              <a:rPr lang="de-DE" sz="2800" b="1" dirty="0" smtClean="0"/>
              <a:t>1. Der gesellige Ort: Tiefurt </a:t>
            </a:r>
            <a:endParaRPr lang="de-DE" sz="2800" b="1" dirty="0"/>
          </a:p>
        </p:txBody>
      </p:sp>
      <p:sp>
        <p:nvSpPr>
          <p:cNvPr id="11" name="Fußzeilenplatzhalter 10"/>
          <p:cNvSpPr>
            <a:spLocks noGrp="1"/>
          </p:cNvSpPr>
          <p:nvPr>
            <p:ph type="ftr" sz="quarter" idx="11"/>
          </p:nvPr>
        </p:nvSpPr>
        <p:spPr>
          <a:xfrm>
            <a:off x="304800" y="6409944"/>
            <a:ext cx="6787480" cy="365760"/>
          </a:xfrm>
        </p:spPr>
        <p:txBody>
          <a:bodyPr/>
          <a:lstStyle/>
          <a:p>
            <a:r>
              <a:rPr lang="de-DE" dirty="0" smtClean="0"/>
              <a:t>Impulsreferat Jutta Heinz zum Arbeitsgespräch "Geselligkeiten"</a:t>
            </a:r>
            <a:endParaRPr lang="de-DE" dirty="0"/>
          </a:p>
        </p:txBody>
      </p:sp>
      <p:sp>
        <p:nvSpPr>
          <p:cNvPr id="12" name="Foliennummernplatzhalter 11"/>
          <p:cNvSpPr>
            <a:spLocks noGrp="1"/>
          </p:cNvSpPr>
          <p:nvPr>
            <p:ph type="sldNum" sz="quarter" idx="12"/>
          </p:nvPr>
        </p:nvSpPr>
        <p:spPr/>
        <p:txBody>
          <a:bodyPr/>
          <a:lstStyle/>
          <a:p>
            <a:fld id="{B2ADACBF-B37B-4026-855E-49B0BDFC8D12}" type="slidenum">
              <a:rPr lang="de-DE" smtClean="0"/>
              <a:t>3</a:t>
            </a:fld>
            <a:endParaRPr lang="de-DE"/>
          </a:p>
        </p:txBody>
      </p:sp>
      <p:pic>
        <p:nvPicPr>
          <p:cNvPr id="13" name="Inhaltsplatzhalt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344" y="332656"/>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14" name="Textfeld 13"/>
          <p:cNvSpPr txBox="1"/>
          <p:nvPr/>
        </p:nvSpPr>
        <p:spPr>
          <a:xfrm>
            <a:off x="323528" y="4869160"/>
            <a:ext cx="4176464" cy="1384995"/>
          </a:xfrm>
          <a:prstGeom prst="rect">
            <a:avLst/>
          </a:prstGeom>
          <a:noFill/>
        </p:spPr>
        <p:txBody>
          <a:bodyPr wrap="square" rtlCol="0">
            <a:spAutoFit/>
          </a:bodyPr>
          <a:lstStyle/>
          <a:p>
            <a:r>
              <a:rPr lang="de-DE" sz="1400" dirty="0"/>
              <a:t>„In </a:t>
            </a:r>
            <a:r>
              <a:rPr lang="de-DE" sz="1400" dirty="0" err="1"/>
              <a:t>Tieburs</a:t>
            </a:r>
            <a:r>
              <a:rPr lang="de-DE" sz="1400" dirty="0"/>
              <a:t> </a:t>
            </a:r>
            <a:r>
              <a:rPr lang="de-DE" sz="1400" dirty="0" err="1"/>
              <a:t>Haynen</a:t>
            </a:r>
            <a:r>
              <a:rPr lang="de-DE" sz="1400" dirty="0"/>
              <a:t> lernt </a:t>
            </a:r>
            <a:r>
              <a:rPr lang="de-DE" sz="1400" dirty="0" err="1"/>
              <a:t>mann</a:t>
            </a:r>
            <a:r>
              <a:rPr lang="de-DE" sz="1400" dirty="0"/>
              <a:t> alle Schätze der Erden </a:t>
            </a:r>
            <a:r>
              <a:rPr lang="de-DE" sz="1400" dirty="0" err="1"/>
              <a:t>Großmüthig</a:t>
            </a:r>
            <a:r>
              <a:rPr lang="de-DE" sz="1400" dirty="0"/>
              <a:t> verachten, lacht mit möglichsten philosophischen Stolz – mit Gnädigster Erlaubnis – über die ihnen nach Graben und </a:t>
            </a:r>
            <a:r>
              <a:rPr lang="de-DE" sz="1400" dirty="0" err="1"/>
              <a:t>vergist</a:t>
            </a:r>
            <a:r>
              <a:rPr lang="de-DE" sz="1400" dirty="0"/>
              <a:t> daß Sie zum leben mit unter ganz nützlich und </a:t>
            </a:r>
            <a:r>
              <a:rPr lang="de-DE" sz="1400" dirty="0" err="1"/>
              <a:t>nothwendig</a:t>
            </a:r>
            <a:r>
              <a:rPr lang="de-DE" sz="1400" dirty="0"/>
              <a:t> </a:t>
            </a:r>
            <a:r>
              <a:rPr lang="de-DE" sz="1400" dirty="0" err="1"/>
              <a:t>seyn</a:t>
            </a:r>
            <a:r>
              <a:rPr lang="de-DE" sz="1400" dirty="0"/>
              <a:t> können.“</a:t>
            </a:r>
          </a:p>
        </p:txBody>
      </p:sp>
    </p:spTree>
    <p:extLst>
      <p:ext uri="{BB962C8B-B14F-4D97-AF65-F5344CB8AC3E}">
        <p14:creationId xmlns:p14="http://schemas.microsoft.com/office/powerpoint/2010/main" val="1146848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1. Der gesellige Ort: Tiefurt</a:t>
            </a:r>
            <a:br>
              <a:rPr lang="de-DE" sz="2000" b="1" dirty="0" smtClean="0"/>
            </a:br>
            <a:endParaRPr lang="de-DE" sz="2000" b="1" dirty="0"/>
          </a:p>
        </p:txBody>
      </p:sp>
      <p:sp>
        <p:nvSpPr>
          <p:cNvPr id="3" name="Fußzeilenplatzhalter 2"/>
          <p:cNvSpPr>
            <a:spLocks noGrp="1"/>
          </p:cNvSpPr>
          <p:nvPr>
            <p:ph type="ftr" sz="quarter" idx="11"/>
          </p:nvPr>
        </p:nvSpPr>
        <p:spPr>
          <a:xfrm>
            <a:off x="304800" y="6410848"/>
            <a:ext cx="5851376" cy="365760"/>
          </a:xfrm>
        </p:spPr>
        <p:txBody>
          <a:bodyPr/>
          <a:lstStyle/>
          <a:p>
            <a:r>
              <a:rPr lang="de-DE" dirty="0" smtClean="0"/>
              <a:t>Impulsreferat Jutta Heinz zum Arbeitsgespräch "Geselligkeiten"</a:t>
            </a:r>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4</a:t>
            </a:fld>
            <a:endParaRPr lang="de-DE"/>
          </a:p>
        </p:txBody>
      </p:sp>
      <p:pic>
        <p:nvPicPr>
          <p:cNvPr id="7" name="Inhaltsplatzhalter 6"/>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475656" y="1700808"/>
            <a:ext cx="5852642" cy="3899323"/>
          </a:xfrm>
        </p:spPr>
      </p:pic>
      <p:pic>
        <p:nvPicPr>
          <p:cNvPr id="6"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332656"/>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
        <p:nvSpPr>
          <p:cNvPr id="8" name="Textfeld 7"/>
          <p:cNvSpPr txBox="1"/>
          <p:nvPr/>
        </p:nvSpPr>
        <p:spPr>
          <a:xfrm>
            <a:off x="2195736" y="5763932"/>
            <a:ext cx="4824536" cy="584775"/>
          </a:xfrm>
          <a:prstGeom prst="rect">
            <a:avLst/>
          </a:prstGeom>
          <a:noFill/>
        </p:spPr>
        <p:txBody>
          <a:bodyPr wrap="square" rtlCol="0">
            <a:spAutoFit/>
          </a:bodyPr>
          <a:lstStyle/>
          <a:p>
            <a:r>
              <a:rPr lang="de-DE" sz="1600" dirty="0" smtClean="0"/>
              <a:t>Aufführung der </a:t>
            </a:r>
            <a:r>
              <a:rPr lang="de-DE" sz="1600" i="1" dirty="0" smtClean="0"/>
              <a:t>Fischerin, </a:t>
            </a:r>
            <a:r>
              <a:rPr lang="de-DE" sz="1600" dirty="0" smtClean="0"/>
              <a:t>Tiefurt, 22. Juli 1782; </a:t>
            </a:r>
          </a:p>
          <a:p>
            <a:r>
              <a:rPr lang="de-DE" sz="1600" dirty="0" smtClean="0"/>
              <a:t>Aquarell von Georg Melchior Kraus</a:t>
            </a:r>
            <a:endParaRPr lang="de-DE" sz="1600" dirty="0"/>
          </a:p>
        </p:txBody>
      </p:sp>
    </p:spTree>
    <p:extLst>
      <p:ext uri="{BB962C8B-B14F-4D97-AF65-F5344CB8AC3E}">
        <p14:creationId xmlns:p14="http://schemas.microsoft.com/office/powerpoint/2010/main" val="3723279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pPr algn="ctr"/>
            <a:r>
              <a:rPr lang="de-DE" sz="1800" dirty="0" smtClean="0"/>
              <a:t>Herzogin Anna Amalia </a:t>
            </a:r>
          </a:p>
          <a:p>
            <a:pPr algn="ctr"/>
            <a:r>
              <a:rPr lang="de-DE" sz="1200" dirty="0" smtClean="0"/>
              <a:t>(Porträt von Johann Georg </a:t>
            </a:r>
            <a:r>
              <a:rPr lang="de-DE" sz="1200" dirty="0" err="1" smtClean="0"/>
              <a:t>Ziesenis</a:t>
            </a:r>
            <a:r>
              <a:rPr lang="de-DE" sz="1200" dirty="0" smtClean="0"/>
              <a:t>)</a:t>
            </a:r>
            <a:endParaRPr lang="de-DE" sz="1200" dirty="0"/>
          </a:p>
        </p:txBody>
      </p:sp>
      <p:sp>
        <p:nvSpPr>
          <p:cNvPr id="3" name="Textplatzhalter 2"/>
          <p:cNvSpPr>
            <a:spLocks noGrp="1"/>
          </p:cNvSpPr>
          <p:nvPr>
            <p:ph type="body" sz="half" idx="3"/>
          </p:nvPr>
        </p:nvSpPr>
        <p:spPr/>
        <p:txBody>
          <a:bodyPr/>
          <a:lstStyle/>
          <a:p>
            <a:pPr algn="ctr"/>
            <a:r>
              <a:rPr lang="de-DE" sz="1800" dirty="0" smtClean="0"/>
              <a:t>Nachruf Goethes </a:t>
            </a:r>
            <a:br>
              <a:rPr lang="de-DE" sz="1800" dirty="0" smtClean="0"/>
            </a:br>
            <a:r>
              <a:rPr lang="de-DE" sz="1200" dirty="0" smtClean="0"/>
              <a:t>(1807)</a:t>
            </a:r>
            <a:endParaRPr lang="de-DE" sz="1200" dirty="0"/>
          </a:p>
        </p:txBody>
      </p:sp>
      <p:sp>
        <p:nvSpPr>
          <p:cNvPr id="4" name="Fußzeilenplatzhalter 3"/>
          <p:cNvSpPr>
            <a:spLocks noGrp="1"/>
          </p:cNvSpPr>
          <p:nvPr>
            <p:ph type="ftr" sz="quarter" idx="11"/>
          </p:nvPr>
        </p:nvSpPr>
        <p:spPr>
          <a:xfrm>
            <a:off x="304800" y="6409944"/>
            <a:ext cx="6499448"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958508" y="2471738"/>
            <a:ext cx="2728008" cy="3817937"/>
          </a:xfrm>
        </p:spPr>
      </p:pic>
      <p:sp>
        <p:nvSpPr>
          <p:cNvPr id="6" name="Inhaltsplatzhalter 5"/>
          <p:cNvSpPr>
            <a:spLocks noGrp="1"/>
          </p:cNvSpPr>
          <p:nvPr>
            <p:ph sz="quarter" idx="4"/>
          </p:nvPr>
        </p:nvSpPr>
        <p:spPr/>
        <p:txBody>
          <a:bodyPr>
            <a:noAutofit/>
          </a:bodyPr>
          <a:lstStyle/>
          <a:p>
            <a:pPr marL="0" indent="0">
              <a:buNone/>
            </a:pPr>
            <a:r>
              <a:rPr lang="de-DE" sz="1800" dirty="0" smtClean="0"/>
              <a:t>„Ein </a:t>
            </a:r>
            <a:r>
              <a:rPr lang="de-DE" sz="1800" dirty="0"/>
              <a:t>ganz anderer Geist war über Hof und Stadt gekommen. Bedeutende Fremde von Stande, Gelehrte, Künstler, wirkten besuchend oder bleibend. Der Gebrauch einer großen Bibliothek wurde frei gegeben, ein gutes Theater unterhalten und die neue Generation zur Ausbildung des Geistes </a:t>
            </a:r>
            <a:r>
              <a:rPr lang="de-DE" sz="1800" dirty="0" err="1"/>
              <a:t>veranlaßt</a:t>
            </a:r>
            <a:r>
              <a:rPr lang="de-DE" sz="1800" dirty="0"/>
              <a:t>. Man untersuchte den Zustand der Akademie Jena. Der Fürstin Freigebigkeit machte die vorgeschlagenen Einrichtungen </a:t>
            </a:r>
            <a:r>
              <a:rPr lang="de-DE" sz="1800" dirty="0" smtClean="0"/>
              <a:t>möglich“.</a:t>
            </a:r>
            <a:endParaRPr lang="de-DE" sz="1800" dirty="0"/>
          </a:p>
        </p:txBody>
      </p:sp>
      <p:sp>
        <p:nvSpPr>
          <p:cNvPr id="7" name="Foliennummernplatzhalter 6"/>
          <p:cNvSpPr>
            <a:spLocks noGrp="1"/>
          </p:cNvSpPr>
          <p:nvPr>
            <p:ph type="sldNum" sz="quarter" idx="12"/>
          </p:nvPr>
        </p:nvSpPr>
        <p:spPr/>
        <p:txBody>
          <a:bodyPr/>
          <a:lstStyle/>
          <a:p>
            <a:fld id="{B2ADACBF-B37B-4026-855E-49B0BDFC8D12}" type="slidenum">
              <a:rPr lang="de-DE" smtClean="0"/>
              <a:t>5</a:t>
            </a:fld>
            <a:endParaRPr lang="de-DE"/>
          </a:p>
        </p:txBody>
      </p:sp>
      <p:sp>
        <p:nvSpPr>
          <p:cNvPr id="8" name="Titel 7"/>
          <p:cNvSpPr>
            <a:spLocks noGrp="1"/>
          </p:cNvSpPr>
          <p:nvPr>
            <p:ph type="title"/>
          </p:nvPr>
        </p:nvSpPr>
        <p:spPr/>
        <p:txBody>
          <a:bodyPr>
            <a:noAutofit/>
          </a:bodyPr>
          <a:lstStyle/>
          <a:p>
            <a:r>
              <a:rPr lang="de-DE" sz="2400" b="1" dirty="0" smtClean="0"/>
              <a:t>2. Das gesellige Personal – </a:t>
            </a:r>
            <a:br>
              <a:rPr lang="de-DE" sz="2400" b="1" dirty="0" smtClean="0"/>
            </a:br>
            <a:r>
              <a:rPr lang="de-DE" sz="2400" b="1" dirty="0" smtClean="0"/>
              <a:t>die „Mutter des Musenhofs“ </a:t>
            </a:r>
            <a:endParaRPr lang="de-DE" sz="24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400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341895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412776"/>
            <a:ext cx="4040188" cy="844198"/>
          </a:xfrm>
        </p:spPr>
        <p:txBody>
          <a:bodyPr/>
          <a:lstStyle/>
          <a:p>
            <a:r>
              <a:rPr lang="de-DE" sz="1800" dirty="0" smtClean="0"/>
              <a:t>Anna Amalia, Brief an Katharina Goethe</a:t>
            </a:r>
          </a:p>
          <a:p>
            <a:r>
              <a:rPr lang="de-DE" sz="1200" dirty="0" smtClean="0"/>
              <a:t>(November 1781)</a:t>
            </a:r>
            <a:endParaRPr lang="de-DE" sz="1200" dirty="0"/>
          </a:p>
        </p:txBody>
      </p:sp>
      <p:sp>
        <p:nvSpPr>
          <p:cNvPr id="3" name="Textplatzhalter 2"/>
          <p:cNvSpPr>
            <a:spLocks noGrp="1"/>
          </p:cNvSpPr>
          <p:nvPr>
            <p:ph type="body" sz="half" idx="3"/>
          </p:nvPr>
        </p:nvSpPr>
        <p:spPr>
          <a:xfrm>
            <a:off x="4791330" y="1412776"/>
            <a:ext cx="4041775" cy="842744"/>
          </a:xfrm>
        </p:spPr>
        <p:txBody>
          <a:bodyPr/>
          <a:lstStyle/>
          <a:p>
            <a:r>
              <a:rPr lang="de-DE" sz="1800" dirty="0" smtClean="0"/>
              <a:t>Herder, Brief an </a:t>
            </a:r>
            <a:br>
              <a:rPr lang="de-DE" sz="1800" dirty="0" smtClean="0"/>
            </a:br>
            <a:r>
              <a:rPr lang="de-DE" sz="1800" dirty="0" smtClean="0"/>
              <a:t>Anna Amalia </a:t>
            </a:r>
          </a:p>
          <a:p>
            <a:r>
              <a:rPr lang="de-DE" sz="1200" dirty="0" smtClean="0"/>
              <a:t>(November 1781)</a:t>
            </a:r>
            <a:endParaRPr lang="de-DE" sz="1200" dirty="0"/>
          </a:p>
        </p:txBody>
      </p:sp>
      <p:sp>
        <p:nvSpPr>
          <p:cNvPr id="4" name="Fußzeilenplatzhalter 3"/>
          <p:cNvSpPr>
            <a:spLocks noGrp="1"/>
          </p:cNvSpPr>
          <p:nvPr>
            <p:ph type="ftr" sz="quarter" idx="11"/>
          </p:nvPr>
        </p:nvSpPr>
        <p:spPr>
          <a:xfrm>
            <a:off x="304800" y="6409944"/>
            <a:ext cx="6211416" cy="365760"/>
          </a:xfrm>
        </p:spPr>
        <p:txBody>
          <a:bodyPr/>
          <a:lstStyle/>
          <a:p>
            <a:r>
              <a:rPr lang="de-DE" dirty="0" smtClean="0"/>
              <a:t>Impulsreferat Jutta Heinz zum Arbeitsgespräch "Geselligkeiten"</a:t>
            </a:r>
            <a:endParaRPr lang="de-DE" dirty="0"/>
          </a:p>
        </p:txBody>
      </p:sp>
      <p:sp>
        <p:nvSpPr>
          <p:cNvPr id="5" name="Inhaltsplatzhalter 4"/>
          <p:cNvSpPr>
            <a:spLocks noGrp="1"/>
          </p:cNvSpPr>
          <p:nvPr>
            <p:ph sz="quarter" idx="2"/>
          </p:nvPr>
        </p:nvSpPr>
        <p:spPr/>
        <p:txBody>
          <a:bodyPr>
            <a:normAutofit/>
          </a:bodyPr>
          <a:lstStyle/>
          <a:p>
            <a:pPr marL="0" indent="0">
              <a:buNone/>
            </a:pPr>
            <a:endParaRPr lang="de-DE" sz="1800" dirty="0" smtClean="0"/>
          </a:p>
          <a:p>
            <a:pPr marL="0" indent="0">
              <a:buNone/>
            </a:pPr>
            <a:r>
              <a:rPr lang="de-DE" sz="1800" dirty="0" smtClean="0"/>
              <a:t>„</a:t>
            </a:r>
            <a:r>
              <a:rPr lang="de-DE" sz="1800" dirty="0"/>
              <a:t>es ist ein kleiner Spaß den ich mir diesen Sommer gemacht habe […]. vielleicht wird es Ihnen auch einige gute Stunden machen. Die </a:t>
            </a:r>
            <a:r>
              <a:rPr lang="de-DE" sz="1800" dirty="0" err="1"/>
              <a:t>Verfaßer</a:t>
            </a:r>
            <a:r>
              <a:rPr lang="de-DE" sz="1800" dirty="0"/>
              <a:t> sind </a:t>
            </a:r>
            <a:r>
              <a:rPr lang="de-DE" sz="1800" dirty="0" err="1"/>
              <a:t>Hätschelhanz</a:t>
            </a:r>
            <a:r>
              <a:rPr lang="de-DE" sz="1800" dirty="0"/>
              <a:t>, Wieland, Herder, Knebel, Kammerherr Seckendorff u. Einsiedel. Der Frau </a:t>
            </a:r>
            <a:r>
              <a:rPr lang="de-DE" sz="1800" dirty="0" err="1"/>
              <a:t>Räthin</a:t>
            </a:r>
            <a:r>
              <a:rPr lang="de-DE" sz="1800" dirty="0"/>
              <a:t> weltberühmte Kennerschaft wird ihr leicht die Stücke von jedem Autor </a:t>
            </a:r>
            <a:r>
              <a:rPr lang="de-DE" sz="1800" dirty="0" err="1"/>
              <a:t>errathen</a:t>
            </a:r>
            <a:r>
              <a:rPr lang="de-DE" sz="1800" dirty="0"/>
              <a:t> lassen“</a:t>
            </a:r>
          </a:p>
          <a:p>
            <a:pPr marL="0" indent="0">
              <a:buNone/>
            </a:pPr>
            <a:endParaRPr lang="de-DE" sz="1800" dirty="0"/>
          </a:p>
        </p:txBody>
      </p:sp>
      <p:sp>
        <p:nvSpPr>
          <p:cNvPr id="6" name="Inhaltsplatzhalter 5"/>
          <p:cNvSpPr>
            <a:spLocks noGrp="1"/>
          </p:cNvSpPr>
          <p:nvPr>
            <p:ph sz="quarter" idx="4"/>
          </p:nvPr>
        </p:nvSpPr>
        <p:spPr/>
        <p:txBody>
          <a:bodyPr>
            <a:normAutofit/>
          </a:bodyPr>
          <a:lstStyle/>
          <a:p>
            <a:pPr marL="0" indent="0">
              <a:buNone/>
            </a:pPr>
            <a:endParaRPr lang="de-DE" sz="1800" dirty="0" smtClean="0"/>
          </a:p>
          <a:p>
            <a:pPr marL="0" indent="0">
              <a:buNone/>
            </a:pPr>
            <a:r>
              <a:rPr lang="de-DE" sz="1800" dirty="0" smtClean="0"/>
              <a:t>„</a:t>
            </a:r>
            <a:r>
              <a:rPr lang="de-DE" sz="1800" dirty="0"/>
              <a:t>Überreiche </a:t>
            </a:r>
            <a:r>
              <a:rPr lang="de-DE" sz="1800" dirty="0" err="1"/>
              <a:t>hiemit</a:t>
            </a:r>
            <a:r>
              <a:rPr lang="de-DE" sz="1800" dirty="0"/>
              <a:t> </a:t>
            </a:r>
            <a:r>
              <a:rPr lang="de-DE" sz="1800" dirty="0" err="1"/>
              <a:t>unterthänigst</a:t>
            </a:r>
            <a:r>
              <a:rPr lang="de-DE" sz="1800" dirty="0"/>
              <a:t> einige Beiträge zum Journal aus meinen alten Papieren. Das meiste ist Spielwerk, das vielleicht nur zur Abwechslung dient u. sich durch seine Kürze entschuldigt. Darf ich </a:t>
            </a:r>
            <a:r>
              <a:rPr lang="de-DE" sz="1800" dirty="0" err="1"/>
              <a:t>indeß</a:t>
            </a:r>
            <a:r>
              <a:rPr lang="de-DE" sz="1800" dirty="0"/>
              <a:t> gar sehr bitten, daß Euer Durchlaucht mich nicht als </a:t>
            </a:r>
            <a:r>
              <a:rPr lang="de-DE" sz="1800" dirty="0" err="1"/>
              <a:t>Verfaßer</a:t>
            </a:r>
            <a:r>
              <a:rPr lang="de-DE" sz="1800" dirty="0"/>
              <a:t> nennen; ich bin kein Dichter, </a:t>
            </a:r>
            <a:r>
              <a:rPr lang="de-DE" sz="1800" dirty="0" err="1"/>
              <a:t>wills</a:t>
            </a:r>
            <a:r>
              <a:rPr lang="de-DE" sz="1800" dirty="0"/>
              <a:t> auch nicht </a:t>
            </a:r>
            <a:r>
              <a:rPr lang="de-DE" sz="1800" dirty="0" err="1"/>
              <a:t>seyn</a:t>
            </a:r>
            <a:r>
              <a:rPr lang="de-DE" sz="1800" dirty="0"/>
              <a:t> oder werden“.</a:t>
            </a:r>
          </a:p>
        </p:txBody>
      </p:sp>
      <p:sp>
        <p:nvSpPr>
          <p:cNvPr id="7" name="Foliennummernplatzhalter 6"/>
          <p:cNvSpPr>
            <a:spLocks noGrp="1"/>
          </p:cNvSpPr>
          <p:nvPr>
            <p:ph type="sldNum" sz="quarter" idx="12"/>
          </p:nvPr>
        </p:nvSpPr>
        <p:spPr/>
        <p:txBody>
          <a:bodyPr/>
          <a:lstStyle/>
          <a:p>
            <a:fld id="{B2ADACBF-B37B-4026-855E-49B0BDFC8D12}" type="slidenum">
              <a:rPr lang="de-DE" smtClean="0"/>
              <a:t>6</a:t>
            </a:fld>
            <a:endParaRPr lang="de-DE"/>
          </a:p>
        </p:txBody>
      </p:sp>
      <p:sp>
        <p:nvSpPr>
          <p:cNvPr id="8" name="Titel 7"/>
          <p:cNvSpPr>
            <a:spLocks noGrp="1"/>
          </p:cNvSpPr>
          <p:nvPr>
            <p:ph type="title"/>
          </p:nvPr>
        </p:nvSpPr>
        <p:spPr/>
        <p:txBody>
          <a:bodyPr>
            <a:normAutofit fontScale="90000"/>
          </a:bodyPr>
          <a:lstStyle/>
          <a:p>
            <a:r>
              <a:rPr lang="de-DE" sz="2400" b="1" dirty="0" smtClean="0"/>
              <a:t>2. Das gesellige Personal – </a:t>
            </a:r>
            <a:br>
              <a:rPr lang="de-DE" sz="2400" b="1" dirty="0" smtClean="0"/>
            </a:br>
            <a:r>
              <a:rPr lang="de-DE" sz="2400" b="1" dirty="0" smtClean="0"/>
              <a:t>die bürgerlichen Künstler</a:t>
            </a:r>
            <a:endParaRPr lang="de-DE" sz="2400" b="1" dirty="0"/>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191469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Karl Ludwig von Knebel</a:t>
            </a:r>
            <a:r>
              <a:rPr lang="de-DE" dirty="0" smtClean="0"/>
              <a:t/>
            </a:r>
            <a:br>
              <a:rPr lang="de-DE" dirty="0" smtClean="0"/>
            </a:br>
            <a:r>
              <a:rPr lang="de-DE" sz="1200" dirty="0" smtClean="0"/>
              <a:t>(Zeichnung Goethes)</a:t>
            </a:r>
            <a:endParaRPr lang="de-DE" sz="1200" dirty="0"/>
          </a:p>
        </p:txBody>
      </p:sp>
      <p:sp>
        <p:nvSpPr>
          <p:cNvPr id="3" name="Textplatzhalter 2"/>
          <p:cNvSpPr>
            <a:spLocks noGrp="1"/>
          </p:cNvSpPr>
          <p:nvPr>
            <p:ph type="body" sz="half" idx="3"/>
          </p:nvPr>
        </p:nvSpPr>
        <p:spPr/>
        <p:txBody>
          <a:bodyPr/>
          <a:lstStyle/>
          <a:p>
            <a:r>
              <a:rPr lang="de-DE" sz="1800" dirty="0" smtClean="0"/>
              <a:t>Brief Knebels an Anna Amalia </a:t>
            </a:r>
          </a:p>
          <a:p>
            <a:r>
              <a:rPr lang="de-DE" sz="1200" dirty="0" smtClean="0"/>
              <a:t>(Juli 1782)</a:t>
            </a:r>
            <a:endParaRPr lang="de-DE" sz="1200" dirty="0"/>
          </a:p>
        </p:txBody>
      </p:sp>
      <p:sp>
        <p:nvSpPr>
          <p:cNvPr id="4" name="Fußzeilenplatzhalter 3"/>
          <p:cNvSpPr>
            <a:spLocks noGrp="1"/>
          </p:cNvSpPr>
          <p:nvPr>
            <p:ph type="ftr" sz="quarter" idx="11"/>
          </p:nvPr>
        </p:nvSpPr>
        <p:spPr>
          <a:xfrm>
            <a:off x="304800" y="6409944"/>
            <a:ext cx="6715472"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25282" y="2471738"/>
            <a:ext cx="2994460" cy="3817937"/>
          </a:xfrm>
        </p:spPr>
      </p:pic>
      <p:sp>
        <p:nvSpPr>
          <p:cNvPr id="6" name="Inhaltsplatzhalter 5"/>
          <p:cNvSpPr>
            <a:spLocks noGrp="1"/>
          </p:cNvSpPr>
          <p:nvPr>
            <p:ph sz="quarter" idx="4"/>
          </p:nvPr>
        </p:nvSpPr>
        <p:spPr/>
        <p:txBody>
          <a:bodyPr>
            <a:normAutofit fontScale="62500" lnSpcReduction="20000"/>
          </a:bodyPr>
          <a:lstStyle/>
          <a:p>
            <a:pPr marL="0" indent="0">
              <a:lnSpc>
                <a:spcPts val="1800"/>
              </a:lnSpc>
              <a:buNone/>
            </a:pPr>
            <a:r>
              <a:rPr lang="de-DE" sz="2600" dirty="0"/>
              <a:t>„Ich bin Eure Durchlaucht schon zu lange den eigenen Dank für </a:t>
            </a:r>
            <a:r>
              <a:rPr lang="de-DE" sz="2600" dirty="0" err="1"/>
              <a:t>dero</a:t>
            </a:r>
            <a:r>
              <a:rPr lang="de-DE" sz="2600" dirty="0"/>
              <a:t> gnädige Zuschrift und die </a:t>
            </a:r>
            <a:r>
              <a:rPr lang="de-DE" sz="2600" i="1" dirty="0" err="1"/>
              <a:t>Beylagen</a:t>
            </a:r>
            <a:r>
              <a:rPr lang="de-DE" sz="2600" dirty="0"/>
              <a:t> schuldig, womit mich </a:t>
            </a:r>
            <a:r>
              <a:rPr lang="de-DE" sz="2600" dirty="0" err="1"/>
              <a:t>diselbe</a:t>
            </a:r>
            <a:r>
              <a:rPr lang="de-DE" sz="2600" dirty="0"/>
              <a:t> beschenkt und beehrt haben. Die Freude die mir Euer Durchlaucht damit gemacht haben war nicht gering, und da ich </a:t>
            </a:r>
            <a:r>
              <a:rPr lang="de-DE" sz="2600" dirty="0" err="1"/>
              <a:t>ohnhin</a:t>
            </a:r>
            <a:r>
              <a:rPr lang="de-DE" sz="2600" dirty="0"/>
              <a:t> gegenwärtig mehr in und um Weimar lebe als hier, so hätte mich die besten Aufnahme in </a:t>
            </a:r>
            <a:r>
              <a:rPr lang="de-DE" sz="2600" dirty="0" err="1"/>
              <a:t>Tiefurth</a:t>
            </a:r>
            <a:r>
              <a:rPr lang="de-DE" sz="2600" dirty="0"/>
              <a:t> nicht leicht glücklicher machen können. Erlauben Sie </a:t>
            </a:r>
            <a:r>
              <a:rPr lang="de-DE" sz="2600" dirty="0" err="1"/>
              <a:t>indeß</a:t>
            </a:r>
            <a:r>
              <a:rPr lang="de-DE" sz="2600" dirty="0"/>
              <a:t>, gnädigste </a:t>
            </a:r>
            <a:r>
              <a:rPr lang="de-DE" sz="2600" dirty="0" err="1"/>
              <a:t>Herzoginn</a:t>
            </a:r>
            <a:r>
              <a:rPr lang="de-DE" sz="2600" dirty="0"/>
              <a:t>, daß ich in diesem lieben Thale noch einige Weile in Gedanken mit Ihnen leben darf, und das Glück mir noch versage, dessen Berührung mir so kostbar und so gefährlich scheint“.</a:t>
            </a:r>
          </a:p>
          <a:p>
            <a:pPr marL="0" indent="0">
              <a:lnSpc>
                <a:spcPts val="1800"/>
              </a:lnSpc>
              <a:buNone/>
            </a:pPr>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7</a:t>
            </a:fld>
            <a:endParaRPr lang="de-DE"/>
          </a:p>
        </p:txBody>
      </p:sp>
      <p:sp>
        <p:nvSpPr>
          <p:cNvPr id="8" name="Titel 7"/>
          <p:cNvSpPr>
            <a:spLocks noGrp="1"/>
          </p:cNvSpPr>
          <p:nvPr>
            <p:ph type="title"/>
          </p:nvPr>
        </p:nvSpPr>
        <p:spPr/>
        <p:txBody>
          <a:bodyPr>
            <a:normAutofit fontScale="90000"/>
          </a:bodyPr>
          <a:lstStyle/>
          <a:p>
            <a:r>
              <a:rPr lang="de-DE" sz="2400" b="1" dirty="0" smtClean="0"/>
              <a:t>2. Das gesellige Personal – </a:t>
            </a:r>
            <a:br>
              <a:rPr lang="de-DE" sz="2400" b="1" dirty="0" smtClean="0"/>
            </a:br>
            <a:r>
              <a:rPr lang="de-DE" sz="2400" b="1" dirty="0" smtClean="0"/>
              <a:t>die höfischen Dilettanten</a:t>
            </a:r>
            <a:endParaRPr lang="de-DE" sz="24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26064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1593600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01752" y="1340768"/>
            <a:ext cx="4040188" cy="936104"/>
          </a:xfrm>
        </p:spPr>
        <p:txBody>
          <a:bodyPr/>
          <a:lstStyle/>
          <a:p>
            <a:pPr algn="ctr"/>
            <a:r>
              <a:rPr lang="de-DE" sz="1800" dirty="0" smtClean="0"/>
              <a:t>Friedrich Hildebrand </a:t>
            </a:r>
            <a:br>
              <a:rPr lang="de-DE" sz="1800" dirty="0" smtClean="0"/>
            </a:br>
            <a:r>
              <a:rPr lang="de-DE" sz="1800" dirty="0" smtClean="0"/>
              <a:t>von Einsiedel </a:t>
            </a:r>
            <a:br>
              <a:rPr lang="de-DE" sz="1800" dirty="0" smtClean="0"/>
            </a:br>
            <a:r>
              <a:rPr lang="de-DE" sz="1200" dirty="0" smtClean="0"/>
              <a:t>(Porträt J.E. Heinsius)</a:t>
            </a:r>
            <a:endParaRPr lang="de-DE" sz="1200" dirty="0"/>
          </a:p>
        </p:txBody>
      </p:sp>
      <p:sp>
        <p:nvSpPr>
          <p:cNvPr id="3" name="Textplatzhalter 2"/>
          <p:cNvSpPr>
            <a:spLocks noGrp="1"/>
          </p:cNvSpPr>
          <p:nvPr>
            <p:ph type="body" sz="half" idx="3"/>
          </p:nvPr>
        </p:nvSpPr>
        <p:spPr/>
        <p:txBody>
          <a:bodyPr/>
          <a:lstStyle/>
          <a:p>
            <a:pPr algn="ctr"/>
            <a:r>
              <a:rPr lang="de-DE" sz="1800" dirty="0" smtClean="0"/>
              <a:t>Brief von </a:t>
            </a:r>
            <a:r>
              <a:rPr lang="de-DE" sz="1800" smtClean="0"/>
              <a:t>August von Einsiedel</a:t>
            </a:r>
            <a:endParaRPr lang="de-DE" sz="1800" dirty="0" smtClean="0"/>
          </a:p>
          <a:p>
            <a:pPr algn="ctr"/>
            <a:r>
              <a:rPr lang="de-DE" sz="1200" dirty="0" smtClean="0"/>
              <a:t>(September 1782)</a:t>
            </a:r>
            <a:endParaRPr lang="de-DE" sz="1200" dirty="0"/>
          </a:p>
        </p:txBody>
      </p:sp>
      <p:sp>
        <p:nvSpPr>
          <p:cNvPr id="4" name="Fußzeilenplatzhalter 3"/>
          <p:cNvSpPr>
            <a:spLocks noGrp="1"/>
          </p:cNvSpPr>
          <p:nvPr>
            <p:ph type="ftr" sz="quarter" idx="11"/>
          </p:nvPr>
        </p:nvSpPr>
        <p:spPr>
          <a:xfrm>
            <a:off x="251520" y="6381328"/>
            <a:ext cx="6336704" cy="365760"/>
          </a:xfrm>
        </p:spPr>
        <p:txBody>
          <a:bodyPr/>
          <a:lstStyle/>
          <a:p>
            <a:r>
              <a:rPr lang="de-DE" dirty="0" smtClean="0"/>
              <a:t>Impulsreferat Jutta Heinz zum Arbeitsgespräch "Geselligkeiten"</a:t>
            </a:r>
            <a:endParaRPr lang="de-DE" dirty="0"/>
          </a:p>
        </p:txBody>
      </p:sp>
      <p:pic>
        <p:nvPicPr>
          <p:cNvPr id="13" name="Inhaltsplatzhalter 12"/>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115616" y="2627066"/>
            <a:ext cx="2448272" cy="3458572"/>
          </a:xfrm>
        </p:spPr>
      </p:pic>
      <p:sp>
        <p:nvSpPr>
          <p:cNvPr id="6" name="Inhaltsplatzhalter 5"/>
          <p:cNvSpPr>
            <a:spLocks noGrp="1"/>
          </p:cNvSpPr>
          <p:nvPr>
            <p:ph sz="quarter" idx="4"/>
          </p:nvPr>
        </p:nvSpPr>
        <p:spPr/>
        <p:txBody>
          <a:bodyPr>
            <a:normAutofit/>
          </a:bodyPr>
          <a:lstStyle/>
          <a:p>
            <a:pPr marL="0" indent="0">
              <a:buNone/>
            </a:pPr>
            <a:endParaRPr lang="de-DE" sz="1800" dirty="0" smtClean="0"/>
          </a:p>
          <a:p>
            <a:pPr marL="0" indent="0">
              <a:buNone/>
            </a:pPr>
            <a:endParaRPr lang="de-DE" sz="1800" dirty="0"/>
          </a:p>
          <a:p>
            <a:pPr marL="0" indent="0">
              <a:buNone/>
            </a:pPr>
            <a:endParaRPr lang="de-DE" sz="1800" dirty="0" smtClean="0"/>
          </a:p>
          <a:p>
            <a:pPr marL="0" indent="0">
              <a:buNone/>
            </a:pPr>
            <a:r>
              <a:rPr lang="de-DE" sz="1800" dirty="0" smtClean="0"/>
              <a:t>„</a:t>
            </a:r>
            <a:r>
              <a:rPr lang="de-DE" sz="1800" dirty="0"/>
              <a:t>Mein Bruder schreibt mir von einem Tiefurter Journal und einer gelehrten Gesellschaft, wo er den </a:t>
            </a:r>
            <a:r>
              <a:rPr lang="de-DE" sz="1800" dirty="0" err="1"/>
              <a:t>Secretär</a:t>
            </a:r>
            <a:r>
              <a:rPr lang="de-DE" sz="1800" dirty="0"/>
              <a:t> macht. Was man nicht für Wunderdinge aus dem </a:t>
            </a:r>
            <a:r>
              <a:rPr lang="de-DE" sz="1800" dirty="0" err="1"/>
              <a:t>Ilmgrunde</a:t>
            </a:r>
            <a:r>
              <a:rPr lang="de-DE" sz="1800" dirty="0"/>
              <a:t> hört!“</a:t>
            </a:r>
          </a:p>
        </p:txBody>
      </p:sp>
      <p:sp>
        <p:nvSpPr>
          <p:cNvPr id="7" name="Foliennummernplatzhalter 6"/>
          <p:cNvSpPr>
            <a:spLocks noGrp="1"/>
          </p:cNvSpPr>
          <p:nvPr>
            <p:ph type="sldNum" sz="quarter" idx="12"/>
          </p:nvPr>
        </p:nvSpPr>
        <p:spPr/>
        <p:txBody>
          <a:bodyPr/>
          <a:lstStyle/>
          <a:p>
            <a:fld id="{B2ADACBF-B37B-4026-855E-49B0BDFC8D12}" type="slidenum">
              <a:rPr lang="de-DE" smtClean="0"/>
              <a:t>8</a:t>
            </a:fld>
            <a:endParaRPr lang="de-DE"/>
          </a:p>
        </p:txBody>
      </p:sp>
      <p:sp>
        <p:nvSpPr>
          <p:cNvPr id="8" name="Titel 7"/>
          <p:cNvSpPr>
            <a:spLocks noGrp="1"/>
          </p:cNvSpPr>
          <p:nvPr>
            <p:ph type="title"/>
          </p:nvPr>
        </p:nvSpPr>
        <p:spPr/>
        <p:txBody>
          <a:bodyPr>
            <a:normAutofit fontScale="90000"/>
          </a:bodyPr>
          <a:lstStyle/>
          <a:p>
            <a:r>
              <a:rPr lang="de-DE" sz="2400" b="1" dirty="0" smtClean="0"/>
              <a:t>2. Das gesellige Personal – </a:t>
            </a:r>
            <a:br>
              <a:rPr lang="de-DE" sz="2400" b="1" dirty="0" smtClean="0"/>
            </a:br>
            <a:r>
              <a:rPr lang="de-DE" sz="2400" b="1" dirty="0" smtClean="0"/>
              <a:t>höfische Dilettanten</a:t>
            </a:r>
            <a:endParaRPr lang="de-DE" sz="24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4097887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Karl Friedrich Siegmund von Seckendorff-</a:t>
            </a:r>
            <a:r>
              <a:rPr lang="de-DE" sz="1800" dirty="0" err="1" smtClean="0"/>
              <a:t>Aberdar</a:t>
            </a:r>
            <a:r>
              <a:rPr lang="de-DE" sz="1800" dirty="0" smtClean="0"/>
              <a:t> </a:t>
            </a:r>
            <a:br>
              <a:rPr lang="de-DE" sz="1800" dirty="0" smtClean="0"/>
            </a:br>
            <a:r>
              <a:rPr lang="de-DE" sz="1200" dirty="0" smtClean="0"/>
              <a:t>(Porträt Heinsius)</a:t>
            </a:r>
            <a:endParaRPr lang="de-DE" sz="1800" dirty="0"/>
          </a:p>
        </p:txBody>
      </p:sp>
      <p:sp>
        <p:nvSpPr>
          <p:cNvPr id="3" name="Textplatzhalter 2"/>
          <p:cNvSpPr>
            <a:spLocks noGrp="1"/>
          </p:cNvSpPr>
          <p:nvPr>
            <p:ph type="body" sz="half" idx="3"/>
          </p:nvPr>
        </p:nvSpPr>
        <p:spPr>
          <a:xfrm>
            <a:off x="4788024" y="1484784"/>
            <a:ext cx="4041775" cy="803528"/>
          </a:xfrm>
        </p:spPr>
        <p:txBody>
          <a:bodyPr/>
          <a:lstStyle/>
          <a:p>
            <a:r>
              <a:rPr lang="de-DE" sz="1800" dirty="0" smtClean="0"/>
              <a:t>Brief an seinen Bruder</a:t>
            </a:r>
          </a:p>
          <a:p>
            <a:r>
              <a:rPr lang="de-DE" sz="1200" dirty="0" smtClean="0"/>
              <a:t>(Februar 1776)</a:t>
            </a:r>
            <a:endParaRPr lang="de-DE" sz="1200" dirty="0"/>
          </a:p>
        </p:txBody>
      </p:sp>
      <p:sp>
        <p:nvSpPr>
          <p:cNvPr id="4" name="Fußzeilenplatzhalter 3"/>
          <p:cNvSpPr>
            <a:spLocks noGrp="1"/>
          </p:cNvSpPr>
          <p:nvPr>
            <p:ph type="ftr" sz="quarter" idx="11"/>
          </p:nvPr>
        </p:nvSpPr>
        <p:spPr>
          <a:xfrm>
            <a:off x="304800" y="6409944"/>
            <a:ext cx="6355432"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187624" y="2786704"/>
            <a:ext cx="2251672" cy="3162576"/>
          </a:xfrm>
        </p:spPr>
      </p:pic>
      <p:sp>
        <p:nvSpPr>
          <p:cNvPr id="6" name="Inhaltsplatzhalter 5"/>
          <p:cNvSpPr>
            <a:spLocks noGrp="1"/>
          </p:cNvSpPr>
          <p:nvPr>
            <p:ph sz="quarter" idx="4"/>
          </p:nvPr>
        </p:nvSpPr>
        <p:spPr/>
        <p:txBody>
          <a:bodyPr>
            <a:normAutofit fontScale="92500" lnSpcReduction="10000"/>
          </a:bodyPr>
          <a:lstStyle/>
          <a:p>
            <a:pPr marL="0" indent="0">
              <a:buNone/>
            </a:pPr>
            <a:r>
              <a:rPr lang="de-DE" sz="1800" dirty="0"/>
              <a:t>„Jetzt zerfällt das Ganze in zwei Teile, von denen jener des Herzogs der geräuschvolle, der andre [die Umgebung der Herzoginnen] der ruhige ist. In dem ersteren rennt, schreit, jagt, hetzpeitscht und galoppiert man; seltsamerweise pikiert man sich, alles dies mit Geist zu tun und zwar wegen der Schöngeister, die dazu gehören. Es gibt keine Extravaganz, die man sich nicht erlaubt. Der zweite Teil langweilt sich größtenteils, und die Vergnügungen, die man sucht, entweichen gewöhnlich in dem Augenblicke, da man sie genießen will“.</a:t>
            </a:r>
          </a:p>
        </p:txBody>
      </p:sp>
      <p:sp>
        <p:nvSpPr>
          <p:cNvPr id="7" name="Foliennummernplatzhalter 6"/>
          <p:cNvSpPr>
            <a:spLocks noGrp="1"/>
          </p:cNvSpPr>
          <p:nvPr>
            <p:ph type="sldNum" sz="quarter" idx="12"/>
          </p:nvPr>
        </p:nvSpPr>
        <p:spPr/>
        <p:txBody>
          <a:bodyPr/>
          <a:lstStyle/>
          <a:p>
            <a:fld id="{B2ADACBF-B37B-4026-855E-49B0BDFC8D12}" type="slidenum">
              <a:rPr lang="de-DE" smtClean="0"/>
              <a:t>9</a:t>
            </a:fld>
            <a:endParaRPr lang="de-DE"/>
          </a:p>
        </p:txBody>
      </p:sp>
      <p:sp>
        <p:nvSpPr>
          <p:cNvPr id="8" name="Titel 7"/>
          <p:cNvSpPr>
            <a:spLocks noGrp="1"/>
          </p:cNvSpPr>
          <p:nvPr>
            <p:ph type="title"/>
          </p:nvPr>
        </p:nvSpPr>
        <p:spPr/>
        <p:txBody>
          <a:bodyPr>
            <a:noAutofit/>
          </a:bodyPr>
          <a:lstStyle/>
          <a:p>
            <a:r>
              <a:rPr lang="de-DE" sz="2400" b="1" dirty="0" smtClean="0"/>
              <a:t>2. Das gesellige Personal – </a:t>
            </a:r>
            <a:br>
              <a:rPr lang="de-DE" sz="2400" b="1" dirty="0" smtClean="0"/>
            </a:br>
            <a:r>
              <a:rPr lang="de-DE" sz="2400" b="1" dirty="0" smtClean="0"/>
              <a:t>die höfischen Dilettanten</a:t>
            </a:r>
            <a:endParaRPr lang="de-DE" sz="24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1199304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Louise von Göchhausen</a:t>
            </a:r>
          </a:p>
          <a:p>
            <a:r>
              <a:rPr lang="de-DE" sz="1200" dirty="0" smtClean="0"/>
              <a:t>(Zeichnung von Goethe)</a:t>
            </a:r>
            <a:endParaRPr lang="de-DE" sz="1200" dirty="0"/>
          </a:p>
        </p:txBody>
      </p:sp>
      <p:sp>
        <p:nvSpPr>
          <p:cNvPr id="3" name="Textplatzhalter 2"/>
          <p:cNvSpPr>
            <a:spLocks noGrp="1"/>
          </p:cNvSpPr>
          <p:nvPr>
            <p:ph type="body" sz="half" idx="3"/>
          </p:nvPr>
        </p:nvSpPr>
        <p:spPr/>
        <p:txBody>
          <a:bodyPr/>
          <a:lstStyle/>
          <a:p>
            <a:r>
              <a:rPr lang="de-DE" sz="1800" i="1" dirty="0"/>
              <a:t>General-Pardon für alle </a:t>
            </a:r>
            <a:r>
              <a:rPr lang="de-DE" sz="1800" i="1" dirty="0" err="1"/>
              <a:t>Paphische</a:t>
            </a:r>
            <a:r>
              <a:rPr lang="de-DE" sz="1800" i="1" dirty="0"/>
              <a:t> </a:t>
            </a:r>
            <a:r>
              <a:rPr lang="de-DE" sz="1800" i="1" dirty="0" err="1"/>
              <a:t>Desertricen</a:t>
            </a:r>
            <a:endParaRPr lang="de-DE" sz="1800" dirty="0"/>
          </a:p>
        </p:txBody>
      </p:sp>
      <p:sp>
        <p:nvSpPr>
          <p:cNvPr id="4" name="Fußzeilenplatzhalter 3"/>
          <p:cNvSpPr>
            <a:spLocks noGrp="1"/>
          </p:cNvSpPr>
          <p:nvPr>
            <p:ph type="ftr" sz="quarter" idx="11"/>
          </p:nvPr>
        </p:nvSpPr>
        <p:spPr>
          <a:xfrm>
            <a:off x="304800" y="6409944"/>
            <a:ext cx="6427440" cy="365760"/>
          </a:xfrm>
        </p:spPr>
        <p:txBody>
          <a:bodyPr/>
          <a:lstStyle/>
          <a:p>
            <a:r>
              <a:rPr lang="de-DE" dirty="0" smtClean="0"/>
              <a:t>Impulsreferat Jutta Heinz zum Arbeitsgespräch "Geselligkeiten"</a:t>
            </a:r>
            <a:endParaRPr lang="de-DE" dirty="0"/>
          </a:p>
        </p:txBody>
      </p:sp>
      <p:pic>
        <p:nvPicPr>
          <p:cNvPr id="11" name="Inhaltsplatzhalter 10"/>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187625" y="2706364"/>
            <a:ext cx="2196926" cy="3241205"/>
          </a:xfrm>
        </p:spPr>
      </p:pic>
      <p:sp>
        <p:nvSpPr>
          <p:cNvPr id="6" name="Inhaltsplatzhalter 5"/>
          <p:cNvSpPr>
            <a:spLocks noGrp="1"/>
          </p:cNvSpPr>
          <p:nvPr>
            <p:ph sz="quarter" idx="4"/>
          </p:nvPr>
        </p:nvSpPr>
        <p:spPr>
          <a:xfrm>
            <a:off x="4571999" y="2471383"/>
            <a:ext cx="4352783" cy="3822192"/>
          </a:xfrm>
        </p:spPr>
        <p:txBody>
          <a:bodyPr/>
          <a:lstStyle/>
          <a:p>
            <a:pPr marL="0" indent="0">
              <a:buNone/>
            </a:pPr>
            <a:endParaRPr lang="de-DE" sz="1800" dirty="0" smtClean="0"/>
          </a:p>
          <a:p>
            <a:pPr marL="0" indent="0">
              <a:buNone/>
            </a:pPr>
            <a:endParaRPr lang="de-DE" sz="1800" dirty="0"/>
          </a:p>
          <a:p>
            <a:pPr marL="0" indent="0">
              <a:buNone/>
            </a:pPr>
            <a:endParaRPr lang="de-DE" sz="1800" dirty="0" smtClean="0"/>
          </a:p>
          <a:p>
            <a:pPr marL="0" indent="0">
              <a:buNone/>
            </a:pPr>
            <a:r>
              <a:rPr lang="de-DE" sz="1800" dirty="0" smtClean="0"/>
              <a:t>„</a:t>
            </a:r>
            <a:r>
              <a:rPr lang="de-DE" sz="1800" dirty="0"/>
              <a:t>Immer fühlen, und nimmer sagen. </a:t>
            </a:r>
            <a:r>
              <a:rPr lang="de-DE" sz="1800" dirty="0" smtClean="0"/>
              <a:t> </a:t>
            </a:r>
          </a:p>
          <a:p>
            <a:pPr marL="0" indent="0">
              <a:buNone/>
            </a:pPr>
            <a:r>
              <a:rPr lang="de-DE" sz="1800" dirty="0" smtClean="0"/>
              <a:t>Schwatzhaft </a:t>
            </a:r>
            <a:r>
              <a:rPr lang="de-DE" sz="1800" dirty="0" err="1"/>
              <a:t>seyn</a:t>
            </a:r>
            <a:r>
              <a:rPr lang="de-DE" sz="1800" dirty="0"/>
              <a:t>, und doch nicht klagen, </a:t>
            </a:r>
          </a:p>
          <a:p>
            <a:pPr marL="0" indent="0">
              <a:buNone/>
            </a:pPr>
            <a:r>
              <a:rPr lang="de-DE" sz="1800" dirty="0" smtClean="0"/>
              <a:t>Ist </a:t>
            </a:r>
            <a:r>
              <a:rPr lang="de-DE" sz="1800" dirty="0"/>
              <a:t>das nicht eine Todespein?“</a:t>
            </a:r>
          </a:p>
          <a:p>
            <a:pPr marL="0" indent="0">
              <a:buNone/>
            </a:pPr>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10</a:t>
            </a:fld>
            <a:endParaRPr lang="de-DE"/>
          </a:p>
        </p:txBody>
      </p:sp>
      <p:sp>
        <p:nvSpPr>
          <p:cNvPr id="8" name="Titel 7"/>
          <p:cNvSpPr>
            <a:spLocks noGrp="1"/>
          </p:cNvSpPr>
          <p:nvPr>
            <p:ph type="title"/>
          </p:nvPr>
        </p:nvSpPr>
        <p:spPr/>
        <p:txBody>
          <a:bodyPr>
            <a:normAutofit/>
          </a:bodyPr>
          <a:lstStyle/>
          <a:p>
            <a:r>
              <a:rPr lang="de-DE" sz="2000" b="1" dirty="0" smtClean="0"/>
              <a:t>2. Das gesellige Personal – </a:t>
            </a:r>
            <a:br>
              <a:rPr lang="de-DE" sz="2000" b="1" dirty="0" smtClean="0"/>
            </a:br>
            <a:r>
              <a:rPr lang="de-DE" sz="2000" b="1" dirty="0" smtClean="0"/>
              <a:t>die höfischen Dilettanten</a:t>
            </a:r>
            <a:endParaRPr lang="de-DE" sz="20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346661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Prinz August von Sachsen-Gotha-Altenburg</a:t>
            </a:r>
            <a:br>
              <a:rPr lang="de-DE" sz="1800" dirty="0" smtClean="0"/>
            </a:br>
            <a:r>
              <a:rPr lang="de-DE" sz="1200" dirty="0" smtClean="0"/>
              <a:t>(Porträt Ernst Christian Specht)</a:t>
            </a:r>
            <a:endParaRPr lang="de-DE" sz="1800" dirty="0"/>
          </a:p>
        </p:txBody>
      </p:sp>
      <p:sp>
        <p:nvSpPr>
          <p:cNvPr id="3" name="Textplatzhalter 2"/>
          <p:cNvSpPr>
            <a:spLocks noGrp="1"/>
          </p:cNvSpPr>
          <p:nvPr>
            <p:ph type="body" sz="half" idx="3"/>
          </p:nvPr>
        </p:nvSpPr>
        <p:spPr/>
        <p:txBody>
          <a:bodyPr/>
          <a:lstStyle/>
          <a:p>
            <a:r>
              <a:rPr lang="de-DE" sz="1800" dirty="0" smtClean="0"/>
              <a:t>Jakob Michael Reinhold Lenz</a:t>
            </a:r>
          </a:p>
          <a:p>
            <a:r>
              <a:rPr lang="de-DE" sz="1200" dirty="0" smtClean="0"/>
              <a:t>(Radierung Georg Friedrich Schmoll)</a:t>
            </a:r>
            <a:endParaRPr lang="de-DE" sz="1200" dirty="0"/>
          </a:p>
        </p:txBody>
      </p:sp>
      <p:sp>
        <p:nvSpPr>
          <p:cNvPr id="4" name="Fußzeilenplatzhalter 3"/>
          <p:cNvSpPr>
            <a:spLocks noGrp="1"/>
          </p:cNvSpPr>
          <p:nvPr>
            <p:ph type="ftr" sz="quarter" idx="11"/>
          </p:nvPr>
        </p:nvSpPr>
        <p:spPr>
          <a:xfrm>
            <a:off x="304800" y="6409944"/>
            <a:ext cx="6427440"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008205" y="2636912"/>
            <a:ext cx="2698966" cy="3312368"/>
          </a:xfrm>
        </p:spPr>
      </p:pic>
      <p:sp>
        <p:nvSpPr>
          <p:cNvPr id="7" name="Foliennummernplatzhalter 6"/>
          <p:cNvSpPr>
            <a:spLocks noGrp="1"/>
          </p:cNvSpPr>
          <p:nvPr>
            <p:ph type="sldNum" sz="quarter" idx="12"/>
          </p:nvPr>
        </p:nvSpPr>
        <p:spPr/>
        <p:txBody>
          <a:bodyPr/>
          <a:lstStyle/>
          <a:p>
            <a:fld id="{B2ADACBF-B37B-4026-855E-49B0BDFC8D12}" type="slidenum">
              <a:rPr lang="de-DE" smtClean="0"/>
              <a:t>11</a:t>
            </a:fld>
            <a:endParaRPr lang="de-DE"/>
          </a:p>
        </p:txBody>
      </p:sp>
      <p:sp>
        <p:nvSpPr>
          <p:cNvPr id="8" name="Titel 7"/>
          <p:cNvSpPr>
            <a:spLocks noGrp="1"/>
          </p:cNvSpPr>
          <p:nvPr>
            <p:ph type="title"/>
          </p:nvPr>
        </p:nvSpPr>
        <p:spPr/>
        <p:txBody>
          <a:bodyPr>
            <a:normAutofit/>
          </a:bodyPr>
          <a:lstStyle/>
          <a:p>
            <a:r>
              <a:rPr lang="de-DE" sz="2000" b="1" dirty="0" smtClean="0"/>
              <a:t>2. Das gesellige Personal – </a:t>
            </a:r>
            <a:br>
              <a:rPr lang="de-DE" sz="2000" b="1" dirty="0" smtClean="0"/>
            </a:br>
            <a:r>
              <a:rPr lang="de-DE" sz="2000" b="1" dirty="0" smtClean="0"/>
              <a:t>die Auswärtigen</a:t>
            </a:r>
            <a:endParaRPr lang="de-DE" sz="20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pic>
        <p:nvPicPr>
          <p:cNvPr id="15" name="Inhaltsplatzhalter 14"/>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649000" y="2564904"/>
            <a:ext cx="2596896" cy="3312368"/>
          </a:xfrm>
        </p:spPr>
      </p:pic>
    </p:spTree>
    <p:extLst>
      <p:ext uri="{BB962C8B-B14F-4D97-AF65-F5344CB8AC3E}">
        <p14:creationId xmlns:p14="http://schemas.microsoft.com/office/powerpoint/2010/main" val="2173855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sz="1800" dirty="0" smtClean="0"/>
              <a:t>Johann Heinrich Merck</a:t>
            </a:r>
          </a:p>
          <a:p>
            <a:r>
              <a:rPr lang="de-DE" sz="1200" dirty="0" smtClean="0"/>
              <a:t>(Porträt von  J.H. Strecker)</a:t>
            </a:r>
            <a:endParaRPr lang="de-DE" sz="1200" dirty="0"/>
          </a:p>
        </p:txBody>
      </p:sp>
      <p:sp>
        <p:nvSpPr>
          <p:cNvPr id="3" name="Textplatzhalter 2"/>
          <p:cNvSpPr>
            <a:spLocks noGrp="1"/>
          </p:cNvSpPr>
          <p:nvPr>
            <p:ph type="body" sz="half" idx="3"/>
          </p:nvPr>
        </p:nvSpPr>
        <p:spPr/>
        <p:txBody>
          <a:bodyPr/>
          <a:lstStyle/>
          <a:p>
            <a:r>
              <a:rPr lang="de-DE" sz="1800" dirty="0" smtClean="0"/>
              <a:t>Brief an Anna Amalia</a:t>
            </a:r>
          </a:p>
          <a:p>
            <a:r>
              <a:rPr lang="de-DE" sz="1200" dirty="0" smtClean="0"/>
              <a:t>(September 1781)</a:t>
            </a:r>
            <a:endParaRPr lang="de-DE" sz="1200" dirty="0"/>
          </a:p>
        </p:txBody>
      </p:sp>
      <p:sp>
        <p:nvSpPr>
          <p:cNvPr id="4" name="Fußzeilenplatzhalter 3"/>
          <p:cNvSpPr>
            <a:spLocks noGrp="1"/>
          </p:cNvSpPr>
          <p:nvPr>
            <p:ph type="ftr" sz="quarter" idx="11"/>
          </p:nvPr>
        </p:nvSpPr>
        <p:spPr>
          <a:xfrm>
            <a:off x="251520" y="6381328"/>
            <a:ext cx="6192688"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899592" y="2492896"/>
            <a:ext cx="2988925" cy="3558244"/>
          </a:xfrm>
        </p:spPr>
      </p:pic>
      <p:sp>
        <p:nvSpPr>
          <p:cNvPr id="6" name="Inhaltsplatzhalter 5"/>
          <p:cNvSpPr>
            <a:spLocks noGrp="1"/>
          </p:cNvSpPr>
          <p:nvPr>
            <p:ph sz="quarter" idx="4"/>
          </p:nvPr>
        </p:nvSpPr>
        <p:spPr/>
        <p:txBody>
          <a:bodyPr>
            <a:normAutofit/>
          </a:bodyPr>
          <a:lstStyle/>
          <a:p>
            <a:pPr marL="0" indent="0">
              <a:lnSpc>
                <a:spcPts val="1900"/>
              </a:lnSpc>
              <a:buNone/>
            </a:pPr>
            <a:r>
              <a:rPr lang="de-DE" sz="1600" dirty="0"/>
              <a:t>„In der </a:t>
            </a:r>
            <a:r>
              <a:rPr lang="de-DE" sz="1600" dirty="0" err="1"/>
              <a:t>Grossen</a:t>
            </a:r>
            <a:r>
              <a:rPr lang="de-DE" sz="1600" dirty="0"/>
              <a:t> Dürre und </a:t>
            </a:r>
            <a:r>
              <a:rPr lang="de-DE" sz="1600" dirty="0" err="1"/>
              <a:t>Trokenheit</a:t>
            </a:r>
            <a:r>
              <a:rPr lang="de-DE" sz="1600" dirty="0"/>
              <a:t>, woran </a:t>
            </a:r>
            <a:r>
              <a:rPr lang="de-DE" sz="1600" dirty="0" err="1"/>
              <a:t>jezo</a:t>
            </a:r>
            <a:r>
              <a:rPr lang="de-DE" sz="1600" dirty="0"/>
              <a:t> die deutsche Literatur </a:t>
            </a:r>
            <a:r>
              <a:rPr lang="de-DE" sz="1600" dirty="0" err="1"/>
              <a:t>sogut</a:t>
            </a:r>
            <a:r>
              <a:rPr lang="de-DE" sz="1600" dirty="0"/>
              <a:t> wie die andre </a:t>
            </a:r>
            <a:r>
              <a:rPr lang="de-DE" sz="1600" dirty="0" err="1"/>
              <a:t>FeldOekonomie</a:t>
            </a:r>
            <a:r>
              <a:rPr lang="de-DE" sz="1600" dirty="0"/>
              <a:t> </a:t>
            </a:r>
            <a:r>
              <a:rPr lang="de-DE" sz="1600" dirty="0" err="1"/>
              <a:t>laborirt</a:t>
            </a:r>
            <a:r>
              <a:rPr lang="de-DE" sz="1600" dirty="0"/>
              <a:t>, bin ich durch den </a:t>
            </a:r>
            <a:r>
              <a:rPr lang="de-DE" sz="1600" dirty="0" err="1"/>
              <a:t>Anblik</a:t>
            </a:r>
            <a:r>
              <a:rPr lang="de-DE" sz="1600" dirty="0"/>
              <a:t> des </a:t>
            </a:r>
            <a:r>
              <a:rPr lang="de-DE" sz="1600" i="1" dirty="0" err="1"/>
              <a:t>Naissanten</a:t>
            </a:r>
            <a:r>
              <a:rPr lang="de-DE" sz="1600" dirty="0"/>
              <a:t> Grüns dieser Neu aufblühenden Gesellschafften der </a:t>
            </a:r>
            <a:r>
              <a:rPr lang="de-DE" sz="1600" dirty="0" err="1"/>
              <a:t>Wissenschafft</a:t>
            </a:r>
            <a:r>
              <a:rPr lang="de-DE" sz="1600" dirty="0"/>
              <a:t>, zu einem der </a:t>
            </a:r>
            <a:r>
              <a:rPr lang="de-DE" sz="1600" dirty="0" err="1"/>
              <a:t>glüklichsten</a:t>
            </a:r>
            <a:r>
              <a:rPr lang="de-DE" sz="1600" dirty="0"/>
              <a:t> Beobachter gemacht worden. […] Ich der ich nicht das Unsichtbare, besonders was meine </a:t>
            </a:r>
            <a:r>
              <a:rPr lang="de-DE" sz="1600" i="1" dirty="0" err="1"/>
              <a:t>Regalia</a:t>
            </a:r>
            <a:r>
              <a:rPr lang="de-DE" sz="1600" dirty="0"/>
              <a:t> betrifft, liebe, frage </a:t>
            </a:r>
            <a:r>
              <a:rPr lang="de-DE" sz="1600" dirty="0" err="1"/>
              <a:t>unterthänigst</a:t>
            </a:r>
            <a:r>
              <a:rPr lang="de-DE" sz="1600" dirty="0"/>
              <a:t> an, ob ich, da mir Hoffnung zum Mitglied ernannt zu werden, gemacht worden, auch darauf zählen könne, daß ich mich öffentlich in </a:t>
            </a:r>
            <a:r>
              <a:rPr lang="de-DE" sz="1600" dirty="0" err="1"/>
              <a:t>Schrifften</a:t>
            </a:r>
            <a:r>
              <a:rPr lang="de-DE" sz="1600" dirty="0"/>
              <a:t> so nennen darf.“</a:t>
            </a:r>
          </a:p>
        </p:txBody>
      </p:sp>
      <p:sp>
        <p:nvSpPr>
          <p:cNvPr id="7" name="Foliennummernplatzhalter 6"/>
          <p:cNvSpPr>
            <a:spLocks noGrp="1"/>
          </p:cNvSpPr>
          <p:nvPr>
            <p:ph type="sldNum" sz="quarter" idx="12"/>
          </p:nvPr>
        </p:nvSpPr>
        <p:spPr/>
        <p:txBody>
          <a:bodyPr/>
          <a:lstStyle/>
          <a:p>
            <a:fld id="{B2ADACBF-B37B-4026-855E-49B0BDFC8D12}" type="slidenum">
              <a:rPr lang="de-DE" smtClean="0"/>
              <a:t>12</a:t>
            </a:fld>
            <a:endParaRPr lang="de-DE"/>
          </a:p>
        </p:txBody>
      </p:sp>
      <p:sp>
        <p:nvSpPr>
          <p:cNvPr id="8" name="Titel 7"/>
          <p:cNvSpPr>
            <a:spLocks noGrp="1"/>
          </p:cNvSpPr>
          <p:nvPr>
            <p:ph type="title"/>
          </p:nvPr>
        </p:nvSpPr>
        <p:spPr/>
        <p:txBody>
          <a:bodyPr>
            <a:normAutofit/>
          </a:bodyPr>
          <a:lstStyle/>
          <a:p>
            <a:r>
              <a:rPr lang="de-DE" sz="2000" b="1" dirty="0" smtClean="0"/>
              <a:t>2. Das gesellige Personal – </a:t>
            </a:r>
            <a:br>
              <a:rPr lang="de-DE" sz="2000" b="1" dirty="0" smtClean="0"/>
            </a:br>
            <a:r>
              <a:rPr lang="de-DE" sz="2000" b="1" dirty="0" smtClean="0"/>
              <a:t>die Auswärtigen</a:t>
            </a:r>
            <a:endParaRPr lang="de-DE" sz="2000" b="1"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4154499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fontScale="90000"/>
          </a:bodyPr>
          <a:lstStyle/>
          <a:p>
            <a:r>
              <a:rPr lang="de-DE" sz="2400" b="1" dirty="0" smtClean="0"/>
              <a:t>3. Das gesellige Produkt:</a:t>
            </a:r>
            <a:br>
              <a:rPr lang="de-DE" sz="2400" b="1" dirty="0" smtClean="0"/>
            </a:br>
            <a:r>
              <a:rPr lang="de-DE" sz="2400" b="1" dirty="0" smtClean="0"/>
              <a:t>das „Tiefurter Journal“</a:t>
            </a:r>
            <a:endParaRPr lang="de-DE" sz="2400" b="1" dirty="0"/>
          </a:p>
        </p:txBody>
      </p:sp>
      <p:sp>
        <p:nvSpPr>
          <p:cNvPr id="4" name="Fußzeilenplatzhalter 3"/>
          <p:cNvSpPr>
            <a:spLocks noGrp="1"/>
          </p:cNvSpPr>
          <p:nvPr>
            <p:ph type="ftr" sz="quarter" idx="11"/>
          </p:nvPr>
        </p:nvSpPr>
        <p:spPr>
          <a:xfrm>
            <a:off x="304800" y="6410848"/>
            <a:ext cx="5491336" cy="365760"/>
          </a:xfrm>
        </p:spPr>
        <p:txBody>
          <a:bodyPr/>
          <a:lstStyle/>
          <a:p>
            <a:r>
              <a:rPr lang="de-DE" dirty="0" smtClean="0"/>
              <a:t>Impulsreferat Jutta Heinz zum Arbeitsgespräch "Geselligkeiten"</a:t>
            </a:r>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13</a:t>
            </a:fld>
            <a:endParaRPr lang="de-DE"/>
          </a:p>
        </p:txBody>
      </p:sp>
      <p:sp>
        <p:nvSpPr>
          <p:cNvPr id="5" name="Inhaltsplatzhalter 4"/>
          <p:cNvSpPr>
            <a:spLocks noGrp="1"/>
          </p:cNvSpPr>
          <p:nvPr>
            <p:ph sz="quarter" idx="1"/>
          </p:nvPr>
        </p:nvSpPr>
        <p:spPr>
          <a:xfrm>
            <a:off x="301752" y="1527048"/>
            <a:ext cx="8503920" cy="4926288"/>
          </a:xfrm>
        </p:spPr>
        <p:txBody>
          <a:bodyPr>
            <a:normAutofit/>
          </a:bodyPr>
          <a:lstStyle/>
          <a:p>
            <a:pPr marL="0" indent="0" algn="ctr">
              <a:buNone/>
            </a:pPr>
            <a:r>
              <a:rPr lang="de-DE" b="1" dirty="0" smtClean="0"/>
              <a:t>Avertissement</a:t>
            </a:r>
          </a:p>
          <a:p>
            <a:pPr marL="0" indent="0">
              <a:buNone/>
            </a:pPr>
            <a:r>
              <a:rPr lang="de-DE" sz="1900" dirty="0" smtClean="0"/>
              <a:t>„</a:t>
            </a:r>
            <a:r>
              <a:rPr lang="de-DE" sz="1900" dirty="0"/>
              <a:t>Es ist eine Gesellschaft von Gelehrten, Künstlern, Poeten und Staatsleuten, </a:t>
            </a:r>
            <a:r>
              <a:rPr lang="de-DE" sz="1900" dirty="0" err="1"/>
              <a:t>beyderley</a:t>
            </a:r>
            <a:r>
              <a:rPr lang="de-DE" sz="1900" dirty="0"/>
              <a:t> Geschlechtes, zusammengetreten, und hat sich vorgenommen alles was </a:t>
            </a:r>
            <a:r>
              <a:rPr lang="de-DE" sz="1900" dirty="0" err="1"/>
              <a:t>Politick</a:t>
            </a:r>
            <a:r>
              <a:rPr lang="de-DE" sz="1900" dirty="0"/>
              <a:t>, Witz, Talente und Verstand, in unsern dermalen so merkwürdigen Zeiten, hervorbringen, in einer periodischen Schrift den Augen eines sich selbst gewählten Publikums, vorzulegen. </a:t>
            </a:r>
          </a:p>
          <a:p>
            <a:pPr marL="0" indent="0">
              <a:buNone/>
            </a:pPr>
            <a:r>
              <a:rPr lang="de-DE" sz="2300" dirty="0" smtClean="0"/>
              <a:t>	</a:t>
            </a:r>
            <a:r>
              <a:rPr lang="de-DE" sz="1900" dirty="0" smtClean="0"/>
              <a:t>Sie </a:t>
            </a:r>
            <a:r>
              <a:rPr lang="de-DE" sz="1900" dirty="0"/>
              <a:t>hat beliebt gedachter Schrift den allgemeinen Titel: Journal oder Tagebuch von </a:t>
            </a:r>
            <a:r>
              <a:rPr lang="de-DE" sz="1900" i="1" dirty="0">
                <a:solidFill>
                  <a:schemeClr val="accent6"/>
                </a:solidFill>
              </a:rPr>
              <a:t>Tieffurth [handschriftliche Eintragung]</a:t>
            </a:r>
            <a:r>
              <a:rPr lang="de-DE" sz="1900" dirty="0"/>
              <a:t> zu geben, und selbige in ihrer Einrichtung dem bekannten und beliebten Journal de Paris vollkommen ähnlich zu machen; nur mit dem Unterschied, daß davon nicht von Tag zu Tag, sondern nur wöchentlich ein Bogen ausgegeben, auch darauf nach </a:t>
            </a:r>
            <a:r>
              <a:rPr lang="de-DE" sz="1900" dirty="0" err="1"/>
              <a:t>Willkühr</a:t>
            </a:r>
            <a:r>
              <a:rPr lang="de-DE" sz="1900" dirty="0"/>
              <a:t>, entweder mit </a:t>
            </a:r>
            <a:r>
              <a:rPr lang="de-DE" sz="1900" dirty="0" err="1"/>
              <a:t>baarem</a:t>
            </a:r>
            <a:r>
              <a:rPr lang="de-DE" sz="1900" dirty="0"/>
              <a:t> Geld – das auf das mindeste ein Goldstück </a:t>
            </a:r>
            <a:r>
              <a:rPr lang="de-DE" sz="1900" dirty="0" err="1"/>
              <a:t>seyn</a:t>
            </a:r>
            <a:r>
              <a:rPr lang="de-DE" sz="1900" dirty="0"/>
              <a:t> muß – oder mit beschriebenen Papier als </a:t>
            </a:r>
            <a:r>
              <a:rPr lang="de-DE" sz="1900" dirty="0" err="1"/>
              <a:t>Beyträgen</a:t>
            </a:r>
            <a:r>
              <a:rPr lang="de-DE" sz="1900" dirty="0"/>
              <a:t>, abonniert werden kann. Zu Ende der </a:t>
            </a:r>
            <a:r>
              <a:rPr lang="de-DE" sz="1900" dirty="0" err="1"/>
              <a:t>izt</a:t>
            </a:r>
            <a:r>
              <a:rPr lang="de-DE" sz="1900" dirty="0"/>
              <a:t> laufenden Woche wird der erste Bogen ausgegeben. </a:t>
            </a:r>
            <a:r>
              <a:rPr lang="de-DE" sz="1900" dirty="0">
                <a:solidFill>
                  <a:schemeClr val="accent6"/>
                </a:solidFill>
              </a:rPr>
              <a:t>Tieffurth [handschriftlich]</a:t>
            </a:r>
            <a:r>
              <a:rPr lang="de-DE" sz="1900" dirty="0"/>
              <a:t> den 15 August 1781</a:t>
            </a:r>
            <a:r>
              <a:rPr lang="de-DE" sz="1900" dirty="0" smtClean="0"/>
              <a:t>.“</a:t>
            </a:r>
            <a:endParaRPr lang="de-DE" sz="1900" dirty="0"/>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1735972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p:cNvSpPr>
            <a:spLocks noGrp="1"/>
          </p:cNvSpPr>
          <p:nvPr>
            <p:ph type="body" idx="1"/>
          </p:nvPr>
        </p:nvSpPr>
        <p:spPr/>
        <p:txBody>
          <a:bodyPr/>
          <a:lstStyle/>
          <a:p>
            <a:pPr algn="ctr"/>
            <a:r>
              <a:rPr lang="de-DE" sz="1800" i="1" dirty="0" smtClean="0"/>
              <a:t>Journal de Paris</a:t>
            </a:r>
            <a:r>
              <a:rPr lang="de-DE" sz="2000" i="1" dirty="0" smtClean="0"/>
              <a:t>,</a:t>
            </a:r>
            <a:br>
              <a:rPr lang="de-DE" sz="2000" i="1" dirty="0" smtClean="0"/>
            </a:br>
            <a:r>
              <a:rPr lang="de-DE" sz="1200" i="1" dirty="0" smtClean="0"/>
              <a:t>Nr. 117, 26. April 1784</a:t>
            </a:r>
            <a:endParaRPr lang="de-DE" sz="1200" i="1" dirty="0"/>
          </a:p>
        </p:txBody>
      </p:sp>
      <p:sp>
        <p:nvSpPr>
          <p:cNvPr id="9" name="Textplatzhalter 8"/>
          <p:cNvSpPr>
            <a:spLocks noGrp="1"/>
          </p:cNvSpPr>
          <p:nvPr>
            <p:ph type="body" sz="half" idx="3"/>
          </p:nvPr>
        </p:nvSpPr>
        <p:spPr/>
        <p:txBody>
          <a:bodyPr/>
          <a:lstStyle/>
          <a:p>
            <a:pPr algn="ctr"/>
            <a:r>
              <a:rPr lang="de-DE" sz="1800" i="1" dirty="0" smtClean="0"/>
              <a:t>Tiefurter Journal, </a:t>
            </a:r>
          </a:p>
          <a:p>
            <a:pPr algn="ctr"/>
            <a:r>
              <a:rPr lang="de-DE" sz="1200" i="1" dirty="0" smtClean="0"/>
              <a:t>1. Stück, 16. August 1781</a:t>
            </a:r>
            <a:endParaRPr lang="de-DE" sz="1200" i="1" dirty="0"/>
          </a:p>
        </p:txBody>
      </p:sp>
      <p:sp>
        <p:nvSpPr>
          <p:cNvPr id="3" name="Fußzeilenplatzhalter 2"/>
          <p:cNvSpPr>
            <a:spLocks noGrp="1"/>
          </p:cNvSpPr>
          <p:nvPr>
            <p:ph type="ftr" sz="quarter" idx="11"/>
          </p:nvPr>
        </p:nvSpPr>
        <p:spPr>
          <a:xfrm>
            <a:off x="304800" y="6409944"/>
            <a:ext cx="5707360" cy="365760"/>
          </a:xfrm>
        </p:spPr>
        <p:txBody>
          <a:bodyPr/>
          <a:lstStyle/>
          <a:p>
            <a:r>
              <a:rPr lang="de-DE" dirty="0" smtClean="0"/>
              <a:t>Impulsreferat Jutta Heinz zum Arbeitsgespräch "Geselligkeiten"</a:t>
            </a:r>
            <a:endParaRPr lang="de-DE" dirty="0"/>
          </a:p>
        </p:txBody>
      </p:sp>
      <p:pic>
        <p:nvPicPr>
          <p:cNvPr id="12" name="Inhaltsplatzhalter 11"/>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899592" y="2420888"/>
            <a:ext cx="2748430" cy="4010945"/>
          </a:xfrm>
        </p:spPr>
      </p:pic>
      <p:pic>
        <p:nvPicPr>
          <p:cNvPr id="14" name="Inhaltsplatzhalter 13"/>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44502" y="2471738"/>
            <a:ext cx="3350796" cy="3821112"/>
          </a:xfrm>
        </p:spPr>
      </p:pic>
      <p:sp>
        <p:nvSpPr>
          <p:cNvPr id="4" name="Foliennummernplatzhalter 3"/>
          <p:cNvSpPr>
            <a:spLocks noGrp="1"/>
          </p:cNvSpPr>
          <p:nvPr>
            <p:ph type="sldNum" sz="quarter" idx="12"/>
          </p:nvPr>
        </p:nvSpPr>
        <p:spPr/>
        <p:txBody>
          <a:bodyPr/>
          <a:lstStyle/>
          <a:p>
            <a:fld id="{B2ADACBF-B37B-4026-855E-49B0BDFC8D12}" type="slidenum">
              <a:rPr lang="de-DE" smtClean="0"/>
              <a:t>14</a:t>
            </a:fld>
            <a:endParaRPr lang="de-DE"/>
          </a:p>
        </p:txBody>
      </p:sp>
      <p:sp>
        <p:nvSpPr>
          <p:cNvPr id="6" name="Titel 5"/>
          <p:cNvSpPr>
            <a:spLocks noGrp="1"/>
          </p:cNvSpPr>
          <p:nvPr>
            <p:ph type="title"/>
          </p:nvPr>
        </p:nvSpPr>
        <p:spPr/>
        <p:txBody>
          <a:bodyPr>
            <a:normAutofit/>
          </a:bodyPr>
          <a:lstStyle/>
          <a:p>
            <a:r>
              <a:rPr lang="de-DE" sz="2000" b="1" dirty="0" smtClean="0"/>
              <a:t>3. Das „Tiefurter Journal“ – </a:t>
            </a:r>
            <a:br>
              <a:rPr lang="de-DE" sz="2000" b="1" dirty="0" smtClean="0"/>
            </a:br>
            <a:r>
              <a:rPr lang="de-DE" sz="2000" b="1" dirty="0" smtClean="0"/>
              <a:t>Vorbilder</a:t>
            </a:r>
            <a:endParaRPr lang="de-DE" sz="2000" b="1" dirty="0"/>
          </a:p>
        </p:txBody>
      </p:sp>
      <p:pic>
        <p:nvPicPr>
          <p:cNvPr id="11" name="Inhaltsplatzhalt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539282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pPr algn="ctr"/>
            <a:r>
              <a:rPr lang="de-DE" sz="1800" dirty="0" smtClean="0"/>
              <a:t>Notenbeilagen</a:t>
            </a:r>
            <a:endParaRPr lang="de-DE" sz="1800" dirty="0"/>
          </a:p>
        </p:txBody>
      </p:sp>
      <p:sp>
        <p:nvSpPr>
          <p:cNvPr id="3" name="Textplatzhalter 2"/>
          <p:cNvSpPr>
            <a:spLocks noGrp="1"/>
          </p:cNvSpPr>
          <p:nvPr>
            <p:ph type="body" sz="half" idx="3"/>
          </p:nvPr>
        </p:nvSpPr>
        <p:spPr>
          <a:xfrm>
            <a:off x="4791330" y="1412776"/>
            <a:ext cx="4041775" cy="842744"/>
          </a:xfrm>
        </p:spPr>
        <p:txBody>
          <a:bodyPr/>
          <a:lstStyle/>
          <a:p>
            <a:pPr algn="ctr"/>
            <a:r>
              <a:rPr lang="de-DE" sz="1800" dirty="0" smtClean="0"/>
              <a:t>„Sonderausgaben“: </a:t>
            </a:r>
          </a:p>
          <a:p>
            <a:pPr algn="ctr"/>
            <a:r>
              <a:rPr lang="de-DE" sz="1800" i="1" dirty="0" smtClean="0"/>
              <a:t>Auf Miedings Tod</a:t>
            </a:r>
          </a:p>
          <a:p>
            <a:pPr algn="ctr"/>
            <a:r>
              <a:rPr lang="de-DE" sz="1200" i="1" dirty="0" smtClean="0"/>
              <a:t>(TJ, 23. Stück)</a:t>
            </a:r>
            <a:endParaRPr lang="de-DE" sz="1200" i="1" dirty="0"/>
          </a:p>
        </p:txBody>
      </p:sp>
      <p:sp>
        <p:nvSpPr>
          <p:cNvPr id="4" name="Fußzeilenplatzhalter 3"/>
          <p:cNvSpPr>
            <a:spLocks noGrp="1"/>
          </p:cNvSpPr>
          <p:nvPr>
            <p:ph type="ftr" sz="quarter" idx="11"/>
          </p:nvPr>
        </p:nvSpPr>
        <p:spPr>
          <a:xfrm>
            <a:off x="304800" y="6409944"/>
            <a:ext cx="5491336" cy="365760"/>
          </a:xfrm>
        </p:spPr>
        <p:txBody>
          <a:bodyPr/>
          <a:lstStyle/>
          <a:p>
            <a:r>
              <a:rPr lang="de-DE" dirty="0" smtClean="0"/>
              <a:t>Impulsreferat Jutta Heinz zum Arbeitsgespräch "Geselligkeiten"</a:t>
            </a:r>
            <a:endParaRPr lang="de-DE" dirty="0"/>
          </a:p>
        </p:txBody>
      </p:sp>
      <p:pic>
        <p:nvPicPr>
          <p:cNvPr id="10" name="Inhaltsplatzhalter 9"/>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301625" y="3148617"/>
            <a:ext cx="4041775" cy="2464178"/>
          </a:xfrm>
        </p:spPr>
      </p:pic>
      <p:pic>
        <p:nvPicPr>
          <p:cNvPr id="11" name="Inhaltsplatzhalter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313276" y="2471738"/>
            <a:ext cx="3013247" cy="3821112"/>
          </a:xfrm>
        </p:spPr>
      </p:pic>
      <p:sp>
        <p:nvSpPr>
          <p:cNvPr id="7" name="Foliennummernplatzhalter 6"/>
          <p:cNvSpPr>
            <a:spLocks noGrp="1"/>
          </p:cNvSpPr>
          <p:nvPr>
            <p:ph type="sldNum" sz="quarter" idx="12"/>
          </p:nvPr>
        </p:nvSpPr>
        <p:spPr/>
        <p:txBody>
          <a:bodyPr/>
          <a:lstStyle/>
          <a:p>
            <a:fld id="{B2ADACBF-B37B-4026-855E-49B0BDFC8D12}" type="slidenum">
              <a:rPr lang="de-DE" smtClean="0"/>
              <a:t>15</a:t>
            </a:fld>
            <a:endParaRPr lang="de-DE"/>
          </a:p>
        </p:txBody>
      </p:sp>
      <p:sp>
        <p:nvSpPr>
          <p:cNvPr id="8" name="Titel 7"/>
          <p:cNvSpPr>
            <a:spLocks noGrp="1"/>
          </p:cNvSpPr>
          <p:nvPr>
            <p:ph type="title"/>
          </p:nvPr>
        </p:nvSpPr>
        <p:spPr>
          <a:xfrm>
            <a:off x="304800" y="228688"/>
            <a:ext cx="8534400" cy="922520"/>
          </a:xfrm>
        </p:spPr>
        <p:txBody>
          <a:bodyPr>
            <a:normAutofit fontScale="90000"/>
          </a:bodyPr>
          <a:lstStyle/>
          <a:p>
            <a:r>
              <a:rPr lang="de-DE" sz="2000" b="1" dirty="0" smtClean="0"/>
              <a:t/>
            </a:r>
            <a:br>
              <a:rPr lang="de-DE" sz="2000" b="1" dirty="0" smtClean="0"/>
            </a:br>
            <a:r>
              <a:rPr lang="de-DE" sz="2000" b="1" dirty="0"/>
              <a:t/>
            </a:r>
            <a:br>
              <a:rPr lang="de-DE" sz="2000" b="1" dirty="0"/>
            </a:br>
            <a:r>
              <a:rPr lang="de-DE" sz="2000" b="1" dirty="0" smtClean="0"/>
              <a:t>3. Das „Tiefurter Journal“ – </a:t>
            </a:r>
            <a:br>
              <a:rPr lang="de-DE" sz="2000" b="1" dirty="0" smtClean="0"/>
            </a:br>
            <a:r>
              <a:rPr lang="de-DE" sz="2000" b="1" dirty="0" smtClean="0"/>
              <a:t>Beilagen und Sonderausgaben</a:t>
            </a:r>
            <a:br>
              <a:rPr lang="de-DE" sz="2000" b="1" dirty="0" smtClean="0"/>
            </a:br>
            <a:endParaRPr lang="de-DE" sz="2000" b="1" dirty="0"/>
          </a:p>
        </p:txBody>
      </p:sp>
      <p:pic>
        <p:nvPicPr>
          <p:cNvPr id="9" name="Inhaltsplatzhalt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834118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fontScale="90000"/>
          </a:bodyPr>
          <a:lstStyle/>
          <a:p>
            <a:r>
              <a:rPr lang="de-DE" sz="2400" b="1" dirty="0" smtClean="0"/>
              <a:t>4. Die geselligen Themen und Formen - </a:t>
            </a:r>
            <a:br>
              <a:rPr lang="de-DE" sz="2400" b="1" dirty="0" smtClean="0"/>
            </a:br>
            <a:r>
              <a:rPr lang="de-DE" sz="2400" b="1" dirty="0" smtClean="0"/>
              <a:t>Scharaden</a:t>
            </a:r>
            <a:endParaRPr lang="de-DE" sz="2400" b="1" dirty="0"/>
          </a:p>
        </p:txBody>
      </p:sp>
      <p:sp>
        <p:nvSpPr>
          <p:cNvPr id="4" name="Fußzeilenplatzhalter 3"/>
          <p:cNvSpPr>
            <a:spLocks noGrp="1"/>
          </p:cNvSpPr>
          <p:nvPr>
            <p:ph type="ftr" sz="quarter" idx="11"/>
          </p:nvPr>
        </p:nvSpPr>
        <p:spPr/>
        <p:txBody>
          <a:bodyPr/>
          <a:lstStyle/>
          <a:p>
            <a:r>
              <a:rPr lang="de-DE" smtClean="0"/>
              <a:t>Impulsreferat Jutta Heinz zum Arbeitsgespräch "Geselligkeiten"</a:t>
            </a:r>
            <a:endParaRPr lang="de-DE"/>
          </a:p>
        </p:txBody>
      </p:sp>
      <p:sp>
        <p:nvSpPr>
          <p:cNvPr id="7" name="Foliennummernplatzhalter 6"/>
          <p:cNvSpPr>
            <a:spLocks noGrp="1"/>
          </p:cNvSpPr>
          <p:nvPr>
            <p:ph type="sldNum" sz="quarter" idx="12"/>
          </p:nvPr>
        </p:nvSpPr>
        <p:spPr/>
        <p:txBody>
          <a:bodyPr/>
          <a:lstStyle/>
          <a:p>
            <a:fld id="{B2ADACBF-B37B-4026-855E-49B0BDFC8D12}" type="slidenum">
              <a:rPr lang="de-DE" smtClean="0"/>
              <a:t>16</a:t>
            </a:fld>
            <a:endParaRPr lang="de-DE"/>
          </a:p>
        </p:txBody>
      </p:sp>
      <p:pic>
        <p:nvPicPr>
          <p:cNvPr id="11" name="Inhaltsplatzhalter 10"/>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95536" y="2132856"/>
            <a:ext cx="2593571" cy="3271058"/>
          </a:xfrm>
        </p:spPr>
      </p:pic>
      <p:sp>
        <p:nvSpPr>
          <p:cNvPr id="6" name="Inhaltsplatzhalter 5"/>
          <p:cNvSpPr>
            <a:spLocks noGrp="1"/>
          </p:cNvSpPr>
          <p:nvPr>
            <p:ph sz="half" idx="2"/>
          </p:nvPr>
        </p:nvSpPr>
        <p:spPr>
          <a:xfrm>
            <a:off x="3131840" y="1484784"/>
            <a:ext cx="5760286" cy="4824536"/>
          </a:xfrm>
        </p:spPr>
        <p:txBody>
          <a:bodyPr>
            <a:noAutofit/>
          </a:bodyPr>
          <a:lstStyle/>
          <a:p>
            <a:pPr marL="0" indent="0">
              <a:buNone/>
            </a:pPr>
            <a:r>
              <a:rPr lang="de-DE" sz="1600" dirty="0"/>
              <a:t>Das Wort besteht aus </a:t>
            </a:r>
            <a:r>
              <a:rPr lang="de-DE" sz="1600" dirty="0" err="1"/>
              <a:t>drey</a:t>
            </a:r>
            <a:r>
              <a:rPr lang="de-DE" sz="1600" dirty="0"/>
              <a:t> Silben, die erste ist ein französisches Wort, die </a:t>
            </a:r>
            <a:r>
              <a:rPr lang="de-DE" sz="1600" dirty="0" err="1"/>
              <a:t>zweyte</a:t>
            </a:r>
            <a:r>
              <a:rPr lang="de-DE" sz="1600" dirty="0"/>
              <a:t> ein </a:t>
            </a:r>
            <a:r>
              <a:rPr lang="de-DE" sz="1600" dirty="0" err="1"/>
              <a:t>corrumpirter</a:t>
            </a:r>
            <a:r>
              <a:rPr lang="de-DE" sz="1600" dirty="0"/>
              <a:t> deutscher Dialekt, und die letzte ein </a:t>
            </a:r>
            <a:r>
              <a:rPr lang="de-DE" sz="1600" dirty="0" err="1"/>
              <a:t>ächtes</a:t>
            </a:r>
            <a:r>
              <a:rPr lang="de-DE" sz="1600" dirty="0"/>
              <a:t> hochdeutsches </a:t>
            </a:r>
            <a:r>
              <a:rPr lang="de-DE" sz="1600" dirty="0" err="1"/>
              <a:t>Substantivum</a:t>
            </a:r>
            <a:r>
              <a:rPr lang="de-DE" sz="1600" dirty="0"/>
              <a:t>. Die erste Silbe ist </a:t>
            </a:r>
            <a:r>
              <a:rPr lang="de-DE" sz="1600" dirty="0" err="1"/>
              <a:t>gehaßt</a:t>
            </a:r>
            <a:r>
              <a:rPr lang="de-DE" sz="1600" dirty="0"/>
              <a:t> von allen Dieben, oft günstig den Liebhabern und </a:t>
            </a:r>
            <a:r>
              <a:rPr lang="de-DE" sz="1600" dirty="0" smtClean="0"/>
              <a:t>unerträglich </a:t>
            </a:r>
            <a:r>
              <a:rPr lang="de-DE" sz="1600" dirty="0" err="1"/>
              <a:t>Minervens</a:t>
            </a:r>
            <a:r>
              <a:rPr lang="de-DE" sz="1600" dirty="0"/>
              <a:t> Vogel. Die </a:t>
            </a:r>
            <a:r>
              <a:rPr lang="de-DE" sz="1600" dirty="0" err="1"/>
              <a:t>zweyte</a:t>
            </a:r>
            <a:r>
              <a:rPr lang="de-DE" sz="1600" dirty="0"/>
              <a:t> ist eine </a:t>
            </a:r>
            <a:r>
              <a:rPr lang="de-DE" sz="1600" dirty="0" err="1"/>
              <a:t>plebege</a:t>
            </a:r>
            <a:r>
              <a:rPr lang="de-DE" sz="1600" dirty="0"/>
              <a:t> und </a:t>
            </a:r>
            <a:r>
              <a:rPr lang="de-DE" sz="1600" dirty="0" smtClean="0"/>
              <a:t>kindische </a:t>
            </a:r>
            <a:r>
              <a:rPr lang="de-DE" sz="1600" dirty="0"/>
              <a:t>Art eine Verneinung auszudrücken. Die dritte wird, wenn man einen, unter den Landleuten am meisten </a:t>
            </a:r>
            <a:r>
              <a:rPr lang="de-DE" sz="1600" dirty="0" smtClean="0"/>
              <a:t>gewöhnlichen </a:t>
            </a:r>
            <a:r>
              <a:rPr lang="de-DE" sz="1600" dirty="0"/>
              <a:t>Vor- und  Taufnahmen dazu zu setzen pflegt, der </a:t>
            </a:r>
            <a:r>
              <a:rPr lang="de-DE" sz="1600" dirty="0" err="1"/>
              <a:t>Nahme</a:t>
            </a:r>
            <a:r>
              <a:rPr lang="de-DE" sz="1600" dirty="0"/>
              <a:t> eines berüchtigten Diebes, </a:t>
            </a:r>
            <a:r>
              <a:rPr lang="de-DE" sz="1600" dirty="0" err="1"/>
              <a:t>Straasen</a:t>
            </a:r>
            <a:r>
              <a:rPr lang="de-DE" sz="1600" dirty="0"/>
              <a:t> und Kirchenräubers, der zu Anfang dieses Jahrhunderts lebte. Außerdem ist das Wort selbst auch noch dadurch zu </a:t>
            </a:r>
            <a:r>
              <a:rPr lang="de-DE" sz="1600" dirty="0" err="1"/>
              <a:t>carakterisiren</a:t>
            </a:r>
            <a:r>
              <a:rPr lang="de-DE" sz="1600" dirty="0"/>
              <a:t> daß es einen allen Hof- und Staatsleuten unentbehrliche </a:t>
            </a:r>
            <a:r>
              <a:rPr lang="de-DE" sz="1600" dirty="0" err="1"/>
              <a:t>Qualitaet</a:t>
            </a:r>
            <a:r>
              <a:rPr lang="de-DE" sz="1600" dirty="0"/>
              <a:t> anzeigt. Alle diese </a:t>
            </a:r>
            <a:r>
              <a:rPr lang="de-DE" sz="1600" dirty="0" err="1"/>
              <a:t>drey</a:t>
            </a:r>
            <a:r>
              <a:rPr lang="de-DE" sz="1600" dirty="0"/>
              <a:t> Silben als ein einziges Wort und Bedeutung </a:t>
            </a:r>
            <a:r>
              <a:rPr lang="de-DE" sz="1600" dirty="0" smtClean="0"/>
              <a:t>genommen</a:t>
            </a:r>
            <a:r>
              <a:rPr lang="de-DE" sz="1600" dirty="0"/>
              <a:t>, bezeichnen, wiewohl etwas ungrammatisch, einen </a:t>
            </a:r>
            <a:r>
              <a:rPr lang="de-DE" sz="1600" dirty="0" smtClean="0"/>
              <a:t>launischen </a:t>
            </a:r>
            <a:r>
              <a:rPr lang="de-DE" sz="1600" dirty="0"/>
              <a:t>Menschen der nicht alle Tage gleichen Humors ist, </a:t>
            </a:r>
            <a:r>
              <a:rPr lang="de-DE" sz="1600" dirty="0" smtClean="0"/>
              <a:t>usueller </a:t>
            </a:r>
            <a:r>
              <a:rPr lang="de-DE" sz="1600" dirty="0"/>
              <a:t>wird ein Mann, der unter die </a:t>
            </a:r>
            <a:r>
              <a:rPr lang="de-DE" sz="1600" dirty="0" err="1"/>
              <a:t>Classe</a:t>
            </a:r>
            <a:r>
              <a:rPr lang="de-DE" sz="1600" dirty="0"/>
              <a:t> der Schriftsteller </a:t>
            </a:r>
            <a:r>
              <a:rPr lang="de-DE" sz="1600" dirty="0" smtClean="0"/>
              <a:t>gehört</a:t>
            </a:r>
            <a:r>
              <a:rPr lang="de-DE" sz="1600" dirty="0"/>
              <a:t>, und minder nach Ruhm als nach Gewinn strebt, </a:t>
            </a:r>
            <a:r>
              <a:rPr lang="de-DE" sz="1600" dirty="0" smtClean="0"/>
              <a:t>dadurch </a:t>
            </a:r>
            <a:r>
              <a:rPr lang="de-DE" sz="1600" dirty="0"/>
              <a:t>angedeutet, und um es noch genauer zu bestimmen, so ist das ganze Wort eigentlich französisch und </a:t>
            </a:r>
            <a:r>
              <a:rPr lang="de-DE" sz="1600" dirty="0" err="1"/>
              <a:t>blos</a:t>
            </a:r>
            <a:r>
              <a:rPr lang="de-DE" sz="1600" dirty="0"/>
              <a:t> in unsere Sprache </a:t>
            </a:r>
            <a:r>
              <a:rPr lang="de-DE" sz="1600" dirty="0" err="1"/>
              <a:t>recipirt</a:t>
            </a:r>
            <a:r>
              <a:rPr lang="de-DE" sz="1600" dirty="0" smtClean="0"/>
              <a:t>.</a:t>
            </a:r>
            <a:endParaRPr lang="de-DE" sz="1600" dirty="0"/>
          </a:p>
        </p:txBody>
      </p:sp>
      <p:sp>
        <p:nvSpPr>
          <p:cNvPr id="2" name="Textplatzhalter 1"/>
          <p:cNvSpPr>
            <a:spLocks noGrp="1"/>
          </p:cNvSpPr>
          <p:nvPr>
            <p:ph type="body" idx="4294967295"/>
          </p:nvPr>
        </p:nvSpPr>
        <p:spPr>
          <a:xfrm>
            <a:off x="-2412776" y="1556792"/>
            <a:ext cx="1763688" cy="465138"/>
          </a:xfrm>
        </p:spPr>
        <p:txBody>
          <a:bodyPr/>
          <a:lstStyle/>
          <a:p>
            <a:pPr algn="ctr"/>
            <a:endParaRPr lang="de-DE" sz="2000" dirty="0"/>
          </a:p>
        </p:txBody>
      </p:sp>
      <p:pic>
        <p:nvPicPr>
          <p:cNvPr id="9"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21131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normAutofit/>
          </a:bodyPr>
          <a:lstStyle/>
          <a:p>
            <a:r>
              <a:rPr lang="de-DE" sz="2000" b="1" smtClean="0"/>
              <a:t>4. Die geselligen Themen und Formen –</a:t>
            </a:r>
            <a:br>
              <a:rPr lang="de-DE" sz="2000" b="1" smtClean="0"/>
            </a:br>
            <a:r>
              <a:rPr lang="de-DE" sz="2000" b="1" smtClean="0"/>
              <a:t>Landlebendichtung</a:t>
            </a:r>
            <a:endParaRPr lang="de-DE" sz="2000" b="1" dirty="0"/>
          </a:p>
        </p:txBody>
      </p:sp>
      <p:sp>
        <p:nvSpPr>
          <p:cNvPr id="4" name="Fußzeilenplatzhalter 3"/>
          <p:cNvSpPr>
            <a:spLocks noGrp="1"/>
          </p:cNvSpPr>
          <p:nvPr>
            <p:ph type="ftr" sz="quarter" idx="11"/>
          </p:nvPr>
        </p:nvSpPr>
        <p:spPr>
          <a:xfrm>
            <a:off x="304800" y="6410848"/>
            <a:ext cx="5923384" cy="365760"/>
          </a:xfrm>
        </p:spPr>
        <p:txBody>
          <a:bodyPr/>
          <a:lstStyle/>
          <a:p>
            <a:r>
              <a:rPr lang="de-DE" dirty="0" smtClean="0"/>
              <a:t>Impulsreferat Jutta Heinz zum Arbeitsgespräch "Geselligkeiten"</a:t>
            </a:r>
            <a:endParaRPr lang="de-DE" dirty="0"/>
          </a:p>
        </p:txBody>
      </p:sp>
      <p:sp>
        <p:nvSpPr>
          <p:cNvPr id="7" name="Foliennummernplatzhalter 6"/>
          <p:cNvSpPr>
            <a:spLocks noGrp="1"/>
          </p:cNvSpPr>
          <p:nvPr>
            <p:ph type="sldNum" sz="quarter" idx="12"/>
          </p:nvPr>
        </p:nvSpPr>
        <p:spPr/>
        <p:txBody>
          <a:bodyPr/>
          <a:lstStyle/>
          <a:p>
            <a:fld id="{B2ADACBF-B37B-4026-855E-49B0BDFC8D12}" type="slidenum">
              <a:rPr lang="de-DE" smtClean="0"/>
              <a:t>17</a:t>
            </a:fld>
            <a:endParaRPr lang="de-DE"/>
          </a:p>
        </p:txBody>
      </p:sp>
      <p:sp>
        <p:nvSpPr>
          <p:cNvPr id="11" name="Inhaltsplatzhalter 10"/>
          <p:cNvSpPr>
            <a:spLocks noGrp="1"/>
          </p:cNvSpPr>
          <p:nvPr>
            <p:ph sz="half" idx="1"/>
          </p:nvPr>
        </p:nvSpPr>
        <p:spPr>
          <a:xfrm>
            <a:off x="179512" y="1371600"/>
            <a:ext cx="4248472" cy="4681728"/>
          </a:xfrm>
        </p:spPr>
        <p:txBody>
          <a:bodyPr>
            <a:normAutofit fontScale="32500" lnSpcReduction="20000"/>
          </a:bodyPr>
          <a:lstStyle/>
          <a:p>
            <a:pPr marL="0" indent="0">
              <a:buNone/>
            </a:pPr>
            <a:endParaRPr lang="de-DE" sz="1800" dirty="0" smtClean="0"/>
          </a:p>
          <a:p>
            <a:pPr marL="0" indent="0">
              <a:buNone/>
            </a:pPr>
            <a:r>
              <a:rPr lang="de-DE" sz="4900" b="1" dirty="0" smtClean="0"/>
              <a:t>Lob des Landvolks </a:t>
            </a:r>
          </a:p>
          <a:p>
            <a:pPr marL="0" indent="0">
              <a:buNone/>
            </a:pPr>
            <a:endParaRPr lang="de-DE" sz="4900" b="1" dirty="0" smtClean="0"/>
          </a:p>
          <a:p>
            <a:pPr marL="0" indent="0">
              <a:buNone/>
            </a:pPr>
            <a:endParaRPr lang="de-DE" sz="4900" b="1" dirty="0" smtClean="0"/>
          </a:p>
          <a:p>
            <a:pPr marL="0" indent="0">
              <a:lnSpc>
                <a:spcPts val="1800"/>
              </a:lnSpc>
              <a:buNone/>
            </a:pPr>
            <a:r>
              <a:rPr lang="de-DE" sz="4900" dirty="0" smtClean="0"/>
              <a:t>O all </a:t>
            </a:r>
            <a:r>
              <a:rPr lang="de-DE" sz="4900" dirty="0" err="1" smtClean="0"/>
              <a:t>beglüktes</a:t>
            </a:r>
            <a:r>
              <a:rPr lang="de-DE" sz="4900" dirty="0" smtClean="0"/>
              <a:t> Volk, wenn du dein </a:t>
            </a:r>
            <a:r>
              <a:rPr lang="de-DE" sz="4900" dirty="0" err="1" smtClean="0"/>
              <a:t>Glük</a:t>
            </a:r>
            <a:endParaRPr lang="de-DE" sz="4900" dirty="0" smtClean="0"/>
          </a:p>
          <a:p>
            <a:pPr marL="0" indent="0">
              <a:lnSpc>
                <a:spcPts val="1800"/>
              </a:lnSpc>
              <a:buNone/>
            </a:pPr>
            <a:r>
              <a:rPr lang="de-DE" sz="4900" dirty="0" smtClean="0"/>
              <a:t>Erkenntest! Landmann, du des </a:t>
            </a:r>
            <a:r>
              <a:rPr lang="de-DE" sz="4900" dirty="0" err="1" smtClean="0"/>
              <a:t>Schiksals</a:t>
            </a:r>
            <a:r>
              <a:rPr lang="de-DE" sz="4900" dirty="0" smtClean="0"/>
              <a:t> 	Liebling!</a:t>
            </a:r>
          </a:p>
          <a:p>
            <a:pPr marL="0" indent="0">
              <a:lnSpc>
                <a:spcPts val="1800"/>
              </a:lnSpc>
              <a:buNone/>
            </a:pPr>
            <a:r>
              <a:rPr lang="de-DE" sz="4900" dirty="0" smtClean="0"/>
              <a:t>Fern vom </a:t>
            </a:r>
            <a:r>
              <a:rPr lang="de-DE" sz="4900" dirty="0" err="1" smtClean="0"/>
              <a:t>Getös</a:t>
            </a:r>
            <a:r>
              <a:rPr lang="de-DE" sz="4900" dirty="0" smtClean="0"/>
              <a:t> aufrührerischer Waffen</a:t>
            </a:r>
          </a:p>
          <a:p>
            <a:pPr marL="0" indent="0">
              <a:lnSpc>
                <a:spcPts val="1800"/>
              </a:lnSpc>
              <a:buNone/>
            </a:pPr>
            <a:r>
              <a:rPr lang="de-DE" sz="4900" dirty="0" smtClean="0"/>
              <a:t>Reicht </a:t>
            </a:r>
            <a:r>
              <a:rPr lang="de-DE" sz="4900" dirty="0" err="1" smtClean="0"/>
              <a:t>Tellus</a:t>
            </a:r>
            <a:r>
              <a:rPr lang="de-DE" sz="4900" dirty="0" smtClean="0"/>
              <a:t> selbst, die treue Mutter, dir</a:t>
            </a:r>
          </a:p>
          <a:p>
            <a:pPr marL="0" indent="0">
              <a:lnSpc>
                <a:spcPts val="1800"/>
              </a:lnSpc>
              <a:buNone/>
            </a:pPr>
            <a:r>
              <a:rPr lang="de-DE" sz="4900" dirty="0" smtClean="0"/>
              <a:t>Aus ihrem </a:t>
            </a:r>
            <a:r>
              <a:rPr lang="de-DE" sz="4900" dirty="0" err="1" smtClean="0"/>
              <a:t>Schoos</a:t>
            </a:r>
            <a:r>
              <a:rPr lang="de-DE" sz="4900" dirty="0" smtClean="0"/>
              <a:t> die leichte Nahrung dar.</a:t>
            </a:r>
          </a:p>
          <a:p>
            <a:pPr marL="0" indent="0">
              <a:lnSpc>
                <a:spcPts val="1800"/>
              </a:lnSpc>
              <a:buNone/>
            </a:pPr>
            <a:r>
              <a:rPr lang="de-DE" sz="4900" dirty="0" err="1" smtClean="0"/>
              <a:t>Laß</a:t>
            </a:r>
            <a:r>
              <a:rPr lang="de-DE" sz="4900" dirty="0" smtClean="0"/>
              <a:t> andre sich in schimmernden </a:t>
            </a:r>
            <a:r>
              <a:rPr lang="de-DE" sz="4900" dirty="0" err="1" smtClean="0"/>
              <a:t>Pallästen</a:t>
            </a:r>
            <a:endParaRPr lang="de-DE" sz="4900" dirty="0" smtClean="0"/>
          </a:p>
          <a:p>
            <a:pPr marL="0" indent="0">
              <a:lnSpc>
                <a:spcPts val="1800"/>
              </a:lnSpc>
              <a:buNone/>
            </a:pPr>
            <a:r>
              <a:rPr lang="de-DE" sz="4900" dirty="0" smtClean="0"/>
              <a:t>Am frühen Morgen schon von einer Schaar</a:t>
            </a:r>
          </a:p>
          <a:p>
            <a:pPr marL="0" indent="0">
              <a:lnSpc>
                <a:spcPts val="1800"/>
              </a:lnSpc>
              <a:buNone/>
            </a:pPr>
            <a:r>
              <a:rPr lang="de-DE" sz="4900" dirty="0" err="1" smtClean="0"/>
              <a:t>Gebükter</a:t>
            </a:r>
            <a:r>
              <a:rPr lang="de-DE" sz="4900" dirty="0" smtClean="0"/>
              <a:t> Schmeichler, die in </a:t>
            </a:r>
            <a:r>
              <a:rPr lang="de-DE" sz="4900" dirty="0" err="1" smtClean="0"/>
              <a:t>Fluthen</a:t>
            </a:r>
            <a:r>
              <a:rPr lang="de-DE" sz="4900" dirty="0" smtClean="0"/>
              <a:t> sich</a:t>
            </a:r>
          </a:p>
          <a:p>
            <a:pPr marL="0" indent="0">
              <a:lnSpc>
                <a:spcPts val="1800"/>
              </a:lnSpc>
              <a:buNone/>
            </a:pPr>
            <a:r>
              <a:rPr lang="de-DE" sz="4900" dirty="0" smtClean="0"/>
              <a:t>Aus allen Gängen durch die köstlichen</a:t>
            </a:r>
          </a:p>
          <a:p>
            <a:pPr marL="0" indent="0">
              <a:lnSpc>
                <a:spcPts val="1800"/>
              </a:lnSpc>
              <a:buNone/>
            </a:pPr>
            <a:r>
              <a:rPr lang="de-DE" sz="4900" dirty="0" smtClean="0"/>
              <a:t>Portale drängt, stolz </a:t>
            </a:r>
            <a:r>
              <a:rPr lang="de-DE" sz="4900" dirty="0" err="1" smtClean="0"/>
              <a:t>umrungen</a:t>
            </a:r>
            <a:r>
              <a:rPr lang="de-DE" sz="4900" dirty="0" smtClean="0"/>
              <a:t> sehn;</a:t>
            </a:r>
          </a:p>
          <a:p>
            <a:pPr marL="0" indent="0">
              <a:buNone/>
            </a:pPr>
            <a:endParaRPr lang="de-DE" sz="4900" dirty="0"/>
          </a:p>
        </p:txBody>
      </p:sp>
      <p:sp>
        <p:nvSpPr>
          <p:cNvPr id="12" name="Inhaltsplatzhalter 11"/>
          <p:cNvSpPr>
            <a:spLocks noGrp="1"/>
          </p:cNvSpPr>
          <p:nvPr>
            <p:ph sz="half" idx="2"/>
          </p:nvPr>
        </p:nvSpPr>
        <p:spPr>
          <a:xfrm>
            <a:off x="4572000" y="1412776"/>
            <a:ext cx="4331063" cy="4536504"/>
          </a:xfrm>
        </p:spPr>
        <p:txBody>
          <a:bodyPr>
            <a:normAutofit fontScale="32500" lnSpcReduction="20000"/>
          </a:bodyPr>
          <a:lstStyle/>
          <a:p>
            <a:pPr marL="0" indent="0">
              <a:buNone/>
            </a:pPr>
            <a:endParaRPr lang="de-DE" sz="4900" dirty="0" smtClean="0"/>
          </a:p>
          <a:p>
            <a:pPr marL="0" indent="0">
              <a:buNone/>
            </a:pPr>
            <a:endParaRPr lang="de-DE" sz="4900" dirty="0" smtClean="0"/>
          </a:p>
          <a:p>
            <a:pPr marL="0" indent="0">
              <a:buNone/>
            </a:pPr>
            <a:endParaRPr lang="de-DE" sz="4900" dirty="0"/>
          </a:p>
          <a:p>
            <a:pPr marL="0" indent="0">
              <a:lnSpc>
                <a:spcPts val="1800"/>
              </a:lnSpc>
              <a:buNone/>
            </a:pPr>
            <a:r>
              <a:rPr lang="de-DE" sz="4900" dirty="0" err="1" smtClean="0"/>
              <a:t>Laß</a:t>
            </a:r>
            <a:r>
              <a:rPr lang="de-DE" sz="4900" dirty="0" smtClean="0"/>
              <a:t> </a:t>
            </a:r>
            <a:r>
              <a:rPr lang="de-DE" sz="4900" dirty="0" err="1"/>
              <a:t>dorten</a:t>
            </a:r>
            <a:r>
              <a:rPr lang="de-DE" sz="4900" dirty="0"/>
              <a:t> Kunst und zierlich bunte Arbeit</a:t>
            </a:r>
          </a:p>
          <a:p>
            <a:pPr marL="0" indent="0">
              <a:lnSpc>
                <a:spcPts val="1800"/>
              </a:lnSpc>
              <a:buNone/>
            </a:pPr>
            <a:r>
              <a:rPr lang="de-DE" sz="4900" dirty="0"/>
              <a:t>Das </a:t>
            </a:r>
            <a:r>
              <a:rPr lang="de-DE" sz="4900" dirty="0" err="1"/>
              <a:t>gier’ge</a:t>
            </a:r>
            <a:r>
              <a:rPr lang="de-DE" sz="4900" dirty="0"/>
              <a:t> Aug’ an alle Wände </a:t>
            </a:r>
            <a:r>
              <a:rPr lang="de-DE" sz="4900" dirty="0" err="1"/>
              <a:t>feßeln</a:t>
            </a:r>
            <a:r>
              <a:rPr lang="de-DE" sz="4900" dirty="0"/>
              <a:t>;</a:t>
            </a:r>
          </a:p>
          <a:p>
            <a:pPr marL="0" indent="0">
              <a:lnSpc>
                <a:spcPts val="1800"/>
              </a:lnSpc>
              <a:buNone/>
            </a:pPr>
            <a:r>
              <a:rPr lang="de-DE" sz="4900" dirty="0" err="1"/>
              <a:t>Laß</a:t>
            </a:r>
            <a:r>
              <a:rPr lang="de-DE" sz="4900" dirty="0"/>
              <a:t> </a:t>
            </a:r>
            <a:r>
              <a:rPr lang="de-DE" sz="4900" dirty="0" err="1"/>
              <a:t>blumicht</a:t>
            </a:r>
            <a:r>
              <a:rPr lang="de-DE" sz="4900" dirty="0"/>
              <a:t> Gold von ihren Kleidern </a:t>
            </a:r>
            <a:r>
              <a:rPr lang="de-DE" sz="4900" dirty="0" smtClean="0"/>
              <a:t>	starren</a:t>
            </a:r>
            <a:r>
              <a:rPr lang="de-DE" sz="4900" dirty="0"/>
              <a:t>,</a:t>
            </a:r>
          </a:p>
          <a:p>
            <a:pPr marL="0" indent="0">
              <a:lnSpc>
                <a:spcPts val="1800"/>
              </a:lnSpc>
              <a:buNone/>
            </a:pPr>
            <a:r>
              <a:rPr lang="de-DE" sz="4900" dirty="0" err="1"/>
              <a:t>Laß</a:t>
            </a:r>
            <a:r>
              <a:rPr lang="de-DE" sz="4900" dirty="0"/>
              <a:t> sie </a:t>
            </a:r>
            <a:r>
              <a:rPr lang="de-DE" sz="4900" dirty="0" err="1"/>
              <a:t>Ephyrens</a:t>
            </a:r>
            <a:r>
              <a:rPr lang="de-DE" sz="4900" dirty="0"/>
              <a:t> </a:t>
            </a:r>
            <a:r>
              <a:rPr lang="de-DE" sz="4900" dirty="0" err="1"/>
              <a:t>seltnes</a:t>
            </a:r>
            <a:r>
              <a:rPr lang="de-DE" sz="4900" dirty="0"/>
              <a:t> Erz zum </a:t>
            </a:r>
            <a:r>
              <a:rPr lang="de-DE" sz="4900" dirty="0" err="1"/>
              <a:t>Prunck</a:t>
            </a:r>
            <a:endParaRPr lang="de-DE" sz="4900" dirty="0"/>
          </a:p>
          <a:p>
            <a:pPr marL="0" indent="0">
              <a:lnSpc>
                <a:spcPts val="1800"/>
              </a:lnSpc>
              <a:buNone/>
            </a:pPr>
            <a:r>
              <a:rPr lang="de-DE" sz="4900" dirty="0"/>
              <a:t>In ihre </a:t>
            </a:r>
            <a:r>
              <a:rPr lang="de-DE" sz="4900" dirty="0" err="1"/>
              <a:t>Sääle</a:t>
            </a:r>
            <a:r>
              <a:rPr lang="de-DE" sz="4900" dirty="0"/>
              <a:t> stellen; </a:t>
            </a:r>
            <a:r>
              <a:rPr lang="de-DE" sz="4900" dirty="0" err="1"/>
              <a:t>laß</a:t>
            </a:r>
            <a:r>
              <a:rPr lang="de-DE" sz="4900" dirty="0"/>
              <a:t> mit Gift</a:t>
            </a:r>
          </a:p>
          <a:p>
            <a:pPr marL="0" indent="0">
              <a:lnSpc>
                <a:spcPts val="1800"/>
              </a:lnSpc>
              <a:buNone/>
            </a:pPr>
            <a:r>
              <a:rPr lang="de-DE" sz="4900" dirty="0"/>
              <a:t>Von einer </a:t>
            </a:r>
            <a:r>
              <a:rPr lang="de-DE" sz="4900" dirty="0" err="1"/>
              <a:t>syrschen</a:t>
            </a:r>
            <a:r>
              <a:rPr lang="de-DE" sz="4900" dirty="0"/>
              <a:t> </a:t>
            </a:r>
            <a:r>
              <a:rPr lang="de-DE" sz="4900" dirty="0" err="1"/>
              <a:t>Schneke</a:t>
            </a:r>
            <a:r>
              <a:rPr lang="de-DE" sz="4900" dirty="0"/>
              <a:t> sie den Schnee</a:t>
            </a:r>
          </a:p>
          <a:p>
            <a:pPr marL="0" indent="0">
              <a:lnSpc>
                <a:spcPts val="1800"/>
              </a:lnSpc>
              <a:buNone/>
            </a:pPr>
            <a:r>
              <a:rPr lang="de-DE" sz="4900" dirty="0"/>
              <a:t>Der Wolle tünchen, und die reine Kost</a:t>
            </a:r>
          </a:p>
          <a:p>
            <a:pPr marL="0" indent="0">
              <a:lnSpc>
                <a:spcPts val="1800"/>
              </a:lnSpc>
              <a:buNone/>
            </a:pPr>
            <a:r>
              <a:rPr lang="de-DE" sz="4900" dirty="0"/>
              <a:t>Von der Olive sie ersticken mit</a:t>
            </a:r>
          </a:p>
          <a:p>
            <a:pPr marL="0" indent="0">
              <a:lnSpc>
                <a:spcPts val="1800"/>
              </a:lnSpc>
              <a:buNone/>
            </a:pPr>
            <a:r>
              <a:rPr lang="de-DE" sz="4900" dirty="0"/>
              <a:t>Verderblichen Gewürzen! Dir allein</a:t>
            </a:r>
          </a:p>
          <a:p>
            <a:pPr marL="0" indent="0">
              <a:lnSpc>
                <a:spcPts val="1800"/>
              </a:lnSpc>
              <a:buNone/>
            </a:pPr>
            <a:r>
              <a:rPr lang="de-DE" sz="4900" dirty="0"/>
              <a:t>Bleibt sichre Ruh, dir bleibt ein Leben </a:t>
            </a:r>
            <a:r>
              <a:rPr lang="de-DE" sz="4900" dirty="0" err="1"/>
              <a:t>frey</a:t>
            </a:r>
            <a:endParaRPr lang="de-DE" sz="4900" dirty="0"/>
          </a:p>
          <a:p>
            <a:pPr marL="0" indent="0">
              <a:lnSpc>
                <a:spcPts val="1800"/>
              </a:lnSpc>
              <a:buNone/>
            </a:pPr>
            <a:r>
              <a:rPr lang="de-DE" sz="4900" dirty="0"/>
              <a:t>Von jeder Schuld und niedrigem Betrug</a:t>
            </a:r>
            <a:r>
              <a:rPr lang="de-DE" sz="4900" dirty="0" smtClean="0"/>
              <a:t>.</a:t>
            </a:r>
          </a:p>
          <a:p>
            <a:pPr marL="0" indent="0">
              <a:lnSpc>
                <a:spcPts val="1800"/>
              </a:lnSpc>
              <a:buNone/>
            </a:pPr>
            <a:r>
              <a:rPr lang="de-DE" sz="4900" i="1" dirty="0" smtClean="0"/>
              <a:t>(TJ, 26. Stück)</a:t>
            </a:r>
          </a:p>
          <a:p>
            <a:pPr marL="0" indent="0">
              <a:lnSpc>
                <a:spcPts val="1800"/>
              </a:lnSpc>
              <a:buNone/>
            </a:pPr>
            <a:endParaRPr lang="de-DE" sz="4900" dirty="0"/>
          </a:p>
          <a:p>
            <a:pPr marL="0" indent="0">
              <a:lnSpc>
                <a:spcPts val="1800"/>
              </a:lnSpc>
              <a:buNone/>
            </a:pPr>
            <a:endParaRPr lang="de-DE" sz="3700" dirty="0"/>
          </a:p>
          <a:p>
            <a:pPr marL="0" indent="0">
              <a:buNone/>
            </a:pPr>
            <a:endParaRPr lang="de-DE" sz="1600" dirty="0" smtClean="0"/>
          </a:p>
        </p:txBody>
      </p:sp>
      <p:pic>
        <p:nvPicPr>
          <p:cNvPr id="9"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762779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4. Die geselligen Themen und Formen – </a:t>
            </a:r>
            <a:br>
              <a:rPr lang="de-DE" sz="2000" b="1" dirty="0" smtClean="0"/>
            </a:br>
            <a:r>
              <a:rPr lang="de-DE" sz="2000" b="1" dirty="0" smtClean="0"/>
              <a:t>Satire</a:t>
            </a:r>
            <a:endParaRPr lang="de-DE" sz="2000" b="1" dirty="0"/>
          </a:p>
        </p:txBody>
      </p:sp>
      <p:sp>
        <p:nvSpPr>
          <p:cNvPr id="3" name="Fußzeilenplatzhalter 2"/>
          <p:cNvSpPr>
            <a:spLocks noGrp="1"/>
          </p:cNvSpPr>
          <p:nvPr>
            <p:ph type="ftr" sz="quarter" idx="11"/>
          </p:nvPr>
        </p:nvSpPr>
        <p:spPr>
          <a:xfrm>
            <a:off x="304800" y="6410848"/>
            <a:ext cx="5851376" cy="365760"/>
          </a:xfrm>
        </p:spPr>
        <p:txBody>
          <a:bodyPr/>
          <a:lstStyle/>
          <a:p>
            <a:r>
              <a:rPr lang="de-DE" dirty="0" smtClean="0"/>
              <a:t>Impulsreferat Jutta Heinz zum Arbeitsgespräch "Geselligkeiten"</a:t>
            </a:r>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18</a:t>
            </a:fld>
            <a:endParaRPr lang="de-DE"/>
          </a:p>
        </p:txBody>
      </p:sp>
      <p:sp>
        <p:nvSpPr>
          <p:cNvPr id="5" name="Inhaltsplatzhalter 4"/>
          <p:cNvSpPr>
            <a:spLocks noGrp="1"/>
          </p:cNvSpPr>
          <p:nvPr>
            <p:ph sz="quarter" idx="1"/>
          </p:nvPr>
        </p:nvSpPr>
        <p:spPr>
          <a:xfrm>
            <a:off x="1115616" y="1527048"/>
            <a:ext cx="6624736" cy="4854280"/>
          </a:xfrm>
        </p:spPr>
        <p:txBody>
          <a:bodyPr>
            <a:normAutofit fontScale="32500" lnSpcReduction="20000"/>
          </a:bodyPr>
          <a:lstStyle/>
          <a:p>
            <a:pPr marL="0" indent="0" algn="ctr">
              <a:buNone/>
            </a:pPr>
            <a:endParaRPr lang="de-DE" b="1" dirty="0" smtClean="0"/>
          </a:p>
          <a:p>
            <a:pPr marL="0" indent="0">
              <a:buNone/>
            </a:pPr>
            <a:r>
              <a:rPr lang="de-DE" sz="4300" b="1" dirty="0" smtClean="0"/>
              <a:t>Das </a:t>
            </a:r>
            <a:r>
              <a:rPr lang="de-DE" sz="4300" b="1" dirty="0"/>
              <a:t>Leben des Herrn </a:t>
            </a:r>
            <a:r>
              <a:rPr lang="de-DE" sz="4300" b="1" dirty="0" smtClean="0"/>
              <a:t>von </a:t>
            </a:r>
            <a:r>
              <a:rPr lang="de-DE" sz="4300" b="1" dirty="0"/>
              <a:t>Giks zum Gakelstein.</a:t>
            </a:r>
          </a:p>
          <a:p>
            <a:pPr marL="0" indent="0">
              <a:buNone/>
            </a:pPr>
            <a:r>
              <a:rPr lang="de-DE" sz="3400" dirty="0"/>
              <a:t> </a:t>
            </a:r>
          </a:p>
          <a:p>
            <a:pPr marL="0" indent="0">
              <a:buNone/>
            </a:pPr>
            <a:r>
              <a:rPr lang="de-DE" sz="4300" dirty="0"/>
              <a:t>Auf Erden lebt kein Mensch so fein</a:t>
            </a:r>
          </a:p>
          <a:p>
            <a:pPr marL="0" indent="0">
              <a:buNone/>
            </a:pPr>
            <a:r>
              <a:rPr lang="de-DE" sz="4300" dirty="0"/>
              <a:t>Als Herr von Giks zum Gakelstein;</a:t>
            </a:r>
          </a:p>
          <a:p>
            <a:pPr marL="0" indent="0">
              <a:buNone/>
            </a:pPr>
            <a:r>
              <a:rPr lang="de-DE" sz="4300" dirty="0"/>
              <a:t>Nachts punkt um neun Uhr schläft er ein</a:t>
            </a:r>
          </a:p>
          <a:p>
            <a:pPr marL="0" indent="0">
              <a:buNone/>
            </a:pPr>
            <a:r>
              <a:rPr lang="de-DE" sz="4300" dirty="0"/>
              <a:t>Und schläft so fort bis Sonnenschein.</a:t>
            </a:r>
          </a:p>
          <a:p>
            <a:pPr marL="0" indent="0">
              <a:buNone/>
            </a:pPr>
            <a:r>
              <a:rPr lang="de-DE" sz="4300" dirty="0"/>
              <a:t>Gemeiniglich um Glocke neun</a:t>
            </a:r>
          </a:p>
          <a:p>
            <a:pPr marL="0" indent="0">
              <a:buNone/>
            </a:pPr>
            <a:r>
              <a:rPr lang="de-DE" sz="4300" dirty="0"/>
              <a:t>Nimmt er im Bett das Frühstück ein:</a:t>
            </a:r>
          </a:p>
          <a:p>
            <a:pPr marL="0" indent="0">
              <a:buNone/>
            </a:pPr>
            <a:r>
              <a:rPr lang="de-DE" sz="4300" dirty="0" err="1"/>
              <a:t>Coffée</a:t>
            </a:r>
            <a:r>
              <a:rPr lang="de-DE" sz="4300" dirty="0"/>
              <a:t> mit Milch und Semmel drein,</a:t>
            </a:r>
          </a:p>
          <a:p>
            <a:pPr marL="0" indent="0">
              <a:buNone/>
            </a:pPr>
            <a:r>
              <a:rPr lang="de-DE" sz="4300" dirty="0"/>
              <a:t>Will ihm der </a:t>
            </a:r>
            <a:r>
              <a:rPr lang="de-DE" sz="4300" dirty="0" err="1"/>
              <a:t>Coffée</a:t>
            </a:r>
            <a:r>
              <a:rPr lang="de-DE" sz="4300" dirty="0"/>
              <a:t> nicht </a:t>
            </a:r>
            <a:r>
              <a:rPr lang="de-DE" sz="4300" dirty="0" err="1"/>
              <a:t>gedeyhn</a:t>
            </a:r>
            <a:endParaRPr lang="de-DE" sz="4300" dirty="0"/>
          </a:p>
          <a:p>
            <a:pPr marL="0" indent="0">
              <a:buNone/>
            </a:pPr>
            <a:r>
              <a:rPr lang="de-DE" sz="4300" dirty="0"/>
              <a:t>So bringt man ihm ein </a:t>
            </a:r>
            <a:r>
              <a:rPr lang="de-DE" sz="4300" dirty="0" err="1"/>
              <a:t>Fläschgen</a:t>
            </a:r>
            <a:r>
              <a:rPr lang="de-DE" sz="4300" dirty="0"/>
              <a:t> Wein,</a:t>
            </a:r>
          </a:p>
          <a:p>
            <a:pPr marL="0" indent="0">
              <a:buNone/>
            </a:pPr>
            <a:r>
              <a:rPr lang="de-DE" sz="4300" dirty="0"/>
              <a:t>Und </a:t>
            </a:r>
            <a:r>
              <a:rPr lang="de-DE" sz="4300" dirty="0" err="1"/>
              <a:t>kan</a:t>
            </a:r>
            <a:r>
              <a:rPr lang="de-DE" sz="4300" dirty="0"/>
              <a:t> er nicht die Semmel </a:t>
            </a:r>
            <a:r>
              <a:rPr lang="de-DE" sz="4300" dirty="0" err="1"/>
              <a:t>käun</a:t>
            </a:r>
            <a:endParaRPr lang="de-DE" sz="4300" dirty="0"/>
          </a:p>
          <a:p>
            <a:pPr marL="0" indent="0">
              <a:buNone/>
            </a:pPr>
            <a:r>
              <a:rPr lang="de-DE" sz="4300" dirty="0"/>
              <a:t>So tunkt er </a:t>
            </a:r>
            <a:r>
              <a:rPr lang="de-DE" sz="4300" dirty="0" err="1"/>
              <a:t>Zuckerbrod</a:t>
            </a:r>
            <a:r>
              <a:rPr lang="de-DE" sz="4300" dirty="0"/>
              <a:t> hinein</a:t>
            </a:r>
            <a:r>
              <a:rPr lang="de-DE" sz="4300" dirty="0" smtClean="0"/>
              <a:t>.</a:t>
            </a:r>
          </a:p>
          <a:p>
            <a:pPr marL="0" indent="0">
              <a:buNone/>
            </a:pPr>
            <a:r>
              <a:rPr lang="de-DE" sz="4300" dirty="0"/>
              <a:t>Um zehn Uhr steht er auf: Allein</a:t>
            </a:r>
          </a:p>
          <a:p>
            <a:pPr marL="0" indent="0">
              <a:buNone/>
            </a:pPr>
            <a:r>
              <a:rPr lang="de-DE" sz="4300" dirty="0"/>
              <a:t>Zuvor noch </a:t>
            </a:r>
            <a:r>
              <a:rPr lang="de-DE" sz="4300" dirty="0" err="1"/>
              <a:t>krazt</a:t>
            </a:r>
            <a:r>
              <a:rPr lang="de-DE" sz="4300" dirty="0"/>
              <a:t> er sich </a:t>
            </a:r>
            <a:r>
              <a:rPr lang="de-DE" sz="4300" dirty="0" err="1"/>
              <a:t>anʼs</a:t>
            </a:r>
            <a:r>
              <a:rPr lang="de-DE" sz="4300" dirty="0"/>
              <a:t> Bein,</a:t>
            </a:r>
          </a:p>
          <a:p>
            <a:pPr marL="0" indent="0">
              <a:buNone/>
            </a:pPr>
            <a:r>
              <a:rPr lang="de-DE" sz="4300" dirty="0"/>
              <a:t>Dann macht er sich die Zähne rein;</a:t>
            </a:r>
          </a:p>
          <a:p>
            <a:pPr marL="0" indent="0">
              <a:buNone/>
            </a:pPr>
            <a:r>
              <a:rPr lang="de-DE" sz="4300" dirty="0"/>
              <a:t>Kan er bis elf Uhr fertig </a:t>
            </a:r>
            <a:r>
              <a:rPr lang="de-DE" sz="4300" dirty="0" err="1"/>
              <a:t>seyn</a:t>
            </a:r>
            <a:r>
              <a:rPr lang="de-DE" sz="4300" dirty="0"/>
              <a:t>,</a:t>
            </a:r>
          </a:p>
          <a:p>
            <a:pPr marL="0" indent="0">
              <a:buNone/>
            </a:pPr>
            <a:r>
              <a:rPr lang="de-DE" sz="4300" dirty="0"/>
              <a:t>So geht er in sein Kämmerlein</a:t>
            </a:r>
          </a:p>
          <a:p>
            <a:pPr marL="0" indent="0">
              <a:buNone/>
            </a:pPr>
            <a:r>
              <a:rPr lang="de-DE" sz="4300" dirty="0"/>
              <a:t>Und liest </a:t>
            </a:r>
            <a:r>
              <a:rPr lang="de-DE" sz="4300" dirty="0" err="1"/>
              <a:t>dabey</a:t>
            </a:r>
            <a:r>
              <a:rPr lang="de-DE" sz="4300" dirty="0"/>
              <a:t>, sich </a:t>
            </a:r>
            <a:r>
              <a:rPr lang="de-DE" sz="4300" dirty="0" err="1"/>
              <a:t>zuzerstreun</a:t>
            </a:r>
            <a:r>
              <a:rPr lang="de-DE" sz="4300" dirty="0"/>
              <a:t>,</a:t>
            </a:r>
          </a:p>
          <a:p>
            <a:pPr marL="0" indent="0">
              <a:buNone/>
            </a:pPr>
            <a:r>
              <a:rPr lang="de-DE" sz="4300" dirty="0"/>
              <a:t>In seinem Sack Kalenderlein</a:t>
            </a:r>
            <a:r>
              <a:rPr lang="de-DE" sz="4300" dirty="0" smtClean="0"/>
              <a:t>.</a:t>
            </a:r>
          </a:p>
          <a:p>
            <a:pPr marL="0" indent="0">
              <a:buNone/>
            </a:pPr>
            <a:r>
              <a:rPr lang="de-DE" sz="4300" dirty="0" smtClean="0"/>
              <a:t>(</a:t>
            </a:r>
            <a:r>
              <a:rPr lang="de-DE" sz="4300" i="1" dirty="0" smtClean="0"/>
              <a:t>TJ, 6. Stück)</a:t>
            </a:r>
            <a:endParaRPr lang="de-DE" sz="4300" dirty="0"/>
          </a:p>
          <a:p>
            <a:pPr marL="0" indent="0">
              <a:buNone/>
            </a:pPr>
            <a:r>
              <a:rPr lang="de-DE" sz="2000" dirty="0"/>
              <a:t> </a:t>
            </a:r>
          </a:p>
          <a:p>
            <a:pPr marL="0" indent="0">
              <a:buNone/>
            </a:pPr>
            <a:endParaRPr lang="de-DE" sz="3400" dirty="0" smtClean="0"/>
          </a:p>
          <a:p>
            <a:pPr marL="0" indent="0">
              <a:buNone/>
            </a:pPr>
            <a:endParaRPr lang="de-DE" sz="3400" dirty="0"/>
          </a:p>
          <a:p>
            <a:pPr marL="0" indent="0">
              <a:buNone/>
            </a:pPr>
            <a:endParaRPr lang="de-DE" sz="3400" dirty="0"/>
          </a:p>
        </p:txBody>
      </p:sp>
      <p:sp>
        <p:nvSpPr>
          <p:cNvPr id="6" name="Inhaltsplatzhalter 5"/>
          <p:cNvSpPr>
            <a:spLocks noGrp="1"/>
          </p:cNvSpPr>
          <p:nvPr>
            <p:ph sz="half" idx="4294967295"/>
          </p:nvPr>
        </p:nvSpPr>
        <p:spPr>
          <a:xfrm>
            <a:off x="9756575" y="3861048"/>
            <a:ext cx="360039" cy="2520702"/>
          </a:xfrm>
        </p:spPr>
        <p:txBody>
          <a:bodyPr>
            <a:normAutofit fontScale="25000" lnSpcReduction="20000"/>
          </a:bodyPr>
          <a:lstStyle/>
          <a:p>
            <a:pPr marL="0" indent="0">
              <a:buNone/>
            </a:pPr>
            <a:endParaRPr lang="de-DE" sz="3500" dirty="0" smtClean="0"/>
          </a:p>
          <a:p>
            <a:pPr marL="0" indent="0" algn="ctr">
              <a:buNone/>
            </a:pPr>
            <a:r>
              <a:rPr lang="de-DE" sz="3500" b="1" dirty="0" smtClean="0"/>
              <a:t>Preis </a:t>
            </a:r>
            <a:r>
              <a:rPr lang="de-DE" sz="3500" b="1" dirty="0"/>
              <a:t>Frage</a:t>
            </a:r>
          </a:p>
          <a:p>
            <a:pPr marL="0" indent="0">
              <a:buNone/>
            </a:pPr>
            <a:r>
              <a:rPr lang="de-DE" sz="3500" dirty="0"/>
              <a:t> </a:t>
            </a:r>
          </a:p>
          <a:p>
            <a:pPr marL="0" indent="0">
              <a:lnSpc>
                <a:spcPts val="1500"/>
              </a:lnSpc>
              <a:buNone/>
            </a:pPr>
            <a:r>
              <a:rPr lang="de-DE" sz="3500" dirty="0"/>
              <a:t>Da man seit einiger Zeit die unglücklichen </a:t>
            </a:r>
            <a:r>
              <a:rPr lang="de-DE" sz="3500" dirty="0" err="1"/>
              <a:t>Einflüße</a:t>
            </a:r>
            <a:r>
              <a:rPr lang="de-DE" sz="3500" dirty="0"/>
              <a:t> der Langenweile, in </a:t>
            </a:r>
            <a:r>
              <a:rPr lang="de-DE" sz="3500" dirty="0" err="1"/>
              <a:t>grosen</a:t>
            </a:r>
            <a:r>
              <a:rPr lang="de-DE" sz="3500" dirty="0"/>
              <a:t> und kleinen Gesellschaften so </a:t>
            </a:r>
            <a:r>
              <a:rPr lang="de-DE" sz="3500" dirty="0" err="1"/>
              <a:t>mercklich</a:t>
            </a:r>
            <a:r>
              <a:rPr lang="de-DE" sz="3500" dirty="0"/>
              <a:t> spürt; so haben sich einige Personen gefunden, die aus Menschenfreundlichen Herzen, einen Preis für denjenigen ausgesetzt haben, welcher folgende Frage am Besten zu beantworten im Stande </a:t>
            </a:r>
            <a:r>
              <a:rPr lang="de-DE" sz="3500" dirty="0" err="1"/>
              <a:t>seyn</a:t>
            </a:r>
            <a:r>
              <a:rPr lang="de-DE" sz="3500" dirty="0"/>
              <a:t> wird.</a:t>
            </a:r>
          </a:p>
          <a:p>
            <a:pPr marL="0" indent="0">
              <a:lnSpc>
                <a:spcPts val="1500"/>
              </a:lnSpc>
              <a:buNone/>
            </a:pPr>
            <a:r>
              <a:rPr lang="de-DE" sz="3500" dirty="0"/>
              <a:t>Wie ist eine </a:t>
            </a:r>
            <a:r>
              <a:rPr lang="de-DE" sz="3500" dirty="0" err="1"/>
              <a:t>unocupirte</a:t>
            </a:r>
            <a:r>
              <a:rPr lang="de-DE" sz="3500" i="1" dirty="0"/>
              <a:t> </a:t>
            </a:r>
            <a:r>
              <a:rPr lang="de-DE" sz="3500" dirty="0"/>
              <a:t>Gesellschaft für die Langeweile zu bewahren?</a:t>
            </a:r>
          </a:p>
          <a:p>
            <a:pPr marL="0" indent="0">
              <a:lnSpc>
                <a:spcPts val="1500"/>
              </a:lnSpc>
              <a:buNone/>
            </a:pPr>
            <a:r>
              <a:rPr lang="de-DE" sz="3500" dirty="0"/>
              <a:t>Man bedingt sich aber aus, daß die </a:t>
            </a:r>
            <a:r>
              <a:rPr lang="de-DE" sz="3500" dirty="0" err="1"/>
              <a:t>etwan</a:t>
            </a:r>
            <a:r>
              <a:rPr lang="de-DE" sz="3500" dirty="0"/>
              <a:t> anzugebenden Mittel nichts gegen die Religion, die guten Sitten und die Gesetze enthalten. Was den dafür zu </a:t>
            </a:r>
            <a:r>
              <a:rPr lang="de-DE" sz="3500" dirty="0" err="1"/>
              <a:t>ertheilenden</a:t>
            </a:r>
            <a:r>
              <a:rPr lang="de-DE" sz="3500" dirty="0"/>
              <a:t> Preis anlangt, so soll derselbe </a:t>
            </a:r>
            <a:r>
              <a:rPr lang="de-DE" sz="3500" dirty="0" err="1"/>
              <a:t>unpartheyisch</a:t>
            </a:r>
            <a:r>
              <a:rPr lang="de-DE" sz="3500" dirty="0"/>
              <a:t> und nach reiflicher </a:t>
            </a:r>
            <a:r>
              <a:rPr lang="de-DE" sz="3500" dirty="0" err="1"/>
              <a:t>Ueberlegung</a:t>
            </a:r>
            <a:r>
              <a:rPr lang="de-DE" sz="3500" dirty="0"/>
              <a:t> in einer </a:t>
            </a:r>
            <a:r>
              <a:rPr lang="de-DE" sz="3500" dirty="0" err="1"/>
              <a:t>diesfals</a:t>
            </a:r>
            <a:r>
              <a:rPr lang="de-DE" sz="3500" dirty="0"/>
              <a:t> besonders zu haltenden Session, durch die Mehrheit der Stimmen zuerkannt werden und </a:t>
            </a:r>
            <a:r>
              <a:rPr lang="de-DE" sz="3500" dirty="0" err="1"/>
              <a:t>darinn</a:t>
            </a:r>
            <a:r>
              <a:rPr lang="de-DE" sz="3500" dirty="0"/>
              <a:t> bestehen: daß derjenige welcher ihn durch seine Beantwortung davon trägt, auf eine Woche lang zum </a:t>
            </a:r>
            <a:r>
              <a:rPr lang="de-DE" sz="3500" dirty="0" err="1"/>
              <a:t>Maitre</a:t>
            </a:r>
            <a:r>
              <a:rPr lang="de-DE" sz="3500" dirty="0"/>
              <a:t> und </a:t>
            </a:r>
            <a:r>
              <a:rPr lang="de-DE" sz="3500" dirty="0" err="1"/>
              <a:t>Directeur</a:t>
            </a:r>
            <a:r>
              <a:rPr lang="de-DE" sz="3500" dirty="0"/>
              <a:t> de </a:t>
            </a:r>
            <a:r>
              <a:rPr lang="de-DE" sz="3500" dirty="0" err="1"/>
              <a:t>Plaisir</a:t>
            </a:r>
            <a:r>
              <a:rPr lang="de-DE" sz="3500" dirty="0"/>
              <a:t> angenommen per </a:t>
            </a:r>
            <a:r>
              <a:rPr lang="de-DE" sz="3500" dirty="0" err="1"/>
              <a:t>Diploma</a:t>
            </a:r>
            <a:r>
              <a:rPr lang="de-DE" sz="3500" dirty="0"/>
              <a:t> dazu bestätigt, und mit einem </a:t>
            </a:r>
            <a:r>
              <a:rPr lang="de-DE" sz="3500" dirty="0" err="1"/>
              <a:t>proportionirlichen</a:t>
            </a:r>
            <a:r>
              <a:rPr lang="de-DE" sz="3500" dirty="0"/>
              <a:t> Gehalt </a:t>
            </a:r>
            <a:r>
              <a:rPr lang="de-DE" sz="3500" dirty="0" err="1"/>
              <a:t>versehn</a:t>
            </a:r>
            <a:r>
              <a:rPr lang="de-DE" sz="3500" dirty="0"/>
              <a:t> werden soll.</a:t>
            </a:r>
          </a:p>
          <a:p>
            <a:pPr marL="0" indent="0">
              <a:buNone/>
            </a:pPr>
            <a:endParaRPr lang="de-DE" dirty="0"/>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286889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4. Die geselligen Formen und Themen –</a:t>
            </a:r>
            <a:br>
              <a:rPr lang="de-DE" sz="2000" b="1" dirty="0" smtClean="0"/>
            </a:br>
            <a:r>
              <a:rPr lang="de-DE" sz="2000" b="1" dirty="0" smtClean="0"/>
              <a:t>Preisfragen</a:t>
            </a:r>
            <a:endParaRPr lang="de-DE" sz="2000" b="1" dirty="0"/>
          </a:p>
        </p:txBody>
      </p:sp>
      <p:sp>
        <p:nvSpPr>
          <p:cNvPr id="3" name="Fußzeilenplatzhalter 2"/>
          <p:cNvSpPr>
            <a:spLocks noGrp="1"/>
          </p:cNvSpPr>
          <p:nvPr>
            <p:ph type="ftr" sz="quarter" idx="11"/>
          </p:nvPr>
        </p:nvSpPr>
        <p:spPr>
          <a:xfrm>
            <a:off x="304800" y="6410848"/>
            <a:ext cx="7003504" cy="365760"/>
          </a:xfrm>
        </p:spPr>
        <p:txBody>
          <a:bodyPr/>
          <a:lstStyle/>
          <a:p>
            <a:r>
              <a:rPr lang="de-DE" dirty="0" smtClean="0"/>
              <a:t>Impulsreferat Jutta Heinz zum Arbeitsgespräch "Geselligkeiten"</a:t>
            </a:r>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19</a:t>
            </a:fld>
            <a:endParaRPr lang="de-DE"/>
          </a:p>
        </p:txBody>
      </p:sp>
      <p:sp>
        <p:nvSpPr>
          <p:cNvPr id="8" name="Inhaltsplatzhalter 7"/>
          <p:cNvSpPr>
            <a:spLocks noGrp="1"/>
          </p:cNvSpPr>
          <p:nvPr>
            <p:ph sz="quarter" idx="1"/>
          </p:nvPr>
        </p:nvSpPr>
        <p:spPr>
          <a:xfrm>
            <a:off x="301752" y="1527048"/>
            <a:ext cx="8503920" cy="4854280"/>
          </a:xfrm>
        </p:spPr>
        <p:txBody>
          <a:bodyPr>
            <a:normAutofit/>
          </a:bodyPr>
          <a:lstStyle/>
          <a:p>
            <a:pPr marL="0" indent="0">
              <a:buNone/>
            </a:pPr>
            <a:endParaRPr lang="de-DE" sz="1600" b="1" dirty="0" smtClean="0"/>
          </a:p>
          <a:p>
            <a:pPr marL="0" indent="0">
              <a:buNone/>
            </a:pPr>
            <a:r>
              <a:rPr lang="de-DE" sz="1600" b="1" dirty="0" smtClean="0"/>
              <a:t>Preis </a:t>
            </a:r>
            <a:r>
              <a:rPr lang="de-DE" sz="1600" b="1" dirty="0"/>
              <a:t>Frage</a:t>
            </a:r>
          </a:p>
          <a:p>
            <a:pPr marL="0" indent="0">
              <a:buNone/>
            </a:pPr>
            <a:r>
              <a:rPr lang="de-DE" sz="1600" dirty="0"/>
              <a:t> </a:t>
            </a:r>
          </a:p>
          <a:p>
            <a:pPr marL="0" indent="0">
              <a:buNone/>
            </a:pPr>
            <a:r>
              <a:rPr lang="de-DE" sz="1600" dirty="0"/>
              <a:t>Da man seit einiger Zeit die unglücklichen </a:t>
            </a:r>
            <a:r>
              <a:rPr lang="de-DE" sz="1600" dirty="0" err="1"/>
              <a:t>Einflüße</a:t>
            </a:r>
            <a:r>
              <a:rPr lang="de-DE" sz="1600" dirty="0"/>
              <a:t> der Langenweile, in </a:t>
            </a:r>
            <a:r>
              <a:rPr lang="de-DE" sz="1600" dirty="0" err="1"/>
              <a:t>grosen</a:t>
            </a:r>
            <a:r>
              <a:rPr lang="de-DE" sz="1600" dirty="0"/>
              <a:t> und kleinen Gesellschaften so </a:t>
            </a:r>
            <a:r>
              <a:rPr lang="de-DE" sz="1600" dirty="0" err="1"/>
              <a:t>mercklich</a:t>
            </a:r>
            <a:r>
              <a:rPr lang="de-DE" sz="1600" dirty="0"/>
              <a:t> spürt; so haben sich einige Personen gefunden, die aus Menschenfreundlichen Herzen, einen Preis für denjenigen ausgesetzt haben, welcher folgende Frage am Besten zu beantworten im Stande </a:t>
            </a:r>
            <a:r>
              <a:rPr lang="de-DE" sz="1600" dirty="0" err="1"/>
              <a:t>seyn</a:t>
            </a:r>
            <a:r>
              <a:rPr lang="de-DE" sz="1600" dirty="0"/>
              <a:t> wird.</a:t>
            </a:r>
          </a:p>
          <a:p>
            <a:pPr marL="0" indent="0">
              <a:buNone/>
            </a:pPr>
            <a:r>
              <a:rPr lang="de-DE" sz="1600" dirty="0"/>
              <a:t>Wie ist eine </a:t>
            </a:r>
            <a:r>
              <a:rPr lang="de-DE" sz="1600" dirty="0" err="1"/>
              <a:t>unocupirte</a:t>
            </a:r>
            <a:r>
              <a:rPr lang="de-DE" sz="1600" i="1" dirty="0"/>
              <a:t> </a:t>
            </a:r>
            <a:r>
              <a:rPr lang="de-DE" sz="1600" dirty="0"/>
              <a:t>Gesellschaft für die Langeweile zu bewahren?</a:t>
            </a:r>
          </a:p>
          <a:p>
            <a:pPr marL="0" indent="0">
              <a:buNone/>
            </a:pPr>
            <a:r>
              <a:rPr lang="de-DE" sz="1600" dirty="0"/>
              <a:t>Man bedingt sich aber aus, daß die </a:t>
            </a:r>
            <a:r>
              <a:rPr lang="de-DE" sz="1600" dirty="0" err="1"/>
              <a:t>etwan</a:t>
            </a:r>
            <a:r>
              <a:rPr lang="de-DE" sz="1600" dirty="0"/>
              <a:t> anzugebenden Mittel nichts gegen die Religion, die guten Sitten und die Gesetze enthalten. Was den dafür zu </a:t>
            </a:r>
            <a:r>
              <a:rPr lang="de-DE" sz="1600" dirty="0" err="1"/>
              <a:t>ertheilenden</a:t>
            </a:r>
            <a:r>
              <a:rPr lang="de-DE" sz="1600" dirty="0"/>
              <a:t> Preis anlangt, so soll derselbe </a:t>
            </a:r>
            <a:r>
              <a:rPr lang="de-DE" sz="1600" dirty="0" err="1"/>
              <a:t>unpartheyisch</a:t>
            </a:r>
            <a:r>
              <a:rPr lang="de-DE" sz="1600" dirty="0"/>
              <a:t> und nach reiflicher </a:t>
            </a:r>
            <a:r>
              <a:rPr lang="de-DE" sz="1600" dirty="0" err="1"/>
              <a:t>Ueberlegung</a:t>
            </a:r>
            <a:r>
              <a:rPr lang="de-DE" sz="1600" dirty="0"/>
              <a:t> in einer </a:t>
            </a:r>
            <a:r>
              <a:rPr lang="de-DE" sz="1600" dirty="0" err="1"/>
              <a:t>diesfals</a:t>
            </a:r>
            <a:r>
              <a:rPr lang="de-DE" sz="1600" dirty="0"/>
              <a:t> besonders zu haltenden Session, durch die Mehrheit der Stimmen zuerkannt werden und </a:t>
            </a:r>
            <a:r>
              <a:rPr lang="de-DE" sz="1600" dirty="0" err="1"/>
              <a:t>darinn</a:t>
            </a:r>
            <a:r>
              <a:rPr lang="de-DE" sz="1600" dirty="0"/>
              <a:t> bestehen: daß derjenige welcher ihn durch seine Beantwortung davon trägt, auf eine Woche lang zum </a:t>
            </a:r>
            <a:r>
              <a:rPr lang="de-DE" sz="1600" dirty="0" err="1"/>
              <a:t>Maitre</a:t>
            </a:r>
            <a:r>
              <a:rPr lang="de-DE" sz="1600" dirty="0"/>
              <a:t> und </a:t>
            </a:r>
            <a:r>
              <a:rPr lang="de-DE" sz="1600" dirty="0" err="1"/>
              <a:t>Directeur</a:t>
            </a:r>
            <a:r>
              <a:rPr lang="de-DE" sz="1600" dirty="0"/>
              <a:t> de </a:t>
            </a:r>
            <a:r>
              <a:rPr lang="de-DE" sz="1600" dirty="0" err="1"/>
              <a:t>Plaisir</a:t>
            </a:r>
            <a:r>
              <a:rPr lang="de-DE" sz="1600" dirty="0"/>
              <a:t> angenommen per </a:t>
            </a:r>
            <a:r>
              <a:rPr lang="de-DE" sz="1600" dirty="0" err="1"/>
              <a:t>Diploma</a:t>
            </a:r>
            <a:r>
              <a:rPr lang="de-DE" sz="1600" dirty="0"/>
              <a:t> dazu bestätigt, und mit einem </a:t>
            </a:r>
            <a:r>
              <a:rPr lang="de-DE" sz="1600" dirty="0" err="1"/>
              <a:t>proportionirlichen</a:t>
            </a:r>
            <a:r>
              <a:rPr lang="de-DE" sz="1600" dirty="0"/>
              <a:t> Gehalt </a:t>
            </a:r>
            <a:r>
              <a:rPr lang="de-DE" sz="1600" dirty="0" err="1"/>
              <a:t>versehn</a:t>
            </a:r>
            <a:r>
              <a:rPr lang="de-DE" sz="1600" dirty="0"/>
              <a:t> werden soll.</a:t>
            </a:r>
          </a:p>
          <a:p>
            <a:pPr marL="0" indent="0">
              <a:buNone/>
            </a:pPr>
            <a:r>
              <a:rPr lang="de-DE" sz="1600" dirty="0" smtClean="0"/>
              <a:t>(</a:t>
            </a:r>
            <a:r>
              <a:rPr lang="de-DE" sz="1600" i="1" dirty="0" smtClean="0"/>
              <a:t>TJ, 2. Stück</a:t>
            </a:r>
            <a:r>
              <a:rPr lang="de-DE" sz="1600" dirty="0" smtClean="0"/>
              <a:t>)</a:t>
            </a:r>
            <a:endParaRPr lang="de-DE" sz="1600" dirty="0"/>
          </a:p>
        </p:txBody>
      </p:sp>
      <p:pic>
        <p:nvPicPr>
          <p:cNvPr id="7"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846757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4. Die geselligen Formen und Themen –</a:t>
            </a:r>
            <a:br>
              <a:rPr lang="de-DE" sz="2000" b="1" dirty="0" smtClean="0"/>
            </a:br>
            <a:r>
              <a:rPr lang="de-DE" sz="2000" b="1" dirty="0" smtClean="0"/>
              <a:t>Musenverehrung</a:t>
            </a:r>
            <a:endParaRPr lang="de-DE" sz="2000" b="1" dirty="0"/>
          </a:p>
        </p:txBody>
      </p:sp>
      <p:sp>
        <p:nvSpPr>
          <p:cNvPr id="3" name="Fußzeilenplatzhalter 2"/>
          <p:cNvSpPr>
            <a:spLocks noGrp="1"/>
          </p:cNvSpPr>
          <p:nvPr>
            <p:ph type="ftr" sz="quarter" idx="11"/>
          </p:nvPr>
        </p:nvSpPr>
        <p:spPr>
          <a:xfrm>
            <a:off x="304800" y="6410848"/>
            <a:ext cx="5851376" cy="365760"/>
          </a:xfrm>
        </p:spPr>
        <p:txBody>
          <a:bodyPr/>
          <a:lstStyle/>
          <a:p>
            <a:r>
              <a:rPr lang="de-DE" dirty="0" smtClean="0"/>
              <a:t>Impulsreferat Jutta Heinz zum Arbeitsgespräch "Geselligkeiten"</a:t>
            </a:r>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20</a:t>
            </a:fld>
            <a:endParaRPr lang="de-DE"/>
          </a:p>
        </p:txBody>
      </p:sp>
      <p:sp>
        <p:nvSpPr>
          <p:cNvPr id="5" name="Inhaltsplatzhalter 4"/>
          <p:cNvSpPr>
            <a:spLocks noGrp="1"/>
          </p:cNvSpPr>
          <p:nvPr>
            <p:ph sz="quarter" idx="1"/>
          </p:nvPr>
        </p:nvSpPr>
        <p:spPr>
          <a:xfrm>
            <a:off x="301752" y="1527048"/>
            <a:ext cx="8503920" cy="4782272"/>
          </a:xfrm>
        </p:spPr>
        <p:txBody>
          <a:bodyPr>
            <a:normAutofit/>
          </a:bodyPr>
          <a:lstStyle/>
          <a:p>
            <a:pPr marL="0" indent="0">
              <a:buNone/>
            </a:pPr>
            <a:r>
              <a:rPr lang="de-DE" sz="1600" b="1" dirty="0" smtClean="0"/>
              <a:t>Der Ritter Eckbert von </a:t>
            </a:r>
            <a:r>
              <a:rPr lang="de-DE" sz="1600" b="1" dirty="0" err="1" smtClean="0"/>
              <a:t>Tiffurt</a:t>
            </a:r>
            <a:endParaRPr lang="de-DE" sz="1600" b="1" dirty="0" smtClean="0"/>
          </a:p>
          <a:p>
            <a:pPr marL="0" indent="0">
              <a:buNone/>
            </a:pPr>
            <a:endParaRPr lang="de-DE" sz="1600" dirty="0"/>
          </a:p>
          <a:p>
            <a:pPr marL="0" indent="0">
              <a:lnSpc>
                <a:spcPts val="1800"/>
              </a:lnSpc>
              <a:buNone/>
            </a:pPr>
            <a:r>
              <a:rPr lang="de-DE" sz="1600" dirty="0" smtClean="0"/>
              <a:t>Er </a:t>
            </a:r>
            <a:r>
              <a:rPr lang="de-DE" sz="1600" dirty="0"/>
              <a:t>sah wie </a:t>
            </a:r>
            <a:r>
              <a:rPr lang="de-DE" sz="1600" u="sng" dirty="0"/>
              <a:t>Amalia</a:t>
            </a:r>
            <a:r>
              <a:rPr lang="de-DE" sz="1600" dirty="0"/>
              <a:t> in schönen Gebüschen längst seiner lieben </a:t>
            </a:r>
            <a:r>
              <a:rPr lang="de-DE" sz="1600" u="sng" dirty="0" err="1"/>
              <a:t>Ilme</a:t>
            </a:r>
            <a:r>
              <a:rPr lang="de-DE" sz="1600" dirty="0"/>
              <a:t> einsam einhergehet; Hörte wie sie da in sich spricht: „Süß ist die Erinnerung erfüllter </a:t>
            </a:r>
            <a:r>
              <a:rPr lang="de-DE" sz="1600" dirty="0" err="1"/>
              <a:t>theuerer</a:t>
            </a:r>
            <a:r>
              <a:rPr lang="de-DE" sz="1600" dirty="0"/>
              <a:t> Pflichten. Meine Söhne erwachsen, ich von </a:t>
            </a:r>
            <a:r>
              <a:rPr lang="de-DE" sz="1600" dirty="0" err="1"/>
              <a:t>Unterthanen</a:t>
            </a:r>
            <a:r>
              <a:rPr lang="de-DE" sz="1600" dirty="0"/>
              <a:t> geliebt, von Fremden geehrt? Der halbverloschene Stamm erhielt durch mich grünende Sprossen! – Mein beruhigtes Herz sagt es mir daß ich wohl </a:t>
            </a:r>
            <a:r>
              <a:rPr lang="de-DE" sz="1600" dirty="0" err="1"/>
              <a:t>thate</a:t>
            </a:r>
            <a:r>
              <a:rPr lang="de-DE" sz="1600" dirty="0"/>
              <a:t>, wo ich konnte, daß ich von </a:t>
            </a:r>
            <a:r>
              <a:rPr lang="de-DE" sz="1600" u="sng" dirty="0"/>
              <a:t>Wolfens</a:t>
            </a:r>
            <a:r>
              <a:rPr lang="de-DE" sz="1600" dirty="0"/>
              <a:t> Namen keine unwürdige Tochter bin!“ und </a:t>
            </a:r>
            <a:r>
              <a:rPr lang="de-DE" sz="1600" u="sng" dirty="0"/>
              <a:t>Eckbert</a:t>
            </a:r>
            <a:r>
              <a:rPr lang="de-DE" sz="1600" dirty="0"/>
              <a:t> sah es, wie die </a:t>
            </a:r>
            <a:r>
              <a:rPr lang="de-DE" sz="1600" u="sng" dirty="0"/>
              <a:t>Musen</a:t>
            </a:r>
            <a:r>
              <a:rPr lang="de-DE" sz="1600" dirty="0"/>
              <a:t> alle sich bestrebten Ihr nach </a:t>
            </a:r>
            <a:r>
              <a:rPr lang="de-DE" sz="1600" dirty="0" err="1"/>
              <a:t>entladner</a:t>
            </a:r>
            <a:r>
              <a:rPr lang="de-DE" sz="1600" dirty="0"/>
              <a:t> Bürde die Stunden der Ruhe zu verschönern, zu versüßen. Wie </a:t>
            </a:r>
            <a:r>
              <a:rPr lang="de-DE" sz="1600" u="sng" dirty="0"/>
              <a:t>Terpsichore</a:t>
            </a:r>
            <a:r>
              <a:rPr lang="de-DE" sz="1600" dirty="0"/>
              <a:t> und </a:t>
            </a:r>
            <a:r>
              <a:rPr lang="de-DE" sz="1600" u="sng" dirty="0" err="1"/>
              <a:t>Talia</a:t>
            </a:r>
            <a:r>
              <a:rPr lang="de-DE" sz="1600" dirty="0"/>
              <a:t> sie ergötzten. Wie die Saiten unter ihren Fingern ertönten. Aber wie freut sich </a:t>
            </a:r>
            <a:r>
              <a:rPr lang="de-DE" sz="1600" u="sng" dirty="0"/>
              <a:t>Eckbert</a:t>
            </a:r>
            <a:r>
              <a:rPr lang="de-DE" sz="1600" dirty="0"/>
              <a:t> als er </a:t>
            </a:r>
            <a:r>
              <a:rPr lang="de-DE" sz="1600" dirty="0" err="1"/>
              <a:t>sahe</a:t>
            </a:r>
            <a:r>
              <a:rPr lang="de-DE" sz="1600" dirty="0"/>
              <a:t> wie die Fürstin auf den Rasen an das Ufer der </a:t>
            </a:r>
            <a:r>
              <a:rPr lang="de-DE" sz="1600" u="sng" dirty="0" err="1"/>
              <a:t>Ilme</a:t>
            </a:r>
            <a:r>
              <a:rPr lang="de-DE" sz="1600" dirty="0"/>
              <a:t> an den Platz wo seine Laube stunde sich hinsetzet, und mit eigner Hand sein </a:t>
            </a:r>
            <a:r>
              <a:rPr lang="de-DE" sz="1600" u="sng" dirty="0" err="1"/>
              <a:t>Tiffurt</a:t>
            </a:r>
            <a:r>
              <a:rPr lang="de-DE" sz="1600" dirty="0"/>
              <a:t> abbildet? </a:t>
            </a:r>
          </a:p>
          <a:p>
            <a:pPr marL="0" indent="0">
              <a:buNone/>
            </a:pPr>
            <a:r>
              <a:rPr lang="de-DE" sz="1600" dirty="0" smtClean="0"/>
              <a:t>	Er </a:t>
            </a:r>
            <a:r>
              <a:rPr lang="de-DE" sz="1600" dirty="0"/>
              <a:t>sah nun auch wie </a:t>
            </a:r>
            <a:r>
              <a:rPr lang="de-DE" sz="1600" u="sng" dirty="0"/>
              <a:t>Amalia</a:t>
            </a:r>
            <a:r>
              <a:rPr lang="de-DE" sz="1600" dirty="0"/>
              <a:t> in </a:t>
            </a:r>
            <a:r>
              <a:rPr lang="de-DE" sz="1600" u="sng" dirty="0" err="1"/>
              <a:t>Tiffurt</a:t>
            </a:r>
            <a:r>
              <a:rPr lang="de-DE" sz="1600" dirty="0"/>
              <a:t> an ungesehenen stillem Ort denen </a:t>
            </a:r>
            <a:r>
              <a:rPr lang="de-DE" sz="1600" u="sng" dirty="0"/>
              <a:t>Musen</a:t>
            </a:r>
            <a:r>
              <a:rPr lang="de-DE" sz="1600" dirty="0"/>
              <a:t> einen kleinen Tempel errichtet. Wie Sie Selbst </a:t>
            </a:r>
            <a:r>
              <a:rPr lang="de-DE" sz="1600" u="sng" dirty="0" err="1"/>
              <a:t>Psichen</a:t>
            </a:r>
            <a:r>
              <a:rPr lang="de-DE" sz="1600" dirty="0"/>
              <a:t> und Amor aufstellt. Wie </a:t>
            </a:r>
            <a:r>
              <a:rPr lang="de-DE" sz="1600" u="sng" dirty="0" err="1"/>
              <a:t>Göthe</a:t>
            </a:r>
            <a:r>
              <a:rPr lang="de-DE" sz="1600" dirty="0"/>
              <a:t> das Bild der Phantasie und </a:t>
            </a:r>
            <a:r>
              <a:rPr lang="de-DE" sz="1600" u="sng" dirty="0"/>
              <a:t>Wieland</a:t>
            </a:r>
            <a:r>
              <a:rPr lang="de-DE" sz="1600" dirty="0"/>
              <a:t> die Bilder der </a:t>
            </a:r>
            <a:r>
              <a:rPr lang="de-DE" sz="1600" dirty="0" err="1"/>
              <a:t>Gratzien</a:t>
            </a:r>
            <a:r>
              <a:rPr lang="de-DE" sz="1600" dirty="0"/>
              <a:t> </a:t>
            </a:r>
            <a:r>
              <a:rPr lang="de-DE" sz="1600" dirty="0" err="1"/>
              <a:t>darinne</a:t>
            </a:r>
            <a:r>
              <a:rPr lang="de-DE" sz="1600" dirty="0"/>
              <a:t> aufstellten. Wie </a:t>
            </a:r>
            <a:r>
              <a:rPr lang="de-DE" sz="1600" u="sng" dirty="0"/>
              <a:t>Herder</a:t>
            </a:r>
            <a:r>
              <a:rPr lang="de-DE" sz="1600" dirty="0"/>
              <a:t> die Bilder der Weisheit und Tugend hingießet. (Dann Liebe, </a:t>
            </a:r>
            <a:r>
              <a:rPr lang="de-DE" sz="1600" dirty="0" err="1"/>
              <a:t>Weißheit</a:t>
            </a:r>
            <a:r>
              <a:rPr lang="de-DE" sz="1600" dirty="0"/>
              <a:t> und </a:t>
            </a:r>
            <a:r>
              <a:rPr lang="de-DE" sz="1600" dirty="0" err="1"/>
              <a:t>Gratzien</a:t>
            </a:r>
            <a:r>
              <a:rPr lang="de-DE" sz="1600" dirty="0"/>
              <a:t> sind mit denen Musen verschwistert), auch </a:t>
            </a:r>
            <a:r>
              <a:rPr lang="de-DE" sz="1600" dirty="0" err="1"/>
              <a:t>sahe</a:t>
            </a:r>
            <a:r>
              <a:rPr lang="de-DE" sz="1600" dirty="0"/>
              <a:t> er wie </a:t>
            </a:r>
            <a:r>
              <a:rPr lang="de-DE" sz="1600" dirty="0" err="1"/>
              <a:t>herder</a:t>
            </a:r>
            <a:r>
              <a:rPr lang="de-DE" sz="1600" dirty="0"/>
              <a:t> denen Musen ihren Platz im Tempel vorzeigte</a:t>
            </a:r>
            <a:r>
              <a:rPr lang="de-DE" sz="1600" dirty="0" smtClean="0"/>
              <a:t>.</a:t>
            </a:r>
          </a:p>
          <a:p>
            <a:pPr marL="0" indent="0">
              <a:buNone/>
            </a:pPr>
            <a:r>
              <a:rPr lang="de-DE" sz="1600" dirty="0" smtClean="0"/>
              <a:t>(</a:t>
            </a:r>
            <a:r>
              <a:rPr lang="de-DE" sz="1600" i="1" dirty="0" smtClean="0"/>
              <a:t>TJ, 24. Stück</a:t>
            </a:r>
            <a:r>
              <a:rPr lang="de-DE" sz="1600" dirty="0" smtClean="0"/>
              <a:t>)</a:t>
            </a:r>
            <a:endParaRPr lang="de-DE" sz="1600" dirty="0"/>
          </a:p>
          <a:p>
            <a:pPr marL="0" indent="0">
              <a:buNone/>
            </a:pPr>
            <a:endParaRPr lang="de-DE" sz="1600" dirty="0"/>
          </a:p>
        </p:txBody>
      </p:sp>
      <p:pic>
        <p:nvPicPr>
          <p:cNvPr id="6"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5130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b="1" dirty="0" smtClean="0"/>
              <a:t>4. Die geselligen Formen und Themen – </a:t>
            </a:r>
            <a:br>
              <a:rPr lang="de-DE" sz="2000" b="1" dirty="0" smtClean="0"/>
            </a:br>
            <a:r>
              <a:rPr lang="de-DE" sz="2000" b="1" dirty="0" smtClean="0"/>
              <a:t>Übersetzungen aus anderen Kulturkreisen</a:t>
            </a:r>
            <a:endParaRPr lang="de-DE" sz="2000" b="1" dirty="0"/>
          </a:p>
        </p:txBody>
      </p:sp>
      <p:sp>
        <p:nvSpPr>
          <p:cNvPr id="3" name="Fußzeilenplatzhalter 2"/>
          <p:cNvSpPr>
            <a:spLocks noGrp="1"/>
          </p:cNvSpPr>
          <p:nvPr>
            <p:ph type="ftr" sz="quarter" idx="11"/>
          </p:nvPr>
        </p:nvSpPr>
        <p:spPr>
          <a:xfrm>
            <a:off x="304800" y="6410848"/>
            <a:ext cx="5635352" cy="365760"/>
          </a:xfrm>
        </p:spPr>
        <p:txBody>
          <a:bodyPr/>
          <a:lstStyle/>
          <a:p>
            <a:r>
              <a:rPr lang="de-DE" dirty="0" smtClean="0"/>
              <a:t>Impulsreferat Jutta Heinz zum Arbeitsgespräch "Geselligkeiten"</a:t>
            </a:r>
            <a:endParaRPr lang="de-DE" dirty="0"/>
          </a:p>
        </p:txBody>
      </p:sp>
      <p:sp>
        <p:nvSpPr>
          <p:cNvPr id="4" name="Foliennummernplatzhalter 3"/>
          <p:cNvSpPr>
            <a:spLocks noGrp="1"/>
          </p:cNvSpPr>
          <p:nvPr>
            <p:ph type="sldNum" sz="quarter" idx="12"/>
          </p:nvPr>
        </p:nvSpPr>
        <p:spPr/>
        <p:txBody>
          <a:bodyPr/>
          <a:lstStyle/>
          <a:p>
            <a:fld id="{B2ADACBF-B37B-4026-855E-49B0BDFC8D12}" type="slidenum">
              <a:rPr lang="de-DE" smtClean="0"/>
              <a:t>21</a:t>
            </a:fld>
            <a:endParaRPr lang="de-DE"/>
          </a:p>
        </p:txBody>
      </p:sp>
      <p:sp>
        <p:nvSpPr>
          <p:cNvPr id="5" name="Inhaltsplatzhalter 4"/>
          <p:cNvSpPr>
            <a:spLocks noGrp="1"/>
          </p:cNvSpPr>
          <p:nvPr>
            <p:ph sz="quarter" idx="1"/>
          </p:nvPr>
        </p:nvSpPr>
        <p:spPr/>
        <p:txBody>
          <a:bodyPr>
            <a:normAutofit/>
          </a:bodyPr>
          <a:lstStyle/>
          <a:p>
            <a:pPr marL="0" indent="0">
              <a:buNone/>
            </a:pPr>
            <a:r>
              <a:rPr lang="de-DE" sz="1900" b="1" dirty="0"/>
              <a:t>Das Leben des Ignatius Sancho.</a:t>
            </a:r>
          </a:p>
          <a:p>
            <a:pPr marL="0" indent="0">
              <a:buNone/>
            </a:pPr>
            <a:r>
              <a:rPr lang="de-DE" sz="1900" dirty="0"/>
              <a:t> </a:t>
            </a:r>
          </a:p>
          <a:p>
            <a:pPr marL="0" indent="0">
              <a:lnSpc>
                <a:spcPts val="1800"/>
              </a:lnSpc>
              <a:buNone/>
            </a:pPr>
            <a:r>
              <a:rPr lang="de-DE" sz="1600" dirty="0"/>
              <a:t>Ignatius Sancho war im Jahr 1729. auf einem Schiffe </a:t>
            </a:r>
            <a:r>
              <a:rPr lang="de-DE" sz="1600" dirty="0" err="1"/>
              <a:t>gebohren</a:t>
            </a:r>
            <a:r>
              <a:rPr lang="de-DE" sz="1600" dirty="0"/>
              <a:t> daß im Sklavenhandel begriffen war; einige Tage nachdem es die Küste von </a:t>
            </a:r>
            <a:r>
              <a:rPr lang="de-DE" sz="1600" dirty="0" err="1"/>
              <a:t>Güinea</a:t>
            </a:r>
            <a:r>
              <a:rPr lang="de-DE" sz="1600" dirty="0"/>
              <a:t> verlassen hatte, um nach dem spanischen West-Indien zu segeln. In </a:t>
            </a:r>
            <a:r>
              <a:rPr lang="de-DE" sz="1600" dirty="0" err="1"/>
              <a:t>Carthagena</a:t>
            </a:r>
            <a:r>
              <a:rPr lang="de-DE" sz="1600" dirty="0"/>
              <a:t> empfing er von dem Bischof die Taufe und den Namen Ignatius. </a:t>
            </a:r>
          </a:p>
          <a:p>
            <a:pPr marL="0" indent="0">
              <a:lnSpc>
                <a:spcPts val="1800"/>
              </a:lnSpc>
              <a:buNone/>
            </a:pPr>
            <a:r>
              <a:rPr lang="de-DE" sz="1600" dirty="0" smtClean="0"/>
              <a:t>	Seine </a:t>
            </a:r>
            <a:r>
              <a:rPr lang="de-DE" sz="1600" dirty="0"/>
              <a:t>Mutter ward früh durch eine Krankheit die das ungewohnte </a:t>
            </a:r>
            <a:r>
              <a:rPr lang="de-DE" sz="1600" dirty="0" err="1"/>
              <a:t>Clima</a:t>
            </a:r>
            <a:r>
              <a:rPr lang="de-DE" sz="1600" dirty="0"/>
              <a:t> </a:t>
            </a:r>
            <a:r>
              <a:rPr lang="de-DE" sz="1600" dirty="0" err="1"/>
              <a:t>veranlaßte</a:t>
            </a:r>
            <a:r>
              <a:rPr lang="de-DE" sz="1600" dirty="0"/>
              <a:t>, des Lebens beraubt, sein Vater vernichtete das Elend seiner </a:t>
            </a:r>
            <a:r>
              <a:rPr lang="de-DE" sz="1600" dirty="0" err="1"/>
              <a:t>Sklaverey</a:t>
            </a:r>
            <a:r>
              <a:rPr lang="de-DE" sz="1600" dirty="0"/>
              <a:t> durch einen Selbst=Mord. Als er etwas über </a:t>
            </a:r>
            <a:r>
              <a:rPr lang="de-DE" sz="1600" dirty="0" err="1"/>
              <a:t>zwey</a:t>
            </a:r>
            <a:r>
              <a:rPr lang="de-DE" sz="1600" dirty="0"/>
              <a:t> Jahr alt war, brachte ihn sein Herr nach England, und übergab ihn an </a:t>
            </a:r>
            <a:r>
              <a:rPr lang="de-DE" sz="1600" dirty="0" err="1"/>
              <a:t>drey</a:t>
            </a:r>
            <a:r>
              <a:rPr lang="de-DE" sz="1600" dirty="0"/>
              <a:t> noch </a:t>
            </a:r>
            <a:r>
              <a:rPr lang="de-DE" sz="1600" dirty="0" err="1"/>
              <a:t>unverheyrateten</a:t>
            </a:r>
            <a:r>
              <a:rPr lang="de-DE" sz="1600" dirty="0"/>
              <a:t> Schwestern die zu Greenwich wohnten. Unglücklicher weise hatten diese Damen unter andern </a:t>
            </a:r>
            <a:r>
              <a:rPr lang="de-DE" sz="1600" dirty="0" err="1"/>
              <a:t>Vorurtheilen</a:t>
            </a:r>
            <a:r>
              <a:rPr lang="de-DE" sz="1600" dirty="0"/>
              <a:t>, auch dieses, zu glauben daß der einzige sichre Weg ihren Sklaven in Gehorsam zu erhalten wäre: ihn in Afrikanischer Dummheit zu lassen und daß Sie ihn </a:t>
            </a:r>
            <a:r>
              <a:rPr lang="de-DE" sz="1600" dirty="0" err="1"/>
              <a:t>vorwizig</a:t>
            </a:r>
            <a:r>
              <a:rPr lang="de-DE" sz="1600" dirty="0"/>
              <a:t> machen würden, wenn sie seinen Geist zu erweitern suchten. Aus </a:t>
            </a:r>
            <a:r>
              <a:rPr lang="de-DE" sz="1600" dirty="0" err="1"/>
              <a:t>Muthwillen</a:t>
            </a:r>
            <a:r>
              <a:rPr lang="de-DE" sz="1600" dirty="0"/>
              <a:t> gaben sie ihm den Namen Sancho, wegen einer eingebildeten Ähnlichkeit, mit dem Ritter des Don </a:t>
            </a:r>
            <a:r>
              <a:rPr lang="de-DE" sz="1600" dirty="0" err="1"/>
              <a:t>Quixotte</a:t>
            </a:r>
            <a:r>
              <a:rPr lang="de-DE" sz="1600" dirty="0"/>
              <a:t>. </a:t>
            </a:r>
            <a:endParaRPr lang="de-DE" sz="1600" dirty="0" smtClean="0"/>
          </a:p>
          <a:p>
            <a:pPr marL="0" indent="0">
              <a:lnSpc>
                <a:spcPts val="1800"/>
              </a:lnSpc>
              <a:buNone/>
            </a:pPr>
            <a:r>
              <a:rPr lang="de-DE" sz="1600" dirty="0" smtClean="0"/>
              <a:t>(</a:t>
            </a:r>
            <a:r>
              <a:rPr lang="de-DE" sz="1600" i="1" dirty="0" smtClean="0"/>
              <a:t>TJ, 34. Stück</a:t>
            </a:r>
            <a:r>
              <a:rPr lang="de-DE" sz="1600" dirty="0" smtClean="0"/>
              <a:t>)</a:t>
            </a:r>
            <a:endParaRPr lang="de-DE" sz="1600" dirty="0"/>
          </a:p>
        </p:txBody>
      </p:sp>
      <p:pic>
        <p:nvPicPr>
          <p:cNvPr id="6" name="Inhaltsplatzhalter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34814763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idx="1"/>
          </p:nvPr>
        </p:nvSpPr>
        <p:spPr/>
        <p:txBody>
          <a:bodyPr/>
          <a:lstStyle/>
          <a:p>
            <a:r>
              <a:rPr lang="de-DE" sz="1800" dirty="0" smtClean="0"/>
              <a:t>Abendgesellschaft bei Anna Amalia</a:t>
            </a:r>
          </a:p>
          <a:p>
            <a:r>
              <a:rPr lang="de-DE" sz="1200" dirty="0" smtClean="0"/>
              <a:t>(Aquarell Georg Melchior Kraus)</a:t>
            </a:r>
            <a:endParaRPr lang="de-DE" sz="1200" dirty="0"/>
          </a:p>
        </p:txBody>
      </p:sp>
      <p:sp>
        <p:nvSpPr>
          <p:cNvPr id="10" name="Textplatzhalter 9"/>
          <p:cNvSpPr>
            <a:spLocks noGrp="1"/>
          </p:cNvSpPr>
          <p:nvPr>
            <p:ph type="body" sz="half" idx="3"/>
          </p:nvPr>
        </p:nvSpPr>
        <p:spPr>
          <a:xfrm>
            <a:off x="4791330" y="1412776"/>
            <a:ext cx="4041775" cy="842744"/>
          </a:xfrm>
        </p:spPr>
        <p:txBody>
          <a:bodyPr/>
          <a:lstStyle/>
          <a:p>
            <a:r>
              <a:rPr lang="de-DE" sz="1800" dirty="0" smtClean="0"/>
              <a:t>Friedrich Schiller, </a:t>
            </a:r>
            <a:r>
              <a:rPr lang="de-DE" sz="1800" i="1" dirty="0" smtClean="0"/>
              <a:t>Über die ästhetische Erziehung des Menschen </a:t>
            </a:r>
            <a:r>
              <a:rPr lang="de-DE" sz="1200" dirty="0" smtClean="0"/>
              <a:t>(1795/96)</a:t>
            </a:r>
            <a:endParaRPr lang="de-DE" sz="1200" dirty="0"/>
          </a:p>
        </p:txBody>
      </p:sp>
      <p:sp>
        <p:nvSpPr>
          <p:cNvPr id="3" name="Fußzeilenplatzhalter 2"/>
          <p:cNvSpPr>
            <a:spLocks noGrp="1"/>
          </p:cNvSpPr>
          <p:nvPr>
            <p:ph type="ftr" sz="quarter" idx="11"/>
          </p:nvPr>
        </p:nvSpPr>
        <p:spPr>
          <a:xfrm>
            <a:off x="304800" y="6409944"/>
            <a:ext cx="5995392" cy="365760"/>
          </a:xfrm>
        </p:spPr>
        <p:txBody>
          <a:bodyPr/>
          <a:lstStyle/>
          <a:p>
            <a:r>
              <a:rPr lang="de-DE" dirty="0" smtClean="0"/>
              <a:t>Impulsreferat Jutta Heinz zum Arbeitsgespräch "Geselligkeiten"</a:t>
            </a:r>
            <a:endParaRPr lang="de-DE" dirty="0"/>
          </a:p>
        </p:txBody>
      </p:sp>
      <p:pic>
        <p:nvPicPr>
          <p:cNvPr id="14" name="Inhaltsplatzhalter 1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67544" y="2852936"/>
            <a:ext cx="3336325" cy="2231167"/>
          </a:xfrm>
        </p:spPr>
      </p:pic>
      <p:sp>
        <p:nvSpPr>
          <p:cNvPr id="11" name="Inhaltsplatzhalter 10"/>
          <p:cNvSpPr>
            <a:spLocks noGrp="1"/>
          </p:cNvSpPr>
          <p:nvPr>
            <p:ph sz="quarter" idx="4"/>
          </p:nvPr>
        </p:nvSpPr>
        <p:spPr>
          <a:xfrm>
            <a:off x="4800600" y="2348880"/>
            <a:ext cx="4038600" cy="4032447"/>
          </a:xfrm>
        </p:spPr>
        <p:txBody>
          <a:bodyPr>
            <a:normAutofit/>
          </a:bodyPr>
          <a:lstStyle/>
          <a:p>
            <a:pPr marL="0" indent="0">
              <a:buNone/>
            </a:pPr>
            <a:r>
              <a:rPr lang="de-DE" sz="1600" dirty="0"/>
              <a:t>„Existiert aber auch ein solcher Staat des schönen Scheins, und wo ist er zu finden? Dem </a:t>
            </a:r>
            <a:r>
              <a:rPr lang="de-DE" sz="1600" dirty="0" err="1"/>
              <a:t>Bedürfniß</a:t>
            </a:r>
            <a:r>
              <a:rPr lang="de-DE" sz="1600" dirty="0"/>
              <a:t> nach existiert er in jeder feingestimmten Seele, der </a:t>
            </a:r>
            <a:r>
              <a:rPr lang="de-DE" sz="1600" dirty="0" err="1"/>
              <a:t>That</a:t>
            </a:r>
            <a:r>
              <a:rPr lang="de-DE" sz="1600" dirty="0"/>
              <a:t> nach möchte man ihn wohl nur, wie die reine Kirche und die reine Republik in einigen wenigen auserlesenen Zirkeln finden, wo nicht die geistlose Nachahmung fremder Sitten, sondern eigne schöne Natur das Betragen lenkt, wo der Mensch durch die verwickeltsten Verhältnisse mit kühner Einfalt und ruhiger Unschuld geht, und weder </a:t>
            </a:r>
            <a:r>
              <a:rPr lang="de-DE" sz="1600" dirty="0" err="1"/>
              <a:t>nöthig</a:t>
            </a:r>
            <a:r>
              <a:rPr lang="de-DE" sz="1600" dirty="0"/>
              <a:t> hat, fremde </a:t>
            </a:r>
            <a:r>
              <a:rPr lang="de-DE" sz="1600" dirty="0" err="1"/>
              <a:t>Freyheit</a:t>
            </a:r>
            <a:r>
              <a:rPr lang="de-DE" sz="1600" dirty="0"/>
              <a:t> zu kränken, um die seinige zu behaupten, noch seine Würde wegzuwerfen, um </a:t>
            </a:r>
            <a:r>
              <a:rPr lang="de-DE" sz="1600" dirty="0" err="1"/>
              <a:t>Anmuth</a:t>
            </a:r>
            <a:r>
              <a:rPr lang="de-DE" sz="1600" dirty="0"/>
              <a:t> zu zeigen“.</a:t>
            </a:r>
          </a:p>
        </p:txBody>
      </p:sp>
      <p:sp>
        <p:nvSpPr>
          <p:cNvPr id="4" name="Foliennummernplatzhalter 3"/>
          <p:cNvSpPr>
            <a:spLocks noGrp="1"/>
          </p:cNvSpPr>
          <p:nvPr>
            <p:ph type="sldNum" sz="quarter" idx="12"/>
          </p:nvPr>
        </p:nvSpPr>
        <p:spPr/>
        <p:txBody>
          <a:bodyPr/>
          <a:lstStyle/>
          <a:p>
            <a:fld id="{B2ADACBF-B37B-4026-855E-49B0BDFC8D12}" type="slidenum">
              <a:rPr lang="de-DE" smtClean="0"/>
              <a:t>22</a:t>
            </a:fld>
            <a:endParaRPr lang="de-DE"/>
          </a:p>
        </p:txBody>
      </p:sp>
      <p:sp>
        <p:nvSpPr>
          <p:cNvPr id="2" name="Titel 1"/>
          <p:cNvSpPr>
            <a:spLocks noGrp="1"/>
          </p:cNvSpPr>
          <p:nvPr>
            <p:ph type="title"/>
          </p:nvPr>
        </p:nvSpPr>
        <p:spPr>
          <a:xfrm>
            <a:off x="304800" y="44624"/>
            <a:ext cx="8534400" cy="976152"/>
          </a:xfrm>
        </p:spPr>
        <p:txBody>
          <a:bodyPr>
            <a:normAutofit fontScale="90000"/>
          </a:bodyPr>
          <a:lstStyle/>
          <a:p>
            <a:r>
              <a:rPr lang="de-DE" sz="2000" dirty="0" smtClean="0"/>
              <a:t/>
            </a:r>
            <a:br>
              <a:rPr lang="de-DE" sz="2000" dirty="0" smtClean="0"/>
            </a:br>
            <a:r>
              <a:rPr lang="de-DE" sz="2000" dirty="0" smtClean="0"/>
              <a:t/>
            </a:r>
            <a:br>
              <a:rPr lang="de-DE" sz="2000" dirty="0" smtClean="0"/>
            </a:br>
            <a:r>
              <a:rPr lang="de-DE" sz="2000" dirty="0"/>
              <a:t/>
            </a:r>
            <a:br>
              <a:rPr lang="de-DE" sz="2000" dirty="0"/>
            </a:br>
            <a:r>
              <a:rPr lang="de-DE" sz="2200" b="1" dirty="0" smtClean="0"/>
              <a:t>5</a:t>
            </a:r>
            <a:r>
              <a:rPr lang="de-DE" sz="2200" b="1" dirty="0"/>
              <a:t>. </a:t>
            </a:r>
            <a:r>
              <a:rPr lang="de-DE" sz="2200" b="1" dirty="0" smtClean="0"/>
              <a:t>Geselligkeit</a:t>
            </a:r>
            <a:r>
              <a:rPr lang="de-DE" sz="2200" b="1" dirty="0"/>
              <a:t>, Bildung und </a:t>
            </a:r>
            <a:r>
              <a:rPr lang="de-DE" sz="2200" b="1" dirty="0" smtClean="0"/>
              <a:t/>
            </a:r>
            <a:br>
              <a:rPr lang="de-DE" sz="2200" b="1" dirty="0" smtClean="0"/>
            </a:br>
            <a:r>
              <a:rPr lang="de-DE" sz="2200" b="1" dirty="0" smtClean="0"/>
              <a:t>künstlerische </a:t>
            </a:r>
            <a:r>
              <a:rPr lang="de-DE" sz="2200" b="1" dirty="0"/>
              <a:t>Produktivität </a:t>
            </a:r>
          </a:p>
        </p:txBody>
      </p:sp>
      <p:pic>
        <p:nvPicPr>
          <p:cNvPr id="6" name="Inhaltsplatzhalt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28688"/>
            <a:ext cx="1184431" cy="792088"/>
          </a:xfrm>
          <a:prstGeom prst="rect">
            <a:avLst/>
          </a:prstGeom>
          <a:noFill/>
          <a:ln w="15875" cap="rnd" cmpd="sng" algn="ctr">
            <a:noFill/>
            <a:prstDash val="solid"/>
          </a:ln>
          <a:effectLst>
            <a:outerShdw blurRad="50800" dist="25400" dir="5400000" rotWithShape="0">
              <a:srgbClr val="000000">
                <a:alpha val="35000"/>
              </a:srgbClr>
            </a:outerShdw>
          </a:effectLst>
        </p:spPr>
      </p:pic>
    </p:spTree>
    <p:extLst>
      <p:ext uri="{BB962C8B-B14F-4D97-AF65-F5344CB8AC3E}">
        <p14:creationId xmlns:p14="http://schemas.microsoft.com/office/powerpoint/2010/main" val="22400822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1719</Words>
  <Application>Microsoft Office PowerPoint</Application>
  <PresentationFormat>Bildschirmpräsentation (4:3)</PresentationFormat>
  <Paragraphs>219</Paragraphs>
  <Slides>22</Slides>
  <Notes>0</Notes>
  <HiddenSlides>0</HiddenSlides>
  <MMClips>0</MMClips>
  <ScaleCrop>false</ScaleCrop>
  <HeadingPairs>
    <vt:vector size="4" baseType="variant">
      <vt:variant>
        <vt:lpstr>Design</vt:lpstr>
      </vt:variant>
      <vt:variant>
        <vt:i4>1</vt:i4>
      </vt:variant>
      <vt:variant>
        <vt:lpstr>Folientitel</vt:lpstr>
      </vt:variant>
      <vt:variant>
        <vt:i4>22</vt:i4>
      </vt:variant>
    </vt:vector>
  </HeadingPairs>
  <TitlesOfParts>
    <vt:vector size="23" baseType="lpstr">
      <vt:lpstr>Cronus</vt:lpstr>
      <vt:lpstr>Jutta Heinz: Der Tiefurter Kreis um Herzogin Anna Amalia und das „Tiefurter Journal“</vt:lpstr>
      <vt:lpstr>  Gliederung .</vt:lpstr>
      <vt:lpstr>1. Der gesellige Ort: Tiefurt </vt:lpstr>
      <vt:lpstr>1. Der gesellige Ort: Tiefurt </vt:lpstr>
      <vt:lpstr>2. Das gesellige Personal –  die „Mutter des Musenhofs“ </vt:lpstr>
      <vt:lpstr>2. Das gesellige Personal –  die bürgerlichen Künstler</vt:lpstr>
      <vt:lpstr>2. Das gesellige Personal –  die höfischen Dilettanten</vt:lpstr>
      <vt:lpstr>2. Das gesellige Personal –  höfische Dilettanten</vt:lpstr>
      <vt:lpstr>2. Das gesellige Personal –  die höfischen Dilettanten</vt:lpstr>
      <vt:lpstr>2. Das gesellige Personal –  die höfischen Dilettanten</vt:lpstr>
      <vt:lpstr>2. Das gesellige Personal –  die Auswärtigen</vt:lpstr>
      <vt:lpstr>2. Das gesellige Personal –  die Auswärtigen</vt:lpstr>
      <vt:lpstr>3. Das gesellige Produkt: das „Tiefurter Journal“</vt:lpstr>
      <vt:lpstr>3. Das „Tiefurter Journal“ –  Vorbilder</vt:lpstr>
      <vt:lpstr>  3. Das „Tiefurter Journal“ –  Beilagen und Sonderausgaben </vt:lpstr>
      <vt:lpstr>4. Die geselligen Themen und Formen -  Scharaden</vt:lpstr>
      <vt:lpstr>4. Die geselligen Themen und Formen – Landlebendichtung</vt:lpstr>
      <vt:lpstr>4. Die geselligen Themen und Formen –  Satire</vt:lpstr>
      <vt:lpstr>4. Die geselligen Formen und Themen – Preisfragen</vt:lpstr>
      <vt:lpstr>4. Die geselligen Formen und Themen – Musenverehrung</vt:lpstr>
      <vt:lpstr>4. Die geselligen Formen und Themen –  Übersetzungen aus anderen Kulturkreisen</vt:lpstr>
      <vt:lpstr>   5. Geselligkeit, Bildung und  künstlerische Produktivität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Tiefurter Kreis um Herzogin Anna Amalia und das „Tiefurter Journal“</dc:title>
  <dc:creator>jutta</dc:creator>
  <cp:lastModifiedBy>jutta</cp:lastModifiedBy>
  <cp:revision>62</cp:revision>
  <dcterms:created xsi:type="dcterms:W3CDTF">2011-04-27T06:13:15Z</dcterms:created>
  <dcterms:modified xsi:type="dcterms:W3CDTF">2012-01-02T10:18:01Z</dcterms:modified>
</cp:coreProperties>
</file>