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9" r:id="rId9"/>
    <p:sldId id="263" r:id="rId10"/>
    <p:sldId id="264" r:id="rId11"/>
    <p:sldId id="265" r:id="rId12"/>
    <p:sldId id="266" r:id="rId13"/>
    <p:sldId id="267" r:id="rId14"/>
    <p:sldId id="268"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04" d="100"/>
          <a:sy n="104" d="100"/>
        </p:scale>
        <p:origin x="-109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4DD88C-59B2-4AA9-AC1A-BC651D7D5A61}" type="datetimeFigureOut">
              <a:rPr lang="de-DE" smtClean="0"/>
              <a:t>03.05.2012</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CD292E-A6E6-4253-A8B4-52403A537D5F}" type="slidenum">
              <a:rPr lang="de-DE" smtClean="0"/>
              <a:t>‹Nr.›</a:t>
            </a:fld>
            <a:endParaRPr lang="de-DE"/>
          </a:p>
        </p:txBody>
      </p:sp>
    </p:spTree>
    <p:extLst>
      <p:ext uri="{BB962C8B-B14F-4D97-AF65-F5344CB8AC3E}">
        <p14:creationId xmlns:p14="http://schemas.microsoft.com/office/powerpoint/2010/main" val="2582269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
        <p:nvSpPr>
          <p:cNvPr id="28" name="Datumsplatzhalter 27"/>
          <p:cNvSpPr>
            <a:spLocks noGrp="1"/>
          </p:cNvSpPr>
          <p:nvPr>
            <p:ph type="dt" sz="half" idx="10"/>
          </p:nvPr>
        </p:nvSpPr>
        <p:spPr/>
        <p:txBody>
          <a:bodyPr/>
          <a:lstStyle/>
          <a:p>
            <a:pPr eaLnBrk="1" latinLnBrk="0" hangingPunct="1"/>
            <a:fld id="{0E63895E-2FB3-4539-9D5C-E41DCDACC14A}" type="datetime1">
              <a:rPr lang="en-US" smtClean="0"/>
              <a:t>5/3/2012</a:t>
            </a:fld>
            <a:endParaRPr lang="en-US"/>
          </a:p>
        </p:txBody>
      </p:sp>
      <p:sp>
        <p:nvSpPr>
          <p:cNvPr id="17" name="Fußzeilenplatzhalter 16"/>
          <p:cNvSpPr>
            <a:spLocks noGrp="1"/>
          </p:cNvSpPr>
          <p:nvPr>
            <p:ph type="ftr" sz="quarter" idx="11"/>
          </p:nvPr>
        </p:nvSpPr>
        <p:spPr/>
        <p:txBody>
          <a:bodyPr/>
          <a:lstStyle/>
          <a:p>
            <a:r>
              <a:rPr kumimoji="0" lang="de-DE" smtClean="0"/>
              <a:t>Rousseaus Welten, Paderborn, 7. Mai 2012</a:t>
            </a:r>
            <a:endParaRPr kumimoji="0" lang="en-US"/>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pPr eaLnBrk="1" latinLnBrk="0" hangingPunct="1"/>
            <a:fld id="{2C6B1FF6-39B9-40F5-8B67-33C6354A3D4F}" type="slidenum">
              <a:rPr kumimoji="0" lang="en-US" smtClean="0"/>
              <a:pPr eaLnBrk="1" latinLnBrk="0" hangingPunct="1"/>
              <a:t>‹Nr.›</a:t>
            </a:fld>
            <a:endParaRPr kumimoji="0" lang="en-US" dirty="0">
              <a:solidFill>
                <a:schemeClr val="accent3">
                  <a:shade val="75000"/>
                </a:schemeClr>
              </a:solidFill>
            </a:endParaRPr>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smtClean="0"/>
              <a:t>Titelmasterformat durch Klicken bearbeiten</a:t>
            </a:r>
            <a:endParaRPr kumimoji="0" lang="en-US"/>
          </a:p>
        </p:txBody>
      </p:sp>
      <p:sp>
        <p:nvSpPr>
          <p:cNvPr id="4" name="Datumsplatzhalter 3"/>
          <p:cNvSpPr>
            <a:spLocks noGrp="1"/>
          </p:cNvSpPr>
          <p:nvPr>
            <p:ph type="dt" sz="half" idx="10"/>
          </p:nvPr>
        </p:nvSpPr>
        <p:spPr/>
        <p:txBody>
          <a:bodyPr/>
          <a:lstStyle/>
          <a:p>
            <a:pPr eaLnBrk="1" latinLnBrk="0" hangingPunct="1"/>
            <a:fld id="{5B41D3B0-8640-41A6-B6F5-52CB0B7E585C}" type="datetime1">
              <a:rPr lang="en-US" smtClean="0"/>
              <a:t>5/3/2012</a:t>
            </a:fld>
            <a:endParaRPr lang="en-US"/>
          </a:p>
        </p:txBody>
      </p:sp>
      <p:sp>
        <p:nvSpPr>
          <p:cNvPr id="5" name="Fußzeilenplatzhalter 4"/>
          <p:cNvSpPr>
            <a:spLocks noGrp="1"/>
          </p:cNvSpPr>
          <p:nvPr>
            <p:ph type="ftr" sz="quarter" idx="11"/>
          </p:nvPr>
        </p:nvSpPr>
        <p:spPr/>
        <p:txBody>
          <a:bodyPr/>
          <a:lstStyle/>
          <a:p>
            <a:r>
              <a:rPr kumimoji="0" lang="de-DE" smtClean="0"/>
              <a:t>Rousseaus Welten, Paderborn, 7. Mai 2012</a:t>
            </a:r>
            <a:endParaRPr kumimoji="0" lang="en-US"/>
          </a:p>
        </p:txBody>
      </p:sp>
      <p:sp>
        <p:nvSpPr>
          <p:cNvPr id="6" name="Foliennummernplatzhalter 5"/>
          <p:cNvSpPr>
            <a:spLocks noGrp="1"/>
          </p:cNvSpPr>
          <p:nvPr>
            <p:ph type="sldNum" sz="quarter" idx="12"/>
          </p:nvPr>
        </p:nvSpPr>
        <p:spPr>
          <a:xfrm>
            <a:off x="4361688" y="1026372"/>
            <a:ext cx="457200" cy="441325"/>
          </a:xfrm>
        </p:spPr>
        <p:txBody>
          <a:bodyPr/>
          <a:lstStyle/>
          <a:p>
            <a:pPr eaLnBrk="1" latinLnBrk="0" hangingPunct="1"/>
            <a:fld id="{2C6B1FF6-39B9-40F5-8B67-33C6354A3D4F}" type="slidenum">
              <a:rPr kumimoji="0" lang="en-US" smtClean="0"/>
              <a:pPr eaLnBrk="1" latinLnBrk="0" hangingPunct="1"/>
              <a:t>‹Nr.›</a:t>
            </a:fld>
            <a:endParaRPr kumimoji="0" lang="en-US" dirty="0"/>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r>
              <a:rPr kumimoji="0" lang="de-DE" smtClean="0"/>
              <a:t>Rousseaus Welten, Paderborn, 7. Mai 2012</a:t>
            </a:r>
            <a:endParaRPr kumimoji="0" lang="en-US"/>
          </a:p>
        </p:txBody>
      </p:sp>
      <p:sp>
        <p:nvSpPr>
          <p:cNvPr id="4" name="Datumsplatzhalter 3"/>
          <p:cNvSpPr>
            <a:spLocks noGrp="1"/>
          </p:cNvSpPr>
          <p:nvPr>
            <p:ph type="dt" sz="half" idx="10"/>
          </p:nvPr>
        </p:nvSpPr>
        <p:spPr/>
        <p:txBody>
          <a:bodyPr/>
          <a:lstStyle/>
          <a:p>
            <a:pPr eaLnBrk="1" latinLnBrk="0" hangingPunct="1"/>
            <a:fld id="{04F9690F-3C72-40B6-9326-07DE9BF3C1BB}" type="datetime1">
              <a:rPr lang="en-US" smtClean="0"/>
              <a:t>5/3/2012</a:t>
            </a:fld>
            <a:endParaRPr lang="en-US"/>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pPr eaLnBrk="1" latinLnBrk="0" hangingPunct="1"/>
            <a:fld id="{2C6B1FF6-39B9-40F5-8B67-33C6354A3D4F}" type="slidenum">
              <a:rPr kumimoji="0" lang="en-US" smtClean="0"/>
              <a:pPr eaLnBrk="1" latinLnBrk="0" hangingPunct="1"/>
              <a:t>‹Nr.›</a:t>
            </a:fld>
            <a:endParaRPr kumimoji="0" lang="en-US" dirty="0">
              <a:solidFill>
                <a:schemeClr val="accent3">
                  <a:shade val="75000"/>
                </a:schemeClr>
              </a:solidFill>
            </a:endParaRPr>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smtClean="0"/>
              <a:t>Titelmasterformat durch Klicken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pPr eaLnBrk="1" latinLnBrk="0" hangingPunct="1"/>
            <a:fld id="{B22B6178-CABB-4F02-A5FC-51FB4C682A53}" type="datetime1">
              <a:rPr lang="en-US" smtClean="0"/>
              <a:t>5/3/2012</a:t>
            </a:fld>
            <a:endParaRPr lang="en-US"/>
          </a:p>
        </p:txBody>
      </p:sp>
      <p:sp>
        <p:nvSpPr>
          <p:cNvPr id="6" name="Fußzeilenplatzhalter 5"/>
          <p:cNvSpPr>
            <a:spLocks noGrp="1"/>
          </p:cNvSpPr>
          <p:nvPr>
            <p:ph type="ftr" sz="quarter" idx="11"/>
          </p:nvPr>
        </p:nvSpPr>
        <p:spPr/>
        <p:txBody>
          <a:bodyPr/>
          <a:lstStyle/>
          <a:p>
            <a:r>
              <a:rPr kumimoji="0" lang="de-DE" smtClean="0"/>
              <a:t>Rousseaus Welten, Paderborn, 7. Mai 2012</a:t>
            </a:r>
            <a:endParaRPr kumimoji="0" lang="en-US" dirty="0"/>
          </a:p>
        </p:txBody>
      </p:sp>
      <p:sp>
        <p:nvSpPr>
          <p:cNvPr id="7" name="Foliennummernplatzhalter 6"/>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‹Nr.›</a:t>
            </a:fld>
            <a:endParaRPr kumimoji="0" lang="en-US"/>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7" name="Datumsplatzhalter 6"/>
          <p:cNvSpPr>
            <a:spLocks noGrp="1"/>
          </p:cNvSpPr>
          <p:nvPr>
            <p:ph type="dt" sz="half" idx="10"/>
          </p:nvPr>
        </p:nvSpPr>
        <p:spPr/>
        <p:txBody>
          <a:bodyPr/>
          <a:lstStyle/>
          <a:p>
            <a:pPr eaLnBrk="1" latinLnBrk="0" hangingPunct="1"/>
            <a:fld id="{9CF4A025-4107-45CE-AF99-8D52171D90EF}" type="datetime1">
              <a:rPr lang="en-US" smtClean="0"/>
              <a:t>5/3/2012</a:t>
            </a:fld>
            <a:endParaRPr lang="en-US"/>
          </a:p>
        </p:txBody>
      </p:sp>
      <p:sp>
        <p:nvSpPr>
          <p:cNvPr id="8" name="Fußzeilenplatzhalter 7"/>
          <p:cNvSpPr>
            <a:spLocks noGrp="1"/>
          </p:cNvSpPr>
          <p:nvPr>
            <p:ph type="ftr" sz="quarter" idx="11"/>
          </p:nvPr>
        </p:nvSpPr>
        <p:spPr>
          <a:xfrm>
            <a:off x="304800" y="6409944"/>
            <a:ext cx="3581400" cy="365760"/>
          </a:xfrm>
        </p:spPr>
        <p:txBody>
          <a:bodyPr/>
          <a:lstStyle/>
          <a:p>
            <a:r>
              <a:rPr kumimoji="0" lang="de-DE" smtClean="0"/>
              <a:t>Rousseaus Welten, Paderborn, 7. Mai 2012</a:t>
            </a:r>
            <a:endParaRPr kumimoji="0" lang="en-US"/>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pPr algn="ctr" eaLnBrk="1" latinLnBrk="0" hangingPunct="1"/>
            <a:fld id="{2C6B1FF6-39B9-40F5-8B67-33C6354A3D4F}" type="slidenum">
              <a:rPr kumimoji="0" lang="en-US" smtClean="0"/>
              <a:pPr algn="ctr" eaLnBrk="1" latinLnBrk="0" hangingPunct="1"/>
              <a:t>‹Nr.›</a:t>
            </a:fld>
            <a:endParaRPr kumimoji="0" lang="en-US" dirty="0"/>
          </a:p>
        </p:txBody>
      </p:sp>
      <p:sp>
        <p:nvSpPr>
          <p:cNvPr id="23" name="Titel 22"/>
          <p:cNvSpPr>
            <a:spLocks noGrp="1"/>
          </p:cNvSpPr>
          <p:nvPr>
            <p:ph type="title"/>
          </p:nvPr>
        </p:nvSpPr>
        <p:spPr/>
        <p:txBody>
          <a:bodyPr rtlCol="0" anchor="b" anchorCtr="0"/>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Datumsplatzhalter 2"/>
          <p:cNvSpPr>
            <a:spLocks noGrp="1"/>
          </p:cNvSpPr>
          <p:nvPr>
            <p:ph type="dt" sz="half" idx="10"/>
          </p:nvPr>
        </p:nvSpPr>
        <p:spPr/>
        <p:txBody>
          <a:bodyPr/>
          <a:lstStyle/>
          <a:p>
            <a:pPr eaLnBrk="1" latinLnBrk="0" hangingPunct="1"/>
            <a:fld id="{099E4D6A-69CE-4475-9C3D-B7822AEED037}" type="datetime1">
              <a:rPr lang="en-US" smtClean="0"/>
              <a:t>5/3/2012</a:t>
            </a:fld>
            <a:endParaRPr lang="en-US"/>
          </a:p>
        </p:txBody>
      </p:sp>
      <p:sp>
        <p:nvSpPr>
          <p:cNvPr id="4" name="Fußzeilenplatzhalter 3"/>
          <p:cNvSpPr>
            <a:spLocks noGrp="1"/>
          </p:cNvSpPr>
          <p:nvPr>
            <p:ph type="ftr" sz="quarter" idx="11"/>
          </p:nvPr>
        </p:nvSpPr>
        <p:spPr/>
        <p:txBody>
          <a:bodyPr/>
          <a:lstStyle/>
          <a:p>
            <a:r>
              <a:rPr kumimoji="0" lang="de-DE" smtClean="0"/>
              <a:t>Rousseaus Welten, Paderborn, 7. Mai 2012</a:t>
            </a:r>
            <a:endParaRPr kumimoji="0" lang="en-US" dirty="0"/>
          </a:p>
        </p:txBody>
      </p:sp>
      <p:sp>
        <p:nvSpPr>
          <p:cNvPr id="5" name="Foliennummernplatzhalter 4"/>
          <p:cNvSpPr>
            <a:spLocks noGrp="1"/>
          </p:cNvSpPr>
          <p:nvPr>
            <p:ph type="sldNum" sz="quarter" idx="12"/>
          </p:nvPr>
        </p:nvSpPr>
        <p:spPr>
          <a:xfrm>
            <a:off x="4343400" y="1036020"/>
            <a:ext cx="457200" cy="441325"/>
          </a:xfrm>
        </p:spPr>
        <p:txBody>
          <a:bodyPr/>
          <a:lstStyle/>
          <a:p>
            <a:pPr eaLnBrk="1" latinLnBrk="0" hangingPunct="1"/>
            <a:fld id="{2C6B1FF6-39B9-40F5-8B67-33C6354A3D4F}" type="slidenum">
              <a:rPr kumimoji="0" lang="en-US" smtClean="0"/>
              <a:pPr eaLnBrk="1" latinLnBrk="0" hangingPunct="1"/>
              <a:t>‹Nr.›</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pPr eaLnBrk="1" latinLnBrk="0" hangingPunct="1"/>
            <a:fld id="{5AD38BDC-1C28-4FD7-9B20-3DDE353FF8A6}" type="datetime1">
              <a:rPr lang="en-US" smtClean="0"/>
              <a:t>5/3/2012</a:t>
            </a:fld>
            <a:endParaRPr lang="en-US"/>
          </a:p>
        </p:txBody>
      </p:sp>
      <p:sp>
        <p:nvSpPr>
          <p:cNvPr id="3" name="Fußzeilenplatzhalter 2"/>
          <p:cNvSpPr>
            <a:spLocks noGrp="1"/>
          </p:cNvSpPr>
          <p:nvPr>
            <p:ph type="ftr" sz="quarter" idx="11"/>
          </p:nvPr>
        </p:nvSpPr>
        <p:spPr/>
        <p:txBody>
          <a:bodyPr/>
          <a:lstStyle/>
          <a:p>
            <a:r>
              <a:rPr kumimoji="0" lang="de-DE" smtClean="0"/>
              <a:t>Rousseaus Welten, Paderborn, 7. Mai 2012</a:t>
            </a:r>
            <a:endParaRPr kumimoji="0" lang="en-US"/>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pPr eaLnBrk="1" latinLnBrk="0" hangingPunct="1"/>
            <a:fld id="{2C6B1FF6-39B9-40F5-8B67-33C6354A3D4F}" type="slidenum">
              <a:rPr kumimoji="0" lang="en-US" smtClean="0"/>
              <a:pPr eaLnBrk="1" latinLnBrk="0" hangingPunct="1"/>
              <a:t>‹Nr.›</a:t>
            </a:fld>
            <a:endParaRPr kumimoji="0" lang="en-US" dirty="0">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smtClean="0"/>
              <a:t>Titelmasterformat durch Klicken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pPr eaLnBrk="1" latinLnBrk="0" hangingPunct="1"/>
            <a:fld id="{2C6B1FF6-39B9-40F5-8B67-33C6354A3D4F}" type="slidenum">
              <a:rPr kumimoji="0" lang="en-US" smtClean="0"/>
              <a:pPr eaLnBrk="1" latinLnBrk="0" hangingPunct="1"/>
              <a:t>‹Nr.›</a:t>
            </a:fld>
            <a:endParaRPr kumimoji="0" lang="en-US" dirty="0">
              <a:solidFill>
                <a:schemeClr val="accent3">
                  <a:shade val="75000"/>
                </a:schemeClr>
              </a:solidFill>
            </a:endParaRPr>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pPr eaLnBrk="1" latinLnBrk="0" hangingPunct="1"/>
            <a:fld id="{6B7C117C-C5FC-4526-A1D5-4A21BC9C0F4A}" type="datetime1">
              <a:rPr lang="en-US" smtClean="0"/>
              <a:t>5/3/2012</a:t>
            </a:fld>
            <a:endParaRPr lang="en-US"/>
          </a:p>
        </p:txBody>
      </p:sp>
      <p:sp>
        <p:nvSpPr>
          <p:cNvPr id="6" name="Fußzeilenplatzhalter 5"/>
          <p:cNvSpPr>
            <a:spLocks noGrp="1"/>
          </p:cNvSpPr>
          <p:nvPr>
            <p:ph type="ftr" sz="quarter" idx="11"/>
          </p:nvPr>
        </p:nvSpPr>
        <p:spPr>
          <a:xfrm>
            <a:off x="301752" y="6410848"/>
            <a:ext cx="3383280" cy="365760"/>
          </a:xfrm>
        </p:spPr>
        <p:txBody>
          <a:bodyPr/>
          <a:lstStyle/>
          <a:p>
            <a:r>
              <a:rPr kumimoji="0" lang="de-DE" smtClean="0"/>
              <a:t>Rousseaus Welten, Paderborn, 7. Mai 2012</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pPr eaLnBrk="1" latinLnBrk="0" hangingPunct="1"/>
            <a:fld id="{2C6B1FF6-39B9-40F5-8B67-33C6354A3D4F}" type="slidenum">
              <a:rPr kumimoji="0" lang="en-US" smtClean="0"/>
              <a:pPr eaLnBrk="1" latinLnBrk="0" hangingPunct="1"/>
              <a:t>‹Nr.›</a:t>
            </a:fld>
            <a:endParaRPr kumimoji="0" lang="en-US" dirty="0"/>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smtClean="0"/>
              <a:t>Titelmasterformat durch Klicken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smtClean="0"/>
              <a:t>Bild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smtClean="0"/>
              <a:t>Textmasterformat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pPr eaLnBrk="1" latinLnBrk="0" hangingPunct="1"/>
            <a:fld id="{42412B18-8CC7-410B-8302-09EF3B5B1508}" type="datetime1">
              <a:rPr lang="en-US" smtClean="0"/>
              <a:t>5/3/2012</a:t>
            </a:fld>
            <a:endParaRPr lang="en-US" dirty="0"/>
          </a:p>
        </p:txBody>
      </p:sp>
      <p:sp>
        <p:nvSpPr>
          <p:cNvPr id="6" name="Fußzeilenplatzhalter 5"/>
          <p:cNvSpPr>
            <a:spLocks noGrp="1"/>
          </p:cNvSpPr>
          <p:nvPr>
            <p:ph type="ftr" sz="quarter" idx="11"/>
          </p:nvPr>
        </p:nvSpPr>
        <p:spPr>
          <a:xfrm>
            <a:off x="301752" y="6410848"/>
            <a:ext cx="3584448" cy="365760"/>
          </a:xfrm>
        </p:spPr>
        <p:txBody>
          <a:bodyPr/>
          <a:lstStyle/>
          <a:p>
            <a:r>
              <a:rPr kumimoji="0" lang="de-DE" smtClean="0"/>
              <a:t>Rousseaus Welten, Paderborn, 7. Mai 2012</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pPr eaLnBrk="1" latinLnBrk="0" hangingPunct="1"/>
            <a:fld id="{7A396F80-3E12-4232-B1C2-0E372FDEDE2B}" type="datetime1">
              <a:rPr lang="en-US" smtClean="0"/>
              <a:t>5/3/2012</a:t>
            </a:fld>
            <a:endParaRPr lang="en-US"/>
          </a:p>
        </p:txBody>
      </p:sp>
      <p:sp>
        <p:nvSpPr>
          <p:cNvPr id="5" name="Fußzeilenplatzhalter 4"/>
          <p:cNvSpPr>
            <a:spLocks noGrp="1"/>
          </p:cNvSpPr>
          <p:nvPr>
            <p:ph type="ftr" sz="quarter" idx="11"/>
          </p:nvPr>
        </p:nvSpPr>
        <p:spPr/>
        <p:txBody>
          <a:bodyPr/>
          <a:lstStyle/>
          <a:p>
            <a:r>
              <a:rPr kumimoji="0" lang="de-DE" smtClean="0"/>
              <a:t>Rousseaus Welten, Paderborn, 7. Mai 2012</a:t>
            </a:r>
            <a:endParaRPr kumimoji="0" lang="en-US"/>
          </a:p>
        </p:txBody>
      </p:sp>
      <p:sp>
        <p:nvSpPr>
          <p:cNvPr id="6" name="Foliennummernplatzhalter 5"/>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‹Nr.›</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pPr eaLnBrk="1" latinLnBrk="0" hangingPunct="1"/>
            <a:fld id="{2C6B1FF6-39B9-40F5-8B67-33C6354A3D4F}" type="slidenum">
              <a:rPr kumimoji="0" lang="en-US" smtClean="0"/>
              <a:pPr eaLnBrk="1" latinLnBrk="0" hangingPunct="1"/>
              <a:t>‹Nr.›</a:t>
            </a:fld>
            <a:endParaRPr kumimoji="0" lang="en-US" dirty="0"/>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pPr eaLnBrk="1" latinLnBrk="0" hangingPunct="1"/>
            <a:fld id="{896BE3EC-96A3-477B-95B8-B12B0C3B1FF8}" type="datetime1">
              <a:rPr lang="en-US" smtClean="0"/>
              <a:t>5/3/2012</a:t>
            </a:fld>
            <a:endParaRPr lang="en-US"/>
          </a:p>
        </p:txBody>
      </p:sp>
      <p:sp>
        <p:nvSpPr>
          <p:cNvPr id="5" name="Fußzeilenplatzhalter 4"/>
          <p:cNvSpPr>
            <a:spLocks noGrp="1"/>
          </p:cNvSpPr>
          <p:nvPr>
            <p:ph type="ftr" sz="quarter" idx="11"/>
          </p:nvPr>
        </p:nvSpPr>
        <p:spPr/>
        <p:txBody>
          <a:bodyPr/>
          <a:lstStyle/>
          <a:p>
            <a:r>
              <a:rPr kumimoji="0" lang="de-DE" smtClean="0"/>
              <a:t>Rousseaus Welten, Paderborn, 7. Mai 2012</a:t>
            </a:r>
            <a:endParaRPr kumimoji="0" lang="en-US"/>
          </a:p>
        </p:txBody>
      </p:sp>
      <p:sp>
        <p:nvSpPr>
          <p:cNvPr id="2" name="Vertikaler Titel 1"/>
          <p:cNvSpPr>
            <a:spLocks noGrp="1"/>
          </p:cNvSpPr>
          <p:nvPr>
            <p:ph type="title" orient="vert"/>
          </p:nvPr>
        </p:nvSpPr>
        <p:spPr>
          <a:xfrm>
            <a:off x="7391400" y="304801"/>
            <a:ext cx="1447800" cy="5851525"/>
          </a:xfrm>
        </p:spPr>
        <p:txBody>
          <a:bodyPr vert="eaVert"/>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pPr algn="r" eaLnBrk="1" latinLnBrk="0" hangingPunct="1"/>
            <a:fld id="{E57F8653-93A6-42EF-8B1A-637508433A7F}" type="datetime1">
              <a:rPr lang="en-US" smtClean="0"/>
              <a:t>5/3/2012</a:t>
            </a:fld>
            <a:endParaRPr lang="en-US" sz="1400" dirty="0">
              <a:solidFill>
                <a:srgbClr val="FFFFFF"/>
              </a:solidFill>
            </a:endParaRPr>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algn="l" eaLnBrk="1" latinLnBrk="0" hangingPunct="1"/>
            <a:r>
              <a:rPr kumimoji="0" lang="de-DE" smtClean="0">
                <a:solidFill>
                  <a:srgbClr val="FFFFFF"/>
                </a:solidFill>
              </a:rPr>
              <a:t>Rousseaus Welten, Paderborn, 7. Mai 2012</a:t>
            </a:r>
            <a:endParaRPr kumimoji="0" lang="en-US" dirty="0">
              <a:solidFill>
                <a:srgbClr val="FFFFFF"/>
              </a:solidFill>
            </a:endParaRPr>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lgn="ctr" eaLnBrk="1" latinLnBrk="0" hangingPunct="1"/>
            <a:fld id="{2C6B1FF6-39B9-40F5-8B67-33C6354A3D4F}" type="slidenum">
              <a:rPr kumimoji="0" lang="en-US" smtClean="0"/>
              <a:pPr algn="ctr" eaLnBrk="1" latinLnBrk="0" hangingPunct="1"/>
              <a:t>‹Nr.›</a:t>
            </a:fld>
            <a:endParaRPr kumimoji="0" lang="en-US" sz="1600" dirty="0">
              <a:solidFill>
                <a:schemeClr val="accent3">
                  <a:shade val="75000"/>
                </a:schemeClr>
              </a:solidFill>
            </a:endParaRPr>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smtClean="0"/>
              <a:t>Titelmasterformat durch Klicken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smtClean="0"/>
              <a:t>Textmasterformat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jpg"/><Relationship Id="rId1" Type="http://schemas.openxmlformats.org/officeDocument/2006/relationships/slideLayout" Target="../slideLayouts/slideLayout5.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2051720" y="5784726"/>
            <a:ext cx="5407868" cy="576064"/>
          </a:xfrm>
        </p:spPr>
        <p:txBody>
          <a:bodyPr>
            <a:noAutofit/>
          </a:bodyPr>
          <a:lstStyle/>
          <a:p>
            <a:r>
              <a:rPr lang="de-DE" cap="none" dirty="0" smtClean="0"/>
              <a:t>Rousseaus </a:t>
            </a:r>
            <a:r>
              <a:rPr lang="de-DE" cap="none" dirty="0"/>
              <a:t>W</a:t>
            </a:r>
            <a:r>
              <a:rPr lang="de-DE" cap="none" dirty="0" smtClean="0"/>
              <a:t>elten.</a:t>
            </a:r>
          </a:p>
          <a:p>
            <a:r>
              <a:rPr lang="de-DE" cap="none" dirty="0" smtClean="0"/>
              <a:t>Paderborn, 7. Mai 2012</a:t>
            </a:r>
            <a:endParaRPr lang="de-DE" cap="none" dirty="0"/>
          </a:p>
        </p:txBody>
      </p:sp>
      <p:sp>
        <p:nvSpPr>
          <p:cNvPr id="3" name="Titel 2"/>
          <p:cNvSpPr>
            <a:spLocks noGrp="1"/>
          </p:cNvSpPr>
          <p:nvPr>
            <p:ph type="ctrTitle"/>
          </p:nvPr>
        </p:nvSpPr>
        <p:spPr/>
        <p:txBody>
          <a:bodyPr>
            <a:normAutofit fontScale="90000"/>
          </a:bodyPr>
          <a:lstStyle/>
          <a:p>
            <a:r>
              <a:rPr lang="de-DE" sz="2400" b="1" dirty="0" smtClean="0"/>
              <a:t>In die Seele „wie in einen Spiegel sehen“.</a:t>
            </a:r>
            <a:br>
              <a:rPr lang="de-DE" sz="2400" b="1" dirty="0" smtClean="0"/>
            </a:br>
            <a:r>
              <a:rPr lang="de-DE" sz="2400" b="1" dirty="0" smtClean="0"/>
              <a:t>Die Rousseau-Übersetzung von Prinz August von </a:t>
            </a:r>
            <a:br>
              <a:rPr lang="de-DE" sz="2400" b="1" dirty="0" smtClean="0"/>
            </a:br>
            <a:r>
              <a:rPr lang="de-DE" sz="2400" b="1" dirty="0" smtClean="0"/>
              <a:t>Sachsen-Gotha-Altenburg im </a:t>
            </a:r>
            <a:r>
              <a:rPr lang="de-DE" sz="2400" b="1" i="1" dirty="0" smtClean="0"/>
              <a:t>Journal von Tiefurt</a:t>
            </a:r>
            <a:br>
              <a:rPr lang="de-DE" sz="2400" b="1" i="1" dirty="0" smtClean="0"/>
            </a:br>
            <a:r>
              <a:rPr lang="de-DE" sz="2400" b="1" i="1" dirty="0" smtClean="0"/>
              <a:t/>
            </a:r>
            <a:br>
              <a:rPr lang="de-DE" sz="2400" b="1" i="1" dirty="0" smtClean="0"/>
            </a:br>
            <a:r>
              <a:rPr lang="de-DE" sz="1800" b="1" dirty="0" smtClean="0">
                <a:solidFill>
                  <a:schemeClr val="tx2"/>
                </a:solidFill>
              </a:rPr>
              <a:t>PD Dr. Jutta Heinz</a:t>
            </a:r>
            <a:endParaRPr lang="de-DE" sz="1800" b="1" dirty="0">
              <a:solidFill>
                <a:schemeClr val="tx2"/>
              </a:solidFill>
            </a:endParaRPr>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3103251"/>
            <a:ext cx="2095500" cy="2616327"/>
          </a:xfrm>
          <a:prstGeom prst="rect">
            <a:avLst/>
          </a:prstGeom>
        </p:spPr>
      </p:pic>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3103251"/>
            <a:ext cx="2011680" cy="2660904"/>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0223" y="3228506"/>
            <a:ext cx="2223553" cy="2535649"/>
          </a:xfrm>
          <a:prstGeom prst="rect">
            <a:avLst/>
          </a:prstGeom>
        </p:spPr>
      </p:pic>
    </p:spTree>
    <p:extLst>
      <p:ext uri="{BB962C8B-B14F-4D97-AF65-F5344CB8AC3E}">
        <p14:creationId xmlns:p14="http://schemas.microsoft.com/office/powerpoint/2010/main" val="30510586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e-DE" sz="2400" b="1" dirty="0" smtClean="0"/>
              <a:t>Gliederung</a:t>
            </a:r>
            <a:endParaRPr lang="de-DE" sz="2400" b="1" dirty="0"/>
          </a:p>
        </p:txBody>
      </p:sp>
      <p:sp>
        <p:nvSpPr>
          <p:cNvPr id="4" name="Fußzeilenplatzhalter 3"/>
          <p:cNvSpPr>
            <a:spLocks noGrp="1"/>
          </p:cNvSpPr>
          <p:nvPr>
            <p:ph type="ftr" sz="quarter" idx="11"/>
          </p:nvPr>
        </p:nvSpPr>
        <p:spPr/>
        <p:txBody>
          <a:bodyPr/>
          <a:lstStyle/>
          <a:p>
            <a:r>
              <a:rPr kumimoji="0" lang="de-DE" smtClean="0"/>
              <a:t>Rousseaus Welten, Paderborn, 7. Mai 2012</a:t>
            </a:r>
            <a:endParaRPr kumimoji="0" lang="en-US"/>
          </a:p>
        </p:txBody>
      </p:sp>
      <p:sp>
        <p:nvSpPr>
          <p:cNvPr id="5" name="Foliennummernplatzhalter 4"/>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2</a:t>
            </a:fld>
            <a:endParaRPr kumimoji="0" lang="en-US" dirty="0"/>
          </a:p>
        </p:txBody>
      </p:sp>
      <p:sp>
        <p:nvSpPr>
          <p:cNvPr id="7" name="Inhaltsplatzhalter 6"/>
          <p:cNvSpPr>
            <a:spLocks noGrp="1"/>
          </p:cNvSpPr>
          <p:nvPr>
            <p:ph sz="quarter" idx="1"/>
          </p:nvPr>
        </p:nvSpPr>
        <p:spPr/>
        <p:txBody>
          <a:bodyPr>
            <a:normAutofit/>
          </a:bodyPr>
          <a:lstStyle/>
          <a:p>
            <a:r>
              <a:rPr lang="de-DE" sz="1800" dirty="0" smtClean="0"/>
              <a:t>I.	Prinz August von Sachsen-Gotha-Altenburg (1747-1806): </a:t>
            </a:r>
            <a:br>
              <a:rPr lang="de-DE" sz="1800" dirty="0" smtClean="0"/>
            </a:br>
            <a:r>
              <a:rPr lang="de-DE" sz="1800" dirty="0" smtClean="0"/>
              <a:t>	„einer von den besten in seiner </a:t>
            </a:r>
            <a:r>
              <a:rPr lang="de-DE" sz="1800" dirty="0" err="1" smtClean="0"/>
              <a:t>Classe</a:t>
            </a:r>
            <a:r>
              <a:rPr lang="de-DE" sz="1800" dirty="0" smtClean="0"/>
              <a:t>“ </a:t>
            </a:r>
            <a:br>
              <a:rPr lang="de-DE" sz="1800" dirty="0" smtClean="0"/>
            </a:br>
            <a:r>
              <a:rPr lang="de-DE" sz="1800" dirty="0" smtClean="0"/>
              <a:t>	(Christoph Martin Wieland)</a:t>
            </a:r>
          </a:p>
          <a:p>
            <a:r>
              <a:rPr lang="de-DE" sz="1800" dirty="0" smtClean="0"/>
              <a:t>II.	Das </a:t>
            </a:r>
            <a:r>
              <a:rPr lang="de-DE" sz="1800" i="1" dirty="0" smtClean="0"/>
              <a:t>Journal von </a:t>
            </a:r>
            <a:r>
              <a:rPr lang="de-DE" sz="1800" i="1" dirty="0" err="1" smtClean="0"/>
              <a:t>Tiefurth</a:t>
            </a:r>
            <a:r>
              <a:rPr lang="de-DE" sz="1800" dirty="0" smtClean="0"/>
              <a:t> (1781-1784): </a:t>
            </a:r>
            <a:br>
              <a:rPr lang="de-DE" sz="1800" dirty="0" smtClean="0"/>
            </a:br>
            <a:r>
              <a:rPr lang="de-DE" sz="1800" dirty="0" smtClean="0"/>
              <a:t>	„Es ward als ein </a:t>
            </a:r>
            <a:r>
              <a:rPr lang="de-DE" sz="1800" dirty="0" err="1" smtClean="0"/>
              <a:t>Wochenblat</a:t>
            </a:r>
            <a:r>
              <a:rPr lang="de-DE" sz="1800" dirty="0" smtClean="0"/>
              <a:t> zum Scherze angefangen“ </a:t>
            </a:r>
            <a:br>
              <a:rPr lang="de-DE" sz="1800" dirty="0" smtClean="0"/>
            </a:br>
            <a:r>
              <a:rPr lang="de-DE" sz="1800" dirty="0" smtClean="0"/>
              <a:t>	(Herzogin Anna Amalia von Sachsen-Weimar-Eisenach)</a:t>
            </a:r>
          </a:p>
          <a:p>
            <a:r>
              <a:rPr lang="de-DE" sz="1800" dirty="0" smtClean="0"/>
              <a:t>III.	Jean-Jacques Rousseau: </a:t>
            </a:r>
            <a:r>
              <a:rPr lang="de-DE" sz="1800" i="1" dirty="0" err="1" smtClean="0"/>
              <a:t>Quatre</a:t>
            </a:r>
            <a:r>
              <a:rPr lang="de-DE" sz="1800" i="1" dirty="0" smtClean="0"/>
              <a:t> </a:t>
            </a:r>
            <a:r>
              <a:rPr lang="de-DE" sz="1800" i="1" dirty="0" err="1" smtClean="0"/>
              <a:t>Lettres</a:t>
            </a:r>
            <a:r>
              <a:rPr lang="de-DE" sz="1800" i="1" dirty="0" smtClean="0"/>
              <a:t> a M. le </a:t>
            </a:r>
            <a:r>
              <a:rPr lang="de-DE" sz="1800" i="1" dirty="0" err="1" smtClean="0"/>
              <a:t>Président</a:t>
            </a:r>
            <a:r>
              <a:rPr lang="de-DE" sz="1800" i="1" dirty="0" smtClean="0"/>
              <a:t> de </a:t>
            </a:r>
            <a:br>
              <a:rPr lang="de-DE" sz="1800" i="1" dirty="0" smtClean="0"/>
            </a:br>
            <a:r>
              <a:rPr lang="de-DE" sz="1800" i="1" dirty="0" smtClean="0"/>
              <a:t>	Malesherbes, </a:t>
            </a:r>
            <a:r>
              <a:rPr lang="de-DE" sz="1800" i="1" dirty="0" err="1" smtClean="0"/>
              <a:t>contenant</a:t>
            </a:r>
            <a:r>
              <a:rPr lang="de-DE" sz="1800" i="1" dirty="0" smtClean="0"/>
              <a:t> le </a:t>
            </a:r>
            <a:r>
              <a:rPr lang="de-DE" sz="1800" i="1" dirty="0" err="1" smtClean="0"/>
              <a:t>vrai</a:t>
            </a:r>
            <a:r>
              <a:rPr lang="de-DE" sz="1800" i="1" dirty="0" smtClean="0"/>
              <a:t> </a:t>
            </a:r>
            <a:r>
              <a:rPr lang="de-DE" sz="1800" i="1" dirty="0" err="1" smtClean="0"/>
              <a:t>tableau</a:t>
            </a:r>
            <a:r>
              <a:rPr lang="de-DE" sz="1800" i="1" dirty="0" smtClean="0"/>
              <a:t> de </a:t>
            </a:r>
            <a:r>
              <a:rPr lang="de-DE" sz="1800" i="1" dirty="0" err="1" smtClean="0"/>
              <a:t>mon</a:t>
            </a:r>
            <a:r>
              <a:rPr lang="de-DE" sz="1800" i="1" dirty="0" smtClean="0"/>
              <a:t> </a:t>
            </a:r>
            <a:r>
              <a:rPr lang="de-DE" sz="1800" i="1" dirty="0" err="1" smtClean="0"/>
              <a:t>caractère</a:t>
            </a:r>
            <a:r>
              <a:rPr lang="de-DE" sz="1800" i="1" dirty="0" smtClean="0"/>
              <a:t>, </a:t>
            </a:r>
            <a:br>
              <a:rPr lang="de-DE" sz="1800" i="1" dirty="0" smtClean="0"/>
            </a:br>
            <a:r>
              <a:rPr lang="de-DE" sz="1800" i="1" dirty="0" smtClean="0"/>
              <a:t>	et les </a:t>
            </a:r>
            <a:r>
              <a:rPr lang="de-DE" sz="1800" i="1" dirty="0" err="1" smtClean="0"/>
              <a:t>vrais</a:t>
            </a:r>
            <a:r>
              <a:rPr lang="de-DE" sz="1800" i="1" dirty="0" smtClean="0"/>
              <a:t> </a:t>
            </a:r>
            <a:r>
              <a:rPr lang="de-DE" sz="1800" i="1" dirty="0" err="1" smtClean="0"/>
              <a:t>motifs</a:t>
            </a:r>
            <a:r>
              <a:rPr lang="de-DE" sz="1800" i="1" dirty="0" smtClean="0"/>
              <a:t> de </a:t>
            </a:r>
            <a:r>
              <a:rPr lang="de-DE" sz="1800" i="1" dirty="0" err="1" smtClean="0"/>
              <a:t>toute</a:t>
            </a:r>
            <a:r>
              <a:rPr lang="de-DE" sz="1800" i="1" dirty="0" smtClean="0"/>
              <a:t> </a:t>
            </a:r>
            <a:r>
              <a:rPr lang="de-DE" sz="1800" i="1" dirty="0" err="1" smtClean="0"/>
              <a:t>ma</a:t>
            </a:r>
            <a:r>
              <a:rPr lang="de-DE" sz="1800" i="1" dirty="0" smtClean="0"/>
              <a:t> </a:t>
            </a:r>
            <a:r>
              <a:rPr lang="de-DE" sz="1800" i="1" dirty="0" err="1" smtClean="0"/>
              <a:t>conduite</a:t>
            </a:r>
            <a:r>
              <a:rPr lang="de-DE" sz="1800" i="1" dirty="0" smtClean="0"/>
              <a:t> </a:t>
            </a:r>
            <a:r>
              <a:rPr lang="de-DE" sz="1800" dirty="0" smtClean="0"/>
              <a:t>(1762): </a:t>
            </a:r>
            <a:br>
              <a:rPr lang="de-DE" sz="1800" dirty="0" smtClean="0"/>
            </a:br>
            <a:r>
              <a:rPr lang="de-DE" sz="1800" dirty="0" smtClean="0"/>
              <a:t>	„Das einzige, was ich in meinem ganzen Leben </a:t>
            </a:r>
            <a:br>
              <a:rPr lang="de-DE" sz="1800" dirty="0" smtClean="0"/>
            </a:br>
            <a:r>
              <a:rPr lang="de-DE" sz="1800" dirty="0" smtClean="0"/>
              <a:t>	mit Leichtigkeit geschrieben habe“ (Rousseau)</a:t>
            </a:r>
          </a:p>
          <a:p>
            <a:r>
              <a:rPr lang="de-DE" sz="1800" dirty="0" smtClean="0"/>
              <a:t>IV.	Die Übersetzung der Briefe von Prinz August: </a:t>
            </a:r>
            <a:br>
              <a:rPr lang="de-DE" sz="1800" dirty="0" smtClean="0"/>
            </a:br>
            <a:r>
              <a:rPr lang="de-DE" sz="1800" dirty="0" smtClean="0"/>
              <a:t>	„einen zwar schwächlichen, aber langen und langweiligen Beitrag“</a:t>
            </a:r>
            <a:br>
              <a:rPr lang="de-DE" sz="1800" dirty="0" smtClean="0"/>
            </a:br>
            <a:r>
              <a:rPr lang="de-DE" sz="1800" dirty="0" smtClean="0"/>
              <a:t>	(Prinz August)</a:t>
            </a:r>
          </a:p>
          <a:p>
            <a:r>
              <a:rPr lang="de-DE" sz="1800" dirty="0" smtClean="0"/>
              <a:t>V.	Zusammenfassung</a:t>
            </a:r>
          </a:p>
          <a:p>
            <a:endParaRPr lang="de-DE" sz="1800" dirty="0"/>
          </a:p>
          <a:p>
            <a:endParaRPr lang="de-DE" sz="1800" dirty="0"/>
          </a:p>
        </p:txBody>
      </p:sp>
    </p:spTree>
    <p:extLst>
      <p:ext uri="{BB962C8B-B14F-4D97-AF65-F5344CB8AC3E}">
        <p14:creationId xmlns:p14="http://schemas.microsoft.com/office/powerpoint/2010/main" val="26562544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2400" b="1" dirty="0" smtClean="0"/>
              <a:t>Prinz August von Sachsen-Gotha-Altenburg </a:t>
            </a:r>
            <a:br>
              <a:rPr lang="de-DE" sz="2400" b="1" dirty="0" smtClean="0"/>
            </a:br>
            <a:r>
              <a:rPr lang="de-DE" sz="2400" b="1" dirty="0" smtClean="0"/>
              <a:t>(1747-1806)</a:t>
            </a:r>
            <a:endParaRPr lang="de-DE" sz="2400" b="1" dirty="0"/>
          </a:p>
        </p:txBody>
      </p:sp>
      <p:sp>
        <p:nvSpPr>
          <p:cNvPr id="3" name="Fußzeilenplatzhalter 2"/>
          <p:cNvSpPr>
            <a:spLocks noGrp="1"/>
          </p:cNvSpPr>
          <p:nvPr>
            <p:ph type="ftr" sz="quarter" idx="11"/>
          </p:nvPr>
        </p:nvSpPr>
        <p:spPr/>
        <p:txBody>
          <a:bodyPr/>
          <a:lstStyle/>
          <a:p>
            <a:r>
              <a:rPr kumimoji="0" lang="de-DE" smtClean="0"/>
              <a:t>Rousseaus Welten, Paderborn, 7. Mai 2012</a:t>
            </a:r>
            <a:endParaRPr kumimoji="0" lang="en-US"/>
          </a:p>
        </p:txBody>
      </p:sp>
      <p:sp>
        <p:nvSpPr>
          <p:cNvPr id="4" name="Foliennummernplatzhalter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3</a:t>
            </a:fld>
            <a:endParaRPr kumimoji="0" lang="en-US" dirty="0"/>
          </a:p>
        </p:txBody>
      </p:sp>
      <p:sp>
        <p:nvSpPr>
          <p:cNvPr id="7" name="Inhaltsplatzhalter 6"/>
          <p:cNvSpPr>
            <a:spLocks noGrp="1"/>
          </p:cNvSpPr>
          <p:nvPr>
            <p:ph sz="half" idx="1"/>
          </p:nvPr>
        </p:nvSpPr>
        <p:spPr/>
        <p:txBody>
          <a:bodyPr>
            <a:normAutofit/>
          </a:bodyPr>
          <a:lstStyle/>
          <a:p>
            <a:endParaRPr lang="de-DE" sz="1800" dirty="0" smtClean="0"/>
          </a:p>
          <a:p>
            <a:r>
              <a:rPr lang="de-DE" sz="1800" dirty="0" smtClean="0"/>
              <a:t>„einer von den besten in seiner </a:t>
            </a:r>
            <a:r>
              <a:rPr lang="de-DE" sz="1800" dirty="0" err="1" smtClean="0"/>
              <a:t>Classe</a:t>
            </a:r>
            <a:r>
              <a:rPr lang="de-DE" sz="1800" dirty="0" smtClean="0"/>
              <a:t>“ (Wieland)</a:t>
            </a:r>
          </a:p>
          <a:p>
            <a:endParaRPr lang="de-DE" sz="1800" dirty="0" smtClean="0"/>
          </a:p>
          <a:p>
            <a:r>
              <a:rPr lang="de-DE" sz="1800" dirty="0" smtClean="0"/>
              <a:t>„Der Prinz ist gar verständig und lieb, es läßt sich mit ihm etwas reden und treiben. Ich schicke dir einen artigen Aufsatz über Rousseau, von ihm. Er ist </a:t>
            </a:r>
            <a:r>
              <a:rPr lang="de-DE" sz="1800" dirty="0" err="1" smtClean="0"/>
              <a:t>auserordentlich</a:t>
            </a:r>
            <a:r>
              <a:rPr lang="de-DE" sz="1800" dirty="0" smtClean="0"/>
              <a:t> bescheiden, </a:t>
            </a:r>
            <a:r>
              <a:rPr lang="de-DE" sz="1800" dirty="0" err="1" smtClean="0"/>
              <a:t>bey</a:t>
            </a:r>
            <a:r>
              <a:rPr lang="de-DE" sz="1800" dirty="0" smtClean="0"/>
              <a:t> sehr richtigem Gefühl, und hat keine fürstliche </a:t>
            </a:r>
            <a:r>
              <a:rPr lang="de-DE" sz="1800" dirty="0" err="1" smtClean="0"/>
              <a:t>Queeren</a:t>
            </a:r>
            <a:r>
              <a:rPr lang="de-DE" sz="1800" dirty="0" smtClean="0"/>
              <a:t>“ </a:t>
            </a:r>
            <a:br>
              <a:rPr lang="de-DE" sz="1800" dirty="0" smtClean="0"/>
            </a:br>
            <a:r>
              <a:rPr lang="de-DE" sz="1800" dirty="0" smtClean="0"/>
              <a:t>(Goethe)</a:t>
            </a:r>
          </a:p>
          <a:p>
            <a:endParaRPr lang="de-DE" sz="1800" dirty="0" smtClean="0"/>
          </a:p>
          <a:p>
            <a:endParaRPr lang="de-DE" sz="1800" dirty="0"/>
          </a:p>
        </p:txBody>
      </p:sp>
      <p:pic>
        <p:nvPicPr>
          <p:cNvPr id="10" name="Inhaltsplatzhalter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72150" y="2426494"/>
            <a:ext cx="2095500" cy="2571750"/>
          </a:xfrm>
        </p:spPr>
      </p:pic>
      <p:sp>
        <p:nvSpPr>
          <p:cNvPr id="8" name="Textplatzhalter 7"/>
          <p:cNvSpPr>
            <a:spLocks noGrp="1"/>
          </p:cNvSpPr>
          <p:nvPr>
            <p:ph type="body" sz="half" idx="4294967295"/>
          </p:nvPr>
        </p:nvSpPr>
        <p:spPr>
          <a:xfrm>
            <a:off x="5220072" y="5301208"/>
            <a:ext cx="3286199" cy="464840"/>
          </a:xfrm>
        </p:spPr>
        <p:txBody>
          <a:bodyPr>
            <a:normAutofit/>
          </a:bodyPr>
          <a:lstStyle/>
          <a:p>
            <a:r>
              <a:rPr lang="de-DE" sz="1050" dirty="0"/>
              <a:t>Gemälde von Ernst Christian Specht, 1795</a:t>
            </a:r>
          </a:p>
        </p:txBody>
      </p:sp>
    </p:spTree>
    <p:extLst>
      <p:ext uri="{BB962C8B-B14F-4D97-AF65-F5344CB8AC3E}">
        <p14:creationId xmlns:p14="http://schemas.microsoft.com/office/powerpoint/2010/main" val="3628030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pPr algn="ctr"/>
            <a:r>
              <a:rPr lang="de-DE" sz="1800" dirty="0" smtClean="0"/>
              <a:t>Schloss Tiefurt bei Weimar</a:t>
            </a:r>
            <a:endParaRPr lang="de-DE" sz="1800" dirty="0"/>
          </a:p>
        </p:txBody>
      </p:sp>
      <p:sp>
        <p:nvSpPr>
          <p:cNvPr id="3" name="Textplatzhalter 2"/>
          <p:cNvSpPr>
            <a:spLocks noGrp="1"/>
          </p:cNvSpPr>
          <p:nvPr>
            <p:ph type="body" sz="half" idx="3"/>
          </p:nvPr>
        </p:nvSpPr>
        <p:spPr/>
        <p:txBody>
          <a:bodyPr/>
          <a:lstStyle/>
          <a:p>
            <a:pPr algn="ctr"/>
            <a:r>
              <a:rPr lang="de-DE" sz="1800" dirty="0" smtClean="0"/>
              <a:t>Anna Amalia von Sachsen-Weimar-Eisenach (1739-1807)</a:t>
            </a:r>
            <a:endParaRPr lang="de-DE" sz="1800" dirty="0"/>
          </a:p>
        </p:txBody>
      </p:sp>
      <p:sp>
        <p:nvSpPr>
          <p:cNvPr id="4" name="Fußzeilenplatzhalter 3"/>
          <p:cNvSpPr>
            <a:spLocks noGrp="1"/>
          </p:cNvSpPr>
          <p:nvPr>
            <p:ph type="ftr" sz="quarter" idx="11"/>
          </p:nvPr>
        </p:nvSpPr>
        <p:spPr/>
        <p:txBody>
          <a:bodyPr/>
          <a:lstStyle/>
          <a:p>
            <a:r>
              <a:rPr kumimoji="0" lang="de-DE" smtClean="0"/>
              <a:t>Rousseaus Welten, Paderborn, 7. Mai 2012</a:t>
            </a:r>
            <a:endParaRPr kumimoji="0" lang="en-US"/>
          </a:p>
        </p:txBody>
      </p:sp>
      <p:pic>
        <p:nvPicPr>
          <p:cNvPr id="9" name="Inhaltsplatzhalter 8"/>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5508104" y="2564904"/>
            <a:ext cx="2573654" cy="3601913"/>
          </a:xfrm>
        </p:spPr>
      </p:pic>
      <p:pic>
        <p:nvPicPr>
          <p:cNvPr id="10" name="Inhaltsplatzhalter 9"/>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67544" y="3140968"/>
            <a:ext cx="3746362" cy="2520280"/>
          </a:xfrm>
        </p:spPr>
      </p:pic>
      <p:sp>
        <p:nvSpPr>
          <p:cNvPr id="7" name="Foliennummernplatzhalter 6"/>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4</a:t>
            </a:fld>
            <a:endParaRPr kumimoji="0" lang="en-US" dirty="0"/>
          </a:p>
        </p:txBody>
      </p:sp>
      <p:sp>
        <p:nvSpPr>
          <p:cNvPr id="8" name="Titel 7"/>
          <p:cNvSpPr>
            <a:spLocks noGrp="1"/>
          </p:cNvSpPr>
          <p:nvPr>
            <p:ph type="title"/>
          </p:nvPr>
        </p:nvSpPr>
        <p:spPr/>
        <p:txBody>
          <a:bodyPr>
            <a:normAutofit/>
          </a:bodyPr>
          <a:lstStyle/>
          <a:p>
            <a:r>
              <a:rPr lang="de-DE" sz="2400" b="1" dirty="0" smtClean="0"/>
              <a:t>Das </a:t>
            </a:r>
            <a:r>
              <a:rPr lang="de-DE" sz="2400" b="1" i="1" dirty="0" smtClean="0"/>
              <a:t>Journal von </a:t>
            </a:r>
            <a:r>
              <a:rPr lang="de-DE" sz="2400" b="1" i="1" dirty="0" err="1" smtClean="0"/>
              <a:t>Tiefurth</a:t>
            </a:r>
            <a:r>
              <a:rPr lang="de-DE" sz="2400" b="1" dirty="0" smtClean="0"/>
              <a:t> (1781-1784)</a:t>
            </a:r>
            <a:endParaRPr lang="de-DE" sz="2400" b="1" dirty="0"/>
          </a:p>
        </p:txBody>
      </p:sp>
    </p:spTree>
    <p:extLst>
      <p:ext uri="{BB962C8B-B14F-4D97-AF65-F5344CB8AC3E}">
        <p14:creationId xmlns:p14="http://schemas.microsoft.com/office/powerpoint/2010/main" val="16733260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pPr algn="ctr"/>
            <a:r>
              <a:rPr lang="de-DE" sz="1600" dirty="0" smtClean="0"/>
              <a:t>Avertissement</a:t>
            </a:r>
            <a:endParaRPr lang="de-DE" sz="1600" dirty="0"/>
          </a:p>
        </p:txBody>
      </p:sp>
      <p:sp>
        <p:nvSpPr>
          <p:cNvPr id="3" name="Textplatzhalter 2"/>
          <p:cNvSpPr>
            <a:spLocks noGrp="1"/>
          </p:cNvSpPr>
          <p:nvPr>
            <p:ph type="body" sz="half" idx="3"/>
          </p:nvPr>
        </p:nvSpPr>
        <p:spPr/>
        <p:txBody>
          <a:bodyPr/>
          <a:lstStyle/>
          <a:p>
            <a:pPr algn="ctr"/>
            <a:r>
              <a:rPr lang="de-DE" sz="1600" dirty="0" smtClean="0"/>
              <a:t>1. Stück vom 16. August 1781</a:t>
            </a:r>
            <a:endParaRPr lang="de-DE" sz="1600" dirty="0"/>
          </a:p>
        </p:txBody>
      </p:sp>
      <p:sp>
        <p:nvSpPr>
          <p:cNvPr id="4" name="Fußzeilenplatzhalter 3"/>
          <p:cNvSpPr>
            <a:spLocks noGrp="1"/>
          </p:cNvSpPr>
          <p:nvPr>
            <p:ph type="ftr" sz="quarter" idx="11"/>
          </p:nvPr>
        </p:nvSpPr>
        <p:spPr/>
        <p:txBody>
          <a:bodyPr/>
          <a:lstStyle/>
          <a:p>
            <a:r>
              <a:rPr kumimoji="0" lang="de-DE" smtClean="0"/>
              <a:t>Rousseaus Welten, Paderborn, 7. Mai 2012</a:t>
            </a:r>
            <a:endParaRPr kumimoji="0" lang="en-US"/>
          </a:p>
        </p:txBody>
      </p:sp>
      <p:pic>
        <p:nvPicPr>
          <p:cNvPr id="9" name="Inhaltsplatzhalter 8"/>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726999" y="2471738"/>
            <a:ext cx="3191027" cy="3817937"/>
          </a:xfrm>
        </p:spPr>
      </p:pic>
      <p:pic>
        <p:nvPicPr>
          <p:cNvPr id="11" name="Inhaltsplatzhalter 10"/>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5144502" y="2471738"/>
            <a:ext cx="3350796" cy="3821112"/>
          </a:xfrm>
        </p:spPr>
      </p:pic>
      <p:sp>
        <p:nvSpPr>
          <p:cNvPr id="7" name="Foliennummernplatzhalter 6"/>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5</a:t>
            </a:fld>
            <a:endParaRPr kumimoji="0" lang="en-US" dirty="0"/>
          </a:p>
        </p:txBody>
      </p:sp>
      <p:sp>
        <p:nvSpPr>
          <p:cNvPr id="8" name="Titel 7"/>
          <p:cNvSpPr>
            <a:spLocks noGrp="1"/>
          </p:cNvSpPr>
          <p:nvPr>
            <p:ph type="title"/>
          </p:nvPr>
        </p:nvSpPr>
        <p:spPr/>
        <p:txBody>
          <a:bodyPr>
            <a:normAutofit/>
          </a:bodyPr>
          <a:lstStyle/>
          <a:p>
            <a:r>
              <a:rPr lang="de-DE" sz="2400" b="1" dirty="0"/>
              <a:t>Das </a:t>
            </a:r>
            <a:r>
              <a:rPr lang="de-DE" sz="2400" b="1" i="1" dirty="0"/>
              <a:t>Journal von </a:t>
            </a:r>
            <a:r>
              <a:rPr lang="de-DE" sz="2400" b="1" i="1" dirty="0" err="1"/>
              <a:t>Tiefurth</a:t>
            </a:r>
            <a:r>
              <a:rPr lang="de-DE" sz="2400" b="1" dirty="0"/>
              <a:t> (1781-1784)</a:t>
            </a:r>
            <a:endParaRPr lang="de-DE" sz="2400" dirty="0"/>
          </a:p>
        </p:txBody>
      </p:sp>
    </p:spTree>
    <p:extLst>
      <p:ext uri="{BB962C8B-B14F-4D97-AF65-F5344CB8AC3E}">
        <p14:creationId xmlns:p14="http://schemas.microsoft.com/office/powerpoint/2010/main" val="22759083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sz="1600" dirty="0" smtClean="0"/>
              <a:t>Jean-Jacques Rousseau (1712-1778)</a:t>
            </a:r>
            <a:endParaRPr lang="de-DE" sz="1600" dirty="0"/>
          </a:p>
        </p:txBody>
      </p:sp>
      <p:sp>
        <p:nvSpPr>
          <p:cNvPr id="3" name="Textplatzhalter 2"/>
          <p:cNvSpPr>
            <a:spLocks noGrp="1"/>
          </p:cNvSpPr>
          <p:nvPr>
            <p:ph type="body" sz="half" idx="3"/>
          </p:nvPr>
        </p:nvSpPr>
        <p:spPr/>
        <p:txBody>
          <a:bodyPr/>
          <a:lstStyle/>
          <a:p>
            <a:r>
              <a:rPr lang="fr-FR" sz="1600" dirty="0"/>
              <a:t>Chrétien-Guillaume de Lamoignon de Malesherbes </a:t>
            </a:r>
            <a:r>
              <a:rPr lang="fr-FR" sz="1600" dirty="0" smtClean="0"/>
              <a:t>(1721-1794)</a:t>
            </a:r>
            <a:endParaRPr lang="de-DE" sz="1600" dirty="0"/>
          </a:p>
        </p:txBody>
      </p:sp>
      <p:sp>
        <p:nvSpPr>
          <p:cNvPr id="4" name="Fußzeilenplatzhalter 3"/>
          <p:cNvSpPr>
            <a:spLocks noGrp="1"/>
          </p:cNvSpPr>
          <p:nvPr>
            <p:ph type="ftr" sz="quarter" idx="11"/>
          </p:nvPr>
        </p:nvSpPr>
        <p:spPr/>
        <p:txBody>
          <a:bodyPr/>
          <a:lstStyle/>
          <a:p>
            <a:r>
              <a:rPr kumimoji="0" lang="de-DE" smtClean="0"/>
              <a:t>Rousseaus Welten, Paderborn, 7. Mai 2012</a:t>
            </a:r>
            <a:endParaRPr kumimoji="0" lang="en-US"/>
          </a:p>
        </p:txBody>
      </p:sp>
      <p:pic>
        <p:nvPicPr>
          <p:cNvPr id="9" name="Inhaltsplatzhalter 8"/>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827584" y="2708920"/>
            <a:ext cx="2011680" cy="2660904"/>
          </a:xfrm>
        </p:spPr>
      </p:pic>
      <p:pic>
        <p:nvPicPr>
          <p:cNvPr id="13" name="Inhaltsplatzhalter 12"/>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228184" y="2708920"/>
            <a:ext cx="2063130" cy="2705791"/>
          </a:xfrm>
        </p:spPr>
      </p:pic>
      <p:sp>
        <p:nvSpPr>
          <p:cNvPr id="7" name="Foliennummernplatzhalter 6"/>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6</a:t>
            </a:fld>
            <a:endParaRPr kumimoji="0" lang="en-US" dirty="0"/>
          </a:p>
        </p:txBody>
      </p:sp>
      <p:sp>
        <p:nvSpPr>
          <p:cNvPr id="8" name="Titel 7"/>
          <p:cNvSpPr>
            <a:spLocks noGrp="1"/>
          </p:cNvSpPr>
          <p:nvPr>
            <p:ph type="title"/>
          </p:nvPr>
        </p:nvSpPr>
        <p:spPr/>
        <p:txBody>
          <a:bodyPr>
            <a:normAutofit/>
          </a:bodyPr>
          <a:lstStyle/>
          <a:p>
            <a:r>
              <a:rPr lang="de-DE" sz="2400" b="1" dirty="0" smtClean="0"/>
              <a:t>Rousseaus</a:t>
            </a:r>
            <a:r>
              <a:rPr lang="de-DE" sz="2400" b="1" i="1" dirty="0" smtClean="0"/>
              <a:t> Vier Briefe an Malesherbes (1762)</a:t>
            </a:r>
            <a:endParaRPr lang="de-DE" sz="2400" b="1" dirty="0"/>
          </a:p>
        </p:txBody>
      </p:sp>
      <p:pic>
        <p:nvPicPr>
          <p:cNvPr id="15" name="Grafik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114" y="2708920"/>
            <a:ext cx="2895772" cy="3696028"/>
          </a:xfrm>
          <a:prstGeom prst="rect">
            <a:avLst/>
          </a:prstGeom>
        </p:spPr>
      </p:pic>
    </p:spTree>
    <p:extLst>
      <p:ext uri="{BB962C8B-B14F-4D97-AF65-F5344CB8AC3E}">
        <p14:creationId xmlns:p14="http://schemas.microsoft.com/office/powerpoint/2010/main" val="20487385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p:txBody>
          <a:bodyPr>
            <a:normAutofit/>
          </a:bodyPr>
          <a:lstStyle/>
          <a:p>
            <a:r>
              <a:rPr lang="de-DE" sz="2400" b="1" dirty="0"/>
              <a:t>Rousseaus</a:t>
            </a:r>
            <a:r>
              <a:rPr lang="de-DE" sz="2400" b="1" i="1" dirty="0"/>
              <a:t> Vier Briefe an Malesherbes (1762)</a:t>
            </a:r>
            <a:endParaRPr lang="de-DE" sz="2400" dirty="0"/>
          </a:p>
        </p:txBody>
      </p:sp>
      <p:sp>
        <p:nvSpPr>
          <p:cNvPr id="4" name="Fußzeilenplatzhalter 3"/>
          <p:cNvSpPr>
            <a:spLocks noGrp="1"/>
          </p:cNvSpPr>
          <p:nvPr>
            <p:ph type="ftr" sz="quarter" idx="11"/>
          </p:nvPr>
        </p:nvSpPr>
        <p:spPr/>
        <p:txBody>
          <a:bodyPr/>
          <a:lstStyle/>
          <a:p>
            <a:r>
              <a:rPr kumimoji="0" lang="de-DE" smtClean="0"/>
              <a:t>Rousseaus Welten, Paderborn, 7. Mai 2012</a:t>
            </a:r>
            <a:endParaRPr kumimoji="0" lang="en-US"/>
          </a:p>
        </p:txBody>
      </p:sp>
      <p:sp>
        <p:nvSpPr>
          <p:cNvPr id="7" name="Foliennummernplatzhalter 6"/>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7</a:t>
            </a:fld>
            <a:endParaRPr kumimoji="0" lang="en-US" dirty="0"/>
          </a:p>
        </p:txBody>
      </p:sp>
      <p:sp>
        <p:nvSpPr>
          <p:cNvPr id="10" name="Inhaltsplatzhalter 9"/>
          <p:cNvSpPr>
            <a:spLocks noGrp="1"/>
          </p:cNvSpPr>
          <p:nvPr>
            <p:ph sz="quarter" idx="1"/>
          </p:nvPr>
        </p:nvSpPr>
        <p:spPr/>
        <p:txBody>
          <a:bodyPr>
            <a:noAutofit/>
          </a:bodyPr>
          <a:lstStyle/>
          <a:p>
            <a:r>
              <a:rPr lang="de-DE" sz="1800" b="1" dirty="0" smtClean="0"/>
              <a:t>Veröffentlicht in: </a:t>
            </a:r>
          </a:p>
          <a:p>
            <a:endParaRPr lang="de-DE" sz="1800" dirty="0" smtClean="0"/>
          </a:p>
          <a:p>
            <a:r>
              <a:rPr lang="de-DE" sz="1800" i="1" dirty="0" err="1"/>
              <a:t>Lettres</a:t>
            </a:r>
            <a:r>
              <a:rPr lang="de-DE" sz="1800" i="1" dirty="0"/>
              <a:t> </a:t>
            </a:r>
            <a:r>
              <a:rPr lang="de-DE" sz="1800" i="1" dirty="0" err="1"/>
              <a:t>nouvelles</a:t>
            </a:r>
            <a:r>
              <a:rPr lang="de-DE" sz="1800" i="1" dirty="0"/>
              <a:t> de J. J. Rousseau </a:t>
            </a:r>
            <a:r>
              <a:rPr lang="de-DE" sz="1800" i="1" dirty="0" err="1"/>
              <a:t>sur</a:t>
            </a:r>
            <a:r>
              <a:rPr lang="de-DE" sz="1800" i="1" dirty="0"/>
              <a:t> le </a:t>
            </a:r>
            <a:r>
              <a:rPr lang="de-DE" sz="1800" i="1" dirty="0" err="1"/>
              <a:t>motif</a:t>
            </a:r>
            <a:r>
              <a:rPr lang="de-DE" sz="1800" i="1" dirty="0"/>
              <a:t> de </a:t>
            </a:r>
            <a:r>
              <a:rPr lang="de-DE" sz="1800" i="1" dirty="0" err="1"/>
              <a:t>sa</a:t>
            </a:r>
            <a:r>
              <a:rPr lang="de-DE" sz="1800" i="1" dirty="0"/>
              <a:t> </a:t>
            </a:r>
            <a:r>
              <a:rPr lang="de-DE" sz="1800" i="1" dirty="0" err="1"/>
              <a:t>retraite</a:t>
            </a:r>
            <a:r>
              <a:rPr lang="de-DE" sz="1800" i="1" dirty="0"/>
              <a:t> à la </a:t>
            </a:r>
            <a:r>
              <a:rPr lang="de-DE" sz="1800" i="1" dirty="0" err="1"/>
              <a:t>campagne</a:t>
            </a:r>
            <a:r>
              <a:rPr lang="de-DE" sz="1800" i="1" dirty="0"/>
              <a:t> </a:t>
            </a:r>
            <a:r>
              <a:rPr lang="de-DE" sz="1800" i="1" dirty="0" err="1"/>
              <a:t>adressées</a:t>
            </a:r>
            <a:r>
              <a:rPr lang="de-DE" sz="1800" i="1" dirty="0"/>
              <a:t> à M. de Malesherbes [...] </a:t>
            </a:r>
            <a:r>
              <a:rPr lang="de-DE" sz="1800" i="1" dirty="0" err="1"/>
              <a:t>suivies</a:t>
            </a:r>
            <a:r>
              <a:rPr lang="de-DE" sz="1800" i="1" dirty="0"/>
              <a:t> </a:t>
            </a:r>
            <a:r>
              <a:rPr lang="de-DE" sz="1800" i="1" dirty="0" err="1"/>
              <a:t>d’une</a:t>
            </a:r>
            <a:r>
              <a:rPr lang="de-DE" sz="1800" i="1" dirty="0"/>
              <a:t> </a:t>
            </a:r>
            <a:r>
              <a:rPr lang="de-DE" sz="1800" i="1" dirty="0" err="1"/>
              <a:t>relation</a:t>
            </a:r>
            <a:r>
              <a:rPr lang="de-DE" sz="1800" i="1" dirty="0"/>
              <a:t> des </a:t>
            </a:r>
            <a:r>
              <a:rPr lang="de-DE" sz="1800" i="1" dirty="0" err="1"/>
              <a:t>derniers</a:t>
            </a:r>
            <a:r>
              <a:rPr lang="de-DE" sz="1800" i="1" dirty="0"/>
              <a:t> </a:t>
            </a:r>
            <a:r>
              <a:rPr lang="de-DE" sz="1800" i="1" dirty="0" err="1"/>
              <a:t>momens</a:t>
            </a:r>
            <a:r>
              <a:rPr lang="de-DE" sz="1800" i="1" dirty="0"/>
              <a:t> de </a:t>
            </a:r>
            <a:r>
              <a:rPr lang="de-DE" sz="1800" i="1" dirty="0" err="1"/>
              <a:t>ce</a:t>
            </a:r>
            <a:r>
              <a:rPr lang="de-DE" sz="1800" i="1" dirty="0"/>
              <a:t> </a:t>
            </a:r>
            <a:r>
              <a:rPr lang="de-DE" sz="1800" i="1" dirty="0" err="1"/>
              <a:t>grand</a:t>
            </a:r>
            <a:r>
              <a:rPr lang="de-DE" sz="1800" i="1" dirty="0"/>
              <a:t> </a:t>
            </a:r>
            <a:r>
              <a:rPr lang="de-DE" sz="1800" i="1" dirty="0" err="1" smtClean="0"/>
              <a:t>homme</a:t>
            </a:r>
            <a:r>
              <a:rPr lang="de-DE" sz="1800" dirty="0"/>
              <a:t> </a:t>
            </a:r>
            <a:r>
              <a:rPr lang="de-DE" sz="1800" dirty="0" smtClean="0"/>
              <a:t>(Paris 1779; Genf 1780)</a:t>
            </a:r>
            <a:endParaRPr lang="de-DE" sz="1800" dirty="0"/>
          </a:p>
          <a:p>
            <a:r>
              <a:rPr lang="de-DE" sz="1800" dirty="0"/>
              <a:t>Jean-Antoine </a:t>
            </a:r>
            <a:r>
              <a:rPr lang="de-DE" sz="1800" dirty="0" err="1" smtClean="0"/>
              <a:t>Roucher</a:t>
            </a:r>
            <a:r>
              <a:rPr lang="de-DE" sz="1800" dirty="0" smtClean="0"/>
              <a:t>: </a:t>
            </a:r>
            <a:r>
              <a:rPr lang="de-DE" sz="1800" i="1" dirty="0" smtClean="0"/>
              <a:t>Les </a:t>
            </a:r>
            <a:r>
              <a:rPr lang="de-DE" sz="1800" i="1" dirty="0"/>
              <a:t>Mois</a:t>
            </a:r>
            <a:r>
              <a:rPr lang="de-DE" sz="1800" dirty="0"/>
              <a:t> (Die Monate, 1779</a:t>
            </a:r>
            <a:r>
              <a:rPr lang="de-DE" sz="1800" dirty="0" smtClean="0"/>
              <a:t>), Bd. 2 (Anhang)</a:t>
            </a:r>
          </a:p>
          <a:p>
            <a:r>
              <a:rPr lang="de-DE" sz="1800" i="1" dirty="0" err="1"/>
              <a:t>Collection</a:t>
            </a:r>
            <a:r>
              <a:rPr lang="de-DE" sz="1800" i="1" dirty="0"/>
              <a:t> </a:t>
            </a:r>
            <a:r>
              <a:rPr lang="de-DE" sz="1800" i="1" dirty="0" err="1"/>
              <a:t>complète</a:t>
            </a:r>
            <a:r>
              <a:rPr lang="de-DE" sz="1800" i="1" dirty="0"/>
              <a:t> des Œuvres de Jean-Jacques Rousseau</a:t>
            </a:r>
            <a:r>
              <a:rPr lang="de-DE" sz="1800" dirty="0"/>
              <a:t>, Genf </a:t>
            </a:r>
            <a:r>
              <a:rPr lang="de-DE" sz="1800" dirty="0" smtClean="0"/>
              <a:t>1782</a:t>
            </a:r>
          </a:p>
          <a:p>
            <a:endParaRPr lang="de-DE" sz="1800" dirty="0"/>
          </a:p>
          <a:p>
            <a:r>
              <a:rPr lang="de-DE" sz="1800" b="1" dirty="0" smtClean="0"/>
              <a:t>Deutsch als</a:t>
            </a:r>
            <a:r>
              <a:rPr lang="de-DE" sz="1800" dirty="0" smtClean="0"/>
              <a:t>:</a:t>
            </a:r>
          </a:p>
          <a:p>
            <a:r>
              <a:rPr lang="de-DE" sz="1800" dirty="0" smtClean="0"/>
              <a:t>[anonym]: </a:t>
            </a:r>
            <a:r>
              <a:rPr lang="de-DE" sz="1800" i="1" dirty="0" smtClean="0"/>
              <a:t>Vier </a:t>
            </a:r>
            <a:r>
              <a:rPr lang="de-DE" sz="1800" i="1" dirty="0"/>
              <a:t>Briefe des Herrn Johann Jacob Rousseau, an den Herrn von Malesherbes, über sich selbst</a:t>
            </a:r>
            <a:r>
              <a:rPr lang="de-DE" sz="1800" dirty="0"/>
              <a:t> </a:t>
            </a:r>
            <a:r>
              <a:rPr lang="de-DE" sz="1800" dirty="0" smtClean="0"/>
              <a:t>(Braunschweig 1779)</a:t>
            </a:r>
          </a:p>
          <a:p>
            <a:r>
              <a:rPr lang="de-DE" sz="1800" dirty="0" smtClean="0"/>
              <a:t>[Prinz August von Sachsen-Gotha-Altenburg]: </a:t>
            </a:r>
            <a:r>
              <a:rPr lang="de-DE" sz="1800" i="1" dirty="0" smtClean="0"/>
              <a:t>Vier Briefe an den Herrn Präsidenten von Malesherbes das wahre </a:t>
            </a:r>
            <a:r>
              <a:rPr lang="de-DE" sz="1800" i="1" dirty="0" err="1" smtClean="0"/>
              <a:t>Gemählde</a:t>
            </a:r>
            <a:r>
              <a:rPr lang="de-DE" sz="1800" i="1" dirty="0" smtClean="0"/>
              <a:t> und die wahren Beweggründe meiner </a:t>
            </a:r>
            <a:r>
              <a:rPr lang="de-DE" sz="1800" i="1" dirty="0" err="1" smtClean="0"/>
              <a:t>gantzen</a:t>
            </a:r>
            <a:r>
              <a:rPr lang="de-DE" sz="1800" i="1" dirty="0" smtClean="0"/>
              <a:t> Aufführung enthaltend </a:t>
            </a:r>
            <a:r>
              <a:rPr lang="de-DE" sz="1800" dirty="0" smtClean="0"/>
              <a:t>(Journal von </a:t>
            </a:r>
            <a:r>
              <a:rPr lang="de-DE" sz="1800" dirty="0" err="1" smtClean="0"/>
              <a:t>Tiefurth</a:t>
            </a:r>
            <a:r>
              <a:rPr lang="de-DE" sz="1800" dirty="0" smtClean="0"/>
              <a:t>, 29.-31. Stück, 1782)</a:t>
            </a:r>
            <a:endParaRPr lang="de-DE" sz="1800" dirty="0"/>
          </a:p>
        </p:txBody>
      </p:sp>
    </p:spTree>
    <p:extLst>
      <p:ext uri="{BB962C8B-B14F-4D97-AF65-F5344CB8AC3E}">
        <p14:creationId xmlns:p14="http://schemas.microsoft.com/office/powerpoint/2010/main" val="19811176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normAutofit/>
          </a:bodyPr>
          <a:lstStyle/>
          <a:p>
            <a:r>
              <a:rPr lang="de-DE" sz="2400" b="1" dirty="0"/>
              <a:t>Prinz Augusts Übersetzung der </a:t>
            </a:r>
            <a:r>
              <a:rPr lang="de-DE" sz="2400" b="1" i="1" dirty="0"/>
              <a:t>Vier Briefe </a:t>
            </a:r>
            <a:r>
              <a:rPr lang="de-DE" sz="2400" b="1" dirty="0"/>
              <a:t>(1782)</a:t>
            </a:r>
            <a:endParaRPr lang="de-DE" sz="2400" dirty="0"/>
          </a:p>
        </p:txBody>
      </p:sp>
      <p:sp>
        <p:nvSpPr>
          <p:cNvPr id="3" name="Fußzeilenplatzhalter 2"/>
          <p:cNvSpPr>
            <a:spLocks noGrp="1"/>
          </p:cNvSpPr>
          <p:nvPr>
            <p:ph type="ftr" sz="quarter" idx="11"/>
          </p:nvPr>
        </p:nvSpPr>
        <p:spPr/>
        <p:txBody>
          <a:bodyPr/>
          <a:lstStyle/>
          <a:p>
            <a:r>
              <a:rPr kumimoji="0" lang="de-DE" smtClean="0"/>
              <a:t>Rousseaus Welten, Paderborn, 7. Mai 2012</a:t>
            </a:r>
            <a:endParaRPr kumimoji="0" lang="en-US"/>
          </a:p>
        </p:txBody>
      </p:sp>
      <p:sp>
        <p:nvSpPr>
          <p:cNvPr id="4" name="Foliennummernplatzhalter 3"/>
          <p:cNvSpPr>
            <a:spLocks noGrp="1"/>
          </p:cNvSpPr>
          <p:nvPr>
            <p:ph type="sldNum" sz="quarter" idx="12"/>
          </p:nvPr>
        </p:nvSpPr>
        <p:spPr>
          <a:xfrm>
            <a:off x="4343400" y="1052736"/>
            <a:ext cx="457200" cy="441325"/>
          </a:xfrm>
        </p:spPr>
        <p:txBody>
          <a:bodyPr/>
          <a:lstStyle/>
          <a:p>
            <a:pPr eaLnBrk="1" latinLnBrk="0" hangingPunct="1"/>
            <a:fld id="{2C6B1FF6-39B9-40F5-8B67-33C6354A3D4F}" type="slidenum">
              <a:rPr kumimoji="0" lang="en-US" smtClean="0"/>
              <a:pPr eaLnBrk="1" latinLnBrk="0" hangingPunct="1"/>
              <a:t>8</a:t>
            </a:fld>
            <a:endParaRPr kumimoji="0" lang="en-US" dirty="0"/>
          </a:p>
        </p:txBody>
      </p:sp>
      <p:sp>
        <p:nvSpPr>
          <p:cNvPr id="7" name="Inhaltsplatzhalter 6"/>
          <p:cNvSpPr>
            <a:spLocks noGrp="1"/>
          </p:cNvSpPr>
          <p:nvPr>
            <p:ph sz="quarter" idx="1"/>
          </p:nvPr>
        </p:nvSpPr>
        <p:spPr>
          <a:xfrm>
            <a:off x="179512" y="1412776"/>
            <a:ext cx="8784976" cy="5328592"/>
          </a:xfrm>
        </p:spPr>
        <p:txBody>
          <a:bodyPr>
            <a:normAutofit fontScale="92500"/>
          </a:bodyPr>
          <a:lstStyle/>
          <a:p>
            <a:pPr marL="0" indent="0">
              <a:lnSpc>
                <a:spcPts val="2100"/>
              </a:lnSpc>
              <a:buNone/>
            </a:pPr>
            <a:r>
              <a:rPr lang="de-DE" sz="1800" dirty="0"/>
              <a:t>Folgende </a:t>
            </a:r>
            <a:r>
              <a:rPr lang="de-DE" sz="1800" dirty="0" err="1"/>
              <a:t>Uebersetzung</a:t>
            </a:r>
            <a:r>
              <a:rPr lang="de-DE" sz="1800" dirty="0"/>
              <a:t> wird vielleicht den Mitarbeitern an diesem Tagebuche </a:t>
            </a:r>
            <a:r>
              <a:rPr lang="de-DE" sz="1800" dirty="0" smtClean="0"/>
              <a:t>nicht </a:t>
            </a:r>
            <a:r>
              <a:rPr lang="de-DE" sz="1800" dirty="0"/>
              <a:t>unangenehm </a:t>
            </a:r>
            <a:r>
              <a:rPr lang="de-DE" sz="1800" dirty="0" err="1"/>
              <a:t>seyn</a:t>
            </a:r>
            <a:r>
              <a:rPr lang="de-DE" sz="1800" dirty="0"/>
              <a:t>, wenn sie das </a:t>
            </a:r>
            <a:r>
              <a:rPr lang="de-DE" sz="1800" dirty="0" err="1"/>
              <a:t>Urtheil</a:t>
            </a:r>
            <a:r>
              <a:rPr lang="de-DE" sz="1800" dirty="0"/>
              <a:t>, welches einer der vorzüglichsten Schriftsteller unserer Zeit, gegen einen der berühmtesten Sittenlehrer derselben fället, in Betrachtung ziehen wollen. Wem die Sache der guten, der reinen, der unschuldigen Seelen nicht ganz gleichgültig geworden ist; wen die herrschenden Sitten der großen Welt, nicht zu einem Mitteldinge zwischen Tugend und Laster gleichsam abgeschliffen haben; wem daran noch etwas zu </a:t>
            </a:r>
            <a:r>
              <a:rPr lang="de-DE" sz="1800" dirty="0" err="1"/>
              <a:t>wißen</a:t>
            </a:r>
            <a:r>
              <a:rPr lang="de-DE" sz="1800" dirty="0"/>
              <a:t> gelegen ist, ob es möglich </a:t>
            </a:r>
            <a:r>
              <a:rPr lang="de-DE" sz="1800" dirty="0" err="1"/>
              <a:t>sey</a:t>
            </a:r>
            <a:r>
              <a:rPr lang="de-DE" sz="1800" dirty="0"/>
              <a:t>, mitten im </a:t>
            </a:r>
            <a:r>
              <a:rPr lang="de-DE" sz="1800" dirty="0" err="1"/>
              <a:t>achtzehenden</a:t>
            </a:r>
            <a:r>
              <a:rPr lang="de-DE" sz="1800" dirty="0"/>
              <a:t> Jahrhunderte, ein strenger und zugleich aufrichtiger Moralist zu </a:t>
            </a:r>
            <a:r>
              <a:rPr lang="de-DE" sz="1800" dirty="0" err="1"/>
              <a:t>seyn</a:t>
            </a:r>
            <a:r>
              <a:rPr lang="de-DE" sz="1800" dirty="0"/>
              <a:t>, und seinen Grundsätzen treu zu bleiben? wen, sage ich, </a:t>
            </a:r>
            <a:r>
              <a:rPr lang="de-DE" sz="1800" dirty="0" err="1"/>
              <a:t>dieß</a:t>
            </a:r>
            <a:r>
              <a:rPr lang="de-DE" sz="1800" dirty="0"/>
              <a:t> alles nicht kalt und unempfindlich läßt, der wird </a:t>
            </a:r>
            <a:r>
              <a:rPr lang="de-DE" sz="1800" dirty="0" err="1"/>
              <a:t>gewiß</a:t>
            </a:r>
            <a:r>
              <a:rPr lang="de-DE" sz="1800" dirty="0"/>
              <a:t> einigen Antheil an dieser </a:t>
            </a:r>
            <a:r>
              <a:rPr lang="de-DE" sz="1800" dirty="0" err="1"/>
              <a:t>Uebersetzung</a:t>
            </a:r>
            <a:r>
              <a:rPr lang="de-DE" sz="1800" dirty="0"/>
              <a:t> nehmen; sie mag ihm auch noch so schwach, noch so wenig buchstäblich, noch so arm und mangelhaft am Ausdrucke scheinen. Mein Wille war, mehr den Sinn als die Worte meiner Urschrift zu </a:t>
            </a:r>
            <a:r>
              <a:rPr lang="de-DE" sz="1800" dirty="0" err="1"/>
              <a:t>verdollmetschen</a:t>
            </a:r>
            <a:r>
              <a:rPr lang="de-DE" sz="1800" dirty="0"/>
              <a:t>, und den Ankläger </a:t>
            </a:r>
            <a:r>
              <a:rPr lang="de-DE" sz="1800" dirty="0" err="1"/>
              <a:t>Rousseau’s</a:t>
            </a:r>
            <a:r>
              <a:rPr lang="de-DE" sz="1800" dirty="0"/>
              <a:t> so reden zu </a:t>
            </a:r>
            <a:r>
              <a:rPr lang="de-DE" sz="1800" dirty="0" err="1"/>
              <a:t>laßen</a:t>
            </a:r>
            <a:r>
              <a:rPr lang="de-DE" sz="1800" dirty="0"/>
              <a:t>, als wenn er nicht in seiner Muttersprache, sondern in der unsern gesprochen hätte. Niemand kann mehr überzeugt </a:t>
            </a:r>
            <a:r>
              <a:rPr lang="de-DE" sz="1800" dirty="0" err="1"/>
              <a:t>seyn</a:t>
            </a:r>
            <a:r>
              <a:rPr lang="de-DE" sz="1800" dirty="0"/>
              <a:t>, als ich es selbst bin, daß ich weit von diesem Ziele abgewichen bin; aber ich konnte der Begierde zu widersprechen und die Sache meines Helden zu </a:t>
            </a:r>
            <a:r>
              <a:rPr lang="de-DE" sz="1800" dirty="0" err="1"/>
              <a:t>vertheidigen</a:t>
            </a:r>
            <a:r>
              <a:rPr lang="de-DE" sz="1800" dirty="0"/>
              <a:t> nicht widerstehen. Mein Herz war voll, es </a:t>
            </a:r>
            <a:r>
              <a:rPr lang="de-DE" sz="1800" dirty="0" err="1"/>
              <a:t>mußte</a:t>
            </a:r>
            <a:r>
              <a:rPr lang="de-DE" sz="1800" dirty="0"/>
              <a:t> sich ergießen</a:t>
            </a:r>
            <a:r>
              <a:rPr lang="de-DE" sz="1800" dirty="0" smtClean="0"/>
              <a:t>.</a:t>
            </a:r>
          </a:p>
          <a:p>
            <a:pPr marL="0" indent="0">
              <a:lnSpc>
                <a:spcPts val="2100"/>
              </a:lnSpc>
              <a:buNone/>
            </a:pPr>
            <a:r>
              <a:rPr lang="de-DE" sz="1500" dirty="0" smtClean="0"/>
              <a:t>(</a:t>
            </a:r>
            <a:r>
              <a:rPr lang="de-DE" sz="1500" i="1" dirty="0" err="1" smtClean="0"/>
              <a:t>Uebersetzung</a:t>
            </a:r>
            <a:r>
              <a:rPr lang="de-DE" sz="1500" i="1" dirty="0" smtClean="0"/>
              <a:t> einer Stelle aus des Herrn Diderot Versuch über die Regierungen des Claudius und Nero)</a:t>
            </a:r>
            <a:endParaRPr lang="de-DE" sz="1500" dirty="0"/>
          </a:p>
        </p:txBody>
      </p:sp>
    </p:spTree>
    <p:extLst>
      <p:ext uri="{BB962C8B-B14F-4D97-AF65-F5344CB8AC3E}">
        <p14:creationId xmlns:p14="http://schemas.microsoft.com/office/powerpoint/2010/main" val="35472419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b="1" dirty="0" smtClean="0"/>
              <a:t>Prinz Augusts Übersetzung der </a:t>
            </a:r>
            <a:r>
              <a:rPr lang="de-DE" sz="2400" b="1" i="1" dirty="0" smtClean="0"/>
              <a:t>Vier Briefe </a:t>
            </a:r>
            <a:r>
              <a:rPr lang="de-DE" sz="2400" b="1" dirty="0" smtClean="0"/>
              <a:t>(1782)</a:t>
            </a:r>
            <a:endParaRPr lang="de-DE" sz="2400" b="1" dirty="0"/>
          </a:p>
        </p:txBody>
      </p:sp>
      <p:sp>
        <p:nvSpPr>
          <p:cNvPr id="3" name="Fußzeilenplatzhalter 2"/>
          <p:cNvSpPr>
            <a:spLocks noGrp="1"/>
          </p:cNvSpPr>
          <p:nvPr>
            <p:ph type="ftr" sz="quarter" idx="11"/>
          </p:nvPr>
        </p:nvSpPr>
        <p:spPr/>
        <p:txBody>
          <a:bodyPr/>
          <a:lstStyle/>
          <a:p>
            <a:r>
              <a:rPr kumimoji="0" lang="de-DE" smtClean="0"/>
              <a:t>Rousseaus Welten, Paderborn, 7. Mai 2012</a:t>
            </a:r>
            <a:endParaRPr kumimoji="0" lang="en-US"/>
          </a:p>
        </p:txBody>
      </p:sp>
      <p:sp>
        <p:nvSpPr>
          <p:cNvPr id="4" name="Foliennummernplatzhalter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9</a:t>
            </a:fld>
            <a:endParaRPr kumimoji="0" lang="en-US" dirty="0"/>
          </a:p>
        </p:txBody>
      </p:sp>
      <p:pic>
        <p:nvPicPr>
          <p:cNvPr id="10" name="Inhaltsplatzhalter 9"/>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156176" y="2132856"/>
            <a:ext cx="2464163" cy="3416226"/>
          </a:xfrm>
        </p:spPr>
      </p:pic>
      <p:sp>
        <p:nvSpPr>
          <p:cNvPr id="11" name="Inhaltsplatzhalter 10"/>
          <p:cNvSpPr>
            <a:spLocks noGrp="1"/>
          </p:cNvSpPr>
          <p:nvPr>
            <p:ph sz="half" idx="2"/>
          </p:nvPr>
        </p:nvSpPr>
        <p:spPr>
          <a:xfrm>
            <a:off x="251520" y="1484784"/>
            <a:ext cx="5832648" cy="4824536"/>
          </a:xfrm>
        </p:spPr>
        <p:txBody>
          <a:bodyPr>
            <a:normAutofit/>
          </a:bodyPr>
          <a:lstStyle/>
          <a:p>
            <a:r>
              <a:rPr lang="de-DE" sz="1800" b="1" dirty="0" smtClean="0"/>
              <a:t>1.Brief vom 4. Januar 1762</a:t>
            </a:r>
            <a:r>
              <a:rPr lang="de-DE" sz="1800" dirty="0" smtClean="0"/>
              <a:t>: </a:t>
            </a:r>
          </a:p>
          <a:p>
            <a:pPr marL="0" indent="0">
              <a:buNone/>
            </a:pPr>
            <a:endParaRPr lang="de-DE" sz="1800" dirty="0" smtClean="0"/>
          </a:p>
          <a:p>
            <a:pPr marL="0" indent="0">
              <a:lnSpc>
                <a:spcPts val="2200"/>
              </a:lnSpc>
              <a:buNone/>
            </a:pPr>
            <a:r>
              <a:rPr lang="de-DE" sz="1800" dirty="0" smtClean="0"/>
              <a:t>„Ich </a:t>
            </a:r>
            <a:r>
              <a:rPr lang="de-DE" sz="1800" dirty="0"/>
              <a:t>bin mit </a:t>
            </a:r>
            <a:r>
              <a:rPr lang="de-DE" sz="1800" dirty="0" err="1"/>
              <a:t>angebohrner</a:t>
            </a:r>
            <a:r>
              <a:rPr lang="de-DE" sz="1800" dirty="0"/>
              <a:t> Liebe zur Einsamkeit [</a:t>
            </a:r>
            <a:r>
              <a:rPr lang="de-DE" sz="1800" dirty="0" err="1"/>
              <a:t>un</a:t>
            </a:r>
            <a:r>
              <a:rPr lang="de-DE" sz="1800" dirty="0"/>
              <a:t> </a:t>
            </a:r>
            <a:r>
              <a:rPr lang="de-DE" sz="1800" dirty="0" err="1"/>
              <a:t>amour</a:t>
            </a:r>
            <a:r>
              <a:rPr lang="de-DE" sz="1800" dirty="0"/>
              <a:t> </a:t>
            </a:r>
            <a:r>
              <a:rPr lang="de-DE" sz="1800" dirty="0" err="1"/>
              <a:t>naturel</a:t>
            </a:r>
            <a:r>
              <a:rPr lang="de-DE" sz="1800" dirty="0"/>
              <a:t> </a:t>
            </a:r>
            <a:r>
              <a:rPr lang="de-DE" sz="1800" dirty="0" err="1"/>
              <a:t>pour</a:t>
            </a:r>
            <a:r>
              <a:rPr lang="de-DE" sz="1800" dirty="0"/>
              <a:t> la </a:t>
            </a:r>
            <a:r>
              <a:rPr lang="de-DE" sz="1800" dirty="0" err="1"/>
              <a:t>solitude</a:t>
            </a:r>
            <a:r>
              <a:rPr lang="de-DE" sz="1800" dirty="0"/>
              <a:t>] auf die Welt gekommen; eine Neigung, die nur immer in dem </a:t>
            </a:r>
            <a:r>
              <a:rPr lang="de-DE" sz="1800" dirty="0" err="1"/>
              <a:t>Maaße</a:t>
            </a:r>
            <a:r>
              <a:rPr lang="de-DE" sz="1800" dirty="0"/>
              <a:t> zugenommen hat, als ich die Menschen </a:t>
            </a:r>
            <a:r>
              <a:rPr lang="de-DE" sz="1800" dirty="0" err="1"/>
              <a:t>beßer</a:t>
            </a:r>
            <a:r>
              <a:rPr lang="de-DE" sz="1800" dirty="0"/>
              <a:t> kennen lernte. Mitten unter den Hirngespinsten [</a:t>
            </a:r>
            <a:r>
              <a:rPr lang="de-DE" sz="1800" dirty="0" err="1"/>
              <a:t>etre</a:t>
            </a:r>
            <a:r>
              <a:rPr lang="de-DE" sz="1800" dirty="0"/>
              <a:t> </a:t>
            </a:r>
            <a:r>
              <a:rPr lang="de-DE" sz="1800" dirty="0" err="1"/>
              <a:t>chimeriques</a:t>
            </a:r>
            <a:r>
              <a:rPr lang="de-DE" sz="1800" dirty="0"/>
              <a:t>] die ich rings um mich versammle, finde ich besser meine Rechnung; als mit den Wesen, die ich in der Welt </a:t>
            </a:r>
            <a:r>
              <a:rPr lang="de-DE" sz="1800" dirty="0" smtClean="0"/>
              <a:t>sehe“.</a:t>
            </a:r>
          </a:p>
          <a:p>
            <a:pPr marL="0" indent="0">
              <a:lnSpc>
                <a:spcPts val="2200"/>
              </a:lnSpc>
              <a:buNone/>
            </a:pPr>
            <a:endParaRPr lang="de-DE" sz="1800" dirty="0" smtClean="0"/>
          </a:p>
          <a:p>
            <a:pPr marL="0" indent="0">
              <a:lnSpc>
                <a:spcPts val="2200"/>
              </a:lnSpc>
              <a:buNone/>
            </a:pPr>
            <a:r>
              <a:rPr lang="de-DE" sz="1800" dirty="0" smtClean="0"/>
              <a:t>„nichts </a:t>
            </a:r>
            <a:r>
              <a:rPr lang="de-DE" sz="1800" dirty="0"/>
              <a:t>anders als der unüberwindliche Geist der </a:t>
            </a:r>
            <a:r>
              <a:rPr lang="de-DE" sz="1800" dirty="0" err="1"/>
              <a:t>Freyheit</a:t>
            </a:r>
            <a:r>
              <a:rPr lang="de-DE" sz="1800" dirty="0"/>
              <a:t> [</a:t>
            </a:r>
            <a:r>
              <a:rPr lang="de-DE" sz="1800" dirty="0" err="1"/>
              <a:t>indomptable</a:t>
            </a:r>
            <a:r>
              <a:rPr lang="de-DE" sz="1800" dirty="0"/>
              <a:t> </a:t>
            </a:r>
            <a:r>
              <a:rPr lang="de-DE" sz="1800" dirty="0" err="1"/>
              <a:t>esprit</a:t>
            </a:r>
            <a:r>
              <a:rPr lang="de-DE" sz="1800" dirty="0"/>
              <a:t> de </a:t>
            </a:r>
            <a:r>
              <a:rPr lang="de-DE" sz="1800" dirty="0" err="1"/>
              <a:t>liberte</a:t>
            </a:r>
            <a:r>
              <a:rPr lang="de-DE" sz="1800" dirty="0"/>
              <a:t>], den nichts hat überwältigen können, und gegen welchen Ehrenstellen [les </a:t>
            </a:r>
            <a:r>
              <a:rPr lang="de-DE" sz="1800" dirty="0" err="1"/>
              <a:t>honneurs</a:t>
            </a:r>
            <a:r>
              <a:rPr lang="de-DE" sz="1800" dirty="0"/>
              <a:t>], Glücksumstände [la </a:t>
            </a:r>
            <a:r>
              <a:rPr lang="de-DE" sz="1800" dirty="0" err="1"/>
              <a:t>fortune</a:t>
            </a:r>
            <a:r>
              <a:rPr lang="de-DE" sz="1800" dirty="0"/>
              <a:t>] und sogar der Ruf [la </a:t>
            </a:r>
            <a:r>
              <a:rPr lang="de-DE" sz="1800" dirty="0" err="1"/>
              <a:t>reputation</a:t>
            </a:r>
            <a:r>
              <a:rPr lang="de-DE" sz="1800" dirty="0"/>
              <a:t> </a:t>
            </a:r>
            <a:r>
              <a:rPr lang="de-DE" sz="1800" dirty="0" err="1"/>
              <a:t>meme</a:t>
            </a:r>
            <a:r>
              <a:rPr lang="de-DE" sz="1800" dirty="0"/>
              <a:t>], nichts für mich </a:t>
            </a:r>
            <a:r>
              <a:rPr lang="de-DE" sz="1800" dirty="0" smtClean="0"/>
              <a:t>sind“.</a:t>
            </a:r>
          </a:p>
          <a:p>
            <a:endParaRPr lang="de-DE" sz="1800" dirty="0"/>
          </a:p>
        </p:txBody>
      </p:sp>
    </p:spTree>
    <p:extLst>
      <p:ext uri="{BB962C8B-B14F-4D97-AF65-F5344CB8AC3E}">
        <p14:creationId xmlns:p14="http://schemas.microsoft.com/office/powerpoint/2010/main" val="4281297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b="1" dirty="0"/>
              <a:t>Prinz Augusts Übersetzung der </a:t>
            </a:r>
            <a:r>
              <a:rPr lang="de-DE" sz="2400" b="1" i="1" dirty="0"/>
              <a:t>Vier Briefe </a:t>
            </a:r>
            <a:r>
              <a:rPr lang="de-DE" sz="2400" b="1" dirty="0"/>
              <a:t>(1782)</a:t>
            </a:r>
            <a:endParaRPr lang="de-DE" sz="2400" dirty="0"/>
          </a:p>
        </p:txBody>
      </p:sp>
      <p:sp>
        <p:nvSpPr>
          <p:cNvPr id="3" name="Fußzeilenplatzhalter 2"/>
          <p:cNvSpPr>
            <a:spLocks noGrp="1"/>
          </p:cNvSpPr>
          <p:nvPr>
            <p:ph type="ftr" sz="quarter" idx="11"/>
          </p:nvPr>
        </p:nvSpPr>
        <p:spPr/>
        <p:txBody>
          <a:bodyPr/>
          <a:lstStyle/>
          <a:p>
            <a:r>
              <a:rPr kumimoji="0" lang="de-DE" smtClean="0"/>
              <a:t>Rousseaus Welten, Paderborn, 7. Mai 2012</a:t>
            </a:r>
            <a:endParaRPr kumimoji="0" lang="en-US" dirty="0"/>
          </a:p>
        </p:txBody>
      </p:sp>
      <p:sp>
        <p:nvSpPr>
          <p:cNvPr id="4" name="Foliennummernplatzhalter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10</a:t>
            </a:fld>
            <a:endParaRPr kumimoji="0" lang="en-US"/>
          </a:p>
        </p:txBody>
      </p:sp>
      <p:sp>
        <p:nvSpPr>
          <p:cNvPr id="5" name="Inhaltsplatzhalter 4"/>
          <p:cNvSpPr>
            <a:spLocks noGrp="1"/>
          </p:cNvSpPr>
          <p:nvPr>
            <p:ph sz="half" idx="1"/>
          </p:nvPr>
        </p:nvSpPr>
        <p:spPr>
          <a:xfrm>
            <a:off x="323528" y="1340768"/>
            <a:ext cx="7848872" cy="4825744"/>
          </a:xfrm>
        </p:spPr>
        <p:txBody>
          <a:bodyPr>
            <a:noAutofit/>
          </a:bodyPr>
          <a:lstStyle/>
          <a:p>
            <a:r>
              <a:rPr lang="de-DE" sz="1800" b="1" dirty="0"/>
              <a:t>1.Brief vom 4. Januar 1762</a:t>
            </a:r>
            <a:r>
              <a:rPr lang="de-DE" sz="1800" dirty="0"/>
              <a:t>: </a:t>
            </a:r>
            <a:endParaRPr lang="de-DE" sz="1800" dirty="0" smtClean="0"/>
          </a:p>
          <a:p>
            <a:endParaRPr lang="de-DE" sz="1800" dirty="0"/>
          </a:p>
          <a:p>
            <a:pPr marL="0" indent="0">
              <a:buNone/>
            </a:pPr>
            <a:r>
              <a:rPr lang="de-DE" sz="1800" dirty="0" smtClean="0"/>
              <a:t>„Ich </a:t>
            </a:r>
            <a:r>
              <a:rPr lang="de-DE" sz="1800" dirty="0"/>
              <a:t>kenne meine großen Fehler [</a:t>
            </a:r>
            <a:r>
              <a:rPr lang="de-DE" sz="1800" dirty="0" err="1"/>
              <a:t>mes</a:t>
            </a:r>
            <a:r>
              <a:rPr lang="de-DE" sz="1800" dirty="0"/>
              <a:t> </a:t>
            </a:r>
            <a:r>
              <a:rPr lang="de-DE" sz="1800" dirty="0" err="1"/>
              <a:t>grands</a:t>
            </a:r>
            <a:r>
              <a:rPr lang="de-DE" sz="1800" dirty="0"/>
              <a:t> </a:t>
            </a:r>
            <a:r>
              <a:rPr lang="de-DE" sz="1800" dirty="0" err="1"/>
              <a:t>defauts</a:t>
            </a:r>
            <a:r>
              <a:rPr lang="de-DE" sz="1800" dirty="0"/>
              <a:t>], und fühle alle meine Laster [</a:t>
            </a:r>
            <a:r>
              <a:rPr lang="de-DE" sz="1800" dirty="0" err="1"/>
              <a:t>tout</a:t>
            </a:r>
            <a:r>
              <a:rPr lang="de-DE" sz="1800" dirty="0"/>
              <a:t> </a:t>
            </a:r>
            <a:r>
              <a:rPr lang="de-DE" sz="1800" dirty="0" err="1"/>
              <a:t>mes</a:t>
            </a:r>
            <a:r>
              <a:rPr lang="de-DE" sz="1800" dirty="0"/>
              <a:t> </a:t>
            </a:r>
            <a:r>
              <a:rPr lang="de-DE" sz="1800" dirty="0" err="1"/>
              <a:t>vices</a:t>
            </a:r>
            <a:r>
              <a:rPr lang="de-DE" sz="1800" dirty="0"/>
              <a:t>] </a:t>
            </a:r>
            <a:r>
              <a:rPr lang="de-DE" sz="1800" dirty="0" err="1"/>
              <a:t>lebhafft</a:t>
            </a:r>
            <a:r>
              <a:rPr lang="de-DE" sz="1800" dirty="0"/>
              <a:t>. Mit allem diesen werde ich in voller Hoffnung auf dem höchsten Gott [le </a:t>
            </a:r>
            <a:r>
              <a:rPr lang="de-DE" sz="1800" dirty="0" err="1"/>
              <a:t>Dieu</a:t>
            </a:r>
            <a:r>
              <a:rPr lang="de-DE" sz="1800" dirty="0"/>
              <a:t> </a:t>
            </a:r>
            <a:r>
              <a:rPr lang="de-DE" sz="1800" dirty="0" err="1"/>
              <a:t>supreme</a:t>
            </a:r>
            <a:r>
              <a:rPr lang="de-DE" sz="1800" dirty="0"/>
              <a:t>] sterben, und fest überzeugt, daß von allen Menschen, die ich in meinem Leben gekannt habe, keiner </a:t>
            </a:r>
            <a:r>
              <a:rPr lang="de-DE" sz="1800" dirty="0" err="1"/>
              <a:t>beßer</a:t>
            </a:r>
            <a:r>
              <a:rPr lang="de-DE" sz="1800" dirty="0"/>
              <a:t> war, als ich [</a:t>
            </a:r>
            <a:r>
              <a:rPr lang="de-DE" sz="1800" dirty="0" err="1"/>
              <a:t>aucun</a:t>
            </a:r>
            <a:r>
              <a:rPr lang="de-DE" sz="1800" dirty="0"/>
              <a:t> ne </a:t>
            </a:r>
            <a:r>
              <a:rPr lang="de-DE" sz="1800" dirty="0" err="1"/>
              <a:t>fut</a:t>
            </a:r>
            <a:r>
              <a:rPr lang="de-DE" sz="1800" dirty="0"/>
              <a:t> </a:t>
            </a:r>
            <a:r>
              <a:rPr lang="de-DE" sz="1800" dirty="0" err="1"/>
              <a:t>meilleur</a:t>
            </a:r>
            <a:r>
              <a:rPr lang="de-DE" sz="1800" dirty="0"/>
              <a:t> </a:t>
            </a:r>
            <a:r>
              <a:rPr lang="de-DE" sz="1800" dirty="0" err="1"/>
              <a:t>que</a:t>
            </a:r>
            <a:r>
              <a:rPr lang="de-DE" sz="1800" dirty="0"/>
              <a:t> </a:t>
            </a:r>
            <a:r>
              <a:rPr lang="de-DE" sz="1800" dirty="0" err="1"/>
              <a:t>moi</a:t>
            </a:r>
            <a:r>
              <a:rPr lang="de-DE" sz="1800" dirty="0" smtClean="0"/>
              <a:t>].“</a:t>
            </a:r>
          </a:p>
          <a:p>
            <a:pPr marL="0" indent="0">
              <a:buNone/>
            </a:pPr>
            <a:r>
              <a:rPr lang="de-DE" sz="1800" dirty="0" smtClean="0"/>
              <a:t>„Allein </a:t>
            </a:r>
            <a:r>
              <a:rPr lang="de-DE" sz="1800" dirty="0"/>
              <a:t>wer billig </a:t>
            </a:r>
            <a:r>
              <a:rPr lang="de-DE" sz="1800" dirty="0" err="1"/>
              <a:t>seyn</a:t>
            </a:r>
            <a:r>
              <a:rPr lang="de-DE" sz="1800" dirty="0"/>
              <a:t> will, wird leicht einsehen, daß </a:t>
            </a:r>
            <a:r>
              <a:rPr lang="de-DE" sz="1800" dirty="0" err="1"/>
              <a:t>Rousseau’s</a:t>
            </a:r>
            <a:r>
              <a:rPr lang="de-DE" sz="1800" dirty="0"/>
              <a:t> Gefühl zu zart war, um sich selbst der </a:t>
            </a:r>
            <a:r>
              <a:rPr lang="de-DE" sz="1800" dirty="0" err="1"/>
              <a:t>gantzen</a:t>
            </a:r>
            <a:r>
              <a:rPr lang="de-DE" sz="1800" dirty="0"/>
              <a:t> Menschheit vorzuziehen. Sein </a:t>
            </a:r>
            <a:r>
              <a:rPr lang="de-DE" sz="1800" dirty="0" err="1"/>
              <a:t>Gedancke</a:t>
            </a:r>
            <a:r>
              <a:rPr lang="de-DE" sz="1800" dirty="0"/>
              <a:t> scheint mir also gewesen zu </a:t>
            </a:r>
            <a:r>
              <a:rPr lang="de-DE" sz="1800" dirty="0" err="1"/>
              <a:t>seyn</a:t>
            </a:r>
            <a:r>
              <a:rPr lang="de-DE" sz="1800" dirty="0"/>
              <a:t>: Daß ihn an Güte wohl niemand übertreffen könne, wenn er gleich eben so große Fehler, als andere Menschen habe, Rousseau spricht von seinen Absichten. Diese waren die besten, die er sich </a:t>
            </a:r>
            <a:r>
              <a:rPr lang="de-DE" sz="1800" dirty="0" err="1"/>
              <a:t>dencken</a:t>
            </a:r>
            <a:r>
              <a:rPr lang="de-DE" sz="1800" dirty="0"/>
              <a:t> konnte, und er traute niemanden noch </a:t>
            </a:r>
            <a:r>
              <a:rPr lang="de-DE" sz="1800" dirty="0" err="1"/>
              <a:t>beßere</a:t>
            </a:r>
            <a:r>
              <a:rPr lang="de-DE" sz="1800" dirty="0"/>
              <a:t>, aber vielen tausenden eben so gute Absichten zu, als sich selbst. </a:t>
            </a:r>
          </a:p>
          <a:p>
            <a:pPr marL="0" indent="0">
              <a:buNone/>
            </a:pPr>
            <a:r>
              <a:rPr lang="de-DE" sz="1800" dirty="0"/>
              <a:t>Und </a:t>
            </a:r>
            <a:r>
              <a:rPr lang="de-DE" sz="1800" dirty="0" err="1"/>
              <a:t>bey</a:t>
            </a:r>
            <a:r>
              <a:rPr lang="de-DE" sz="1800" dirty="0"/>
              <a:t> diesen setzte er </a:t>
            </a:r>
            <a:r>
              <a:rPr lang="de-DE" sz="1800" dirty="0" err="1"/>
              <a:t>vermuthlich</a:t>
            </a:r>
            <a:r>
              <a:rPr lang="de-DE" sz="1800" dirty="0"/>
              <a:t> eine eben so große Abneigung gegen sein Jahrhundert voraus, als er selbst fühlte. (Der </a:t>
            </a:r>
            <a:r>
              <a:rPr lang="de-DE" sz="1800" dirty="0" err="1"/>
              <a:t>Ubersetzer</a:t>
            </a:r>
            <a:r>
              <a:rPr lang="de-DE" sz="1800" dirty="0" smtClean="0"/>
              <a:t>.)“</a:t>
            </a:r>
            <a:endParaRPr lang="de-DE" sz="1800" dirty="0"/>
          </a:p>
        </p:txBody>
      </p:sp>
      <p:sp>
        <p:nvSpPr>
          <p:cNvPr id="8" name="Inhaltsplatzhalter 7"/>
          <p:cNvSpPr>
            <a:spLocks noGrp="1"/>
          </p:cNvSpPr>
          <p:nvPr>
            <p:ph sz="half" idx="2"/>
          </p:nvPr>
        </p:nvSpPr>
        <p:spPr>
          <a:xfrm>
            <a:off x="8604448" y="4005064"/>
            <a:ext cx="234752" cy="2048264"/>
          </a:xfrm>
        </p:spPr>
        <p:txBody>
          <a:bodyPr/>
          <a:lstStyle/>
          <a:p>
            <a:endParaRPr lang="de-DE" dirty="0"/>
          </a:p>
        </p:txBody>
      </p:sp>
    </p:spTree>
    <p:extLst>
      <p:ext uri="{BB962C8B-B14F-4D97-AF65-F5344CB8AC3E}">
        <p14:creationId xmlns:p14="http://schemas.microsoft.com/office/powerpoint/2010/main" val="29293613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b="1" dirty="0"/>
              <a:t>Prinz Augusts Übersetzung der </a:t>
            </a:r>
            <a:r>
              <a:rPr lang="de-DE" sz="2400" b="1" i="1" dirty="0"/>
              <a:t>Vier Briefe </a:t>
            </a:r>
            <a:r>
              <a:rPr lang="de-DE" sz="2400" b="1" dirty="0"/>
              <a:t>(1782)</a:t>
            </a:r>
            <a:endParaRPr lang="de-DE" sz="2400" dirty="0"/>
          </a:p>
        </p:txBody>
      </p:sp>
      <p:sp>
        <p:nvSpPr>
          <p:cNvPr id="3" name="Fußzeilenplatzhalter 2"/>
          <p:cNvSpPr>
            <a:spLocks noGrp="1"/>
          </p:cNvSpPr>
          <p:nvPr>
            <p:ph type="ftr" sz="quarter" idx="11"/>
          </p:nvPr>
        </p:nvSpPr>
        <p:spPr/>
        <p:txBody>
          <a:bodyPr/>
          <a:lstStyle/>
          <a:p>
            <a:r>
              <a:rPr kumimoji="0" lang="de-DE" smtClean="0"/>
              <a:t>Rousseaus Welten, Paderborn, 7. Mai 2012</a:t>
            </a:r>
            <a:endParaRPr kumimoji="0" lang="en-US" dirty="0"/>
          </a:p>
        </p:txBody>
      </p:sp>
      <p:sp>
        <p:nvSpPr>
          <p:cNvPr id="4" name="Foliennummernplatzhalter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11</a:t>
            </a:fld>
            <a:endParaRPr kumimoji="0" lang="en-US"/>
          </a:p>
        </p:txBody>
      </p:sp>
      <p:sp>
        <p:nvSpPr>
          <p:cNvPr id="5" name="Inhaltsplatzhalter 4"/>
          <p:cNvSpPr>
            <a:spLocks noGrp="1"/>
          </p:cNvSpPr>
          <p:nvPr>
            <p:ph sz="half" idx="1"/>
          </p:nvPr>
        </p:nvSpPr>
        <p:spPr>
          <a:xfrm>
            <a:off x="301752" y="1371600"/>
            <a:ext cx="5350368" cy="4681728"/>
          </a:xfrm>
        </p:spPr>
        <p:txBody>
          <a:bodyPr>
            <a:normAutofit/>
          </a:bodyPr>
          <a:lstStyle/>
          <a:p>
            <a:r>
              <a:rPr lang="de-DE" sz="1800" b="1" dirty="0" smtClean="0"/>
              <a:t>2. Brief vom 12. Januar 1762</a:t>
            </a:r>
          </a:p>
          <a:p>
            <a:endParaRPr lang="de-DE" sz="1800" b="1" dirty="0" smtClean="0"/>
          </a:p>
          <a:p>
            <a:pPr marL="0" indent="0">
              <a:buNone/>
            </a:pPr>
            <a:r>
              <a:rPr lang="de-DE" sz="1800" dirty="0" smtClean="0"/>
              <a:t>„Ach</a:t>
            </a:r>
            <a:r>
              <a:rPr lang="de-DE" sz="1800" dirty="0"/>
              <a:t>! Herr Präsident, wenn ich jemals den </a:t>
            </a:r>
            <a:r>
              <a:rPr lang="de-DE" sz="1800" dirty="0" err="1"/>
              <a:t>vierdten</a:t>
            </a:r>
            <a:r>
              <a:rPr lang="de-DE" sz="1800" dirty="0"/>
              <a:t> </a:t>
            </a:r>
            <a:r>
              <a:rPr lang="de-DE" sz="1800" dirty="0" err="1"/>
              <a:t>Theil</a:t>
            </a:r>
            <a:r>
              <a:rPr lang="de-DE" sz="1800" dirty="0"/>
              <a:t> alles </a:t>
            </a:r>
            <a:r>
              <a:rPr lang="de-DE" sz="1800" dirty="0" err="1"/>
              <a:t>deßen</a:t>
            </a:r>
            <a:r>
              <a:rPr lang="de-DE" sz="1800" dirty="0"/>
              <a:t>, was ich unter diesen Baume gesehen und empfunden, hätte schreiben können; mit welcher Deutlichkeit [</a:t>
            </a:r>
            <a:r>
              <a:rPr lang="de-DE" sz="1800" dirty="0" err="1"/>
              <a:t>clarte</a:t>
            </a:r>
            <a:r>
              <a:rPr lang="de-DE" sz="1800" dirty="0"/>
              <a:t>] ich alle Widersprüche des gesellschaftlichen Systems [</a:t>
            </a:r>
            <a:r>
              <a:rPr lang="de-DE" sz="1800" dirty="0" err="1"/>
              <a:t>toutes</a:t>
            </a:r>
            <a:r>
              <a:rPr lang="de-DE" sz="1800" dirty="0"/>
              <a:t> le </a:t>
            </a:r>
            <a:r>
              <a:rPr lang="de-DE" sz="1800" dirty="0" err="1"/>
              <a:t>contradictions</a:t>
            </a:r>
            <a:r>
              <a:rPr lang="de-DE" sz="1800" dirty="0"/>
              <a:t> du </a:t>
            </a:r>
            <a:r>
              <a:rPr lang="de-DE" sz="1800" dirty="0" err="1"/>
              <a:t>systeme</a:t>
            </a:r>
            <a:r>
              <a:rPr lang="de-DE" sz="1800" dirty="0"/>
              <a:t> </a:t>
            </a:r>
            <a:r>
              <a:rPr lang="de-DE" sz="1800" dirty="0" err="1"/>
              <a:t>social</a:t>
            </a:r>
            <a:r>
              <a:rPr lang="de-DE" sz="1800" dirty="0"/>
              <a:t>] gezeigt hätte! mit welcher Kraft ich alle </a:t>
            </a:r>
            <a:r>
              <a:rPr lang="de-DE" sz="1800" dirty="0" err="1"/>
              <a:t>Mißbräuche</a:t>
            </a:r>
            <a:r>
              <a:rPr lang="de-DE" sz="1800" dirty="0"/>
              <a:t> menschlicher Stiftungen [les </a:t>
            </a:r>
            <a:r>
              <a:rPr lang="de-DE" sz="1800" dirty="0" err="1"/>
              <a:t>abus</a:t>
            </a:r>
            <a:r>
              <a:rPr lang="de-DE" sz="1800" dirty="0"/>
              <a:t> de nos </a:t>
            </a:r>
            <a:r>
              <a:rPr lang="de-DE" sz="1800" dirty="0" err="1"/>
              <a:t>institutions</a:t>
            </a:r>
            <a:r>
              <a:rPr lang="de-DE" sz="1800" dirty="0"/>
              <a:t>] dargestellt hätte! wie einfach ich bewiesen hätte, daß der Mensch von Natur gut ist, und daß es lediglich von ihren Stiftungen herrührt [par </a:t>
            </a:r>
            <a:r>
              <a:rPr lang="de-DE" sz="1800" dirty="0" err="1"/>
              <a:t>ces</a:t>
            </a:r>
            <a:r>
              <a:rPr lang="de-DE" sz="1800" dirty="0"/>
              <a:t> </a:t>
            </a:r>
            <a:r>
              <a:rPr lang="de-DE" sz="1800" dirty="0" err="1"/>
              <a:t>institutions</a:t>
            </a:r>
            <a:r>
              <a:rPr lang="de-DE" sz="1800" dirty="0"/>
              <a:t>], wenn die Menschen boshaft werden</a:t>
            </a:r>
            <a:r>
              <a:rPr lang="de-DE" sz="1800" dirty="0" smtClean="0"/>
              <a:t>.“</a:t>
            </a:r>
            <a:endParaRPr lang="de-DE" sz="1800" dirty="0"/>
          </a:p>
        </p:txBody>
      </p:sp>
      <p:pic>
        <p:nvPicPr>
          <p:cNvPr id="7" name="Inhaltsplatzhalt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32240" y="1586986"/>
            <a:ext cx="1484407" cy="1842014"/>
          </a:xfrm>
        </p:spPr>
      </p:pic>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232" y="3573016"/>
            <a:ext cx="1647825" cy="2781300"/>
          </a:xfrm>
          <a:prstGeom prst="rect">
            <a:avLst/>
          </a:prstGeom>
        </p:spPr>
      </p:pic>
    </p:spTree>
    <p:extLst>
      <p:ext uri="{BB962C8B-B14F-4D97-AF65-F5344CB8AC3E}">
        <p14:creationId xmlns:p14="http://schemas.microsoft.com/office/powerpoint/2010/main" val="6556486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b="1" dirty="0"/>
              <a:t>Prinz Augusts Übersetzung der </a:t>
            </a:r>
            <a:r>
              <a:rPr lang="de-DE" sz="2400" b="1" i="1" dirty="0"/>
              <a:t>Vier Briefe </a:t>
            </a:r>
            <a:r>
              <a:rPr lang="de-DE" sz="2400" b="1" dirty="0"/>
              <a:t>(1782)</a:t>
            </a:r>
            <a:endParaRPr lang="de-DE" sz="2400" dirty="0"/>
          </a:p>
        </p:txBody>
      </p:sp>
      <p:sp>
        <p:nvSpPr>
          <p:cNvPr id="3" name="Fußzeilenplatzhalter 2"/>
          <p:cNvSpPr>
            <a:spLocks noGrp="1"/>
          </p:cNvSpPr>
          <p:nvPr>
            <p:ph type="ftr" sz="quarter" idx="11"/>
          </p:nvPr>
        </p:nvSpPr>
        <p:spPr/>
        <p:txBody>
          <a:bodyPr/>
          <a:lstStyle/>
          <a:p>
            <a:r>
              <a:rPr kumimoji="0" lang="de-DE" smtClean="0"/>
              <a:t>Rousseaus Welten, Paderborn, 7. Mai 2012</a:t>
            </a:r>
            <a:endParaRPr kumimoji="0" lang="en-US" dirty="0"/>
          </a:p>
        </p:txBody>
      </p:sp>
      <p:sp>
        <p:nvSpPr>
          <p:cNvPr id="4" name="Foliennummernplatzhalter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12</a:t>
            </a:fld>
            <a:endParaRPr kumimoji="0" lang="en-US"/>
          </a:p>
        </p:txBody>
      </p:sp>
      <p:sp>
        <p:nvSpPr>
          <p:cNvPr id="5" name="Inhaltsplatzhalter 4"/>
          <p:cNvSpPr>
            <a:spLocks noGrp="1"/>
          </p:cNvSpPr>
          <p:nvPr>
            <p:ph sz="half" idx="1"/>
          </p:nvPr>
        </p:nvSpPr>
        <p:spPr>
          <a:xfrm>
            <a:off x="301752" y="1371600"/>
            <a:ext cx="6358480" cy="4937720"/>
          </a:xfrm>
        </p:spPr>
        <p:txBody>
          <a:bodyPr>
            <a:normAutofit fontScale="92500"/>
          </a:bodyPr>
          <a:lstStyle/>
          <a:p>
            <a:r>
              <a:rPr lang="de-DE" sz="1800" b="1" dirty="0" smtClean="0"/>
              <a:t>3. Brief vom 26. Januar 1762</a:t>
            </a:r>
          </a:p>
          <a:p>
            <a:endParaRPr lang="de-DE" sz="1800" b="1" dirty="0" smtClean="0"/>
          </a:p>
          <a:p>
            <a:pPr marL="0" indent="0">
              <a:lnSpc>
                <a:spcPts val="2200"/>
              </a:lnSpc>
              <a:buNone/>
            </a:pPr>
            <a:r>
              <a:rPr lang="de-DE" sz="1800" dirty="0" smtClean="0"/>
              <a:t>„</a:t>
            </a:r>
            <a:r>
              <a:rPr lang="de-DE" sz="1800" dirty="0"/>
              <a:t>Bald erhob ich, von der Oberfläche der Erde, meine </a:t>
            </a:r>
            <a:r>
              <a:rPr lang="de-DE" sz="1800" dirty="0" err="1"/>
              <a:t>Gedancken</a:t>
            </a:r>
            <a:r>
              <a:rPr lang="de-DE" sz="1800" dirty="0"/>
              <a:t> zu allen Wesen der Natur, zum allgemeinen Lehrgebäude der Dinge [</a:t>
            </a:r>
            <a:r>
              <a:rPr lang="de-DE" sz="1800" dirty="0" err="1"/>
              <a:t>systeme</a:t>
            </a:r>
            <a:r>
              <a:rPr lang="de-DE" sz="1800" dirty="0"/>
              <a:t> </a:t>
            </a:r>
            <a:r>
              <a:rPr lang="de-DE" sz="1800" dirty="0" err="1"/>
              <a:t>universel</a:t>
            </a:r>
            <a:r>
              <a:rPr lang="de-DE" sz="1800" dirty="0"/>
              <a:t> des </a:t>
            </a:r>
            <a:r>
              <a:rPr lang="de-DE" sz="1800" dirty="0" err="1"/>
              <a:t>choses</a:t>
            </a:r>
            <a:r>
              <a:rPr lang="de-DE" sz="1800" dirty="0"/>
              <a:t>], zum unbegreiflichen Wesen [</a:t>
            </a:r>
            <a:r>
              <a:rPr lang="de-DE" sz="1800" dirty="0" err="1"/>
              <a:t>l’etre</a:t>
            </a:r>
            <a:r>
              <a:rPr lang="de-DE" sz="1800" dirty="0"/>
              <a:t> </a:t>
            </a:r>
            <a:r>
              <a:rPr lang="de-DE" sz="1800" dirty="0" err="1"/>
              <a:t>incomprehensible</a:t>
            </a:r>
            <a:r>
              <a:rPr lang="de-DE" sz="1800" dirty="0"/>
              <a:t>], welches alles </a:t>
            </a:r>
            <a:r>
              <a:rPr lang="de-DE" sz="1800" dirty="0" err="1"/>
              <a:t>umfaßet</a:t>
            </a:r>
            <a:r>
              <a:rPr lang="de-DE" sz="1800" dirty="0"/>
              <a:t>. Dann </a:t>
            </a:r>
            <a:r>
              <a:rPr lang="de-DE" sz="1800" dirty="0" err="1"/>
              <a:t>verlohr</a:t>
            </a:r>
            <a:r>
              <a:rPr lang="de-DE" sz="1800" dirty="0"/>
              <a:t> sich mein Geist in diese </a:t>
            </a:r>
            <a:r>
              <a:rPr lang="de-DE" sz="1800" dirty="0" err="1"/>
              <a:t>Unermeßlichkeit</a:t>
            </a:r>
            <a:r>
              <a:rPr lang="de-DE" sz="1800" dirty="0"/>
              <a:t> [</a:t>
            </a:r>
            <a:r>
              <a:rPr lang="de-DE" sz="1800" dirty="0" err="1"/>
              <a:t>immensite</a:t>
            </a:r>
            <a:r>
              <a:rPr lang="de-DE" sz="1800" dirty="0"/>
              <a:t>]; ich dachte, vernünftelte, </a:t>
            </a:r>
            <a:r>
              <a:rPr lang="de-DE" sz="1800" dirty="0" err="1"/>
              <a:t>philosophirte</a:t>
            </a:r>
            <a:r>
              <a:rPr lang="de-DE" sz="1800" dirty="0"/>
              <a:t> nicht [je ne </a:t>
            </a:r>
            <a:r>
              <a:rPr lang="de-DE" sz="1800" dirty="0" err="1"/>
              <a:t>pensois</a:t>
            </a:r>
            <a:r>
              <a:rPr lang="de-DE" sz="1800" dirty="0"/>
              <a:t> </a:t>
            </a:r>
            <a:r>
              <a:rPr lang="de-DE" sz="1800" dirty="0" err="1"/>
              <a:t>pas</a:t>
            </a:r>
            <a:r>
              <a:rPr lang="de-DE" sz="1800" dirty="0"/>
              <a:t>, je ne </a:t>
            </a:r>
            <a:r>
              <a:rPr lang="de-DE" sz="1800" dirty="0" err="1"/>
              <a:t>raisonnois</a:t>
            </a:r>
            <a:r>
              <a:rPr lang="de-DE" sz="1800" dirty="0"/>
              <a:t> </a:t>
            </a:r>
            <a:r>
              <a:rPr lang="de-DE" sz="1800" dirty="0" err="1"/>
              <a:t>pas</a:t>
            </a:r>
            <a:r>
              <a:rPr lang="de-DE" sz="1800" dirty="0"/>
              <a:t>, je ne </a:t>
            </a:r>
            <a:r>
              <a:rPr lang="de-DE" sz="1800" dirty="0" err="1"/>
              <a:t>philosophois</a:t>
            </a:r>
            <a:r>
              <a:rPr lang="de-DE" sz="1800" dirty="0"/>
              <a:t> </a:t>
            </a:r>
            <a:r>
              <a:rPr lang="de-DE" sz="1800" dirty="0" err="1"/>
              <a:t>pas</a:t>
            </a:r>
            <a:r>
              <a:rPr lang="de-DE" sz="1800" dirty="0"/>
              <a:t>]; mit einer Art von Wollust [</a:t>
            </a:r>
            <a:r>
              <a:rPr lang="de-DE" sz="1800" dirty="0" err="1"/>
              <a:t>avec</a:t>
            </a:r>
            <a:r>
              <a:rPr lang="de-DE" sz="1800" dirty="0"/>
              <a:t> </a:t>
            </a:r>
            <a:r>
              <a:rPr lang="de-DE" sz="1800" dirty="0" err="1"/>
              <a:t>une</a:t>
            </a:r>
            <a:r>
              <a:rPr lang="de-DE" sz="1800" dirty="0"/>
              <a:t> </a:t>
            </a:r>
            <a:r>
              <a:rPr lang="de-DE" sz="1800" dirty="0" err="1"/>
              <a:t>sorte</a:t>
            </a:r>
            <a:r>
              <a:rPr lang="de-DE" sz="1800" dirty="0"/>
              <a:t> de </a:t>
            </a:r>
            <a:r>
              <a:rPr lang="de-DE" sz="1800" dirty="0" err="1"/>
              <a:t>volupte</a:t>
            </a:r>
            <a:r>
              <a:rPr lang="de-DE" sz="1800" dirty="0"/>
              <a:t>], fühlte ich, daß ich dem Gewichte des Weltalls unterlag; mit Entzücken überließ ich mich der Unordnung dieser großen </a:t>
            </a:r>
            <a:r>
              <a:rPr lang="de-DE" sz="1800" dirty="0" err="1"/>
              <a:t>Gedancken</a:t>
            </a:r>
            <a:r>
              <a:rPr lang="de-DE" sz="1800" dirty="0"/>
              <a:t> [</a:t>
            </a:r>
            <a:r>
              <a:rPr lang="de-DE" sz="1800" dirty="0" err="1"/>
              <a:t>confusion</a:t>
            </a:r>
            <a:r>
              <a:rPr lang="de-DE" sz="1800" dirty="0"/>
              <a:t> des </a:t>
            </a:r>
            <a:r>
              <a:rPr lang="de-DE" sz="1800" dirty="0" err="1"/>
              <a:t>ces</a:t>
            </a:r>
            <a:r>
              <a:rPr lang="de-DE" sz="1800" dirty="0"/>
              <a:t> </a:t>
            </a:r>
            <a:r>
              <a:rPr lang="de-DE" sz="1800" dirty="0" err="1"/>
              <a:t>grandes</a:t>
            </a:r>
            <a:r>
              <a:rPr lang="de-DE" sz="1800" dirty="0"/>
              <a:t> </a:t>
            </a:r>
            <a:r>
              <a:rPr lang="de-DE" sz="1800" dirty="0" err="1"/>
              <a:t>idees</a:t>
            </a:r>
            <a:r>
              <a:rPr lang="de-DE" sz="1800" dirty="0"/>
              <a:t>]; in der Einbildung verlor ich mich gerne im leeren Raume; mein Herz, in den Schranken der Wesen </a:t>
            </a:r>
            <a:r>
              <a:rPr lang="de-DE" sz="1800" dirty="0" err="1"/>
              <a:t>eingeschloßen</a:t>
            </a:r>
            <a:r>
              <a:rPr lang="de-DE" sz="1800" dirty="0"/>
              <a:t>, fand sich darin zu enge; ich erstickte im Weltall; ich hätte gewünscht, mich in das Unendliche empor schwingen zu können</a:t>
            </a:r>
            <a:r>
              <a:rPr lang="de-DE" sz="1800" dirty="0" smtClean="0"/>
              <a:t>.“ </a:t>
            </a:r>
            <a:endParaRPr lang="de-DE" sz="1800" b="1" dirty="0" smtClean="0"/>
          </a:p>
          <a:p>
            <a:endParaRPr lang="de-DE" sz="1800" b="1" dirty="0"/>
          </a:p>
        </p:txBody>
      </p:sp>
      <p:sp>
        <p:nvSpPr>
          <p:cNvPr id="10" name="Rechteck 9"/>
          <p:cNvSpPr/>
          <p:nvPr/>
        </p:nvSpPr>
        <p:spPr>
          <a:xfrm>
            <a:off x="6516216" y="4910971"/>
            <a:ext cx="2448272" cy="246221"/>
          </a:xfrm>
          <a:prstGeom prst="rect">
            <a:avLst/>
          </a:prstGeom>
        </p:spPr>
        <p:txBody>
          <a:bodyPr wrap="square">
            <a:spAutoFit/>
          </a:bodyPr>
          <a:lstStyle/>
          <a:p>
            <a:r>
              <a:rPr lang="de-DE" sz="1000" dirty="0"/>
              <a:t>Rousseau in </a:t>
            </a:r>
            <a:r>
              <a:rPr lang="de-DE" sz="1000" dirty="0" err="1"/>
              <a:t>Ermenonville</a:t>
            </a:r>
            <a:r>
              <a:rPr lang="de-DE" sz="1000" dirty="0"/>
              <a:t> im Juni 1778</a:t>
            </a:r>
          </a:p>
        </p:txBody>
      </p:sp>
      <p:pic>
        <p:nvPicPr>
          <p:cNvPr id="12" name="Inhaltsplatzhalter 11"/>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88150" y="2343944"/>
            <a:ext cx="1743075" cy="2571750"/>
          </a:xfrm>
        </p:spPr>
      </p:pic>
    </p:spTree>
    <p:extLst>
      <p:ext uri="{BB962C8B-B14F-4D97-AF65-F5344CB8AC3E}">
        <p14:creationId xmlns:p14="http://schemas.microsoft.com/office/powerpoint/2010/main" val="20191549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b="1" dirty="0"/>
              <a:t>Prinz Augusts Übersetzung der </a:t>
            </a:r>
            <a:r>
              <a:rPr lang="de-DE" sz="2400" b="1" i="1" dirty="0"/>
              <a:t>Vier Briefe </a:t>
            </a:r>
            <a:r>
              <a:rPr lang="de-DE" sz="2400" b="1" dirty="0"/>
              <a:t>(1782)</a:t>
            </a:r>
            <a:endParaRPr lang="de-DE" sz="2400" dirty="0"/>
          </a:p>
        </p:txBody>
      </p:sp>
      <p:sp>
        <p:nvSpPr>
          <p:cNvPr id="3" name="Fußzeilenplatzhalter 2"/>
          <p:cNvSpPr>
            <a:spLocks noGrp="1"/>
          </p:cNvSpPr>
          <p:nvPr>
            <p:ph type="ftr" sz="quarter" idx="11"/>
          </p:nvPr>
        </p:nvSpPr>
        <p:spPr/>
        <p:txBody>
          <a:bodyPr/>
          <a:lstStyle/>
          <a:p>
            <a:r>
              <a:rPr kumimoji="0" lang="de-DE" smtClean="0"/>
              <a:t>Rousseaus Welten, Paderborn, 7. Mai 2012</a:t>
            </a:r>
            <a:endParaRPr kumimoji="0" lang="en-US" dirty="0"/>
          </a:p>
        </p:txBody>
      </p:sp>
      <p:sp>
        <p:nvSpPr>
          <p:cNvPr id="4" name="Foliennummernplatzhalter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13</a:t>
            </a:fld>
            <a:endParaRPr kumimoji="0" lang="en-US"/>
          </a:p>
        </p:txBody>
      </p:sp>
      <p:sp>
        <p:nvSpPr>
          <p:cNvPr id="7" name="Inhaltsplatzhalter 6"/>
          <p:cNvSpPr>
            <a:spLocks noGrp="1"/>
          </p:cNvSpPr>
          <p:nvPr>
            <p:ph sz="quarter" idx="1"/>
          </p:nvPr>
        </p:nvSpPr>
        <p:spPr>
          <a:xfrm>
            <a:off x="301752" y="1527048"/>
            <a:ext cx="8503920" cy="4854280"/>
          </a:xfrm>
        </p:spPr>
        <p:txBody>
          <a:bodyPr>
            <a:normAutofit fontScale="92500" lnSpcReduction="20000"/>
          </a:bodyPr>
          <a:lstStyle/>
          <a:p>
            <a:r>
              <a:rPr lang="de-DE" sz="1800" b="1" dirty="0" smtClean="0"/>
              <a:t>4. Brief vom 28. Januar 1762:</a:t>
            </a:r>
          </a:p>
          <a:p>
            <a:endParaRPr lang="de-DE" sz="1800" b="1" dirty="0" smtClean="0"/>
          </a:p>
          <a:p>
            <a:pPr marL="0" indent="0">
              <a:lnSpc>
                <a:spcPts val="2100"/>
              </a:lnSpc>
              <a:buNone/>
            </a:pPr>
            <a:r>
              <a:rPr lang="de-DE" sz="1800" dirty="0" smtClean="0"/>
              <a:t>„kein </a:t>
            </a:r>
            <a:r>
              <a:rPr lang="de-DE" sz="1800" dirty="0"/>
              <a:t>Bild der Knechtschaft und der Abhängigkeit [</a:t>
            </a:r>
            <a:r>
              <a:rPr lang="de-DE" sz="1800" dirty="0" err="1"/>
              <a:t>servitude</a:t>
            </a:r>
            <a:r>
              <a:rPr lang="de-DE" sz="1800" dirty="0"/>
              <a:t> et de </a:t>
            </a:r>
            <a:r>
              <a:rPr lang="de-DE" sz="1800" dirty="0" err="1"/>
              <a:t>dependance</a:t>
            </a:r>
            <a:r>
              <a:rPr lang="de-DE" sz="1800" dirty="0"/>
              <a:t>] störte das Wohlwollen, welches uns alle verband. Mein Hund selbst, war mein Freund, nicht mein Sklave [</a:t>
            </a:r>
            <a:r>
              <a:rPr lang="de-DE" sz="1800" dirty="0" err="1"/>
              <a:t>mon</a:t>
            </a:r>
            <a:r>
              <a:rPr lang="de-DE" sz="1800" dirty="0"/>
              <a:t> </a:t>
            </a:r>
            <a:r>
              <a:rPr lang="de-DE" sz="1800" dirty="0" err="1"/>
              <a:t>ami</a:t>
            </a:r>
            <a:r>
              <a:rPr lang="de-DE" sz="1800" dirty="0"/>
              <a:t>, non </a:t>
            </a:r>
            <a:r>
              <a:rPr lang="de-DE" sz="1800" dirty="0" err="1"/>
              <a:t>mon</a:t>
            </a:r>
            <a:r>
              <a:rPr lang="de-DE" sz="1800" dirty="0"/>
              <a:t> </a:t>
            </a:r>
            <a:r>
              <a:rPr lang="de-DE" sz="1800" dirty="0" err="1"/>
              <a:t>esclave</a:t>
            </a:r>
            <a:r>
              <a:rPr lang="de-DE" sz="1800" dirty="0"/>
              <a:t>]; unser Wille war immer derselbe [la </a:t>
            </a:r>
            <a:r>
              <a:rPr lang="de-DE" sz="1800" dirty="0" err="1"/>
              <a:t>meme</a:t>
            </a:r>
            <a:r>
              <a:rPr lang="de-DE" sz="1800" dirty="0"/>
              <a:t> </a:t>
            </a:r>
            <a:r>
              <a:rPr lang="de-DE" sz="1800" dirty="0" err="1"/>
              <a:t>volonte</a:t>
            </a:r>
            <a:r>
              <a:rPr lang="de-DE" sz="1800" dirty="0"/>
              <a:t>], und </a:t>
            </a:r>
            <a:r>
              <a:rPr lang="de-DE" sz="1800" dirty="0" err="1"/>
              <a:t>niemahls</a:t>
            </a:r>
            <a:r>
              <a:rPr lang="de-DE" sz="1800" dirty="0"/>
              <a:t> hat er mir gehorchet</a:t>
            </a:r>
            <a:r>
              <a:rPr lang="de-DE" sz="1800" dirty="0" smtClean="0"/>
              <a:t>.“</a:t>
            </a:r>
          </a:p>
          <a:p>
            <a:pPr>
              <a:lnSpc>
                <a:spcPts val="2100"/>
              </a:lnSpc>
            </a:pPr>
            <a:endParaRPr lang="de-DE" sz="1800" dirty="0" smtClean="0"/>
          </a:p>
          <a:p>
            <a:pPr marL="0" indent="0">
              <a:lnSpc>
                <a:spcPts val="2100"/>
              </a:lnSpc>
              <a:buNone/>
            </a:pPr>
            <a:r>
              <a:rPr lang="de-DE" sz="1800" dirty="0" smtClean="0"/>
              <a:t>„Ihre </a:t>
            </a:r>
            <a:r>
              <a:rPr lang="de-DE" sz="1800" dirty="0"/>
              <a:t>Gelehrten mögen rufen, so viel sie wollen, daß ein Mensch, wann er allein ist, der ganzen Welt nichts nützet, und in der Gesellschaft seine Pflichten nicht erfüllet. Ich aber halte die Bauern von </a:t>
            </a:r>
            <a:r>
              <a:rPr lang="de-DE" sz="1800" dirty="0" err="1"/>
              <a:t>Montmorenci</a:t>
            </a:r>
            <a:r>
              <a:rPr lang="de-DE" sz="1800" dirty="0"/>
              <a:t> für weit </a:t>
            </a:r>
            <a:r>
              <a:rPr lang="de-DE" sz="1800" dirty="0" err="1"/>
              <a:t>nüzlichere</a:t>
            </a:r>
            <a:r>
              <a:rPr lang="de-DE" sz="1800" dirty="0"/>
              <a:t> Mitglieder der Gesellschaft als alle jene Haufen von </a:t>
            </a:r>
            <a:r>
              <a:rPr lang="de-DE" sz="1800" dirty="0" err="1"/>
              <a:t>Müssiggängern</a:t>
            </a:r>
            <a:r>
              <a:rPr lang="de-DE" sz="1800" dirty="0"/>
              <a:t>, die vom Fette des Volkes bezahlt werden [</a:t>
            </a:r>
            <a:r>
              <a:rPr lang="de-DE" sz="1800" dirty="0" err="1"/>
              <a:t>payes</a:t>
            </a:r>
            <a:r>
              <a:rPr lang="de-DE" sz="1800" dirty="0"/>
              <a:t> de la </a:t>
            </a:r>
            <a:r>
              <a:rPr lang="de-DE" sz="1800" dirty="0" err="1"/>
              <a:t>graisse</a:t>
            </a:r>
            <a:r>
              <a:rPr lang="de-DE" sz="1800" dirty="0"/>
              <a:t> du </a:t>
            </a:r>
            <a:r>
              <a:rPr lang="de-DE" sz="1800" dirty="0" err="1"/>
              <a:t>peuple</a:t>
            </a:r>
            <a:r>
              <a:rPr lang="de-DE" sz="1800" dirty="0"/>
              <a:t>], um sechsmal in der Woche in einer </a:t>
            </a:r>
            <a:r>
              <a:rPr lang="de-DE" sz="1800" dirty="0" err="1"/>
              <a:t>Academie</a:t>
            </a:r>
            <a:r>
              <a:rPr lang="de-DE" sz="1800" dirty="0"/>
              <a:t> zu plaudern</a:t>
            </a:r>
            <a:r>
              <a:rPr lang="de-DE" sz="1800" dirty="0" smtClean="0"/>
              <a:t>.“</a:t>
            </a:r>
          </a:p>
          <a:p>
            <a:pPr>
              <a:lnSpc>
                <a:spcPts val="2100"/>
              </a:lnSpc>
            </a:pPr>
            <a:endParaRPr lang="de-DE" sz="1800" dirty="0" smtClean="0"/>
          </a:p>
          <a:p>
            <a:pPr marL="0" indent="0">
              <a:lnSpc>
                <a:spcPts val="2100"/>
              </a:lnSpc>
              <a:buNone/>
            </a:pPr>
            <a:r>
              <a:rPr lang="de-DE" sz="1800" dirty="0" smtClean="0"/>
              <a:t>„Ich </a:t>
            </a:r>
            <a:r>
              <a:rPr lang="de-DE" sz="1800" dirty="0"/>
              <a:t>hasse die Großen, ich hasse deren Stand, Härte, </a:t>
            </a:r>
            <a:r>
              <a:rPr lang="de-DE" sz="1800" dirty="0" err="1"/>
              <a:t>Vorurtheile</a:t>
            </a:r>
            <a:r>
              <a:rPr lang="de-DE" sz="1800" dirty="0"/>
              <a:t>, Kleinheit [</a:t>
            </a:r>
            <a:r>
              <a:rPr lang="de-DE" sz="1800" dirty="0" err="1"/>
              <a:t>leur</a:t>
            </a:r>
            <a:r>
              <a:rPr lang="de-DE" sz="1800" dirty="0"/>
              <a:t> </a:t>
            </a:r>
            <a:r>
              <a:rPr lang="de-DE" sz="1800" dirty="0" err="1"/>
              <a:t>etat</a:t>
            </a:r>
            <a:r>
              <a:rPr lang="de-DE" sz="1800" dirty="0"/>
              <a:t>, </a:t>
            </a:r>
            <a:r>
              <a:rPr lang="de-DE" sz="1800" dirty="0" err="1"/>
              <a:t>leur</a:t>
            </a:r>
            <a:r>
              <a:rPr lang="de-DE" sz="1800" dirty="0"/>
              <a:t> </a:t>
            </a:r>
            <a:r>
              <a:rPr lang="de-DE" sz="1800" dirty="0" err="1"/>
              <a:t>durete</a:t>
            </a:r>
            <a:r>
              <a:rPr lang="de-DE" sz="1800" dirty="0"/>
              <a:t>, </a:t>
            </a:r>
            <a:r>
              <a:rPr lang="de-DE" sz="1800" dirty="0" err="1"/>
              <a:t>leurs</a:t>
            </a:r>
            <a:r>
              <a:rPr lang="de-DE" sz="1800" dirty="0"/>
              <a:t> </a:t>
            </a:r>
            <a:r>
              <a:rPr lang="de-DE" sz="1800" dirty="0" err="1"/>
              <a:t>prejuges</a:t>
            </a:r>
            <a:r>
              <a:rPr lang="de-DE" sz="1800" dirty="0"/>
              <a:t>, </a:t>
            </a:r>
            <a:r>
              <a:rPr lang="de-DE" sz="1800" dirty="0" err="1"/>
              <a:t>leurs</a:t>
            </a:r>
            <a:r>
              <a:rPr lang="de-DE" sz="1800" dirty="0"/>
              <a:t> </a:t>
            </a:r>
            <a:r>
              <a:rPr lang="de-DE" sz="1800" dirty="0" err="1"/>
              <a:t>petitesse</a:t>
            </a:r>
            <a:r>
              <a:rPr lang="de-DE" sz="1800" dirty="0"/>
              <a:t>], nebst allen ihren Lastern, und ich würde dieselben noch weit heftiger hassen, wenn ich sie minder </a:t>
            </a:r>
            <a:r>
              <a:rPr lang="de-DE" sz="1800" dirty="0" smtClean="0"/>
              <a:t>verachtete.“</a:t>
            </a:r>
            <a:endParaRPr lang="de-DE" sz="1800" dirty="0"/>
          </a:p>
        </p:txBody>
      </p:sp>
    </p:spTree>
    <p:extLst>
      <p:ext uri="{BB962C8B-B14F-4D97-AF65-F5344CB8AC3E}">
        <p14:creationId xmlns:p14="http://schemas.microsoft.com/office/powerpoint/2010/main" val="31831213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b="1" dirty="0" smtClean="0"/>
              <a:t>„In </a:t>
            </a:r>
            <a:r>
              <a:rPr lang="de-DE" sz="2400" b="1" dirty="0" err="1" smtClean="0"/>
              <a:t>Rousseau‘s</a:t>
            </a:r>
            <a:r>
              <a:rPr lang="de-DE" sz="2400" b="1" dirty="0" smtClean="0"/>
              <a:t> Seele wie in einen Spiegel sehen“</a:t>
            </a:r>
            <a:endParaRPr lang="de-DE" sz="2400" b="1" dirty="0"/>
          </a:p>
        </p:txBody>
      </p:sp>
      <p:sp>
        <p:nvSpPr>
          <p:cNvPr id="3" name="Fußzeilenplatzhalter 2"/>
          <p:cNvSpPr>
            <a:spLocks noGrp="1"/>
          </p:cNvSpPr>
          <p:nvPr>
            <p:ph type="ftr" sz="quarter" idx="11"/>
          </p:nvPr>
        </p:nvSpPr>
        <p:spPr/>
        <p:txBody>
          <a:bodyPr/>
          <a:lstStyle/>
          <a:p>
            <a:r>
              <a:rPr kumimoji="0" lang="de-DE" smtClean="0"/>
              <a:t>Rousseaus Welten, Paderborn, 7. Mai 2012</a:t>
            </a:r>
            <a:endParaRPr kumimoji="0" lang="en-US"/>
          </a:p>
        </p:txBody>
      </p:sp>
      <p:sp>
        <p:nvSpPr>
          <p:cNvPr id="4" name="Foliennummernplatzhalter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14</a:t>
            </a:fld>
            <a:endParaRPr kumimoji="0" lang="en-US" dirty="0"/>
          </a:p>
        </p:txBody>
      </p:sp>
      <p:sp>
        <p:nvSpPr>
          <p:cNvPr id="6" name="Inhaltsplatzhalter 5"/>
          <p:cNvSpPr>
            <a:spLocks noGrp="1"/>
          </p:cNvSpPr>
          <p:nvPr>
            <p:ph sz="half" idx="1"/>
          </p:nvPr>
        </p:nvSpPr>
        <p:spPr>
          <a:xfrm>
            <a:off x="301752" y="1412776"/>
            <a:ext cx="6934544" cy="4968552"/>
          </a:xfrm>
        </p:spPr>
        <p:txBody>
          <a:bodyPr>
            <a:normAutofit fontScale="92500"/>
          </a:bodyPr>
          <a:lstStyle/>
          <a:p>
            <a:pPr marL="0" indent="0">
              <a:lnSpc>
                <a:spcPts val="2100"/>
              </a:lnSpc>
              <a:buNone/>
            </a:pPr>
            <a:r>
              <a:rPr lang="de-DE" sz="1800" dirty="0" smtClean="0"/>
              <a:t>„Meine </a:t>
            </a:r>
            <a:r>
              <a:rPr lang="de-DE" sz="1800" dirty="0"/>
              <a:t>Philosophie ist nicht stark genug, um aller menschlichen Gesichter und ihres Umgangs zu entbehren; auch lassen mich die </a:t>
            </a:r>
            <a:r>
              <a:rPr lang="de-DE" sz="1800" dirty="0" err="1"/>
              <a:t>Beyspiele</a:t>
            </a:r>
            <a:r>
              <a:rPr lang="de-DE" sz="1800" dirty="0"/>
              <a:t> die ich gesehen und erlebt habe, keinen großen moralischen Nutzen ahnden, welchen uns die Einsamkeit gewähren könnte. Wir sind hier keine Weltüberwinder, weil an unserer </a:t>
            </a:r>
            <a:r>
              <a:rPr lang="de-DE" sz="1800" dirty="0" err="1"/>
              <a:t>Gothaischen</a:t>
            </a:r>
            <a:r>
              <a:rPr lang="de-DE" sz="1800" dirty="0"/>
              <a:t> Welt, leider! Nicht viel zu überwinden ist, die Langeweile und die üblen Launen sind bisher die einzigen Ungeheuer gewesen, an welchen wir unsere </a:t>
            </a:r>
            <a:r>
              <a:rPr lang="de-DE" sz="1800" dirty="0" err="1"/>
              <a:t>Herculischen</a:t>
            </a:r>
            <a:r>
              <a:rPr lang="de-DE" sz="1800" dirty="0"/>
              <a:t> Kräfte üben konnten</a:t>
            </a:r>
            <a:r>
              <a:rPr lang="de-DE" sz="1800" dirty="0" smtClean="0"/>
              <a:t>.“ </a:t>
            </a:r>
            <a:br>
              <a:rPr lang="de-DE" sz="1800" dirty="0" smtClean="0"/>
            </a:br>
            <a:r>
              <a:rPr lang="de-DE" sz="1800" i="1" dirty="0" smtClean="0"/>
              <a:t>(Brief an Wieland)</a:t>
            </a:r>
          </a:p>
          <a:p>
            <a:pPr marL="0" indent="0">
              <a:lnSpc>
                <a:spcPts val="2100"/>
              </a:lnSpc>
              <a:buNone/>
            </a:pPr>
            <a:r>
              <a:rPr lang="de-DE" sz="1800" dirty="0" smtClean="0"/>
              <a:t>„Und </a:t>
            </a:r>
            <a:r>
              <a:rPr lang="de-DE" sz="1800" dirty="0"/>
              <a:t>der ganze Inhalt dieser vier Briefe läßt mich, wenn mich meine Einbildung nicht hintergeht, in </a:t>
            </a:r>
            <a:r>
              <a:rPr lang="de-DE" sz="1800" dirty="0" err="1"/>
              <a:t>Rousseau’s</a:t>
            </a:r>
            <a:r>
              <a:rPr lang="de-DE" sz="1800" dirty="0"/>
              <a:t> Seele wie in einen Spiegel sehen, dessen Strahlen alle Körper, alle </a:t>
            </a:r>
            <a:r>
              <a:rPr lang="de-DE" sz="1800" dirty="0" err="1"/>
              <a:t>Gemählde</a:t>
            </a:r>
            <a:r>
              <a:rPr lang="de-DE" sz="1800" dirty="0"/>
              <a:t>, alle Schatten eines Zimmers, folglich alles wahre, und jeden optischen Betrug, in mein Auge zurückwerfen, und mich überzeugen, daß sich nichts auf mein Netzhäutchen abbildet, was nicht wirklich aus dem Zimmer in den Spiegel, und aus dem Spiegel in mein Augen kommen </a:t>
            </a:r>
            <a:r>
              <a:rPr lang="de-DE" sz="1800" dirty="0" err="1"/>
              <a:t>mußte</a:t>
            </a:r>
            <a:r>
              <a:rPr lang="de-DE" sz="1800" dirty="0" smtClean="0"/>
              <a:t>.“ </a:t>
            </a:r>
          </a:p>
          <a:p>
            <a:pPr marL="0" indent="0">
              <a:lnSpc>
                <a:spcPts val="2100"/>
              </a:lnSpc>
              <a:buNone/>
            </a:pPr>
            <a:r>
              <a:rPr lang="de-DE" sz="1800" i="1" dirty="0" smtClean="0"/>
              <a:t>(Anmerkungen des Übersetzers)</a:t>
            </a:r>
            <a:endParaRPr lang="de-DE" sz="1800" i="1" dirty="0"/>
          </a:p>
        </p:txBody>
      </p:sp>
      <p:pic>
        <p:nvPicPr>
          <p:cNvPr id="8" name="Inhaltsplatzhalt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287348" y="1772816"/>
            <a:ext cx="1583559" cy="1943459"/>
          </a:xfrm>
        </p:spPr>
      </p:pic>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8304" y="4075920"/>
            <a:ext cx="1562603" cy="2066897"/>
          </a:xfrm>
          <a:prstGeom prst="rect">
            <a:avLst/>
          </a:prstGeom>
        </p:spPr>
      </p:pic>
    </p:spTree>
    <p:extLst>
      <p:ext uri="{BB962C8B-B14F-4D97-AF65-F5344CB8AC3E}">
        <p14:creationId xmlns:p14="http://schemas.microsoft.com/office/powerpoint/2010/main" val="21566111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301752" y="228600"/>
            <a:ext cx="8534400" cy="824136"/>
          </a:xfrm>
        </p:spPr>
        <p:txBody>
          <a:bodyPr>
            <a:normAutofit/>
          </a:bodyPr>
          <a:lstStyle/>
          <a:p>
            <a:r>
              <a:rPr lang="de-DE" sz="2400" b="1" dirty="0" smtClean="0"/>
              <a:t>Aus dem </a:t>
            </a:r>
            <a:r>
              <a:rPr lang="de-DE" sz="2400" b="1" dirty="0" err="1" smtClean="0"/>
              <a:t>Malabarischen</a:t>
            </a:r>
            <a:r>
              <a:rPr lang="de-DE" sz="2400" b="1" dirty="0" smtClean="0"/>
              <a:t/>
            </a:r>
            <a:br>
              <a:rPr lang="de-DE" sz="2400" b="1" dirty="0" smtClean="0"/>
            </a:br>
            <a:r>
              <a:rPr lang="de-DE" sz="1800" dirty="0" smtClean="0"/>
              <a:t>Prinz August von Gotha, in: TJ, 19. Stück</a:t>
            </a:r>
            <a:endParaRPr lang="de-DE" sz="2400" b="1" dirty="0"/>
          </a:p>
        </p:txBody>
      </p:sp>
      <p:sp>
        <p:nvSpPr>
          <p:cNvPr id="3" name="Fußzeilenplatzhalter 2"/>
          <p:cNvSpPr>
            <a:spLocks noGrp="1"/>
          </p:cNvSpPr>
          <p:nvPr>
            <p:ph type="ftr" sz="quarter" idx="11"/>
          </p:nvPr>
        </p:nvSpPr>
        <p:spPr/>
        <p:txBody>
          <a:bodyPr/>
          <a:lstStyle/>
          <a:p>
            <a:r>
              <a:rPr kumimoji="0" lang="de-DE" smtClean="0"/>
              <a:t>Rousseaus Welten, Paderborn, 7. Mai 2012</a:t>
            </a:r>
            <a:endParaRPr kumimoji="0" lang="en-US" dirty="0"/>
          </a:p>
        </p:txBody>
      </p:sp>
      <p:sp>
        <p:nvSpPr>
          <p:cNvPr id="4" name="Foliennummernplatzhalter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15</a:t>
            </a:fld>
            <a:endParaRPr kumimoji="0" lang="en-US"/>
          </a:p>
        </p:txBody>
      </p:sp>
      <p:sp>
        <p:nvSpPr>
          <p:cNvPr id="8" name="Inhaltsplatzhalter 7"/>
          <p:cNvSpPr>
            <a:spLocks noGrp="1"/>
          </p:cNvSpPr>
          <p:nvPr>
            <p:ph sz="half" idx="1"/>
          </p:nvPr>
        </p:nvSpPr>
        <p:spPr>
          <a:xfrm>
            <a:off x="301752" y="1124744"/>
            <a:ext cx="4038600" cy="5400600"/>
          </a:xfrm>
        </p:spPr>
        <p:txBody>
          <a:bodyPr>
            <a:normAutofit fontScale="92500" lnSpcReduction="20000"/>
          </a:bodyPr>
          <a:lstStyle/>
          <a:p>
            <a:pPr marL="0" indent="0">
              <a:buNone/>
            </a:pPr>
            <a:endParaRPr lang="de-DE" sz="2100" dirty="0" smtClean="0"/>
          </a:p>
          <a:p>
            <a:pPr marL="0" indent="0">
              <a:buNone/>
            </a:pPr>
            <a:r>
              <a:rPr lang="de-DE" sz="1800" dirty="0" smtClean="0"/>
              <a:t>Amor </a:t>
            </a:r>
            <a:r>
              <a:rPr lang="de-DE" sz="1800" dirty="0"/>
              <a:t>ist ein Würfelspieler;</a:t>
            </a:r>
          </a:p>
          <a:p>
            <a:pPr marL="0" indent="0">
              <a:buNone/>
            </a:pPr>
            <a:r>
              <a:rPr lang="de-DE" sz="1800" dirty="0"/>
              <a:t>Unsre Herzen sind die Würfel,</a:t>
            </a:r>
          </a:p>
          <a:p>
            <a:pPr marL="0" indent="0">
              <a:buNone/>
            </a:pPr>
            <a:r>
              <a:rPr lang="de-DE" sz="1800" dirty="0"/>
              <a:t>Die er, auf dem grünen Teppich,</a:t>
            </a:r>
          </a:p>
          <a:p>
            <a:pPr marL="0" indent="0">
              <a:buNone/>
            </a:pPr>
            <a:r>
              <a:rPr lang="de-DE" sz="1800" dirty="0"/>
              <a:t>Schelmisch aus dem Becher wirft.</a:t>
            </a:r>
          </a:p>
          <a:p>
            <a:pPr marL="0" indent="0">
              <a:buNone/>
            </a:pPr>
            <a:r>
              <a:rPr lang="de-DE" sz="1800" dirty="0"/>
              <a:t>Manche rollen auf die Erde,</a:t>
            </a:r>
          </a:p>
          <a:p>
            <a:pPr marL="0" indent="0">
              <a:buNone/>
            </a:pPr>
            <a:r>
              <a:rPr lang="de-DE" sz="1800" dirty="0"/>
              <a:t>Gehen auf im holden Lenze,</a:t>
            </a:r>
          </a:p>
          <a:p>
            <a:pPr marL="0" indent="0">
              <a:buNone/>
            </a:pPr>
            <a:r>
              <a:rPr lang="de-DE" sz="1800" dirty="0"/>
              <a:t>Werden Eichen, werden Palmen,</a:t>
            </a:r>
          </a:p>
          <a:p>
            <a:pPr marL="0" indent="0">
              <a:buNone/>
            </a:pPr>
            <a:r>
              <a:rPr lang="de-DE" sz="1800" dirty="0"/>
              <a:t>Oder </a:t>
            </a:r>
            <a:r>
              <a:rPr lang="de-DE" sz="1800" dirty="0" err="1"/>
              <a:t>Lorbeern</a:t>
            </a:r>
            <a:r>
              <a:rPr lang="de-DE" sz="1800" dirty="0"/>
              <a:t>, oder Disteln,</a:t>
            </a:r>
            <a:r>
              <a:rPr lang="de-DE" sz="1800" baseline="30000" dirty="0">
                <a:sym typeface="Symbol"/>
              </a:rPr>
              <a:t></a:t>
            </a:r>
            <a:endParaRPr lang="de-DE" sz="1800" dirty="0"/>
          </a:p>
          <a:p>
            <a:pPr marL="0" indent="0">
              <a:buNone/>
            </a:pPr>
            <a:r>
              <a:rPr lang="de-DE" sz="1800" dirty="0"/>
              <a:t>Wie das Schicksal es gebot.</a:t>
            </a:r>
          </a:p>
          <a:p>
            <a:pPr marL="0" indent="0">
              <a:buNone/>
            </a:pPr>
            <a:r>
              <a:rPr lang="de-DE" sz="1800" dirty="0"/>
              <a:t>Vor dem falschen Würfelspieler</a:t>
            </a:r>
          </a:p>
          <a:p>
            <a:pPr marL="0" indent="0">
              <a:buNone/>
            </a:pPr>
            <a:r>
              <a:rPr lang="de-DE" sz="1800" dirty="0"/>
              <a:t>Nehme Jeder sich in Acht!</a:t>
            </a:r>
          </a:p>
          <a:p>
            <a:pPr marL="0" indent="0">
              <a:buNone/>
            </a:pPr>
            <a:r>
              <a:rPr lang="de-DE" sz="1800" dirty="0"/>
              <a:t>Er berücket Freund’ und Feinde;</a:t>
            </a:r>
          </a:p>
          <a:p>
            <a:pPr marL="0" indent="0">
              <a:buNone/>
            </a:pPr>
            <a:r>
              <a:rPr lang="de-DE" sz="1800" dirty="0" err="1"/>
              <a:t>Ungewürfelt</a:t>
            </a:r>
            <a:r>
              <a:rPr lang="de-DE" sz="1800" dirty="0"/>
              <a:t> bleibt kein Herz:</a:t>
            </a:r>
          </a:p>
          <a:p>
            <a:pPr marL="0" indent="0">
              <a:buNone/>
            </a:pPr>
            <a:r>
              <a:rPr lang="de-DE" sz="1800" dirty="0"/>
              <a:t>Wer des </a:t>
            </a:r>
            <a:r>
              <a:rPr lang="de-DE" sz="1800" dirty="0" err="1"/>
              <a:t>Gegentheils</a:t>
            </a:r>
            <a:r>
              <a:rPr lang="de-DE" sz="1800" dirty="0"/>
              <a:t> sich rühmet,</a:t>
            </a:r>
          </a:p>
          <a:p>
            <a:pPr marL="0" indent="0">
              <a:buNone/>
            </a:pPr>
            <a:r>
              <a:rPr lang="de-DE" sz="1800" dirty="0"/>
              <a:t>Ist ein Lügner oder Thor. –––</a:t>
            </a:r>
          </a:p>
          <a:p>
            <a:pPr marL="0" indent="0">
              <a:buNone/>
            </a:pPr>
            <a:r>
              <a:rPr lang="de-DE" sz="1800" dirty="0"/>
              <a:t>Welche Gattung ist’s von Herzen</a:t>
            </a:r>
          </a:p>
          <a:p>
            <a:pPr marL="0" indent="0">
              <a:buNone/>
            </a:pPr>
            <a:r>
              <a:rPr lang="de-DE" sz="1800" dirty="0"/>
              <a:t>Die nach Amors Würfelspiele,</a:t>
            </a:r>
          </a:p>
          <a:p>
            <a:pPr marL="0" indent="0">
              <a:buNone/>
            </a:pPr>
            <a:r>
              <a:rPr lang="de-DE" sz="1800" dirty="0"/>
              <a:t>Auf dem grünen Teppich ruht?“ –––</a:t>
            </a:r>
          </a:p>
          <a:p>
            <a:pPr marL="0" indent="0">
              <a:buNone/>
            </a:pPr>
            <a:endParaRPr lang="de-DE" sz="1800" dirty="0"/>
          </a:p>
          <a:p>
            <a:endParaRPr lang="de-DE" dirty="0"/>
          </a:p>
        </p:txBody>
      </p:sp>
      <p:sp>
        <p:nvSpPr>
          <p:cNvPr id="9" name="Inhaltsplatzhalter 8"/>
          <p:cNvSpPr>
            <a:spLocks noGrp="1"/>
          </p:cNvSpPr>
          <p:nvPr>
            <p:ph sz="half" idx="2"/>
          </p:nvPr>
        </p:nvSpPr>
        <p:spPr>
          <a:xfrm>
            <a:off x="4800600" y="1340768"/>
            <a:ext cx="4038600" cy="4248472"/>
          </a:xfrm>
        </p:spPr>
        <p:txBody>
          <a:bodyPr>
            <a:normAutofit fontScale="92500" lnSpcReduction="20000"/>
          </a:bodyPr>
          <a:lstStyle/>
          <a:p>
            <a:pPr marL="0" indent="0">
              <a:buNone/>
            </a:pPr>
            <a:endParaRPr lang="de-DE" sz="1800" dirty="0" smtClean="0"/>
          </a:p>
          <a:p>
            <a:pPr marL="0" indent="0">
              <a:buNone/>
            </a:pPr>
            <a:r>
              <a:rPr lang="de-DE" sz="1800" dirty="0" smtClean="0"/>
              <a:t>Treu </a:t>
            </a:r>
            <a:r>
              <a:rPr lang="de-DE" sz="1800" dirty="0"/>
              <a:t>und </a:t>
            </a:r>
            <a:r>
              <a:rPr lang="de-DE" sz="1800" dirty="0" err="1"/>
              <a:t>unbescholtne</a:t>
            </a:r>
            <a:r>
              <a:rPr lang="de-DE" sz="1800" dirty="0"/>
              <a:t> Herzen,</a:t>
            </a:r>
          </a:p>
          <a:p>
            <a:pPr marL="0" indent="0">
              <a:buNone/>
            </a:pPr>
            <a:r>
              <a:rPr lang="de-DE" sz="1800" dirty="0"/>
              <a:t>Die man selten! selten! findet,</a:t>
            </a:r>
          </a:p>
          <a:p>
            <a:pPr marL="0" indent="0">
              <a:buNone/>
            </a:pPr>
            <a:r>
              <a:rPr lang="de-DE" sz="1800" dirty="0"/>
              <a:t>Treue Herzen in der Liebe,</a:t>
            </a:r>
          </a:p>
          <a:p>
            <a:pPr marL="0" indent="0">
              <a:buNone/>
            </a:pPr>
            <a:r>
              <a:rPr lang="de-DE" sz="1800" dirty="0"/>
              <a:t>Treue Herzen in der Freundschaft,</a:t>
            </a:r>
          </a:p>
          <a:p>
            <a:pPr marL="0" indent="0">
              <a:buNone/>
            </a:pPr>
            <a:r>
              <a:rPr lang="de-DE" sz="1800" dirty="0"/>
              <a:t>Bleiben auf dem Teppich </a:t>
            </a:r>
            <a:r>
              <a:rPr lang="de-DE" sz="1800" dirty="0" err="1"/>
              <a:t>ruhn</a:t>
            </a:r>
            <a:r>
              <a:rPr lang="de-DE" sz="1800" dirty="0"/>
              <a:t>. </a:t>
            </a:r>
            <a:endParaRPr lang="de-DE" sz="1800" dirty="0" smtClean="0"/>
          </a:p>
          <a:p>
            <a:pPr marL="0" indent="0">
              <a:buNone/>
            </a:pPr>
            <a:r>
              <a:rPr lang="de-DE" sz="1900" dirty="0"/>
              <a:t>Könnt’ ich, ach! ein </a:t>
            </a:r>
            <a:r>
              <a:rPr lang="de-DE" sz="1900" dirty="0" err="1"/>
              <a:t>einz’ges</a:t>
            </a:r>
            <a:r>
              <a:rPr lang="de-DE" sz="1900" dirty="0"/>
              <a:t> finden,</a:t>
            </a:r>
          </a:p>
          <a:p>
            <a:pPr marL="0" indent="0">
              <a:buNone/>
            </a:pPr>
            <a:r>
              <a:rPr lang="de-DE" sz="1900" dirty="0"/>
              <a:t>Raubt’ ich’s weg dem Würfelspieler,</a:t>
            </a:r>
          </a:p>
          <a:p>
            <a:pPr marL="0" indent="0">
              <a:buNone/>
            </a:pPr>
            <a:r>
              <a:rPr lang="de-DE" sz="1900" u="sng" dirty="0"/>
              <a:t>Der</a:t>
            </a:r>
            <a:r>
              <a:rPr lang="de-DE" sz="1900" dirty="0"/>
              <a:t>, zu seinem </a:t>
            </a:r>
            <a:r>
              <a:rPr lang="de-DE" sz="1900" dirty="0" err="1"/>
              <a:t>ew’gen</a:t>
            </a:r>
            <a:r>
              <a:rPr lang="de-DE" sz="1900" dirty="0"/>
              <a:t> Spiele,</a:t>
            </a:r>
          </a:p>
          <a:p>
            <a:pPr marL="0" indent="0">
              <a:buNone/>
            </a:pPr>
            <a:r>
              <a:rPr lang="de-DE" sz="1900" dirty="0"/>
              <a:t>Herzen </a:t>
            </a:r>
            <a:r>
              <a:rPr lang="de-DE" sz="1900" u="sng" dirty="0"/>
              <a:t>selbst</a:t>
            </a:r>
            <a:r>
              <a:rPr lang="de-DE" sz="1900" dirty="0"/>
              <a:t> dem Nichts </a:t>
            </a:r>
            <a:r>
              <a:rPr lang="de-DE" sz="1900" dirty="0" err="1"/>
              <a:t>entwandt</a:t>
            </a:r>
            <a:r>
              <a:rPr lang="de-DE" sz="1900" dirty="0"/>
              <a:t>.</a:t>
            </a:r>
          </a:p>
          <a:p>
            <a:pPr marL="0" indent="0">
              <a:buNone/>
            </a:pPr>
            <a:r>
              <a:rPr lang="de-DE" sz="1600" dirty="0"/>
              <a:t> </a:t>
            </a:r>
          </a:p>
          <a:p>
            <a:pPr marL="0" indent="0">
              <a:buNone/>
            </a:pPr>
            <a:endParaRPr lang="de-DE" sz="1800" dirty="0"/>
          </a:p>
          <a:p>
            <a:endParaRPr lang="de-DE" dirty="0"/>
          </a:p>
        </p:txBody>
      </p:sp>
      <p:pic>
        <p:nvPicPr>
          <p:cNvPr id="10" name="Grafik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4221088"/>
            <a:ext cx="2469654" cy="1975723"/>
          </a:xfrm>
          <a:prstGeom prst="rect">
            <a:avLst/>
          </a:prstGeom>
        </p:spPr>
      </p:pic>
    </p:spTree>
    <p:extLst>
      <p:ext uri="{BB962C8B-B14F-4D97-AF65-F5344CB8AC3E}">
        <p14:creationId xmlns:p14="http://schemas.microsoft.com/office/powerpoint/2010/main" val="693946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ronus">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1823</Words>
  <Application>Microsoft Office PowerPoint</Application>
  <PresentationFormat>Bildschirmpräsentation (4:3)</PresentationFormat>
  <Paragraphs>129</Paragraphs>
  <Slides>15</Slides>
  <Notes>0</Notes>
  <HiddenSlides>0</HiddenSlides>
  <MMClips>0</MMClips>
  <ScaleCrop>false</ScaleCrop>
  <HeadingPairs>
    <vt:vector size="4" baseType="variant">
      <vt:variant>
        <vt:lpstr>Design</vt:lpstr>
      </vt:variant>
      <vt:variant>
        <vt:i4>1</vt:i4>
      </vt:variant>
      <vt:variant>
        <vt:lpstr>Folientitel</vt:lpstr>
      </vt:variant>
      <vt:variant>
        <vt:i4>15</vt:i4>
      </vt:variant>
    </vt:vector>
  </HeadingPairs>
  <TitlesOfParts>
    <vt:vector size="16" baseType="lpstr">
      <vt:lpstr>Cronus</vt:lpstr>
      <vt:lpstr>In die Seele „wie in einen Spiegel sehen“. Die Rousseau-Übersetzung von Prinz August von  Sachsen-Gotha-Altenburg im Journal von Tiefurt  PD Dr. Jutta Heinz</vt:lpstr>
      <vt:lpstr>Gliederung</vt:lpstr>
      <vt:lpstr>Prinz August von Sachsen-Gotha-Altenburg  (1747-1806)</vt:lpstr>
      <vt:lpstr>Das Journal von Tiefurth (1781-1784)</vt:lpstr>
      <vt:lpstr>Das Journal von Tiefurth (1781-1784)</vt:lpstr>
      <vt:lpstr>Rousseaus Vier Briefe an Malesherbes (1762)</vt:lpstr>
      <vt:lpstr>Rousseaus Vier Briefe an Malesherbes (1762)</vt:lpstr>
      <vt:lpstr>Prinz Augusts Übersetzung der Vier Briefe (1782)</vt:lpstr>
      <vt:lpstr>Prinz Augusts Übersetzung der Vier Briefe (1782)</vt:lpstr>
      <vt:lpstr>Prinz Augusts Übersetzung der Vier Briefe (1782)</vt:lpstr>
      <vt:lpstr>Prinz Augusts Übersetzung der Vier Briefe (1782)</vt:lpstr>
      <vt:lpstr>Prinz Augusts Übersetzung der Vier Briefe (1782)</vt:lpstr>
      <vt:lpstr>Prinz Augusts Übersetzung der Vier Briefe (1782)</vt:lpstr>
      <vt:lpstr>„In Rousseau‘s Seele wie in einen Spiegel sehen“</vt:lpstr>
      <vt:lpstr>Aus dem Malabarischen Prinz August von Gotha, in: TJ, 19. Stück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jutta</dc:creator>
  <cp:lastModifiedBy>jutta</cp:lastModifiedBy>
  <cp:revision>41</cp:revision>
  <dcterms:created xsi:type="dcterms:W3CDTF">2012-04-20T08:54:24Z</dcterms:created>
  <dcterms:modified xsi:type="dcterms:W3CDTF">2012-05-03T09:11:05Z</dcterms:modified>
</cp:coreProperties>
</file>