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2" r:id="rId7"/>
    <p:sldId id="263" r:id="rId8"/>
    <p:sldId id="264" r:id="rId9"/>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3" autoAdjust="0"/>
    <p:restoredTop sz="94660"/>
  </p:normalViewPr>
  <p:slideViewPr>
    <p:cSldViewPr snapToGrid="0">
      <p:cViewPr varScale="1">
        <p:scale>
          <a:sx n="161" d="100"/>
          <a:sy n="161" d="100"/>
        </p:scale>
        <p:origin x="150" y="2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de-DE" smtClean="0"/>
              <a:t>Titelmasterformat durch Klicken bearbeiten</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en-US" dirty="0"/>
          </a:p>
        </p:txBody>
      </p:sp>
      <p:sp>
        <p:nvSpPr>
          <p:cNvPr id="4" name="Date Placeholder 3"/>
          <p:cNvSpPr>
            <a:spLocks noGrp="1"/>
          </p:cNvSpPr>
          <p:nvPr>
            <p:ph type="dt" sz="half" idx="10"/>
          </p:nvPr>
        </p:nvSpPr>
        <p:spPr/>
        <p:txBody>
          <a:bodyPr/>
          <a:lstStyle/>
          <a:p>
            <a:fld id="{5A6E0387-EEF3-4AAE-8775-DC87E0FDA235}" type="datetimeFigureOut">
              <a:rPr lang="de-DE" smtClean="0"/>
              <a:t>04.10.2017</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F705CC01-EAC1-41D2-91D1-A5D0D8272ED7}" type="slidenum">
              <a:rPr lang="de-DE" smtClean="0"/>
              <a:t>‹Nr.›</a:t>
            </a:fld>
            <a:endParaRPr lang="de-DE"/>
          </a:p>
        </p:txBody>
      </p:sp>
    </p:spTree>
    <p:extLst>
      <p:ext uri="{BB962C8B-B14F-4D97-AF65-F5344CB8AC3E}">
        <p14:creationId xmlns:p14="http://schemas.microsoft.com/office/powerpoint/2010/main" val="23945240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Content Placehold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5A6E0387-EEF3-4AAE-8775-DC87E0FDA235}" type="datetimeFigureOut">
              <a:rPr lang="de-DE" smtClean="0"/>
              <a:t>04.10.2017</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F705CC01-EAC1-41D2-91D1-A5D0D8272ED7}" type="slidenum">
              <a:rPr lang="de-DE" smtClean="0"/>
              <a:t>‹Nr.›</a:t>
            </a:fld>
            <a:endParaRPr lang="de-DE"/>
          </a:p>
        </p:txBody>
      </p:sp>
    </p:spTree>
    <p:extLst>
      <p:ext uri="{BB962C8B-B14F-4D97-AF65-F5344CB8AC3E}">
        <p14:creationId xmlns:p14="http://schemas.microsoft.com/office/powerpoint/2010/main" val="109170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de-DE" smtClean="0"/>
              <a:t>Titelmasterformat durch Klicken bearbeiten</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smtClean="0"/>
              <a:t>Textmasterformat bearbeiten</a:t>
            </a:r>
          </a:p>
        </p:txBody>
      </p:sp>
      <p:sp>
        <p:nvSpPr>
          <p:cNvPr id="4" name="Date Placeholder 3"/>
          <p:cNvSpPr>
            <a:spLocks noGrp="1"/>
          </p:cNvSpPr>
          <p:nvPr>
            <p:ph type="dt" sz="half" idx="10"/>
          </p:nvPr>
        </p:nvSpPr>
        <p:spPr/>
        <p:txBody>
          <a:bodyPr/>
          <a:lstStyle/>
          <a:p>
            <a:fld id="{5A6E0387-EEF3-4AAE-8775-DC87E0FDA235}" type="datetimeFigureOut">
              <a:rPr lang="de-DE" smtClean="0"/>
              <a:t>04.10.2017</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F705CC01-EAC1-41D2-91D1-A5D0D8272ED7}" type="slidenum">
              <a:rPr lang="de-DE" smtClean="0"/>
              <a:t>‹Nr.›</a:t>
            </a:fld>
            <a:endParaRPr lang="de-DE"/>
          </a:p>
        </p:txBody>
      </p:sp>
    </p:spTree>
    <p:extLst>
      <p:ext uri="{BB962C8B-B14F-4D97-AF65-F5344CB8AC3E}">
        <p14:creationId xmlns:p14="http://schemas.microsoft.com/office/powerpoint/2010/main" val="37452897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de-DE" smtClean="0"/>
              <a:t>Titelmasterformat durch Klicken bearbeiten</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Date Placeholder 4"/>
          <p:cNvSpPr>
            <a:spLocks noGrp="1"/>
          </p:cNvSpPr>
          <p:nvPr>
            <p:ph type="dt" sz="half" idx="10"/>
          </p:nvPr>
        </p:nvSpPr>
        <p:spPr/>
        <p:txBody>
          <a:bodyPr/>
          <a:lstStyle/>
          <a:p>
            <a:fld id="{5A6E0387-EEF3-4AAE-8775-DC87E0FDA235}" type="datetimeFigureOut">
              <a:rPr lang="de-DE" smtClean="0"/>
              <a:t>04.10.2017</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F705CC01-EAC1-41D2-91D1-A5D0D8272ED7}" type="slidenum">
              <a:rPr lang="de-DE" smtClean="0"/>
              <a:t>‹Nr.›</a:t>
            </a:fld>
            <a:endParaRPr lang="de-DE"/>
          </a:p>
        </p:txBody>
      </p:sp>
    </p:spTree>
    <p:extLst>
      <p:ext uri="{BB962C8B-B14F-4D97-AF65-F5344CB8AC3E}">
        <p14:creationId xmlns:p14="http://schemas.microsoft.com/office/powerpoint/2010/main" val="7801718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de-DE" smtClean="0"/>
              <a:t>Titelmasterformat durch Klicken bearbeiten</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Content Placeholder 3"/>
          <p:cNvSpPr>
            <a:spLocks noGrp="1"/>
          </p:cNvSpPr>
          <p:nvPr>
            <p:ph sz="half" idx="2"/>
          </p:nvPr>
        </p:nvSpPr>
        <p:spPr>
          <a:xfrm>
            <a:off x="913795" y="2912232"/>
            <a:ext cx="5107208" cy="287896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Content Placeholder 5"/>
          <p:cNvSpPr>
            <a:spLocks noGrp="1"/>
          </p:cNvSpPr>
          <p:nvPr>
            <p:ph sz="quarter" idx="4"/>
          </p:nvPr>
        </p:nvSpPr>
        <p:spPr>
          <a:xfrm>
            <a:off x="6172200" y="2912232"/>
            <a:ext cx="5095357" cy="287896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7" name="Date Placeholder 6"/>
          <p:cNvSpPr>
            <a:spLocks noGrp="1"/>
          </p:cNvSpPr>
          <p:nvPr>
            <p:ph type="dt" sz="half" idx="10"/>
          </p:nvPr>
        </p:nvSpPr>
        <p:spPr/>
        <p:txBody>
          <a:bodyPr/>
          <a:lstStyle/>
          <a:p>
            <a:fld id="{5A6E0387-EEF3-4AAE-8775-DC87E0FDA235}" type="datetimeFigureOut">
              <a:rPr lang="de-DE" smtClean="0"/>
              <a:t>04.10.2017</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F705CC01-EAC1-41D2-91D1-A5D0D8272ED7}" type="slidenum">
              <a:rPr lang="de-DE" smtClean="0"/>
              <a:t>‹Nr.›</a:t>
            </a:fld>
            <a:endParaRPr lang="de-DE"/>
          </a:p>
        </p:txBody>
      </p:sp>
    </p:spTree>
    <p:extLst>
      <p:ext uri="{BB962C8B-B14F-4D97-AF65-F5344CB8AC3E}">
        <p14:creationId xmlns:p14="http://schemas.microsoft.com/office/powerpoint/2010/main" val="20373085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Date Placeholder 2"/>
          <p:cNvSpPr>
            <a:spLocks noGrp="1"/>
          </p:cNvSpPr>
          <p:nvPr>
            <p:ph type="dt" sz="half" idx="10"/>
          </p:nvPr>
        </p:nvSpPr>
        <p:spPr/>
        <p:txBody>
          <a:bodyPr/>
          <a:lstStyle/>
          <a:p>
            <a:fld id="{5A6E0387-EEF3-4AAE-8775-DC87E0FDA235}" type="datetimeFigureOut">
              <a:rPr lang="de-DE" smtClean="0"/>
              <a:t>04.10.2017</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F705CC01-EAC1-41D2-91D1-A5D0D8272ED7}" type="slidenum">
              <a:rPr lang="de-DE" smtClean="0"/>
              <a:t>‹Nr.›</a:t>
            </a:fld>
            <a:endParaRPr lang="de-DE"/>
          </a:p>
        </p:txBody>
      </p:sp>
    </p:spTree>
    <p:extLst>
      <p:ext uri="{BB962C8B-B14F-4D97-AF65-F5344CB8AC3E}">
        <p14:creationId xmlns:p14="http://schemas.microsoft.com/office/powerpoint/2010/main" val="27410008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6E0387-EEF3-4AAE-8775-DC87E0FDA235}" type="datetimeFigureOut">
              <a:rPr lang="de-DE" smtClean="0"/>
              <a:t>04.10.2017</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F705CC01-EAC1-41D2-91D1-A5D0D8272ED7}" type="slidenum">
              <a:rPr lang="de-DE" smtClean="0"/>
              <a:t>‹Nr.›</a:t>
            </a:fld>
            <a:endParaRPr lang="de-DE"/>
          </a:p>
        </p:txBody>
      </p:sp>
    </p:spTree>
    <p:extLst>
      <p:ext uri="{BB962C8B-B14F-4D97-AF65-F5344CB8AC3E}">
        <p14:creationId xmlns:p14="http://schemas.microsoft.com/office/powerpoint/2010/main" val="21308175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de-DE" smtClean="0"/>
              <a:t>Titelmasterformat durch Klicken bearbeiten</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5" name="Date Placeholder 4"/>
          <p:cNvSpPr>
            <a:spLocks noGrp="1"/>
          </p:cNvSpPr>
          <p:nvPr>
            <p:ph type="dt" sz="half" idx="10"/>
          </p:nvPr>
        </p:nvSpPr>
        <p:spPr/>
        <p:txBody>
          <a:bodyPr/>
          <a:lstStyle/>
          <a:p>
            <a:fld id="{5A6E0387-EEF3-4AAE-8775-DC87E0FDA235}" type="datetimeFigureOut">
              <a:rPr lang="de-DE" smtClean="0"/>
              <a:t>04.10.2017</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F705CC01-EAC1-41D2-91D1-A5D0D8272ED7}" type="slidenum">
              <a:rPr lang="de-DE" smtClean="0"/>
              <a:t>‹Nr.›</a:t>
            </a:fld>
            <a:endParaRPr lang="de-DE"/>
          </a:p>
        </p:txBody>
      </p:sp>
    </p:spTree>
    <p:extLst>
      <p:ext uri="{BB962C8B-B14F-4D97-AF65-F5344CB8AC3E}">
        <p14:creationId xmlns:p14="http://schemas.microsoft.com/office/powerpoint/2010/main" val="26396728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de-DE" smtClean="0"/>
              <a:t>Titelmasterformat durch Klicken bearbeiten</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smtClean="0"/>
              <a:t>Bild durch Klicken auf Symbol hinzufügen</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5" name="Date Placeholder 4"/>
          <p:cNvSpPr>
            <a:spLocks noGrp="1"/>
          </p:cNvSpPr>
          <p:nvPr>
            <p:ph type="dt" sz="half" idx="10"/>
          </p:nvPr>
        </p:nvSpPr>
        <p:spPr/>
        <p:txBody>
          <a:bodyPr/>
          <a:lstStyle/>
          <a:p>
            <a:fld id="{5A6E0387-EEF3-4AAE-8775-DC87E0FDA235}" type="datetimeFigureOut">
              <a:rPr lang="de-DE" smtClean="0"/>
              <a:t>04.10.2017</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F705CC01-EAC1-41D2-91D1-A5D0D8272ED7}" type="slidenum">
              <a:rPr lang="de-DE" smtClean="0"/>
              <a:t>‹Nr.›</a:t>
            </a:fld>
            <a:endParaRPr lang="de-DE"/>
          </a:p>
        </p:txBody>
      </p:sp>
    </p:spTree>
    <p:extLst>
      <p:ext uri="{BB962C8B-B14F-4D97-AF65-F5344CB8AC3E}">
        <p14:creationId xmlns:p14="http://schemas.microsoft.com/office/powerpoint/2010/main" val="2277092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bild mit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de-DE" smtClean="0"/>
              <a:t>Titelmasterformat durch Klicken bearbeiten</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smtClean="0"/>
              <a:t>Bild durch Klicken auf Symbol hinzufügen</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5" name="Date Placeholder 4"/>
          <p:cNvSpPr>
            <a:spLocks noGrp="1"/>
          </p:cNvSpPr>
          <p:nvPr>
            <p:ph type="dt" sz="half" idx="10"/>
          </p:nvPr>
        </p:nvSpPr>
        <p:spPr/>
        <p:txBody>
          <a:bodyPr/>
          <a:lstStyle/>
          <a:p>
            <a:fld id="{5A6E0387-EEF3-4AAE-8775-DC87E0FDA235}" type="datetimeFigureOut">
              <a:rPr lang="de-DE" smtClean="0"/>
              <a:t>04.10.2017</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F705CC01-EAC1-41D2-91D1-A5D0D8272ED7}" type="slidenum">
              <a:rPr lang="de-DE" smtClean="0"/>
              <a:t>‹Nr.›</a:t>
            </a:fld>
            <a:endParaRPr lang="de-DE"/>
          </a:p>
        </p:txBody>
      </p:sp>
    </p:spTree>
    <p:extLst>
      <p:ext uri="{BB962C8B-B14F-4D97-AF65-F5344CB8AC3E}">
        <p14:creationId xmlns:p14="http://schemas.microsoft.com/office/powerpoint/2010/main" val="6273158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und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de-DE" smtClean="0"/>
              <a:t>Titelmasterformat durch Klicken bearbeiten</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5" name="Date Placeholder 4"/>
          <p:cNvSpPr>
            <a:spLocks noGrp="1"/>
          </p:cNvSpPr>
          <p:nvPr>
            <p:ph type="dt" sz="half" idx="10"/>
          </p:nvPr>
        </p:nvSpPr>
        <p:spPr/>
        <p:txBody>
          <a:bodyPr/>
          <a:lstStyle/>
          <a:p>
            <a:fld id="{5A6E0387-EEF3-4AAE-8775-DC87E0FDA235}" type="datetimeFigureOut">
              <a:rPr lang="de-DE" smtClean="0"/>
              <a:t>04.10.2017</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F705CC01-EAC1-41D2-91D1-A5D0D8272ED7}" type="slidenum">
              <a:rPr lang="de-DE" smtClean="0"/>
              <a:t>‹Nr.›</a:t>
            </a:fld>
            <a:endParaRPr lang="de-DE"/>
          </a:p>
        </p:txBody>
      </p:sp>
    </p:spTree>
    <p:extLst>
      <p:ext uri="{BB962C8B-B14F-4D97-AF65-F5344CB8AC3E}">
        <p14:creationId xmlns:p14="http://schemas.microsoft.com/office/powerpoint/2010/main" val="38826132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Zitat mit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de-DE" smtClean="0"/>
              <a:t>Titelmasterformat durch Klicken bearbeiten</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5" name="Date Placeholder 4"/>
          <p:cNvSpPr>
            <a:spLocks noGrp="1"/>
          </p:cNvSpPr>
          <p:nvPr>
            <p:ph type="dt" sz="half" idx="10"/>
          </p:nvPr>
        </p:nvSpPr>
        <p:spPr/>
        <p:txBody>
          <a:bodyPr/>
          <a:lstStyle/>
          <a:p>
            <a:fld id="{5A6E0387-EEF3-4AAE-8775-DC87E0FDA235}" type="datetimeFigureOut">
              <a:rPr lang="de-DE" smtClean="0"/>
              <a:t>04.10.2017</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F705CC01-EAC1-41D2-91D1-A5D0D8272ED7}" type="slidenum">
              <a:rPr lang="de-DE" smtClean="0"/>
              <a:t>‹Nr.›</a:t>
            </a:fld>
            <a:endParaRPr lang="de-DE"/>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776927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nskarte">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de-DE" smtClean="0"/>
              <a:t>Titelmasterformat durch Klicken bearbeiten</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5" name="Date Placeholder 4"/>
          <p:cNvSpPr>
            <a:spLocks noGrp="1"/>
          </p:cNvSpPr>
          <p:nvPr>
            <p:ph type="dt" sz="half" idx="10"/>
          </p:nvPr>
        </p:nvSpPr>
        <p:spPr/>
        <p:txBody>
          <a:bodyPr/>
          <a:lstStyle/>
          <a:p>
            <a:fld id="{5A6E0387-EEF3-4AAE-8775-DC87E0FDA235}" type="datetimeFigureOut">
              <a:rPr lang="de-DE" smtClean="0"/>
              <a:t>04.10.2017</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F705CC01-EAC1-41D2-91D1-A5D0D8272ED7}" type="slidenum">
              <a:rPr lang="de-DE" smtClean="0"/>
              <a:t>‹Nr.›</a:t>
            </a:fld>
            <a:endParaRPr lang="de-DE"/>
          </a:p>
        </p:txBody>
      </p:sp>
    </p:spTree>
    <p:extLst>
      <p:ext uri="{BB962C8B-B14F-4D97-AF65-F5344CB8AC3E}">
        <p14:creationId xmlns:p14="http://schemas.microsoft.com/office/powerpoint/2010/main" val="27447056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palte">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de-DE" smtClean="0"/>
              <a:t>Titelmasterformat durch Klicken bearbeiten</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3" name="Date Placeholder 2"/>
          <p:cNvSpPr>
            <a:spLocks noGrp="1"/>
          </p:cNvSpPr>
          <p:nvPr>
            <p:ph type="dt" sz="half" idx="10"/>
          </p:nvPr>
        </p:nvSpPr>
        <p:spPr/>
        <p:txBody>
          <a:bodyPr/>
          <a:lstStyle/>
          <a:p>
            <a:fld id="{5A6E0387-EEF3-4AAE-8775-DC87E0FDA235}" type="datetimeFigureOut">
              <a:rPr lang="de-DE" smtClean="0"/>
              <a:t>04.10.2017</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F705CC01-EAC1-41D2-91D1-A5D0D8272ED7}" type="slidenum">
              <a:rPr lang="de-DE" smtClean="0"/>
              <a:t>‹Nr.›</a:t>
            </a:fld>
            <a:endParaRPr lang="de-DE"/>
          </a:p>
        </p:txBody>
      </p:sp>
    </p:spTree>
    <p:extLst>
      <p:ext uri="{BB962C8B-B14F-4D97-AF65-F5344CB8AC3E}">
        <p14:creationId xmlns:p14="http://schemas.microsoft.com/office/powerpoint/2010/main" val="3251143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Bildspalte">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de-DE" smtClean="0"/>
              <a:t>Titelmasterformat durch Klicken bearbeiten</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smtClean="0"/>
              <a:t>Bild durch Klicken auf Symbol hinzufügen</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smtClean="0"/>
              <a:t>Bild durch Klicken auf Symbol hinzufügen</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smtClean="0"/>
              <a:t>Bild durch Klicken auf Symbol hinzufügen</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3" name="Date Placeholder 2"/>
          <p:cNvSpPr>
            <a:spLocks noGrp="1"/>
          </p:cNvSpPr>
          <p:nvPr>
            <p:ph type="dt" sz="half" idx="10"/>
          </p:nvPr>
        </p:nvSpPr>
        <p:spPr/>
        <p:txBody>
          <a:bodyPr/>
          <a:lstStyle/>
          <a:p>
            <a:fld id="{5A6E0387-EEF3-4AAE-8775-DC87E0FDA235}" type="datetimeFigureOut">
              <a:rPr lang="de-DE" smtClean="0"/>
              <a:t>04.10.2017</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F705CC01-EAC1-41D2-91D1-A5D0D8272ED7}" type="slidenum">
              <a:rPr lang="de-DE" smtClean="0"/>
              <a:t>‹Nr.›</a:t>
            </a:fld>
            <a:endParaRPr lang="de-DE"/>
          </a:p>
        </p:txBody>
      </p:sp>
    </p:spTree>
    <p:extLst>
      <p:ext uri="{BB962C8B-B14F-4D97-AF65-F5344CB8AC3E}">
        <p14:creationId xmlns:p14="http://schemas.microsoft.com/office/powerpoint/2010/main" val="33686219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Vertical Text Placehold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5A6E0387-EEF3-4AAE-8775-DC87E0FDA235}" type="datetimeFigureOut">
              <a:rPr lang="de-DE" smtClean="0"/>
              <a:t>04.10.2017</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F705CC01-EAC1-41D2-91D1-A5D0D8272ED7}" type="slidenum">
              <a:rPr lang="de-DE" smtClean="0"/>
              <a:t>‹Nr.›</a:t>
            </a:fld>
            <a:endParaRPr lang="de-DE"/>
          </a:p>
        </p:txBody>
      </p:sp>
    </p:spTree>
    <p:extLst>
      <p:ext uri="{BB962C8B-B14F-4D97-AF65-F5344CB8AC3E}">
        <p14:creationId xmlns:p14="http://schemas.microsoft.com/office/powerpoint/2010/main" val="9140422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de-DE" smtClean="0"/>
              <a:t>Titelmasterformat durch Klicken bearbeiten</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5A6E0387-EEF3-4AAE-8775-DC87E0FDA235}" type="datetimeFigureOut">
              <a:rPr lang="de-DE" smtClean="0"/>
              <a:t>04.10.2017</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F705CC01-EAC1-41D2-91D1-A5D0D8272ED7}" type="slidenum">
              <a:rPr lang="de-DE" smtClean="0"/>
              <a:t>‹Nr.›</a:t>
            </a:fld>
            <a:endParaRPr lang="de-DE"/>
          </a:p>
        </p:txBody>
      </p:sp>
    </p:spTree>
    <p:extLst>
      <p:ext uri="{BB962C8B-B14F-4D97-AF65-F5344CB8AC3E}">
        <p14:creationId xmlns:p14="http://schemas.microsoft.com/office/powerpoint/2010/main" val="10353171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de-DE" smtClean="0"/>
              <a:t>Titelmasterformat durch Klicken bearbeiten</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5A6E0387-EEF3-4AAE-8775-DC87E0FDA235}" type="datetimeFigureOut">
              <a:rPr lang="de-DE" smtClean="0"/>
              <a:t>04.10.2017</a:t>
            </a:fld>
            <a:endParaRPr lang="de-DE"/>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de-DE"/>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F705CC01-EAC1-41D2-91D1-A5D0D8272ED7}" type="slidenum">
              <a:rPr lang="de-DE" smtClean="0"/>
              <a:t>‹Nr.›</a:t>
            </a:fld>
            <a:endParaRPr lang="de-DE"/>
          </a:p>
        </p:txBody>
      </p:sp>
    </p:spTree>
    <p:extLst>
      <p:ext uri="{BB962C8B-B14F-4D97-AF65-F5344CB8AC3E}">
        <p14:creationId xmlns:p14="http://schemas.microsoft.com/office/powerpoint/2010/main" val="410004419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488248" y="534534"/>
            <a:ext cx="9001462" cy="1205201"/>
          </a:xfrm>
        </p:spPr>
        <p:txBody>
          <a:bodyPr>
            <a:normAutofit/>
          </a:bodyPr>
          <a:lstStyle/>
          <a:p>
            <a:r>
              <a:rPr lang="de-DE" sz="2800" dirty="0" smtClean="0"/>
              <a:t>Verspätete </a:t>
            </a:r>
            <a:r>
              <a:rPr lang="de-DE" sz="2800" dirty="0" err="1" smtClean="0"/>
              <a:t>schwärmerkuren</a:t>
            </a:r>
            <a:r>
              <a:rPr lang="de-DE" sz="2800" dirty="0" smtClean="0"/>
              <a:t>?</a:t>
            </a:r>
            <a:endParaRPr lang="de-DE" sz="2800" dirty="0"/>
          </a:p>
        </p:txBody>
      </p:sp>
      <p:sp>
        <p:nvSpPr>
          <p:cNvPr id="3" name="Untertitel 2"/>
          <p:cNvSpPr>
            <a:spLocks noGrp="1"/>
          </p:cNvSpPr>
          <p:nvPr>
            <p:ph type="subTitle" idx="1"/>
          </p:nvPr>
        </p:nvSpPr>
        <p:spPr>
          <a:xfrm>
            <a:off x="1547768" y="1739735"/>
            <a:ext cx="9001462" cy="762144"/>
          </a:xfrm>
        </p:spPr>
        <p:txBody>
          <a:bodyPr/>
          <a:lstStyle/>
          <a:p>
            <a:r>
              <a:rPr lang="de-DE" dirty="0" smtClean="0"/>
              <a:t>Eduard Mörikes ‚Die geheilte Phantastin‘</a:t>
            </a:r>
            <a:endParaRPr lang="de-DE" dirty="0"/>
          </a:p>
        </p:txBody>
      </p:sp>
      <p:pic>
        <p:nvPicPr>
          <p:cNvPr id="1026" name="Picture 2" descr="http://www.showcaves.com/image.php?pic=F004-056.jpg&amp;type=f&amp;size=big&amp;key=150589235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20737" y="2737264"/>
            <a:ext cx="3380224" cy="2805586"/>
          </a:xfrm>
          <a:prstGeom prst="rect">
            <a:avLst/>
          </a:prstGeom>
          <a:noFill/>
          <a:extLst>
            <a:ext uri="{909E8E84-426E-40DD-AFC4-6F175D3DCCD1}">
              <a14:hiddenFill xmlns:a14="http://schemas.microsoft.com/office/drawing/2010/main">
                <a:solidFill>
                  <a:srgbClr val="FFFFFF"/>
                </a:solidFill>
              </a14:hiddenFill>
            </a:ext>
          </a:extLst>
        </p:spPr>
      </p:pic>
      <p:sp>
        <p:nvSpPr>
          <p:cNvPr id="5" name="Textfeld 4"/>
          <p:cNvSpPr txBox="1"/>
          <p:nvPr/>
        </p:nvSpPr>
        <p:spPr>
          <a:xfrm>
            <a:off x="3788229" y="5767249"/>
            <a:ext cx="4186052" cy="461665"/>
          </a:xfrm>
          <a:prstGeom prst="rect">
            <a:avLst/>
          </a:prstGeom>
          <a:noFill/>
        </p:spPr>
        <p:txBody>
          <a:bodyPr wrap="square" rtlCol="0">
            <a:spAutoFit/>
          </a:bodyPr>
          <a:lstStyle/>
          <a:p>
            <a:r>
              <a:rPr lang="de-DE" sz="1200" dirty="0"/>
              <a:t>Ausblick aus der </a:t>
            </a:r>
            <a:r>
              <a:rPr lang="de-DE" sz="1200" dirty="0" err="1"/>
              <a:t>Heimensteinhöhle</a:t>
            </a:r>
            <a:r>
              <a:rPr lang="de-DE" sz="1200" dirty="0"/>
              <a:t> auf den </a:t>
            </a:r>
            <a:r>
              <a:rPr lang="de-DE" sz="1200" dirty="0" err="1"/>
              <a:t>Reußenstein</a:t>
            </a:r>
            <a:r>
              <a:rPr lang="de-DE" sz="1200" dirty="0"/>
              <a:t>. Stich, </a:t>
            </a:r>
            <a:r>
              <a:rPr lang="de-DE" sz="1200" cap="small" dirty="0"/>
              <a:t>Mayer</a:t>
            </a:r>
            <a:r>
              <a:rPr lang="de-DE" sz="1200" dirty="0"/>
              <a:t> 1836</a:t>
            </a:r>
          </a:p>
        </p:txBody>
      </p:sp>
    </p:spTree>
    <p:extLst>
      <p:ext uri="{BB962C8B-B14F-4D97-AF65-F5344CB8AC3E}">
        <p14:creationId xmlns:p14="http://schemas.microsoft.com/office/powerpoint/2010/main" val="20727364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400" dirty="0" smtClean="0"/>
              <a:t>Gliederung</a:t>
            </a:r>
            <a:endParaRPr lang="de-DE" sz="2400" dirty="0"/>
          </a:p>
        </p:txBody>
      </p:sp>
      <p:sp>
        <p:nvSpPr>
          <p:cNvPr id="3" name="Inhaltsplatzhalter 2"/>
          <p:cNvSpPr>
            <a:spLocks noGrp="1"/>
          </p:cNvSpPr>
          <p:nvPr>
            <p:ph idx="1"/>
          </p:nvPr>
        </p:nvSpPr>
        <p:spPr>
          <a:xfrm>
            <a:off x="913795" y="1721922"/>
            <a:ext cx="10353762" cy="4649190"/>
          </a:xfrm>
        </p:spPr>
        <p:txBody>
          <a:bodyPr>
            <a:normAutofit/>
          </a:bodyPr>
          <a:lstStyle/>
          <a:p>
            <a:r>
              <a:rPr lang="de-DE" dirty="0" smtClean="0"/>
              <a:t>I.	Entstehungsgeschichte: „Hat sich eine neue </a:t>
            </a:r>
            <a:br>
              <a:rPr lang="de-DE" dirty="0" smtClean="0"/>
            </a:br>
            <a:r>
              <a:rPr lang="de-DE" dirty="0" smtClean="0"/>
              <a:t>	poetische Erzählung in mir angezettelt“</a:t>
            </a:r>
          </a:p>
          <a:p>
            <a:r>
              <a:rPr lang="de-DE" dirty="0" smtClean="0"/>
              <a:t>II.	Schwärmereien</a:t>
            </a:r>
          </a:p>
          <a:p>
            <a:pPr lvl="2"/>
            <a:r>
              <a:rPr lang="de-DE" sz="1400" dirty="0" smtClean="0"/>
              <a:t>Religion</a:t>
            </a:r>
          </a:p>
          <a:p>
            <a:pPr lvl="2"/>
            <a:r>
              <a:rPr lang="de-DE" sz="1400" dirty="0" smtClean="0"/>
              <a:t>Naturwissenschaft</a:t>
            </a:r>
          </a:p>
          <a:p>
            <a:pPr lvl="2"/>
            <a:r>
              <a:rPr lang="de-DE" sz="1400" dirty="0" smtClean="0"/>
              <a:t>Märchen</a:t>
            </a:r>
          </a:p>
          <a:p>
            <a:r>
              <a:rPr lang="de-DE" dirty="0" smtClean="0"/>
              <a:t>III.	Die geheilte Phantastin?</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27587" y="751763"/>
            <a:ext cx="3139969" cy="2564261"/>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75685" y="2814451"/>
            <a:ext cx="2665053" cy="363978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44296" y="3238628"/>
            <a:ext cx="1834246" cy="2700511"/>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76213" y="4046517"/>
            <a:ext cx="1371600" cy="2030607"/>
          </a:xfrm>
          <a:prstGeom prst="rect">
            <a:avLst/>
          </a:prstGeom>
        </p:spPr>
      </p:pic>
    </p:spTree>
    <p:extLst>
      <p:ext uri="{BB962C8B-B14F-4D97-AF65-F5344CB8AC3E}">
        <p14:creationId xmlns:p14="http://schemas.microsoft.com/office/powerpoint/2010/main" val="37611280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913795" y="394346"/>
            <a:ext cx="10353761" cy="934192"/>
          </a:xfrm>
        </p:spPr>
        <p:txBody>
          <a:bodyPr>
            <a:normAutofit/>
          </a:bodyPr>
          <a:lstStyle/>
          <a:p>
            <a:r>
              <a:rPr lang="de-DE" sz="2400" dirty="0" smtClean="0"/>
              <a:t>I. Entstehungsgeschichte</a:t>
            </a:r>
            <a:endParaRPr lang="de-DE" sz="2400" dirty="0"/>
          </a:p>
        </p:txBody>
      </p:sp>
      <p:sp>
        <p:nvSpPr>
          <p:cNvPr id="3" name="Inhaltsplatzhalter 2"/>
          <p:cNvSpPr>
            <a:spLocks noGrp="1"/>
          </p:cNvSpPr>
          <p:nvPr>
            <p:ph sz="half" idx="1"/>
          </p:nvPr>
        </p:nvSpPr>
        <p:spPr>
          <a:xfrm>
            <a:off x="665018" y="1484416"/>
            <a:ext cx="5331030" cy="4542312"/>
          </a:xfrm>
        </p:spPr>
        <p:txBody>
          <a:bodyPr>
            <a:normAutofit fontScale="77500" lnSpcReduction="20000"/>
          </a:bodyPr>
          <a:lstStyle/>
          <a:p>
            <a:pPr marL="0" indent="0">
              <a:buNone/>
            </a:pPr>
            <a:r>
              <a:rPr lang="de-DE" sz="2100" dirty="0">
                <a:effectLst/>
              </a:rPr>
              <a:t>Vor der Hand hat sich, </a:t>
            </a:r>
            <a:r>
              <a:rPr lang="de-DE" sz="2100" dirty="0" err="1">
                <a:effectLst/>
              </a:rPr>
              <a:t>sonder</a:t>
            </a:r>
            <a:r>
              <a:rPr lang="de-DE" sz="2100" dirty="0">
                <a:effectLst/>
              </a:rPr>
              <a:t> Wollen u. Suchen, eine neue poetische Erzählung in mir angezettelt, die, als ein kleiner Zwischenläufer, wenn ich die Lust dazu behalten sollte und wenn </a:t>
            </a:r>
            <a:r>
              <a:rPr lang="de-DE" sz="2100" dirty="0" smtClean="0">
                <a:effectLst/>
              </a:rPr>
              <a:t>sie sich </a:t>
            </a:r>
            <a:r>
              <a:rPr lang="de-DE" sz="2100" dirty="0">
                <a:effectLst/>
              </a:rPr>
              <a:t>für einige Bogen etwa des Morgenblatts enge genug zusammenziehen ließe, vielleicht die Ausführung verdiente</a:t>
            </a:r>
            <a:r>
              <a:rPr lang="de-DE" sz="2100" dirty="0" smtClean="0">
                <a:effectLst/>
              </a:rPr>
              <a:t>.</a:t>
            </a:r>
          </a:p>
          <a:p>
            <a:pPr marL="0" indent="0">
              <a:buNone/>
            </a:pPr>
            <a:endParaRPr lang="de-DE" sz="2100" dirty="0">
              <a:effectLst/>
            </a:endParaRPr>
          </a:p>
          <a:p>
            <a:pPr marL="0" indent="0">
              <a:buNone/>
            </a:pPr>
            <a:endParaRPr lang="de-DE" sz="1600" dirty="0" smtClean="0">
              <a:effectLst/>
            </a:endParaRPr>
          </a:p>
          <a:p>
            <a:pPr marL="0" indent="0">
              <a:buNone/>
            </a:pPr>
            <a:endParaRPr lang="de-DE" sz="1600" dirty="0">
              <a:effectLst/>
            </a:endParaRPr>
          </a:p>
          <a:p>
            <a:pPr marL="0" indent="0">
              <a:buNone/>
            </a:pPr>
            <a:endParaRPr lang="de-DE" sz="1600" dirty="0"/>
          </a:p>
        </p:txBody>
      </p:sp>
      <p:sp>
        <p:nvSpPr>
          <p:cNvPr id="4" name="Inhaltsplatzhalter 3"/>
          <p:cNvSpPr>
            <a:spLocks noGrp="1"/>
          </p:cNvSpPr>
          <p:nvPr>
            <p:ph sz="half" idx="2"/>
          </p:nvPr>
        </p:nvSpPr>
        <p:spPr>
          <a:xfrm>
            <a:off x="6173402" y="1413163"/>
            <a:ext cx="5094154" cy="4785756"/>
          </a:xfrm>
        </p:spPr>
        <p:txBody>
          <a:bodyPr>
            <a:normAutofit fontScale="77500" lnSpcReduction="20000"/>
          </a:bodyPr>
          <a:lstStyle/>
          <a:p>
            <a:pPr marL="0" indent="0">
              <a:buNone/>
            </a:pPr>
            <a:r>
              <a:rPr lang="de-DE" dirty="0">
                <a:effectLst/>
              </a:rPr>
              <a:t>Mit der Novelle ist es wunderbar ergangen. Es sind 15 enggeschriebene Bogen fertig und dennoch ist das Ende noch sehr ferne. Gegen meine Erwartung </a:t>
            </a:r>
            <a:r>
              <a:rPr lang="de-DE" dirty="0" err="1">
                <a:effectLst/>
              </a:rPr>
              <a:t>nemlich</a:t>
            </a:r>
            <a:r>
              <a:rPr lang="de-DE" dirty="0">
                <a:effectLst/>
              </a:rPr>
              <a:t> hat sich die religiöse Idee, welche der Komposition zu Grunde liegt, bei Entwicklung gewisser rein innerlicher Motive, die ich unmöglich </a:t>
            </a:r>
            <a:r>
              <a:rPr lang="de-DE" dirty="0" err="1">
                <a:effectLst/>
              </a:rPr>
              <a:t>vernachläßigen</a:t>
            </a:r>
            <a:r>
              <a:rPr lang="de-DE" dirty="0">
                <a:effectLst/>
              </a:rPr>
              <a:t> durfte, stets weiter </a:t>
            </a:r>
            <a:r>
              <a:rPr lang="de-DE" dirty="0" err="1">
                <a:effectLst/>
              </a:rPr>
              <a:t>aufgethan</a:t>
            </a:r>
            <a:r>
              <a:rPr lang="de-DE" dirty="0">
                <a:effectLst/>
              </a:rPr>
              <a:t> und immer fruchtbarer erwiesen. Ich überzeugte mich, </a:t>
            </a:r>
            <a:r>
              <a:rPr lang="de-DE" dirty="0" err="1">
                <a:effectLst/>
              </a:rPr>
              <a:t>daß</a:t>
            </a:r>
            <a:r>
              <a:rPr lang="de-DE" dirty="0">
                <a:effectLst/>
              </a:rPr>
              <a:t> meine Fabel nur durch die gehörige Ausführung des philosophischen Gehalts ihre wahre und volle Bedeutung erhalte, und </a:t>
            </a:r>
            <a:r>
              <a:rPr lang="de-DE" dirty="0" err="1">
                <a:effectLst/>
              </a:rPr>
              <a:t>daß</a:t>
            </a:r>
            <a:r>
              <a:rPr lang="de-DE" dirty="0">
                <a:effectLst/>
              </a:rPr>
              <a:t> dies mehr erfordere als einerseits die </a:t>
            </a:r>
            <a:r>
              <a:rPr lang="de-DE" dirty="0" err="1">
                <a:effectLst/>
              </a:rPr>
              <a:t>Gränze</a:t>
            </a:r>
            <a:r>
              <a:rPr lang="de-DE" dirty="0">
                <a:effectLst/>
              </a:rPr>
              <a:t> eines Taschenbuchs u. andererseits die </a:t>
            </a:r>
            <a:r>
              <a:rPr lang="de-DE" dirty="0" err="1">
                <a:effectLst/>
              </a:rPr>
              <a:t>vorgeschriebne</a:t>
            </a:r>
            <a:r>
              <a:rPr lang="de-DE" dirty="0">
                <a:effectLst/>
              </a:rPr>
              <a:t> Zeit gestattete. Wider meinen Willen und leider sehr zur Unzeit macht somit diese Arbeit Anspruch auf ein selbständiges Werk; und das Vorhandene entweder als Bruchstück oder mit skizzenhaftem Schlusse geben, hieße geradezu die ganze Wirkung zerstören. </a:t>
            </a:r>
          </a:p>
          <a:p>
            <a:pPr marL="0" indent="0">
              <a:buNone/>
            </a:pPr>
            <a:endParaRPr lang="de-DE" dirty="0"/>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5275" y="3585386"/>
            <a:ext cx="1740406" cy="2013830"/>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79766" y="3553477"/>
            <a:ext cx="2853314" cy="2645442"/>
          </a:xfrm>
          <a:prstGeom prst="rect">
            <a:avLst/>
          </a:prstGeom>
        </p:spPr>
      </p:pic>
    </p:spTree>
    <p:extLst>
      <p:ext uri="{BB962C8B-B14F-4D97-AF65-F5344CB8AC3E}">
        <p14:creationId xmlns:p14="http://schemas.microsoft.com/office/powerpoint/2010/main" val="38245399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400" dirty="0" smtClean="0"/>
              <a:t>I. Entstehungsgeschichte</a:t>
            </a:r>
            <a:endParaRPr lang="de-DE" sz="2400" dirty="0"/>
          </a:p>
        </p:txBody>
      </p:sp>
      <p:sp>
        <p:nvSpPr>
          <p:cNvPr id="4" name="Inhaltsplatzhalter 3"/>
          <p:cNvSpPr>
            <a:spLocks noGrp="1"/>
          </p:cNvSpPr>
          <p:nvPr>
            <p:ph sz="half" idx="1"/>
          </p:nvPr>
        </p:nvSpPr>
        <p:spPr>
          <a:xfrm>
            <a:off x="913795" y="2309751"/>
            <a:ext cx="5106004" cy="4203865"/>
          </a:xfrm>
        </p:spPr>
        <p:txBody>
          <a:bodyPr>
            <a:normAutofit/>
          </a:bodyPr>
          <a:lstStyle/>
          <a:p>
            <a:pPr marL="0" indent="0">
              <a:buNone/>
            </a:pPr>
            <a:r>
              <a:rPr lang="de-DE" sz="1600" dirty="0">
                <a:effectLst/>
              </a:rPr>
              <a:t>Anlangend mein jetziges Thun und </a:t>
            </a:r>
            <a:r>
              <a:rPr lang="de-DE" sz="1600" dirty="0" err="1">
                <a:effectLst/>
              </a:rPr>
              <a:t>Tendiren</a:t>
            </a:r>
            <a:r>
              <a:rPr lang="de-DE" sz="1600" dirty="0">
                <a:effectLst/>
              </a:rPr>
              <a:t> so bin ich </a:t>
            </a:r>
            <a:r>
              <a:rPr lang="de-DE" sz="1600" dirty="0" err="1">
                <a:effectLst/>
              </a:rPr>
              <a:t>zulezt</a:t>
            </a:r>
            <a:r>
              <a:rPr lang="de-DE" sz="1600" dirty="0">
                <a:effectLst/>
              </a:rPr>
              <a:t> völlig darüber Eins mit mir geworden, </a:t>
            </a:r>
            <a:r>
              <a:rPr lang="de-DE" sz="1600" dirty="0" err="1">
                <a:effectLst/>
              </a:rPr>
              <a:t>daß</a:t>
            </a:r>
            <a:r>
              <a:rPr lang="de-DE" sz="1600" dirty="0">
                <a:effectLst/>
              </a:rPr>
              <a:t> die für die URANIA unternommene NOVELLE, in Betracht der </a:t>
            </a:r>
            <a:r>
              <a:rPr lang="de-DE" sz="1600" dirty="0" err="1">
                <a:effectLst/>
              </a:rPr>
              <a:t>HauptIdee</a:t>
            </a:r>
            <a:r>
              <a:rPr lang="de-DE" sz="1600" dirty="0">
                <a:effectLst/>
              </a:rPr>
              <a:t> und einer Menge versteckter Motive, die Bearbeitung zu einem größeren selbständigen Roman </a:t>
            </a:r>
            <a:r>
              <a:rPr lang="de-DE" sz="1600" dirty="0" err="1">
                <a:effectLst/>
              </a:rPr>
              <a:t>nothwenig</a:t>
            </a:r>
            <a:r>
              <a:rPr lang="de-DE" sz="1600" dirty="0">
                <a:effectLst/>
              </a:rPr>
              <a:t> fordert und auch wohl verdient. Vielleicht </a:t>
            </a:r>
            <a:r>
              <a:rPr lang="de-DE" sz="1600" dirty="0" err="1">
                <a:effectLst/>
              </a:rPr>
              <a:t>arbeit</a:t>
            </a:r>
            <a:r>
              <a:rPr lang="de-DE" sz="1600" dirty="0">
                <a:effectLst/>
              </a:rPr>
              <a:t> ich das Ganze, das schon sehr vorgerückt ist, den Sommer noch aus. Es ist wie ich Dir schon gesagt, ein </a:t>
            </a:r>
            <a:r>
              <a:rPr lang="de-DE" sz="1600" dirty="0" smtClean="0">
                <a:effectLst/>
              </a:rPr>
              <a:t>religiöses </a:t>
            </a:r>
            <a:r>
              <a:rPr lang="de-DE" sz="1600" dirty="0">
                <a:effectLst/>
              </a:rPr>
              <a:t>Thema. </a:t>
            </a:r>
            <a:endParaRPr lang="de-DE" sz="1600" dirty="0" smtClean="0">
              <a:effectLst/>
            </a:endParaRPr>
          </a:p>
          <a:p>
            <a:pPr marL="0" indent="0">
              <a:buNone/>
            </a:pPr>
            <a:endParaRPr lang="de-DE" sz="1600" dirty="0"/>
          </a:p>
        </p:txBody>
      </p:sp>
      <p:pic>
        <p:nvPicPr>
          <p:cNvPr id="2050" name="Picture 2" descr="Moerik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7116608" y="2581301"/>
            <a:ext cx="2722098" cy="3200024"/>
          </a:xfrm>
          <a:prstGeom prst="rect">
            <a:avLst/>
          </a:prstGeom>
          <a:noFill/>
          <a:extLst>
            <a:ext uri="{909E8E84-426E-40DD-AFC4-6F175D3DCCD1}">
              <a14:hiddenFill xmlns:a14="http://schemas.microsoft.com/office/drawing/2010/main">
                <a:solidFill>
                  <a:srgbClr val="FFFFFF"/>
                </a:solidFill>
              </a14:hiddenFill>
            </a:ext>
          </a:extLst>
        </p:spPr>
      </p:pic>
      <p:sp>
        <p:nvSpPr>
          <p:cNvPr id="7" name="Textfeld 6"/>
          <p:cNvSpPr txBox="1"/>
          <p:nvPr/>
        </p:nvSpPr>
        <p:spPr>
          <a:xfrm>
            <a:off x="7030192" y="6026727"/>
            <a:ext cx="3479470" cy="461665"/>
          </a:xfrm>
          <a:prstGeom prst="rect">
            <a:avLst/>
          </a:prstGeom>
          <a:noFill/>
        </p:spPr>
        <p:txBody>
          <a:bodyPr wrap="square" rtlCol="0">
            <a:spAutoFit/>
          </a:bodyPr>
          <a:lstStyle/>
          <a:p>
            <a:r>
              <a:rPr lang="de-DE" sz="1200" dirty="0" smtClean="0"/>
              <a:t>Zeichnung </a:t>
            </a:r>
            <a:r>
              <a:rPr lang="de-DE" sz="1200" dirty="0"/>
              <a:t>von Moritz v. Schwind aus meiner Erzählung, Lucie </a:t>
            </a:r>
            <a:r>
              <a:rPr lang="de-DE" sz="1200" dirty="0" err="1" smtClean="0"/>
              <a:t>Gelmeroth</a:t>
            </a:r>
            <a:endParaRPr lang="de-DE" sz="1200" dirty="0"/>
          </a:p>
        </p:txBody>
      </p:sp>
    </p:spTree>
    <p:extLst>
      <p:ext uri="{BB962C8B-B14F-4D97-AF65-F5344CB8AC3E}">
        <p14:creationId xmlns:p14="http://schemas.microsoft.com/office/powerpoint/2010/main" val="22893710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71291" y="336467"/>
            <a:ext cx="10353761" cy="1326321"/>
          </a:xfrm>
        </p:spPr>
        <p:txBody>
          <a:bodyPr>
            <a:normAutofit/>
          </a:bodyPr>
          <a:lstStyle/>
          <a:p>
            <a:r>
              <a:rPr lang="de-DE" sz="2400" dirty="0" smtClean="0"/>
              <a:t>II. Schwärmereien</a:t>
            </a:r>
            <a:endParaRPr lang="de-DE" sz="2400" dirty="0"/>
          </a:p>
        </p:txBody>
      </p:sp>
      <p:pic>
        <p:nvPicPr>
          <p:cNvPr id="5" name="Inhaltsplatzhalt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10975" y="1439246"/>
            <a:ext cx="2874434" cy="2132948"/>
          </a:xfr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0975" y="4484551"/>
            <a:ext cx="2291678" cy="1847805"/>
          </a:xfrm>
          <a:prstGeom prst="rect">
            <a:avLst/>
          </a:prstGeom>
        </p:spPr>
      </p:pic>
      <p:sp>
        <p:nvSpPr>
          <p:cNvPr id="8" name="Textfeld 7"/>
          <p:cNvSpPr txBox="1"/>
          <p:nvPr/>
        </p:nvSpPr>
        <p:spPr>
          <a:xfrm>
            <a:off x="610975" y="3806852"/>
            <a:ext cx="3218816" cy="307777"/>
          </a:xfrm>
          <a:prstGeom prst="rect">
            <a:avLst/>
          </a:prstGeom>
          <a:noFill/>
        </p:spPr>
        <p:txBody>
          <a:bodyPr wrap="square" rtlCol="0">
            <a:spAutoFit/>
          </a:bodyPr>
          <a:lstStyle/>
          <a:p>
            <a:r>
              <a:rPr lang="de-DE" sz="1400" dirty="0" err="1" smtClean="0"/>
              <a:t>Heimensteinhöhle</a:t>
            </a:r>
            <a:r>
              <a:rPr lang="de-DE" sz="1400" dirty="0" smtClean="0"/>
              <a:t> bei </a:t>
            </a:r>
            <a:r>
              <a:rPr lang="de-DE" sz="1400" dirty="0" err="1" smtClean="0"/>
              <a:t>Neidlingen</a:t>
            </a:r>
            <a:endParaRPr lang="de-DE" sz="1400" dirty="0" smtClean="0"/>
          </a:p>
        </p:txBody>
      </p:sp>
      <p:pic>
        <p:nvPicPr>
          <p:cNvPr id="9" name="Picture 2" descr="http://www.showcaves.com/image.php?pic=F004-056.jpg&amp;type=f&amp;size=big&amp;key=150589235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12308" y="1541468"/>
            <a:ext cx="2446657" cy="2030726"/>
          </a:xfrm>
          <a:prstGeom prst="rect">
            <a:avLst/>
          </a:prstGeom>
          <a:noFill/>
          <a:extLst>
            <a:ext uri="{909E8E84-426E-40DD-AFC4-6F175D3DCCD1}">
              <a14:hiddenFill xmlns:a14="http://schemas.microsoft.com/office/drawing/2010/main">
                <a:solidFill>
                  <a:srgbClr val="FFFFFF"/>
                </a:solidFill>
              </a14:hiddenFill>
            </a:ext>
          </a:extLst>
        </p:spPr>
      </p:pic>
      <p:pic>
        <p:nvPicPr>
          <p:cNvPr id="10" name="Grafik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54168" y="4257304"/>
            <a:ext cx="4031820" cy="2162939"/>
          </a:xfrm>
          <a:prstGeom prst="rect">
            <a:avLst/>
          </a:prstGeom>
        </p:spPr>
      </p:pic>
      <p:sp>
        <p:nvSpPr>
          <p:cNvPr id="3" name="Textfeld 2"/>
          <p:cNvSpPr txBox="1"/>
          <p:nvPr/>
        </p:nvSpPr>
        <p:spPr>
          <a:xfrm>
            <a:off x="8324603" y="2164923"/>
            <a:ext cx="3485407" cy="3785652"/>
          </a:xfrm>
          <a:prstGeom prst="rect">
            <a:avLst/>
          </a:prstGeom>
          <a:noFill/>
        </p:spPr>
        <p:txBody>
          <a:bodyPr wrap="square" rtlCol="0">
            <a:spAutoFit/>
          </a:bodyPr>
          <a:lstStyle/>
          <a:p>
            <a:r>
              <a:rPr lang="de-DE" sz="1600" dirty="0"/>
              <a:t>Unsinniger Aberglaube! verrückte Frömmigkeit! Wenn ihr den Zorn des Himmels durch bedachte Gegenwehr zu reizen fürchtet, ja, wenn selbst der </a:t>
            </a:r>
            <a:r>
              <a:rPr lang="de-DE" sz="1600" dirty="0" err="1"/>
              <a:t>nothdürftigste</a:t>
            </a:r>
            <a:r>
              <a:rPr lang="de-DE" sz="1600" dirty="0"/>
              <a:t> Besitz </a:t>
            </a:r>
            <a:r>
              <a:rPr lang="de-DE" sz="1600" dirty="0" err="1"/>
              <a:t>mitsammt</a:t>
            </a:r>
            <a:r>
              <a:rPr lang="de-DE" sz="1600" dirty="0"/>
              <a:t> dem Hause geopfert werden soll, so wundert mich, bei Gott, wie ihr habt wagen mögen, diese Kinder aus der Wiege zu </a:t>
            </a:r>
            <a:r>
              <a:rPr lang="de-DE" sz="1600" dirty="0" err="1"/>
              <a:t>reissen</a:t>
            </a:r>
            <a:r>
              <a:rPr lang="de-DE" sz="1600" dirty="0"/>
              <a:t>, warum ihr euch selber dem Tod </a:t>
            </a:r>
            <a:r>
              <a:rPr lang="de-DE" sz="1600" dirty="0" smtClean="0"/>
              <a:t>entzogen.</a:t>
            </a:r>
          </a:p>
          <a:p>
            <a:endParaRPr lang="de-DE" sz="1600" dirty="0"/>
          </a:p>
          <a:p>
            <a:endParaRPr lang="de-DE" sz="1600" dirty="0" smtClean="0"/>
          </a:p>
          <a:p>
            <a:endParaRPr lang="de-DE" sz="1600" dirty="0"/>
          </a:p>
          <a:p>
            <a:endParaRPr lang="de-DE" sz="1600" dirty="0"/>
          </a:p>
        </p:txBody>
      </p:sp>
    </p:spTree>
    <p:extLst>
      <p:ext uri="{BB962C8B-B14F-4D97-AF65-F5344CB8AC3E}">
        <p14:creationId xmlns:p14="http://schemas.microsoft.com/office/powerpoint/2010/main" val="29742163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48481" y="223652"/>
            <a:ext cx="10353761" cy="1326321"/>
          </a:xfrm>
        </p:spPr>
        <p:txBody>
          <a:bodyPr>
            <a:normAutofit/>
          </a:bodyPr>
          <a:lstStyle/>
          <a:p>
            <a:r>
              <a:rPr lang="de-DE" sz="2400" dirty="0" smtClean="0"/>
              <a:t>II. </a:t>
            </a:r>
            <a:r>
              <a:rPr lang="de-DE" sz="2400" dirty="0" err="1" smtClean="0"/>
              <a:t>schwärmereien</a:t>
            </a:r>
            <a:endParaRPr lang="de-DE" sz="2400" dirty="0"/>
          </a:p>
        </p:txBody>
      </p:sp>
      <p:sp>
        <p:nvSpPr>
          <p:cNvPr id="4" name="Inhaltsplatzhalter 3"/>
          <p:cNvSpPr>
            <a:spLocks noGrp="1"/>
          </p:cNvSpPr>
          <p:nvPr>
            <p:ph sz="half" idx="2"/>
          </p:nvPr>
        </p:nvSpPr>
        <p:spPr>
          <a:xfrm>
            <a:off x="6173403" y="1644732"/>
            <a:ext cx="5094154" cy="4803569"/>
          </a:xfrm>
        </p:spPr>
        <p:txBody>
          <a:bodyPr>
            <a:normAutofit/>
          </a:bodyPr>
          <a:lstStyle/>
          <a:p>
            <a:pPr marL="0" indent="0">
              <a:buNone/>
            </a:pPr>
            <a:r>
              <a:rPr lang="de-DE" sz="1600" dirty="0" smtClean="0">
                <a:effectLst/>
              </a:rPr>
              <a:t>„Du </a:t>
            </a:r>
            <a:r>
              <a:rPr lang="de-DE" sz="1600" dirty="0">
                <a:effectLst/>
              </a:rPr>
              <a:t>würdest demnach aus der gemeinsten Maschine heraus in dieses künstliche Gehäuse treten, wo auch die simpelste </a:t>
            </a:r>
            <a:r>
              <a:rPr lang="de-DE" sz="1600" dirty="0" err="1">
                <a:effectLst/>
              </a:rPr>
              <a:t>thierische</a:t>
            </a:r>
            <a:r>
              <a:rPr lang="de-DE" sz="1600" dirty="0">
                <a:effectLst/>
              </a:rPr>
              <a:t> Nahrung die man in </a:t>
            </a:r>
            <a:r>
              <a:rPr lang="de-DE" sz="1600" dirty="0" err="1">
                <a:effectLst/>
              </a:rPr>
              <a:t>theurer</a:t>
            </a:r>
            <a:r>
              <a:rPr lang="de-DE" sz="1600" dirty="0">
                <a:effectLst/>
              </a:rPr>
              <a:t> Zeit noch ganz umsonst genießt, die atmosphärische Luft sich dir entzieht. In meiner Gewalt seid ihr einmal u. wenn es wahr ist was etliche </a:t>
            </a:r>
            <a:r>
              <a:rPr lang="de-DE" sz="1600" dirty="0" err="1">
                <a:effectLst/>
              </a:rPr>
              <a:t>gemüthvolle</a:t>
            </a:r>
            <a:r>
              <a:rPr lang="de-DE" sz="1600" dirty="0">
                <a:effectLst/>
              </a:rPr>
              <a:t> Philosophen, worunter auch ich bin, von Immortalität der </a:t>
            </a:r>
            <a:r>
              <a:rPr lang="de-DE" sz="1600" dirty="0" err="1">
                <a:effectLst/>
              </a:rPr>
              <a:t>Thiere</a:t>
            </a:r>
            <a:r>
              <a:rPr lang="de-DE" sz="1600" dirty="0">
                <a:effectLst/>
              </a:rPr>
              <a:t> von Seelenwanderung u. dergl. </a:t>
            </a:r>
            <a:r>
              <a:rPr lang="de-DE" sz="1600" dirty="0" err="1">
                <a:effectLst/>
              </a:rPr>
              <a:t>statuiren</a:t>
            </a:r>
            <a:r>
              <a:rPr lang="de-DE" sz="1600" dirty="0">
                <a:effectLst/>
              </a:rPr>
              <a:t>, so steht es ganz bei mir wie lang das seelische </a:t>
            </a:r>
            <a:r>
              <a:rPr lang="de-DE" sz="1600" dirty="0" err="1">
                <a:effectLst/>
              </a:rPr>
              <a:t>Princip</a:t>
            </a:r>
            <a:r>
              <a:rPr lang="de-DE" sz="1600" dirty="0">
                <a:effectLst/>
              </a:rPr>
              <a:t> noch in dem VACUUM dieser Glocke herumfahren soll, verzweiflungsvoll hinaus will wo kein Loch ist, u. kein </a:t>
            </a:r>
            <a:r>
              <a:rPr lang="de-DE" sz="1600" dirty="0" err="1">
                <a:effectLst/>
              </a:rPr>
              <a:t>Rizchen</a:t>
            </a:r>
            <a:r>
              <a:rPr lang="de-DE" sz="1600" dirty="0">
                <a:effectLst/>
              </a:rPr>
              <a:t>, bis ich die Schraube drehe u. den Deckel </a:t>
            </a:r>
            <a:r>
              <a:rPr lang="de-DE" sz="1600" dirty="0" err="1">
                <a:effectLst/>
              </a:rPr>
              <a:t>lufte</a:t>
            </a:r>
            <a:r>
              <a:rPr lang="de-DE" sz="1600" dirty="0">
                <a:effectLst/>
              </a:rPr>
              <a:t>, damit sich die </a:t>
            </a:r>
            <a:r>
              <a:rPr lang="de-DE" sz="1600" dirty="0" err="1">
                <a:effectLst/>
              </a:rPr>
              <a:t>mäusische</a:t>
            </a:r>
            <a:r>
              <a:rPr lang="de-DE" sz="1600" dirty="0">
                <a:effectLst/>
              </a:rPr>
              <a:t> Psyche wo anders in d. Welt ein Unterkommen suche</a:t>
            </a:r>
            <a:r>
              <a:rPr lang="de-DE" sz="1600" dirty="0" smtClean="0">
                <a:effectLst/>
              </a:rPr>
              <a:t>.“</a:t>
            </a:r>
            <a:endParaRPr lang="de-DE" sz="1600" dirty="0"/>
          </a:p>
        </p:txBody>
      </p:sp>
      <p:pic>
        <p:nvPicPr>
          <p:cNvPr id="5" name="Inhaltsplatzhalter 6"/>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995262" y="2087563"/>
            <a:ext cx="4943675" cy="3703637"/>
          </a:xfrm>
        </p:spPr>
      </p:pic>
      <p:sp>
        <p:nvSpPr>
          <p:cNvPr id="6" name="Textfeld 5"/>
          <p:cNvSpPr txBox="1"/>
          <p:nvPr/>
        </p:nvSpPr>
        <p:spPr>
          <a:xfrm>
            <a:off x="995262" y="5991101"/>
            <a:ext cx="4847398" cy="553998"/>
          </a:xfrm>
          <a:prstGeom prst="rect">
            <a:avLst/>
          </a:prstGeom>
          <a:noFill/>
        </p:spPr>
        <p:txBody>
          <a:bodyPr wrap="square" rtlCol="0">
            <a:spAutoFit/>
          </a:bodyPr>
          <a:lstStyle/>
          <a:p>
            <a:r>
              <a:rPr lang="de-DE" sz="1200" dirty="0" smtClean="0"/>
              <a:t>Josef Wright, </a:t>
            </a:r>
            <a:r>
              <a:rPr lang="en-US" sz="1200" dirty="0" smtClean="0"/>
              <a:t>An Experiment on a Bird in the Air Pump (1768)</a:t>
            </a:r>
          </a:p>
          <a:p>
            <a:endParaRPr lang="de-DE" dirty="0"/>
          </a:p>
        </p:txBody>
      </p:sp>
    </p:spTree>
    <p:extLst>
      <p:ext uri="{BB962C8B-B14F-4D97-AF65-F5344CB8AC3E}">
        <p14:creationId xmlns:p14="http://schemas.microsoft.com/office/powerpoint/2010/main" val="5242652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400" dirty="0" smtClean="0"/>
              <a:t>II. Schwärmereien</a:t>
            </a:r>
            <a:endParaRPr lang="de-DE" sz="2400" dirty="0"/>
          </a:p>
        </p:txBody>
      </p:sp>
      <p:sp>
        <p:nvSpPr>
          <p:cNvPr id="4" name="Inhaltsplatzhalter 3"/>
          <p:cNvSpPr>
            <a:spLocks noGrp="1"/>
          </p:cNvSpPr>
          <p:nvPr>
            <p:ph sz="half" idx="2"/>
          </p:nvPr>
        </p:nvSpPr>
        <p:spPr>
          <a:xfrm>
            <a:off x="5532136" y="1935921"/>
            <a:ext cx="5094154" cy="3702881"/>
          </a:xfrm>
        </p:spPr>
        <p:txBody>
          <a:bodyPr>
            <a:normAutofit fontScale="92500"/>
          </a:bodyPr>
          <a:lstStyle/>
          <a:p>
            <a:pPr marL="0" indent="0">
              <a:buNone/>
            </a:pPr>
            <a:r>
              <a:rPr lang="de-DE" sz="1600" dirty="0" smtClean="0">
                <a:effectLst/>
              </a:rPr>
              <a:t>„Bekümmern </a:t>
            </a:r>
            <a:r>
              <a:rPr lang="de-DE" sz="1600" dirty="0">
                <a:effectLst/>
              </a:rPr>
              <a:t>muß es mich, </a:t>
            </a:r>
            <a:r>
              <a:rPr lang="de-DE" sz="1600" dirty="0" err="1">
                <a:effectLst/>
              </a:rPr>
              <a:t>daß</a:t>
            </a:r>
            <a:r>
              <a:rPr lang="de-DE" sz="1600" dirty="0">
                <a:effectLst/>
              </a:rPr>
              <a:t> jede höhere Forderung bei Ihr durch die Herrschaft einer höchst seltsam gestimmten Phantasie verdrängt wird. Zwar findet sich dabei (zum Glück) auch nicht eine Spur der </a:t>
            </a:r>
            <a:r>
              <a:rPr lang="de-DE" sz="1600" dirty="0" err="1">
                <a:effectLst/>
              </a:rPr>
              <a:t>gewöhnl</a:t>
            </a:r>
            <a:r>
              <a:rPr lang="de-DE" sz="1600" dirty="0">
                <a:effectLst/>
              </a:rPr>
              <a:t>. </a:t>
            </a:r>
            <a:r>
              <a:rPr lang="de-DE" sz="1600" dirty="0" err="1">
                <a:effectLst/>
              </a:rPr>
              <a:t>weibl</a:t>
            </a:r>
            <a:r>
              <a:rPr lang="de-DE" sz="1600" dirty="0">
                <a:effectLst/>
              </a:rPr>
              <a:t>. Sentimentalität. Es ist um es mit einem Wort zu sagen ein &lt;…&gt; Bestreben die Imagination zum einzigen Organ alles &lt;…&gt; zu erheben. (Sie sieht die Welt wie durch ein gefärbtes Glas) Daher ihr </a:t>
            </a:r>
            <a:r>
              <a:rPr lang="de-DE" sz="1600" dirty="0" err="1">
                <a:effectLst/>
              </a:rPr>
              <a:t>leidenschaftl</a:t>
            </a:r>
            <a:r>
              <a:rPr lang="de-DE" sz="1600" dirty="0">
                <a:effectLst/>
              </a:rPr>
              <a:t>. Hang – Erfindung von Märchen etc. Von Dichtern liest sie wenig oder nichts, u. das Schauspiel insbes. hat sie nie stark angezogen, wie sie denn eben von dem was mit Recht Kunst heißt niemals einen Begriff haben wird</a:t>
            </a:r>
            <a:r>
              <a:rPr lang="de-DE" sz="1600" dirty="0" smtClean="0">
                <a:effectLst/>
              </a:rPr>
              <a:t>.“ </a:t>
            </a:r>
            <a:endParaRPr lang="de-DE" sz="1600" dirty="0"/>
          </a:p>
        </p:txBody>
      </p:sp>
      <p:pic>
        <p:nvPicPr>
          <p:cNvPr id="3074" name="Picture 2" descr="Bildergebnis für ossian fingal"/>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384573" y="1731303"/>
            <a:ext cx="3215028" cy="4235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3321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400" dirty="0" smtClean="0"/>
              <a:t>III. Die geheilte Phantastin?</a:t>
            </a:r>
            <a:endParaRPr lang="de-DE" sz="2400" dirty="0"/>
          </a:p>
        </p:txBody>
      </p:sp>
      <p:sp>
        <p:nvSpPr>
          <p:cNvPr id="3" name="Inhaltsplatzhalter 2"/>
          <p:cNvSpPr>
            <a:spLocks noGrp="1"/>
          </p:cNvSpPr>
          <p:nvPr>
            <p:ph sz="half" idx="1"/>
          </p:nvPr>
        </p:nvSpPr>
        <p:spPr>
          <a:xfrm>
            <a:off x="593162" y="1882482"/>
            <a:ext cx="4596356" cy="3702881"/>
          </a:xfrm>
        </p:spPr>
        <p:txBody>
          <a:bodyPr>
            <a:normAutofit/>
          </a:bodyPr>
          <a:lstStyle/>
          <a:p>
            <a:pPr marL="0" indent="0">
              <a:buNone/>
            </a:pPr>
            <a:r>
              <a:rPr lang="de-DE" sz="1600" dirty="0" smtClean="0">
                <a:effectLst/>
              </a:rPr>
              <a:t>„So </a:t>
            </a:r>
            <a:r>
              <a:rPr lang="de-DE" sz="1600" dirty="0">
                <a:effectLst/>
              </a:rPr>
              <a:t>liebt meine Frau diese MARY u. liebt sie just um das am meisten, warum sie sie am wenigsten liebt. Siehst du Vetter wenn Deine Logik das verdauen kann, hier bieten Darum und Warum einander den Rücken u. küssen sich über die Achsel. Schade, </a:t>
            </a:r>
            <a:r>
              <a:rPr lang="de-DE" sz="1600" dirty="0" err="1">
                <a:effectLst/>
              </a:rPr>
              <a:t>daß</a:t>
            </a:r>
            <a:r>
              <a:rPr lang="de-DE" sz="1600" dirty="0">
                <a:effectLst/>
              </a:rPr>
              <a:t> unsre Theologen ihren </a:t>
            </a:r>
            <a:r>
              <a:rPr lang="de-DE" sz="1600" dirty="0" err="1">
                <a:effectLst/>
              </a:rPr>
              <a:t>Vortheil</a:t>
            </a:r>
            <a:r>
              <a:rPr lang="de-DE" sz="1600" dirty="0">
                <a:effectLst/>
              </a:rPr>
              <a:t> nicht besser verstehen sonst ließe sich aus solchen Phänomenen vielleicht der Abfall guter Geister ganz bequem ableiten</a:t>
            </a:r>
            <a:r>
              <a:rPr lang="de-DE" sz="1600" dirty="0" smtClean="0">
                <a:effectLst/>
              </a:rPr>
              <a:t>.“</a:t>
            </a:r>
            <a:endParaRPr lang="de-DE" sz="1600" dirty="0"/>
          </a:p>
        </p:txBody>
      </p:sp>
      <p:sp>
        <p:nvSpPr>
          <p:cNvPr id="4" name="Inhaltsplatzhalter 3"/>
          <p:cNvSpPr>
            <a:spLocks noGrp="1"/>
          </p:cNvSpPr>
          <p:nvPr>
            <p:ph sz="half" idx="2"/>
          </p:nvPr>
        </p:nvSpPr>
        <p:spPr>
          <a:xfrm>
            <a:off x="6487258" y="1805292"/>
            <a:ext cx="4773521" cy="4401546"/>
          </a:xfrm>
        </p:spPr>
        <p:txBody>
          <a:bodyPr>
            <a:normAutofit/>
          </a:bodyPr>
          <a:lstStyle/>
          <a:p>
            <a:pPr marL="0" indent="0">
              <a:buNone/>
            </a:pPr>
            <a:r>
              <a:rPr lang="de-DE" sz="1600" dirty="0" smtClean="0">
                <a:effectLst/>
              </a:rPr>
              <a:t>„Und </a:t>
            </a:r>
            <a:r>
              <a:rPr lang="de-DE" sz="1600" dirty="0">
                <a:effectLst/>
              </a:rPr>
              <a:t>überdies wäre die Frage, ob man nicht berechtigt wäre, neben dem eigentlichen Roman und der Novelle ein besonderes Genre aufzustellen, das, ohne auf höchste Notwendigkeit im </a:t>
            </a:r>
            <a:r>
              <a:rPr lang="de-DE" sz="1600" dirty="0" err="1">
                <a:effectLst/>
              </a:rPr>
              <a:t>innern</a:t>
            </a:r>
            <a:r>
              <a:rPr lang="de-DE" sz="1600" dirty="0">
                <a:effectLst/>
              </a:rPr>
              <a:t> Organischen Anspruch zu machen, doch in der Stellung und Ausdehnung der sinnlichen Teile sich einiger Symmetrie befleißend, - eine anspruchslose, für sich interessierende Geschichte als den Träger einiger, gleichfalls für sich interessierenden, durch schwächere Motive mit der Fabel verknüpften Idee </a:t>
            </a:r>
            <a:r>
              <a:rPr lang="de-DE" sz="1600" dirty="0" smtClean="0">
                <a:effectLst/>
              </a:rPr>
              <a:t>gebrauchte.“</a:t>
            </a:r>
            <a:endParaRPr lang="de-DE" sz="1600"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25306" y="4979894"/>
            <a:ext cx="2541320" cy="1527611"/>
          </a:xfrm>
          <a:prstGeom prst="rect">
            <a:avLst/>
          </a:prstGeom>
        </p:spPr>
      </p:pic>
    </p:spTree>
    <p:extLst>
      <p:ext uri="{BB962C8B-B14F-4D97-AF65-F5344CB8AC3E}">
        <p14:creationId xmlns:p14="http://schemas.microsoft.com/office/powerpoint/2010/main" val="324443903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docProps/app.xml><?xml version="1.0" encoding="utf-8"?>
<Properties xmlns="http://schemas.openxmlformats.org/officeDocument/2006/extended-properties" xmlns:vt="http://schemas.openxmlformats.org/officeDocument/2006/docPropsVTypes">
  <Template>TM04033921[[fn=Damast]]</Template>
  <TotalTime>0</TotalTime>
  <Words>816</Words>
  <Application>Microsoft Office PowerPoint</Application>
  <PresentationFormat>Breitbild</PresentationFormat>
  <Paragraphs>31</Paragraphs>
  <Slides>8</Slides>
  <Notes>0</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8</vt:i4>
      </vt:variant>
    </vt:vector>
  </HeadingPairs>
  <TitlesOfParts>
    <vt:vector size="12" baseType="lpstr">
      <vt:lpstr>Arial</vt:lpstr>
      <vt:lpstr>Bookman Old Style</vt:lpstr>
      <vt:lpstr>Rockwell</vt:lpstr>
      <vt:lpstr>Damask</vt:lpstr>
      <vt:lpstr>Verspätete schwärmerkuren?</vt:lpstr>
      <vt:lpstr>Gliederung</vt:lpstr>
      <vt:lpstr>I. Entstehungsgeschichte</vt:lpstr>
      <vt:lpstr>I. Entstehungsgeschichte</vt:lpstr>
      <vt:lpstr>II. Schwärmereien</vt:lpstr>
      <vt:lpstr>II. schwärmereien</vt:lpstr>
      <vt:lpstr>II. Schwärmereien</vt:lpstr>
      <vt:lpstr>III. Die geheilte Phantastin?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Verspätete schwärmerkuren?</dc:title>
  <dc:creator>jutta</dc:creator>
  <cp:lastModifiedBy>jutta</cp:lastModifiedBy>
  <cp:revision>18</cp:revision>
  <dcterms:created xsi:type="dcterms:W3CDTF">2017-09-20T07:22:38Z</dcterms:created>
  <dcterms:modified xsi:type="dcterms:W3CDTF">2017-10-04T08:39:28Z</dcterms:modified>
</cp:coreProperties>
</file>