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5"/>
  </p:notesMasterIdLst>
  <p:sldIdLst>
    <p:sldId id="256" r:id="rId2"/>
    <p:sldId id="257" r:id="rId3"/>
    <p:sldId id="258" r:id="rId4"/>
    <p:sldId id="259" r:id="rId5"/>
    <p:sldId id="268"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3" d="100"/>
          <a:sy n="123" d="100"/>
        </p:scale>
        <p:origin x="-1651"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B0879C-380C-4438-80A9-8CD6651B4F78}" type="datetimeFigureOut">
              <a:rPr lang="de-DE" smtClean="0"/>
              <a:t>17.03.2015</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43DC0F-9C1A-4509-ABDD-413D8E7210C6}" type="slidenum">
              <a:rPr lang="de-DE" smtClean="0"/>
              <a:t>‹Nr.›</a:t>
            </a:fld>
            <a:endParaRPr lang="de-DE"/>
          </a:p>
        </p:txBody>
      </p:sp>
    </p:spTree>
    <p:extLst>
      <p:ext uri="{BB962C8B-B14F-4D97-AF65-F5344CB8AC3E}">
        <p14:creationId xmlns:p14="http://schemas.microsoft.com/office/powerpoint/2010/main" val="45364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5D6B87E6-87ED-4CE1-AB3D-612ACF37EACA}" type="datetime1">
              <a:rPr lang="de-DE" smtClean="0"/>
              <a:t>17.03.2015</a:t>
            </a:fld>
            <a:endParaRPr lang="de-DE"/>
          </a:p>
        </p:txBody>
      </p:sp>
      <p:sp>
        <p:nvSpPr>
          <p:cNvPr id="17" name="Fußzeilenplatzhalter 16"/>
          <p:cNvSpPr>
            <a:spLocks noGrp="1"/>
          </p:cNvSpPr>
          <p:nvPr>
            <p:ph type="ftr" sz="quarter" idx="11"/>
          </p:nvPr>
        </p:nvSpPr>
        <p:spPr/>
        <p:txBody>
          <a:bodyPr/>
          <a:lstStyle/>
          <a:p>
            <a:r>
              <a:rPr lang="de-DE" smtClean="0"/>
              <a:t>Christian August Crusius: Philosophie im Spannungsfeld zwischen Vernunft und Offenbarung</a:t>
            </a:r>
            <a:endParaRPr lang="de-DE"/>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E2BEF33-83E7-45A6-A981-B95180824790}"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fld id="{04A2C13C-DA35-447E-8672-379ED0D6DD0D}" type="datetime1">
              <a:rPr lang="de-DE" smtClean="0"/>
              <a:t>17.03.2015</a:t>
            </a:fld>
            <a:endParaRPr lang="de-DE"/>
          </a:p>
        </p:txBody>
      </p:sp>
      <p:sp>
        <p:nvSpPr>
          <p:cNvPr id="5" name="Fußzeilenplatzhalter 4"/>
          <p:cNvSpPr>
            <a:spLocks noGrp="1"/>
          </p:cNvSpPr>
          <p:nvPr>
            <p:ph type="ftr" sz="quarter" idx="11"/>
          </p:nvPr>
        </p:nvSpPr>
        <p:spPr/>
        <p:txBody>
          <a:bodyPr/>
          <a:lstStyle/>
          <a:p>
            <a:r>
              <a:rPr lang="de-DE" smtClean="0"/>
              <a:t>Christian August Crusius: Philosophie im Spannungsfeld zwischen Vernunft und Offenbarung</a:t>
            </a:r>
            <a:endParaRPr lang="de-DE"/>
          </a:p>
        </p:txBody>
      </p:sp>
      <p:sp>
        <p:nvSpPr>
          <p:cNvPr id="6" name="Foliennummernplatzhalter 5"/>
          <p:cNvSpPr>
            <a:spLocks noGrp="1"/>
          </p:cNvSpPr>
          <p:nvPr>
            <p:ph type="sldNum" sz="quarter" idx="12"/>
          </p:nvPr>
        </p:nvSpPr>
        <p:spPr>
          <a:xfrm>
            <a:off x="4361688" y="1026372"/>
            <a:ext cx="457200" cy="441325"/>
          </a:xfrm>
        </p:spPr>
        <p:txBody>
          <a:bodyPr/>
          <a:lstStyle/>
          <a:p>
            <a:fld id="{AE2BEF33-83E7-45A6-A981-B95180824790}"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smtClean="0"/>
              <a:t>Christian August Crusius: Philosophie im Spannungsfeld zwischen Vernunft und Offenbarung</a:t>
            </a:r>
            <a:endParaRPr lang="de-DE"/>
          </a:p>
        </p:txBody>
      </p:sp>
      <p:sp>
        <p:nvSpPr>
          <p:cNvPr id="4" name="Datumsplatzhalter 3"/>
          <p:cNvSpPr>
            <a:spLocks noGrp="1"/>
          </p:cNvSpPr>
          <p:nvPr>
            <p:ph type="dt" sz="half" idx="10"/>
          </p:nvPr>
        </p:nvSpPr>
        <p:spPr/>
        <p:txBody>
          <a:bodyPr/>
          <a:lstStyle/>
          <a:p>
            <a:fld id="{C98F6E5D-7784-4335-893E-799C7C8DF5F1}" type="datetime1">
              <a:rPr lang="de-DE" smtClean="0"/>
              <a:t>17.03.2015</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E2BEF33-83E7-45A6-A981-B95180824790}"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088C2FF9-4F2B-43DC-91E2-017ED1A182B4}" type="datetime1">
              <a:rPr lang="de-DE" smtClean="0"/>
              <a:t>17.03.2015</a:t>
            </a:fld>
            <a:endParaRPr lang="de-DE"/>
          </a:p>
        </p:txBody>
      </p:sp>
      <p:sp>
        <p:nvSpPr>
          <p:cNvPr id="6" name="Fußzeilenplatzhalter 5"/>
          <p:cNvSpPr>
            <a:spLocks noGrp="1"/>
          </p:cNvSpPr>
          <p:nvPr>
            <p:ph type="ftr" sz="quarter" idx="11"/>
          </p:nvPr>
        </p:nvSpPr>
        <p:spPr/>
        <p:txBody>
          <a:bodyPr/>
          <a:lstStyle/>
          <a:p>
            <a:r>
              <a:rPr lang="de-DE" smtClean="0"/>
              <a:t>Christian August Crusius: Philosophie im Spannungsfeld zwischen Vernunft und Offenbarung</a:t>
            </a:r>
            <a:endParaRPr lang="de-DE"/>
          </a:p>
        </p:txBody>
      </p:sp>
      <p:sp>
        <p:nvSpPr>
          <p:cNvPr id="7" name="Foliennummernplatzhalter 6"/>
          <p:cNvSpPr>
            <a:spLocks noGrp="1"/>
          </p:cNvSpPr>
          <p:nvPr>
            <p:ph type="sldNum" sz="quarter" idx="12"/>
          </p:nvPr>
        </p:nvSpPr>
        <p:spPr/>
        <p:txBody>
          <a:bodyPr/>
          <a:lstStyle/>
          <a:p>
            <a:fld id="{AE2BEF33-83E7-45A6-A981-B95180824790}"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7" name="Datumsplatzhalter 6"/>
          <p:cNvSpPr>
            <a:spLocks noGrp="1"/>
          </p:cNvSpPr>
          <p:nvPr>
            <p:ph type="dt" sz="half" idx="10"/>
          </p:nvPr>
        </p:nvSpPr>
        <p:spPr/>
        <p:txBody>
          <a:bodyPr/>
          <a:lstStyle/>
          <a:p>
            <a:fld id="{2ABBD821-BB9B-478E-9CB6-407EFEDC4007}" type="datetime1">
              <a:rPr lang="de-DE" smtClean="0"/>
              <a:t>17.03.2015</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smtClean="0"/>
              <a:t>Christian August Crusius: Philosophie im Spannungsfeld zwischen Vernunft und Offenbarung</a:t>
            </a:r>
            <a:endParaRPr lang="de-DE"/>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AE2BEF33-83E7-45A6-A981-B95180824790}"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5E17415A-0202-4B20-B6C0-8929B44C33FE}" type="datetime1">
              <a:rPr lang="de-DE" smtClean="0"/>
              <a:t>17.03.2015</a:t>
            </a:fld>
            <a:endParaRPr lang="de-DE"/>
          </a:p>
        </p:txBody>
      </p:sp>
      <p:sp>
        <p:nvSpPr>
          <p:cNvPr id="4" name="Fußzeilenplatzhalter 3"/>
          <p:cNvSpPr>
            <a:spLocks noGrp="1"/>
          </p:cNvSpPr>
          <p:nvPr>
            <p:ph type="ftr" sz="quarter" idx="11"/>
          </p:nvPr>
        </p:nvSpPr>
        <p:spPr/>
        <p:txBody>
          <a:bodyPr/>
          <a:lstStyle/>
          <a:p>
            <a:r>
              <a:rPr lang="de-DE" smtClean="0"/>
              <a:t>Christian August Crusius: Philosophie im Spannungsfeld zwischen Vernunft und Offenbarung</a:t>
            </a:r>
            <a:endParaRPr lang="de-DE"/>
          </a:p>
        </p:txBody>
      </p:sp>
      <p:sp>
        <p:nvSpPr>
          <p:cNvPr id="5" name="Foliennummernplatzhalter 4"/>
          <p:cNvSpPr>
            <a:spLocks noGrp="1"/>
          </p:cNvSpPr>
          <p:nvPr>
            <p:ph type="sldNum" sz="quarter" idx="12"/>
          </p:nvPr>
        </p:nvSpPr>
        <p:spPr>
          <a:xfrm>
            <a:off x="4343400" y="1036020"/>
            <a:ext cx="457200" cy="441325"/>
          </a:xfrm>
        </p:spPr>
        <p:txBody>
          <a:bodyPr/>
          <a:lstStyle/>
          <a:p>
            <a:fld id="{AE2BEF33-83E7-45A6-A981-B95180824790}"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43A42B73-669D-4B84-8C15-519B064B1E89}" type="datetime1">
              <a:rPr lang="de-DE" smtClean="0"/>
              <a:t>17.03.2015</a:t>
            </a:fld>
            <a:endParaRPr lang="de-DE"/>
          </a:p>
        </p:txBody>
      </p:sp>
      <p:sp>
        <p:nvSpPr>
          <p:cNvPr id="3" name="Fußzeilenplatzhalter 2"/>
          <p:cNvSpPr>
            <a:spLocks noGrp="1"/>
          </p:cNvSpPr>
          <p:nvPr>
            <p:ph type="ftr" sz="quarter" idx="11"/>
          </p:nvPr>
        </p:nvSpPr>
        <p:spPr/>
        <p:txBody>
          <a:bodyPr/>
          <a:lstStyle/>
          <a:p>
            <a:r>
              <a:rPr lang="de-DE" smtClean="0"/>
              <a:t>Christian August Crusius: Philosophie im Spannungsfeld zwischen Vernunft und Offenbarung</a:t>
            </a:r>
            <a:endParaRPr lang="de-DE"/>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E2BEF33-83E7-45A6-A981-B95180824790}"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E2BEF33-83E7-45A6-A981-B95180824790}"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40796512-614C-4158-8205-F63135FF6183}" type="datetime1">
              <a:rPr lang="de-DE" smtClean="0"/>
              <a:t>17.03.2015</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smtClean="0"/>
              <a:t>Christian August Crusius: Philosophie im Spannungsfeld zwischen Vernunft und Offenbarung</a:t>
            </a:r>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AE2BEF33-83E7-45A6-A981-B95180824790}"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smtClean="0"/>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DABA50A0-9C6E-44BA-821D-B6D5D5DCC7EE}" type="datetime1">
              <a:rPr lang="de-DE" smtClean="0"/>
              <a:t>17.03.2015</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smtClean="0"/>
              <a:t>Christian August Crusius: Philosophie im Spannungsfeld zwischen Vernunft und Offenbarung</a:t>
            </a:r>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17E92304-27DD-4B54-9FE7-A2A2AA7394FE}" type="datetime1">
              <a:rPr lang="de-DE" smtClean="0"/>
              <a:t>17.03.2015</a:t>
            </a:fld>
            <a:endParaRPr lang="de-DE"/>
          </a:p>
        </p:txBody>
      </p:sp>
      <p:sp>
        <p:nvSpPr>
          <p:cNvPr id="5" name="Fußzeilenplatzhalter 4"/>
          <p:cNvSpPr>
            <a:spLocks noGrp="1"/>
          </p:cNvSpPr>
          <p:nvPr>
            <p:ph type="ftr" sz="quarter" idx="11"/>
          </p:nvPr>
        </p:nvSpPr>
        <p:spPr/>
        <p:txBody>
          <a:bodyPr/>
          <a:lstStyle/>
          <a:p>
            <a:r>
              <a:rPr lang="de-DE" smtClean="0"/>
              <a:t>Christian August Crusius: Philosophie im Spannungsfeld zwischen Vernunft und Offenbarung</a:t>
            </a:r>
            <a:endParaRPr lang="de-DE"/>
          </a:p>
        </p:txBody>
      </p:sp>
      <p:sp>
        <p:nvSpPr>
          <p:cNvPr id="6" name="Foliennummernplatzhalter 5"/>
          <p:cNvSpPr>
            <a:spLocks noGrp="1"/>
          </p:cNvSpPr>
          <p:nvPr>
            <p:ph type="sldNum" sz="quarter" idx="12"/>
          </p:nvPr>
        </p:nvSpPr>
        <p:spPr/>
        <p:txBody>
          <a:bodyPr/>
          <a:lstStyle/>
          <a:p>
            <a:fld id="{AE2BEF33-83E7-45A6-A981-B95180824790}"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AE2BEF33-83E7-45A6-A981-B95180824790}"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07288813-E9B1-40EF-9C56-3F31CF5AAA16}" type="datetime1">
              <a:rPr lang="de-DE" smtClean="0"/>
              <a:t>17.03.2015</a:t>
            </a:fld>
            <a:endParaRPr lang="de-DE"/>
          </a:p>
        </p:txBody>
      </p:sp>
      <p:sp>
        <p:nvSpPr>
          <p:cNvPr id="5" name="Fußzeilenplatzhalter 4"/>
          <p:cNvSpPr>
            <a:spLocks noGrp="1"/>
          </p:cNvSpPr>
          <p:nvPr>
            <p:ph type="ftr" sz="quarter" idx="11"/>
          </p:nvPr>
        </p:nvSpPr>
        <p:spPr/>
        <p:txBody>
          <a:bodyPr/>
          <a:lstStyle/>
          <a:p>
            <a:r>
              <a:rPr lang="de-DE" smtClean="0"/>
              <a:t>Christian August Crusius: Philosophie im Spannungsfeld zwischen Vernunft und Offenbarung</a:t>
            </a:r>
            <a:endParaRPr lang="de-DE"/>
          </a:p>
        </p:txBody>
      </p:sp>
      <p:sp>
        <p:nvSpPr>
          <p:cNvPr id="2" name="Vertikaler Titel 1"/>
          <p:cNvSpPr>
            <a:spLocks noGrp="1"/>
          </p:cNvSpPr>
          <p:nvPr>
            <p:ph type="title" orient="vert"/>
          </p:nvPr>
        </p:nvSpPr>
        <p:spPr>
          <a:xfrm>
            <a:off x="7391400" y="304801"/>
            <a:ext cx="1447800" cy="5851525"/>
          </a:xfrm>
        </p:spPr>
        <p:txBody>
          <a:bodyPr vert="eaVert"/>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305634B-5D6F-4895-8F05-08325137A24A}" type="datetime1">
              <a:rPr lang="de-DE" smtClean="0"/>
              <a:t>17.03.2015</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smtClean="0"/>
              <a:t>Christian August Crusius: Philosophie im Spannungsfeld zwischen Vernunft und Offenbarung</a:t>
            </a:r>
            <a:endParaRPr lang="de-DE"/>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E2BEF33-83E7-45A6-A981-B95180824790}"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2772816" y="3573016"/>
            <a:ext cx="2192288" cy="432048"/>
          </a:xfrm>
        </p:spPr>
        <p:txBody>
          <a:bodyPr/>
          <a:lstStyle/>
          <a:p>
            <a:endParaRPr lang="de-DE" dirty="0"/>
          </a:p>
        </p:txBody>
      </p:sp>
      <p:sp>
        <p:nvSpPr>
          <p:cNvPr id="2" name="Titel 1"/>
          <p:cNvSpPr>
            <a:spLocks noGrp="1"/>
          </p:cNvSpPr>
          <p:nvPr>
            <p:ph type="ctrTitle"/>
          </p:nvPr>
        </p:nvSpPr>
        <p:spPr/>
        <p:txBody>
          <a:bodyPr>
            <a:normAutofit fontScale="90000"/>
          </a:bodyPr>
          <a:lstStyle/>
          <a:p>
            <a:r>
              <a:rPr lang="de-DE" sz="2400" b="1" dirty="0"/>
              <a:t>„man doch niemand an seiner statt </a:t>
            </a:r>
            <a:r>
              <a:rPr lang="de-DE" sz="2400" b="1" dirty="0" smtClean="0"/>
              <a:t/>
            </a:r>
            <a:br>
              <a:rPr lang="de-DE" sz="2400" b="1" dirty="0" smtClean="0"/>
            </a:br>
            <a:r>
              <a:rPr lang="de-DE" sz="2400" b="1" dirty="0" err="1" smtClean="0"/>
              <a:t>kan</a:t>
            </a:r>
            <a:r>
              <a:rPr lang="de-DE" sz="2400" b="1" dirty="0" smtClean="0"/>
              <a:t> </a:t>
            </a:r>
            <a:r>
              <a:rPr lang="de-DE" sz="2400" b="1" dirty="0"/>
              <a:t>klug </a:t>
            </a:r>
            <a:r>
              <a:rPr lang="de-DE" sz="2400" b="1" dirty="0" err="1"/>
              <a:t>seyn</a:t>
            </a:r>
            <a:r>
              <a:rPr lang="de-DE" sz="2400" b="1" dirty="0"/>
              <a:t> lassen“. </a:t>
            </a:r>
            <a:r>
              <a:rPr lang="de-DE" sz="2400" b="1" dirty="0" smtClean="0"/>
              <a:t/>
            </a:r>
            <a:br>
              <a:rPr lang="de-DE" sz="2400" b="1" dirty="0" smtClean="0"/>
            </a:br>
            <a:r>
              <a:rPr lang="de-DE" sz="2400" b="1" dirty="0" smtClean="0"/>
              <a:t>Die </a:t>
            </a:r>
            <a:r>
              <a:rPr lang="de-DE" sz="2400" b="1" dirty="0"/>
              <a:t>Klugheitslehre in der </a:t>
            </a:r>
            <a:r>
              <a:rPr lang="de-DE" sz="2400" b="1" dirty="0" smtClean="0"/>
              <a:t/>
            </a:r>
            <a:br>
              <a:rPr lang="de-DE" sz="2400" b="1" dirty="0" smtClean="0"/>
            </a:br>
            <a:r>
              <a:rPr lang="de-DE" sz="2400" b="1" i="1" dirty="0" smtClean="0"/>
              <a:t>Anweisung </a:t>
            </a:r>
            <a:r>
              <a:rPr lang="de-DE" sz="2400" b="1" i="1" dirty="0"/>
              <a:t>vernünftig zu leben</a:t>
            </a:r>
            <a:r>
              <a:rPr lang="de-DE" sz="2400" dirty="0"/>
              <a:t/>
            </a:r>
            <a:br>
              <a:rPr lang="de-DE" sz="2400" dirty="0"/>
            </a:br>
            <a:endParaRPr lang="de-DE" sz="24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9912" y="2924944"/>
            <a:ext cx="1586873" cy="3143696"/>
          </a:xfrm>
          <a:prstGeom prst="rect">
            <a:avLst/>
          </a:prstGeom>
        </p:spPr>
      </p:pic>
      <p:sp>
        <p:nvSpPr>
          <p:cNvPr id="4" name="Fußzeilenplatzhalter 3"/>
          <p:cNvSpPr>
            <a:spLocks noGrp="1"/>
          </p:cNvSpPr>
          <p:nvPr>
            <p:ph type="ftr" sz="quarter" idx="11"/>
          </p:nvPr>
        </p:nvSpPr>
        <p:spPr>
          <a:xfrm>
            <a:off x="304800" y="6410848"/>
            <a:ext cx="8659688"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6" name="Foliennummernplatzhalter 5"/>
          <p:cNvSpPr>
            <a:spLocks noGrp="1"/>
          </p:cNvSpPr>
          <p:nvPr>
            <p:ph type="sldNum" sz="quarter" idx="12"/>
          </p:nvPr>
        </p:nvSpPr>
        <p:spPr/>
        <p:txBody>
          <a:bodyPr/>
          <a:lstStyle/>
          <a:p>
            <a:fld id="{AE2BEF33-83E7-45A6-A981-B95180824790}" type="slidenum">
              <a:rPr lang="de-DE" smtClean="0"/>
              <a:t>1</a:t>
            </a:fld>
            <a:endParaRPr lang="de-DE"/>
          </a:p>
        </p:txBody>
      </p:sp>
    </p:spTree>
    <p:extLst>
      <p:ext uri="{BB962C8B-B14F-4D97-AF65-F5344CB8AC3E}">
        <p14:creationId xmlns:p14="http://schemas.microsoft.com/office/powerpoint/2010/main" val="393773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idx="1"/>
          </p:nvPr>
        </p:nvSpPr>
        <p:spPr/>
        <p:txBody>
          <a:bodyPr/>
          <a:lstStyle/>
          <a:p>
            <a:r>
              <a:rPr lang="de-DE" sz="1800" dirty="0"/>
              <a:t>Aristoteles, </a:t>
            </a:r>
            <a:r>
              <a:rPr lang="de-DE" sz="1800" i="1" dirty="0"/>
              <a:t>Nikomachische Ethik</a:t>
            </a:r>
          </a:p>
          <a:p>
            <a:endParaRPr lang="de-DE" sz="1800" dirty="0"/>
          </a:p>
        </p:txBody>
      </p:sp>
      <p:sp>
        <p:nvSpPr>
          <p:cNvPr id="10" name="Textplatzhalter 9"/>
          <p:cNvSpPr>
            <a:spLocks noGrp="1"/>
          </p:cNvSpPr>
          <p:nvPr>
            <p:ph type="body" sz="half" idx="3"/>
          </p:nvPr>
        </p:nvSpPr>
        <p:spPr/>
        <p:txBody>
          <a:bodyPr/>
          <a:lstStyle/>
          <a:p>
            <a:r>
              <a:rPr lang="de-DE" sz="1800" dirty="0"/>
              <a:t>Baltasar Gracián, </a:t>
            </a:r>
            <a:r>
              <a:rPr lang="de-DE" sz="1800" i="1" dirty="0"/>
              <a:t>Handorakel und Kunst der Weltklugheit</a:t>
            </a:r>
            <a:r>
              <a:rPr lang="de-DE" sz="1800" dirty="0"/>
              <a:t> </a:t>
            </a:r>
          </a:p>
          <a:p>
            <a:endParaRPr lang="de-DE" sz="1800" dirty="0"/>
          </a:p>
        </p:txBody>
      </p:sp>
      <p:sp>
        <p:nvSpPr>
          <p:cNvPr id="4" name="Fußzeilenplatzhalter 3"/>
          <p:cNvSpPr>
            <a:spLocks noGrp="1"/>
          </p:cNvSpPr>
          <p:nvPr>
            <p:ph type="ftr" sz="quarter" idx="11"/>
          </p:nvPr>
        </p:nvSpPr>
        <p:spPr>
          <a:xfrm>
            <a:off x="304800" y="6409944"/>
            <a:ext cx="8659688"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3" name="Inhaltsplatzhalter 2"/>
          <p:cNvSpPr>
            <a:spLocks noGrp="1"/>
          </p:cNvSpPr>
          <p:nvPr>
            <p:ph sz="quarter" idx="2"/>
          </p:nvPr>
        </p:nvSpPr>
        <p:spPr>
          <a:xfrm>
            <a:off x="323528" y="2492896"/>
            <a:ext cx="4041648" cy="3818404"/>
          </a:xfrm>
        </p:spPr>
        <p:txBody>
          <a:bodyPr>
            <a:normAutofit/>
          </a:bodyPr>
          <a:lstStyle/>
          <a:p>
            <a:pPr marL="0" indent="0">
              <a:buNone/>
            </a:pPr>
            <a:r>
              <a:rPr lang="de-DE" sz="1800" dirty="0" smtClean="0"/>
              <a:t>„</a:t>
            </a:r>
            <a:r>
              <a:rPr lang="de-DE" sz="1800" dirty="0"/>
              <a:t>Das Denken für sich allein bewegt nichts, sondern nur das auf einen Zweck gerichtete und praktische </a:t>
            </a:r>
            <a:r>
              <a:rPr lang="de-DE" sz="1800" dirty="0" smtClean="0"/>
              <a:t>Denken.“ </a:t>
            </a:r>
          </a:p>
          <a:p>
            <a:pPr marL="0" indent="0">
              <a:buNone/>
            </a:pPr>
            <a:endParaRPr lang="de-DE" sz="1800" i="1" dirty="0"/>
          </a:p>
          <a:p>
            <a:pPr marL="0" indent="0">
              <a:buNone/>
            </a:pPr>
            <a:r>
              <a:rPr lang="de-DE" sz="1800" dirty="0"/>
              <a:t>„Denn die Tugend macht, </a:t>
            </a:r>
            <a:r>
              <a:rPr lang="de-DE" sz="1800" dirty="0" err="1"/>
              <a:t>daß</a:t>
            </a:r>
            <a:r>
              <a:rPr lang="de-DE" sz="1800" dirty="0"/>
              <a:t> das Ziel richtig wird, und die Klugheit, </a:t>
            </a:r>
            <a:r>
              <a:rPr lang="de-DE" sz="1800" dirty="0" err="1"/>
              <a:t>daß</a:t>
            </a:r>
            <a:r>
              <a:rPr lang="de-DE" sz="1800" dirty="0"/>
              <a:t> der Weg dazu richtig wird</a:t>
            </a:r>
            <a:r>
              <a:rPr lang="de-DE" sz="1800" dirty="0" smtClean="0"/>
              <a:t>“.</a:t>
            </a:r>
          </a:p>
          <a:p>
            <a:pPr marL="0" indent="0">
              <a:buNone/>
            </a:pPr>
            <a:endParaRPr lang="de-DE" sz="1800" i="1" dirty="0"/>
          </a:p>
          <a:p>
            <a:pPr marL="0" indent="0">
              <a:buNone/>
            </a:pPr>
            <a:r>
              <a:rPr lang="de-DE" sz="1800" dirty="0"/>
              <a:t>„</a:t>
            </a:r>
            <a:r>
              <a:rPr lang="de-DE" sz="1800" dirty="0" err="1"/>
              <a:t>daß</a:t>
            </a:r>
            <a:r>
              <a:rPr lang="de-DE" sz="1800" dirty="0"/>
              <a:t> man nicht in einem wesentlichen Sinne gut sein kann ohne die Klugheit“</a:t>
            </a:r>
            <a:endParaRPr lang="de-DE" sz="1800" i="1" dirty="0"/>
          </a:p>
        </p:txBody>
      </p:sp>
      <p:sp>
        <p:nvSpPr>
          <p:cNvPr id="7" name="Inhaltsplatzhalter 6"/>
          <p:cNvSpPr>
            <a:spLocks noGrp="1"/>
          </p:cNvSpPr>
          <p:nvPr>
            <p:ph sz="quarter" idx="4"/>
          </p:nvPr>
        </p:nvSpPr>
        <p:spPr/>
        <p:txBody>
          <a:bodyPr>
            <a:normAutofit/>
          </a:bodyPr>
          <a:lstStyle/>
          <a:p>
            <a:pPr marL="0" indent="0">
              <a:buNone/>
            </a:pPr>
            <a:r>
              <a:rPr lang="de-DE" sz="1800" dirty="0" smtClean="0"/>
              <a:t>„</a:t>
            </a:r>
            <a:r>
              <a:rPr lang="de-DE" sz="1800" dirty="0"/>
              <a:t>Ein Krieg ist das Leben des Menschen gegen die Bosheit des Menschen. Die Klugheit führt ihn, indem sie sich der Kriegslisten, hinsichtlich ihres Vorhabens, bedient. Nie </a:t>
            </a:r>
            <a:r>
              <a:rPr lang="de-DE" sz="1800" dirty="0" err="1"/>
              <a:t>thut</a:t>
            </a:r>
            <a:r>
              <a:rPr lang="de-DE" sz="1800" dirty="0"/>
              <a:t> sie das, was sie </a:t>
            </a:r>
            <a:r>
              <a:rPr lang="de-DE" sz="1800" dirty="0" err="1"/>
              <a:t>vorgiebt</a:t>
            </a:r>
            <a:r>
              <a:rPr lang="de-DE" sz="1800" dirty="0"/>
              <a:t>, sondern zielt nur, um zu täuschen. Mit Geschicklichkeit macht sie Luftstreiche; dann aber führt sie in der Wirklichkeit etwas Unerwartetes aus, stets darauf bedacht ihr Spiel zu verbergen“.</a:t>
            </a:r>
          </a:p>
        </p:txBody>
      </p:sp>
      <p:sp>
        <p:nvSpPr>
          <p:cNvPr id="5" name="Foliennummernplatzhalter 4"/>
          <p:cNvSpPr>
            <a:spLocks noGrp="1"/>
          </p:cNvSpPr>
          <p:nvPr>
            <p:ph type="sldNum" sz="quarter" idx="12"/>
          </p:nvPr>
        </p:nvSpPr>
        <p:spPr/>
        <p:txBody>
          <a:bodyPr/>
          <a:lstStyle/>
          <a:p>
            <a:fld id="{AE2BEF33-83E7-45A6-A981-B95180824790}" type="slidenum">
              <a:rPr lang="de-DE" smtClean="0"/>
              <a:t>2</a:t>
            </a:fld>
            <a:endParaRPr lang="de-DE"/>
          </a:p>
        </p:txBody>
      </p:sp>
      <p:sp>
        <p:nvSpPr>
          <p:cNvPr id="6" name="Titel 5"/>
          <p:cNvSpPr>
            <a:spLocks noGrp="1"/>
          </p:cNvSpPr>
          <p:nvPr>
            <p:ph type="title"/>
          </p:nvPr>
        </p:nvSpPr>
        <p:spPr/>
        <p:txBody>
          <a:bodyPr>
            <a:noAutofit/>
          </a:bodyPr>
          <a:lstStyle/>
          <a:p>
            <a:r>
              <a:rPr lang="de-DE" sz="2400" b="1" dirty="0" smtClean="0"/>
              <a:t>Vom Abstieg der Klugheitslehre </a:t>
            </a:r>
            <a:br>
              <a:rPr lang="de-DE" sz="2400" b="1" dirty="0" smtClean="0"/>
            </a:br>
            <a:r>
              <a:rPr lang="de-DE" sz="2400" b="1" dirty="0" smtClean="0"/>
              <a:t>zwischen Aristoteles und Kant</a:t>
            </a:r>
            <a:endParaRPr lang="de-DE" sz="2400" b="1" dirty="0"/>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9878" y="332656"/>
            <a:ext cx="1080120" cy="815000"/>
          </a:xfrm>
          <a:prstGeom prst="rect">
            <a:avLst/>
          </a:prstGeom>
        </p:spPr>
      </p:pic>
    </p:spTree>
    <p:extLst>
      <p:ext uri="{BB962C8B-B14F-4D97-AF65-F5344CB8AC3E}">
        <p14:creationId xmlns:p14="http://schemas.microsoft.com/office/powerpoint/2010/main" val="2098588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1800" dirty="0" smtClean="0"/>
              <a:t>Immanuel Kant, </a:t>
            </a:r>
            <a:br>
              <a:rPr lang="de-DE" sz="1800" dirty="0" smtClean="0"/>
            </a:br>
            <a:r>
              <a:rPr lang="de-DE" sz="1800" i="1" dirty="0" smtClean="0"/>
              <a:t>Metaphysik der Sitten </a:t>
            </a:r>
            <a:endParaRPr lang="de-DE" sz="1800" i="1" dirty="0"/>
          </a:p>
        </p:txBody>
      </p:sp>
      <p:sp>
        <p:nvSpPr>
          <p:cNvPr id="3" name="Textplatzhalter 2"/>
          <p:cNvSpPr>
            <a:spLocks noGrp="1"/>
          </p:cNvSpPr>
          <p:nvPr>
            <p:ph type="body" sz="half" idx="3"/>
          </p:nvPr>
        </p:nvSpPr>
        <p:spPr/>
        <p:txBody>
          <a:bodyPr/>
          <a:lstStyle/>
          <a:p>
            <a:r>
              <a:rPr lang="de-DE" sz="1800" dirty="0" smtClean="0"/>
              <a:t>Christian </a:t>
            </a:r>
            <a:r>
              <a:rPr lang="de-DE" sz="1800" dirty="0" err="1" smtClean="0"/>
              <a:t>Thomasius</a:t>
            </a:r>
            <a:r>
              <a:rPr lang="de-DE" sz="1800" dirty="0" smtClean="0"/>
              <a:t> </a:t>
            </a:r>
            <a:endParaRPr lang="de-DE" sz="1800" dirty="0"/>
          </a:p>
        </p:txBody>
      </p:sp>
      <p:sp>
        <p:nvSpPr>
          <p:cNvPr id="4" name="Fußzeilenplatzhalter 3"/>
          <p:cNvSpPr>
            <a:spLocks noGrp="1"/>
          </p:cNvSpPr>
          <p:nvPr>
            <p:ph type="ftr" sz="quarter" idx="11"/>
          </p:nvPr>
        </p:nvSpPr>
        <p:spPr>
          <a:xfrm>
            <a:off x="304800" y="6409944"/>
            <a:ext cx="8587680"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5" name="Inhaltsplatzhalter 4"/>
          <p:cNvSpPr>
            <a:spLocks noGrp="1"/>
          </p:cNvSpPr>
          <p:nvPr>
            <p:ph sz="quarter" idx="2"/>
          </p:nvPr>
        </p:nvSpPr>
        <p:spPr/>
        <p:txBody>
          <a:bodyPr>
            <a:normAutofit/>
          </a:bodyPr>
          <a:lstStyle/>
          <a:p>
            <a:pPr marL="0" indent="0">
              <a:buNone/>
            </a:pPr>
            <a:r>
              <a:rPr lang="de-DE" sz="1800" dirty="0"/>
              <a:t>„Nun kann man die Geschicklichkeit in der Wahl der Mittel zu seinem eigenen größten Wohlsein </a:t>
            </a:r>
            <a:r>
              <a:rPr lang="de-DE" sz="1800" i="1" dirty="0"/>
              <a:t>Klugheit</a:t>
            </a:r>
            <a:r>
              <a:rPr lang="de-DE" sz="1800" dirty="0"/>
              <a:t> im engsten Verstande nennen. Also ist der Imperativ, der sich auf die Wahl der Mittel zur eigenen Glückseligkeit bezieht, d.i. die Vorschrift der Klugheit, noch immer </a:t>
            </a:r>
            <a:r>
              <a:rPr lang="de-DE" sz="1800" i="1" dirty="0"/>
              <a:t>hypothetisch</a:t>
            </a:r>
            <a:r>
              <a:rPr lang="de-DE" sz="1800" dirty="0"/>
              <a:t>; die Handlung wird nicht schlechthin, sondern nur als Mittel zu einer andern Absicht </a:t>
            </a:r>
            <a:r>
              <a:rPr lang="de-DE" sz="1800" dirty="0" smtClean="0"/>
              <a:t>geboten.“ </a:t>
            </a:r>
            <a:endParaRPr lang="de-DE" sz="1800" dirty="0"/>
          </a:p>
        </p:txBody>
      </p:sp>
      <p:sp>
        <p:nvSpPr>
          <p:cNvPr id="7" name="Foliennummernplatzhalter 6"/>
          <p:cNvSpPr>
            <a:spLocks noGrp="1"/>
          </p:cNvSpPr>
          <p:nvPr>
            <p:ph type="sldNum" sz="quarter" idx="12"/>
          </p:nvPr>
        </p:nvSpPr>
        <p:spPr/>
        <p:txBody>
          <a:bodyPr/>
          <a:lstStyle/>
          <a:p>
            <a:fld id="{AE2BEF33-83E7-45A6-A981-B95180824790}" type="slidenum">
              <a:rPr lang="de-DE" smtClean="0"/>
              <a:t>3</a:t>
            </a:fld>
            <a:endParaRPr lang="de-DE"/>
          </a:p>
        </p:txBody>
      </p:sp>
      <p:sp>
        <p:nvSpPr>
          <p:cNvPr id="8" name="Titel 7"/>
          <p:cNvSpPr>
            <a:spLocks noGrp="1"/>
          </p:cNvSpPr>
          <p:nvPr>
            <p:ph type="title"/>
          </p:nvPr>
        </p:nvSpPr>
        <p:spPr/>
        <p:txBody>
          <a:bodyPr>
            <a:normAutofit fontScale="90000"/>
          </a:bodyPr>
          <a:lstStyle/>
          <a:p>
            <a:r>
              <a:rPr lang="de-DE" sz="2400" b="1" dirty="0" smtClean="0"/>
              <a:t>Vom </a:t>
            </a:r>
            <a:r>
              <a:rPr lang="de-DE" sz="2400" b="1" dirty="0"/>
              <a:t>Abstieg der Klugheitslehre </a:t>
            </a:r>
            <a:br>
              <a:rPr lang="de-DE" sz="2400" b="1" dirty="0"/>
            </a:br>
            <a:r>
              <a:rPr lang="de-DE" sz="2400" b="1" dirty="0"/>
              <a:t>zwischen Aristoteles und Kant</a:t>
            </a:r>
          </a:p>
        </p:txBody>
      </p:sp>
      <p:sp>
        <p:nvSpPr>
          <p:cNvPr id="10" name="Inhaltsplatzhalter 9"/>
          <p:cNvSpPr>
            <a:spLocks noGrp="1"/>
          </p:cNvSpPr>
          <p:nvPr>
            <p:ph sz="quarter" idx="4"/>
          </p:nvPr>
        </p:nvSpPr>
        <p:spPr/>
        <p:txBody>
          <a:bodyPr>
            <a:normAutofit/>
          </a:bodyPr>
          <a:lstStyle/>
          <a:p>
            <a:pPr marL="0" indent="0">
              <a:buNone/>
            </a:pPr>
            <a:r>
              <a:rPr lang="de-DE" sz="1800" i="1" dirty="0" err="1"/>
              <a:t>Kurtzer</a:t>
            </a:r>
            <a:r>
              <a:rPr lang="de-DE" sz="1800" i="1" dirty="0"/>
              <a:t> </a:t>
            </a:r>
            <a:r>
              <a:rPr lang="de-DE" sz="1800" i="1" dirty="0" err="1"/>
              <a:t>Entwurff</a:t>
            </a:r>
            <a:r>
              <a:rPr lang="de-DE" sz="1800" i="1" dirty="0"/>
              <a:t> der Politischen Klugheit sich selbst und andern in allen Menschlichen Gesellschafften wohl zu </a:t>
            </a:r>
            <a:r>
              <a:rPr lang="de-DE" sz="1800" i="1" dirty="0" err="1"/>
              <a:t>rathen</a:t>
            </a:r>
            <a:r>
              <a:rPr lang="de-DE" sz="1800" i="1" dirty="0"/>
              <a:t>, und zu einer </a:t>
            </a:r>
            <a:r>
              <a:rPr lang="de-DE" sz="1800" i="1" dirty="0" err="1"/>
              <a:t>gescheidten</a:t>
            </a:r>
            <a:r>
              <a:rPr lang="de-DE" sz="1800" i="1" dirty="0"/>
              <a:t> Conduite zu gelangen; Allen Menschen, die sich klug zu </a:t>
            </a:r>
            <a:r>
              <a:rPr lang="de-DE" sz="1800" i="1" dirty="0" err="1"/>
              <a:t>seyn</a:t>
            </a:r>
            <a:r>
              <a:rPr lang="de-DE" sz="1800" i="1" dirty="0"/>
              <a:t> </a:t>
            </a:r>
            <a:r>
              <a:rPr lang="de-DE" sz="1800" i="1" dirty="0" err="1"/>
              <a:t>düncken</a:t>
            </a:r>
            <a:r>
              <a:rPr lang="de-DE" sz="1800" i="1" dirty="0"/>
              <a:t>, oder die noch klug werden wollen, zu höchst-</a:t>
            </a:r>
            <a:r>
              <a:rPr lang="de-DE" sz="1800" i="1" dirty="0" err="1"/>
              <a:t>nöthiger</a:t>
            </a:r>
            <a:r>
              <a:rPr lang="de-DE" sz="1800" i="1" dirty="0"/>
              <a:t> </a:t>
            </a:r>
            <a:r>
              <a:rPr lang="de-DE" sz="1800" i="1" dirty="0" err="1"/>
              <a:t>Bedürffniß</a:t>
            </a:r>
            <a:r>
              <a:rPr lang="de-DE" sz="1800" i="1" dirty="0"/>
              <a:t> und ungemeinem </a:t>
            </a:r>
            <a:r>
              <a:rPr lang="de-DE" sz="1800" i="1" dirty="0" smtClean="0"/>
              <a:t>Nutzen</a:t>
            </a:r>
          </a:p>
          <a:p>
            <a:pPr marL="0" indent="0">
              <a:buNone/>
            </a:pPr>
            <a:r>
              <a:rPr lang="de-DE" sz="1800" dirty="0" smtClean="0"/>
              <a:t>(1707)</a:t>
            </a:r>
          </a:p>
          <a:p>
            <a:pPr marL="0" indent="0">
              <a:buNone/>
            </a:pPr>
            <a:r>
              <a:rPr lang="de-DE" sz="1800" dirty="0" smtClean="0"/>
              <a:t>„</a:t>
            </a:r>
            <a:r>
              <a:rPr lang="de-DE" sz="1800" dirty="0" err="1" smtClean="0"/>
              <a:t>daß</a:t>
            </a:r>
            <a:r>
              <a:rPr lang="de-DE" sz="1800" dirty="0" smtClean="0"/>
              <a:t> </a:t>
            </a:r>
            <a:r>
              <a:rPr lang="de-DE" sz="1800" dirty="0" err="1" smtClean="0"/>
              <a:t>Weißheit</a:t>
            </a:r>
            <a:r>
              <a:rPr lang="de-DE" sz="1800" dirty="0" smtClean="0"/>
              <a:t> und Klugheit </a:t>
            </a:r>
            <a:r>
              <a:rPr lang="de-DE" sz="1800" dirty="0" err="1" smtClean="0"/>
              <a:t>einerley</a:t>
            </a:r>
            <a:r>
              <a:rPr lang="de-DE" sz="1800" dirty="0" smtClean="0"/>
              <a:t>, und zum wenigstens nicht von einander zu sondern“ (§ 1)</a:t>
            </a:r>
            <a:endParaRPr lang="de-DE" sz="1800" dirty="0"/>
          </a:p>
        </p:txBody>
      </p:sp>
      <p:pic>
        <p:nvPicPr>
          <p:cNvPr id="12" name="Grafik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260648"/>
            <a:ext cx="974274" cy="955998"/>
          </a:xfrm>
          <a:prstGeom prst="rect">
            <a:avLst/>
          </a:prstGeom>
        </p:spPr>
      </p:pic>
    </p:spTree>
    <p:extLst>
      <p:ext uri="{BB962C8B-B14F-4D97-AF65-F5344CB8AC3E}">
        <p14:creationId xmlns:p14="http://schemas.microsoft.com/office/powerpoint/2010/main" val="3003110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1800" dirty="0" smtClean="0"/>
              <a:t>Christian August </a:t>
            </a:r>
            <a:r>
              <a:rPr lang="de-DE" sz="1800" dirty="0" err="1" smtClean="0"/>
              <a:t>Crusius</a:t>
            </a:r>
            <a:endParaRPr lang="de-DE" sz="1800" dirty="0"/>
          </a:p>
        </p:txBody>
      </p:sp>
      <p:sp>
        <p:nvSpPr>
          <p:cNvPr id="3" name="Textplatzhalter 2"/>
          <p:cNvSpPr>
            <a:spLocks noGrp="1"/>
          </p:cNvSpPr>
          <p:nvPr>
            <p:ph type="body" sz="half" idx="3"/>
          </p:nvPr>
        </p:nvSpPr>
        <p:spPr>
          <a:xfrm>
            <a:off x="9396536" y="1628800"/>
            <a:ext cx="1956849" cy="194672"/>
          </a:xfrm>
        </p:spPr>
        <p:txBody>
          <a:bodyPr/>
          <a:lstStyle/>
          <a:p>
            <a:endParaRPr lang="de-DE" dirty="0"/>
          </a:p>
        </p:txBody>
      </p:sp>
      <p:sp>
        <p:nvSpPr>
          <p:cNvPr id="4" name="Fußzeilenplatzhalter 3"/>
          <p:cNvSpPr>
            <a:spLocks noGrp="1"/>
          </p:cNvSpPr>
          <p:nvPr>
            <p:ph type="ftr" sz="quarter" idx="11"/>
          </p:nvPr>
        </p:nvSpPr>
        <p:spPr>
          <a:xfrm>
            <a:off x="304800" y="6409944"/>
            <a:ext cx="8659688"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5" name="Inhaltsplatzhalter 4"/>
          <p:cNvSpPr>
            <a:spLocks noGrp="1"/>
          </p:cNvSpPr>
          <p:nvPr>
            <p:ph sz="quarter" idx="2"/>
          </p:nvPr>
        </p:nvSpPr>
        <p:spPr/>
        <p:txBody>
          <a:bodyPr>
            <a:normAutofit lnSpcReduction="10000"/>
          </a:bodyPr>
          <a:lstStyle/>
          <a:p>
            <a:pPr marL="0" indent="0">
              <a:buNone/>
            </a:pPr>
            <a:r>
              <a:rPr lang="de-DE" sz="1800" b="1" i="1" dirty="0"/>
              <a:t>Anweisung vernünftig zu leben: darinnen nach Erklärung der Natur des menschlichen Willens die natürlichen Pflichten und allgemeinen Klugheitsregeln im richtigen Zusammenhang vorgetragen </a:t>
            </a:r>
            <a:r>
              <a:rPr lang="de-DE" sz="1800" b="1" i="1" dirty="0" smtClean="0"/>
              <a:t>werden</a:t>
            </a:r>
          </a:p>
          <a:p>
            <a:pPr marL="0" indent="0">
              <a:buNone/>
            </a:pPr>
            <a:r>
              <a:rPr lang="de-DE" sz="1800" dirty="0" smtClean="0"/>
              <a:t>(1747/1751/1767)</a:t>
            </a:r>
          </a:p>
          <a:p>
            <a:pPr marL="0" indent="0">
              <a:buNone/>
            </a:pPr>
            <a:endParaRPr lang="de-DE" sz="1800" dirty="0"/>
          </a:p>
          <a:p>
            <a:pPr marL="0" indent="0">
              <a:buNone/>
            </a:pPr>
            <a:r>
              <a:rPr lang="de-DE" sz="1800" dirty="0"/>
              <a:t>„Zu einem vernünftigen Leben gehört nicht nur, </a:t>
            </a:r>
            <a:r>
              <a:rPr lang="de-DE" sz="1800" dirty="0" err="1"/>
              <a:t>daß</a:t>
            </a:r>
            <a:r>
              <a:rPr lang="de-DE" sz="1800" dirty="0"/>
              <a:t> man klug, sondern </a:t>
            </a:r>
            <a:r>
              <a:rPr lang="de-DE" sz="1800" i="1" dirty="0"/>
              <a:t>hauptsächlich</a:t>
            </a:r>
            <a:r>
              <a:rPr lang="de-DE" sz="1800" dirty="0"/>
              <a:t>, </a:t>
            </a:r>
            <a:r>
              <a:rPr lang="de-DE" sz="1800" dirty="0" err="1"/>
              <a:t>daß</a:t>
            </a:r>
            <a:r>
              <a:rPr lang="de-DE" sz="1800" dirty="0"/>
              <a:t> man tugendhaft lebe“. </a:t>
            </a:r>
            <a:endParaRPr lang="de-DE" sz="1800" dirty="0" smtClean="0"/>
          </a:p>
          <a:p>
            <a:pPr marL="0" indent="0">
              <a:buNone/>
            </a:pPr>
            <a:r>
              <a:rPr lang="de-DE" sz="1800" i="1" dirty="0" smtClean="0"/>
              <a:t>(Vorrede)</a:t>
            </a:r>
            <a:endParaRPr lang="de-DE" sz="1800" i="1" dirty="0"/>
          </a:p>
          <a:p>
            <a:pPr marL="0" indent="0">
              <a:buNone/>
            </a:pPr>
            <a:endParaRPr lang="de-DE" sz="1800" dirty="0"/>
          </a:p>
        </p:txBody>
      </p:sp>
      <p:sp>
        <p:nvSpPr>
          <p:cNvPr id="6" name="Inhaltsplatzhalter 5"/>
          <p:cNvSpPr>
            <a:spLocks noGrp="1"/>
          </p:cNvSpPr>
          <p:nvPr>
            <p:ph sz="quarter" idx="4"/>
          </p:nvPr>
        </p:nvSpPr>
        <p:spPr/>
        <p:txBody>
          <a:bodyPr>
            <a:normAutofit lnSpcReduction="10000"/>
          </a:bodyPr>
          <a:lstStyle/>
          <a:p>
            <a:pPr marL="0" indent="0">
              <a:buNone/>
            </a:pPr>
            <a:r>
              <a:rPr lang="de-DE" sz="1800" dirty="0" smtClean="0"/>
              <a:t>„</a:t>
            </a:r>
            <a:r>
              <a:rPr lang="de-DE" sz="1800" dirty="0"/>
              <a:t>Die moralische Wahrheiten sind </a:t>
            </a:r>
            <a:r>
              <a:rPr lang="de-DE" sz="1800" dirty="0" err="1"/>
              <a:t>allesammt</a:t>
            </a:r>
            <a:r>
              <a:rPr lang="de-DE" sz="1800" dirty="0"/>
              <a:t> eben so alt, als die Welt“. </a:t>
            </a:r>
            <a:endParaRPr lang="de-DE" sz="1800" dirty="0" smtClean="0"/>
          </a:p>
          <a:p>
            <a:pPr marL="0" indent="0">
              <a:buNone/>
            </a:pPr>
            <a:endParaRPr lang="de-DE" sz="1800" dirty="0"/>
          </a:p>
          <a:p>
            <a:pPr marL="0" indent="0">
              <a:buNone/>
            </a:pPr>
            <a:r>
              <a:rPr lang="de-DE" sz="1800" dirty="0" smtClean="0"/>
              <a:t>„</a:t>
            </a:r>
            <a:r>
              <a:rPr lang="de-DE" sz="1800" dirty="0"/>
              <a:t>oder man </a:t>
            </a:r>
            <a:r>
              <a:rPr lang="de-DE" sz="1800" dirty="0" err="1"/>
              <a:t>muß</a:t>
            </a:r>
            <a:r>
              <a:rPr lang="de-DE" sz="1800" dirty="0"/>
              <a:t> erkennen, </a:t>
            </a:r>
            <a:r>
              <a:rPr lang="de-DE" sz="1800" dirty="0" err="1"/>
              <a:t>daß</a:t>
            </a:r>
            <a:r>
              <a:rPr lang="de-DE" sz="1800" dirty="0"/>
              <a:t> man sonst Wörter und nicht Sachen erkläre, und </a:t>
            </a:r>
            <a:r>
              <a:rPr lang="de-DE" sz="1800" dirty="0" err="1"/>
              <a:t>daß</a:t>
            </a:r>
            <a:r>
              <a:rPr lang="de-DE" sz="1800" dirty="0"/>
              <a:t> man eine solche Philosophie herausbringe, welche zwar in derjenigen Welt gar gut </a:t>
            </a:r>
            <a:r>
              <a:rPr lang="de-DE" sz="1800" dirty="0" err="1"/>
              <a:t>seyn</a:t>
            </a:r>
            <a:r>
              <a:rPr lang="de-DE" sz="1800" dirty="0"/>
              <a:t> würde, in welcher die angenommenen Definitionen wahr wären [...] und hingegen die Dinge, die </a:t>
            </a:r>
            <a:r>
              <a:rPr lang="de-DE" sz="1800" dirty="0" err="1"/>
              <a:t>ietzo</a:t>
            </a:r>
            <a:r>
              <a:rPr lang="de-DE" sz="1800" dirty="0"/>
              <a:t> vorhanden sind, abwesend wären; welche Philosophie aber deswegen in unserer Welt unbrauchbar ist“</a:t>
            </a:r>
            <a:endParaRPr lang="de-DE" sz="1800" dirty="0" smtClean="0"/>
          </a:p>
          <a:p>
            <a:pPr marL="0" indent="0">
              <a:buNone/>
            </a:pPr>
            <a:endParaRPr lang="de-DE" sz="1800" dirty="0"/>
          </a:p>
        </p:txBody>
      </p:sp>
      <p:sp>
        <p:nvSpPr>
          <p:cNvPr id="7" name="Foliennummernplatzhalter 6"/>
          <p:cNvSpPr>
            <a:spLocks noGrp="1"/>
          </p:cNvSpPr>
          <p:nvPr>
            <p:ph type="sldNum" sz="quarter" idx="12"/>
          </p:nvPr>
        </p:nvSpPr>
        <p:spPr/>
        <p:txBody>
          <a:bodyPr/>
          <a:lstStyle/>
          <a:p>
            <a:fld id="{AE2BEF33-83E7-45A6-A981-B95180824790}" type="slidenum">
              <a:rPr lang="de-DE" smtClean="0"/>
              <a:t>4</a:t>
            </a:fld>
            <a:endParaRPr lang="de-DE"/>
          </a:p>
        </p:txBody>
      </p:sp>
      <p:sp>
        <p:nvSpPr>
          <p:cNvPr id="8" name="Titel 7"/>
          <p:cNvSpPr>
            <a:spLocks noGrp="1"/>
          </p:cNvSpPr>
          <p:nvPr>
            <p:ph type="title"/>
          </p:nvPr>
        </p:nvSpPr>
        <p:spPr>
          <a:xfrm>
            <a:off x="301752" y="228600"/>
            <a:ext cx="8534400" cy="1040160"/>
          </a:xfrm>
        </p:spPr>
        <p:txBody>
          <a:bodyPr>
            <a:normAutofit/>
          </a:bodyPr>
          <a:lstStyle/>
          <a:p>
            <a:r>
              <a:rPr lang="de-DE" sz="2400" b="1" dirty="0" smtClean="0"/>
              <a:t>Klugheit und Tugend bei </a:t>
            </a:r>
            <a:r>
              <a:rPr lang="de-DE" sz="2400" b="1" dirty="0" err="1" smtClean="0"/>
              <a:t>Crusius</a:t>
            </a:r>
            <a:r>
              <a:rPr lang="de-DE" sz="2400" b="1" dirty="0" smtClean="0"/>
              <a:t/>
            </a:r>
            <a:br>
              <a:rPr lang="de-DE" sz="2400" b="1" dirty="0" smtClean="0"/>
            </a:br>
            <a:endParaRPr lang="de-DE" sz="2400" b="1" dirty="0"/>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188640"/>
            <a:ext cx="792088" cy="1014775"/>
          </a:xfrm>
          <a:prstGeom prst="rect">
            <a:avLst/>
          </a:prstGeom>
        </p:spPr>
      </p:pic>
    </p:spTree>
    <p:extLst>
      <p:ext uri="{BB962C8B-B14F-4D97-AF65-F5344CB8AC3E}">
        <p14:creationId xmlns:p14="http://schemas.microsoft.com/office/powerpoint/2010/main" val="26105530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2128"/>
          </a:xfrm>
        </p:spPr>
        <p:txBody>
          <a:bodyPr>
            <a:normAutofit/>
          </a:bodyPr>
          <a:lstStyle/>
          <a:p>
            <a:r>
              <a:rPr lang="de-DE" sz="2400" b="1" dirty="0"/>
              <a:t>Klugheit und Tugend bei </a:t>
            </a:r>
            <a:r>
              <a:rPr lang="de-DE" sz="2400" b="1" dirty="0" smtClean="0"/>
              <a:t>Crusius</a:t>
            </a:r>
            <a:endParaRPr lang="de-DE" sz="2400" b="1" dirty="0"/>
          </a:p>
        </p:txBody>
      </p:sp>
      <p:sp>
        <p:nvSpPr>
          <p:cNvPr id="3" name="Fußzeilenplatzhalter 2"/>
          <p:cNvSpPr>
            <a:spLocks noGrp="1"/>
          </p:cNvSpPr>
          <p:nvPr>
            <p:ph type="ftr" sz="quarter" idx="11"/>
          </p:nvPr>
        </p:nvSpPr>
        <p:spPr>
          <a:xfrm>
            <a:off x="304800" y="6410848"/>
            <a:ext cx="8659688" cy="365760"/>
          </a:xfrm>
        </p:spPr>
        <p:txBody>
          <a:bodyPr/>
          <a:lstStyle/>
          <a:p>
            <a:pPr algn="ctr"/>
            <a:r>
              <a:rPr lang="de-DE" dirty="0" smtClean="0"/>
              <a:t>Christian August Crusius: Philosophie im Spannungsfeld zwischen Vernunft und Offenbarung</a:t>
            </a:r>
            <a:endParaRPr lang="de-DE" dirty="0"/>
          </a:p>
        </p:txBody>
      </p:sp>
      <p:sp>
        <p:nvSpPr>
          <p:cNvPr id="4" name="Foliennummernplatzhalter 3"/>
          <p:cNvSpPr>
            <a:spLocks noGrp="1"/>
          </p:cNvSpPr>
          <p:nvPr>
            <p:ph type="sldNum" sz="quarter" idx="12"/>
          </p:nvPr>
        </p:nvSpPr>
        <p:spPr/>
        <p:txBody>
          <a:bodyPr/>
          <a:lstStyle/>
          <a:p>
            <a:fld id="{AE2BEF33-83E7-45A6-A981-B95180824790}" type="slidenum">
              <a:rPr lang="de-DE" smtClean="0"/>
              <a:t>5</a:t>
            </a:fld>
            <a:endParaRPr lang="de-DE"/>
          </a:p>
        </p:txBody>
      </p:sp>
      <p:pic>
        <p:nvPicPr>
          <p:cNvPr id="6" name="Inhaltsplatzhalter 5"/>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6516216" y="2060848"/>
            <a:ext cx="1206520" cy="1013990"/>
          </a:xfrm>
        </p:spPr>
      </p:pic>
      <p:sp>
        <p:nvSpPr>
          <p:cNvPr id="7" name="Rechteck 6"/>
          <p:cNvSpPr/>
          <p:nvPr/>
        </p:nvSpPr>
        <p:spPr>
          <a:xfrm>
            <a:off x="1115616" y="1772816"/>
            <a:ext cx="4572000" cy="1477328"/>
          </a:xfrm>
          <a:prstGeom prst="rect">
            <a:avLst/>
          </a:prstGeom>
        </p:spPr>
        <p:txBody>
          <a:bodyPr>
            <a:spAutoFit/>
          </a:bodyPr>
          <a:lstStyle/>
          <a:p>
            <a:r>
              <a:rPr lang="de-DE" dirty="0"/>
              <a:t>„Man darf </a:t>
            </a:r>
            <a:r>
              <a:rPr lang="de-DE" dirty="0" err="1"/>
              <a:t>dahero</a:t>
            </a:r>
            <a:r>
              <a:rPr lang="de-DE" dirty="0"/>
              <a:t>, wenn man eine wahre Deutlichkeit liebet, bey denselben nicht stehen bleiben; sondern man </a:t>
            </a:r>
            <a:r>
              <a:rPr lang="de-DE" dirty="0" err="1"/>
              <a:t>muß</a:t>
            </a:r>
            <a:r>
              <a:rPr lang="de-DE" dirty="0"/>
              <a:t> sie noch weiter </a:t>
            </a:r>
            <a:r>
              <a:rPr lang="de-DE" i="1" dirty="0" err="1"/>
              <a:t>determinirt</a:t>
            </a:r>
            <a:r>
              <a:rPr lang="de-DE" dirty="0"/>
              <a:t> und </a:t>
            </a:r>
            <a:r>
              <a:rPr lang="de-DE" i="1" dirty="0"/>
              <a:t>charakteristisch</a:t>
            </a:r>
            <a:r>
              <a:rPr lang="de-DE" dirty="0"/>
              <a:t> machen“. </a:t>
            </a:r>
          </a:p>
        </p:txBody>
      </p:sp>
      <p:sp>
        <p:nvSpPr>
          <p:cNvPr id="8" name="Rechteck 7"/>
          <p:cNvSpPr/>
          <p:nvPr/>
        </p:nvSpPr>
        <p:spPr>
          <a:xfrm>
            <a:off x="2483768" y="3717032"/>
            <a:ext cx="4572000" cy="1754326"/>
          </a:xfrm>
          <a:prstGeom prst="rect">
            <a:avLst/>
          </a:prstGeom>
        </p:spPr>
        <p:txBody>
          <a:bodyPr>
            <a:spAutoFit/>
          </a:bodyPr>
          <a:lstStyle/>
          <a:p>
            <a:r>
              <a:rPr lang="de-DE" dirty="0"/>
              <a:t>„Wer in den Lehren der </a:t>
            </a:r>
            <a:r>
              <a:rPr lang="de-DE" dirty="0" err="1"/>
              <a:t>practischen</a:t>
            </a:r>
            <a:r>
              <a:rPr lang="de-DE" dirty="0"/>
              <a:t> Philosophie eine völlige Einheit der Menschen hoffen wollte, der </a:t>
            </a:r>
            <a:r>
              <a:rPr lang="de-DE" dirty="0" err="1"/>
              <a:t>müßte</a:t>
            </a:r>
            <a:r>
              <a:rPr lang="de-DE" dirty="0"/>
              <a:t> sich das menschliche Geschlecht ohne die </a:t>
            </a:r>
            <a:r>
              <a:rPr lang="de-DE" dirty="0" err="1"/>
              <a:t>Verderbnisse</a:t>
            </a:r>
            <a:r>
              <a:rPr lang="de-DE" dirty="0"/>
              <a:t> vorstellen, welche wirklich da sind, und bleiben werden“. </a:t>
            </a:r>
          </a:p>
        </p:txBody>
      </p:sp>
    </p:spTree>
    <p:extLst>
      <p:ext uri="{BB962C8B-B14F-4D97-AF65-F5344CB8AC3E}">
        <p14:creationId xmlns:p14="http://schemas.microsoft.com/office/powerpoint/2010/main" val="2727495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rmAutofit/>
          </a:bodyPr>
          <a:lstStyle/>
          <a:p>
            <a:r>
              <a:rPr lang="de-DE" sz="2400" b="1" dirty="0" smtClean="0"/>
              <a:t>Was ist Klugheit?</a:t>
            </a:r>
            <a:endParaRPr lang="de-DE" sz="2400" b="1" dirty="0"/>
          </a:p>
        </p:txBody>
      </p:sp>
      <p:sp>
        <p:nvSpPr>
          <p:cNvPr id="4" name="Fußzeilenplatzhalter 3"/>
          <p:cNvSpPr>
            <a:spLocks noGrp="1"/>
          </p:cNvSpPr>
          <p:nvPr>
            <p:ph type="ftr" sz="quarter" idx="11"/>
          </p:nvPr>
        </p:nvSpPr>
        <p:spPr>
          <a:xfrm>
            <a:off x="304800" y="6410848"/>
            <a:ext cx="8659688"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7" name="Foliennummernplatzhalter 6"/>
          <p:cNvSpPr>
            <a:spLocks noGrp="1"/>
          </p:cNvSpPr>
          <p:nvPr>
            <p:ph type="sldNum" sz="quarter" idx="12"/>
          </p:nvPr>
        </p:nvSpPr>
        <p:spPr/>
        <p:txBody>
          <a:bodyPr/>
          <a:lstStyle/>
          <a:p>
            <a:fld id="{AE2BEF33-83E7-45A6-A981-B95180824790}" type="slidenum">
              <a:rPr lang="de-DE" smtClean="0"/>
              <a:t>6</a:t>
            </a:fld>
            <a:endParaRPr lang="de-DE"/>
          </a:p>
        </p:txBody>
      </p:sp>
      <p:sp>
        <p:nvSpPr>
          <p:cNvPr id="9" name="Inhaltsplatzhalter 8"/>
          <p:cNvSpPr>
            <a:spLocks noGrp="1"/>
          </p:cNvSpPr>
          <p:nvPr>
            <p:ph sz="quarter" idx="1"/>
          </p:nvPr>
        </p:nvSpPr>
        <p:spPr>
          <a:xfrm>
            <a:off x="827584" y="1527048"/>
            <a:ext cx="7488832" cy="4854280"/>
          </a:xfrm>
        </p:spPr>
        <p:txBody>
          <a:bodyPr>
            <a:normAutofit lnSpcReduction="10000"/>
          </a:bodyPr>
          <a:lstStyle/>
          <a:p>
            <a:pPr marL="0" indent="0">
              <a:buNone/>
            </a:pPr>
            <a:endParaRPr lang="de-DE" sz="1800" dirty="0" smtClean="0"/>
          </a:p>
          <a:p>
            <a:pPr marL="0" indent="0">
              <a:buNone/>
            </a:pPr>
            <a:r>
              <a:rPr lang="de-DE" sz="1800" dirty="0" smtClean="0"/>
              <a:t>„Demnach </a:t>
            </a:r>
            <a:r>
              <a:rPr lang="de-DE" sz="1800" dirty="0"/>
              <a:t>ist klar, </a:t>
            </a:r>
            <a:r>
              <a:rPr lang="de-DE" sz="1800" dirty="0" err="1"/>
              <a:t>daß</a:t>
            </a:r>
            <a:r>
              <a:rPr lang="de-DE" sz="1800" dirty="0"/>
              <a:t> die Anweisung vernünftig zu leben sowohl eine Lehre von den natürlichen Gesetzen Gottes als von den Mitteln unserer Vollkommenheit und Glückseligkeit </a:t>
            </a:r>
            <a:r>
              <a:rPr lang="de-DE" sz="1800" dirty="0" err="1"/>
              <a:t>sey</a:t>
            </a:r>
            <a:r>
              <a:rPr lang="de-DE" sz="1800" dirty="0"/>
              <a:t>, und </a:t>
            </a:r>
            <a:r>
              <a:rPr lang="de-DE" sz="1800" dirty="0" err="1"/>
              <a:t>daß</a:t>
            </a:r>
            <a:r>
              <a:rPr lang="de-DE" sz="1800" dirty="0"/>
              <a:t> sie jenes zugleich </a:t>
            </a:r>
            <a:r>
              <a:rPr lang="de-DE" sz="1800" dirty="0" err="1"/>
              <a:t>seyn</a:t>
            </a:r>
            <a:r>
              <a:rPr lang="de-DE" sz="1800" dirty="0"/>
              <a:t> müsse, wenn sie dieses </a:t>
            </a:r>
            <a:r>
              <a:rPr lang="de-DE" sz="1800" dirty="0" err="1"/>
              <a:t>seyn</a:t>
            </a:r>
            <a:r>
              <a:rPr lang="de-DE" sz="1800" dirty="0"/>
              <a:t> soll. Jedoch wird im folgenden gezeigt werden, </a:t>
            </a:r>
            <a:r>
              <a:rPr lang="de-DE" sz="1800" dirty="0" err="1"/>
              <a:t>daß</a:t>
            </a:r>
            <a:r>
              <a:rPr lang="de-DE" sz="1800" dirty="0"/>
              <a:t> es auch Regeln von Erlangung unserer eigenen Guten Zwecke </a:t>
            </a:r>
            <a:r>
              <a:rPr lang="de-DE" sz="1800" dirty="0" err="1"/>
              <a:t>giebt</a:t>
            </a:r>
            <a:r>
              <a:rPr lang="de-DE" sz="1800" dirty="0"/>
              <a:t>, welche deswegen noch keine Gesetze sind [...]; welche man aber dem ungeachtet, wenn sie allgemein sind, in der Moral auch zu suchen hat. Ich </a:t>
            </a:r>
            <a:r>
              <a:rPr lang="de-DE" sz="1800" dirty="0" err="1"/>
              <a:t>kan</a:t>
            </a:r>
            <a:r>
              <a:rPr lang="de-DE" sz="1800" dirty="0"/>
              <a:t> demnach die </a:t>
            </a:r>
            <a:r>
              <a:rPr lang="de-DE" sz="1800" i="1" dirty="0"/>
              <a:t>Anweisung vernünftig zu leben </a:t>
            </a:r>
            <a:r>
              <a:rPr lang="de-DE" sz="1800" dirty="0"/>
              <a:t>ausführlicher also beschreiben, </a:t>
            </a:r>
            <a:r>
              <a:rPr lang="de-DE" sz="1800" dirty="0" err="1"/>
              <a:t>daß</a:t>
            </a:r>
            <a:r>
              <a:rPr lang="de-DE" sz="1800" dirty="0"/>
              <a:t> sie eine Wissenschaft </a:t>
            </a:r>
            <a:r>
              <a:rPr lang="de-DE" sz="1800" dirty="0" err="1"/>
              <a:t>sey</a:t>
            </a:r>
            <a:r>
              <a:rPr lang="de-DE" sz="1800" dirty="0"/>
              <a:t>, welche aus der Vernunft sowohl die göttlichen Gesetze, als die übrigen allgemeinen Regeln zu Erlangung guter Endzwecke zeiget, und hiermit den Weg, zu der menschlichen Vollkommenheit und Glückseligkeit, so gut als möglich, zu gelangen, </a:t>
            </a:r>
            <a:r>
              <a:rPr lang="de-DE" sz="1800" dirty="0" smtClean="0"/>
              <a:t>erkläret“. </a:t>
            </a:r>
            <a:r>
              <a:rPr lang="de-DE" sz="1800" dirty="0"/>
              <a:t>(§ </a:t>
            </a:r>
            <a:r>
              <a:rPr lang="de-DE" sz="1800" dirty="0" smtClean="0"/>
              <a:t>159</a:t>
            </a:r>
            <a:r>
              <a:rPr lang="de-DE" sz="1800" dirty="0" smtClean="0"/>
              <a:t>)</a:t>
            </a:r>
          </a:p>
          <a:p>
            <a:pPr marL="0" indent="0">
              <a:buNone/>
            </a:pPr>
            <a:endParaRPr lang="de-DE" sz="1800" dirty="0"/>
          </a:p>
          <a:p>
            <a:pPr marL="0" indent="0">
              <a:buNone/>
            </a:pPr>
            <a:r>
              <a:rPr lang="de-DE" sz="1800" dirty="0"/>
              <a:t>„eine Fertigkeit eines vernünftigen Geistes, zu seinen Endzwecken tüchtige Mittel sowohl zu </a:t>
            </a:r>
            <a:r>
              <a:rPr lang="de-DE" sz="1800" dirty="0" err="1"/>
              <a:t>erwehlen</a:t>
            </a:r>
            <a:r>
              <a:rPr lang="de-DE" sz="1800" dirty="0"/>
              <a:t>, als anzuwenden“</a:t>
            </a:r>
            <a:endParaRPr lang="de-DE" sz="1800" dirty="0"/>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344" y="188640"/>
            <a:ext cx="1301888" cy="1023319"/>
          </a:xfrm>
          <a:prstGeom prst="rect">
            <a:avLst/>
          </a:prstGeom>
        </p:spPr>
      </p:pic>
    </p:spTree>
    <p:extLst>
      <p:ext uri="{BB962C8B-B14F-4D97-AF65-F5344CB8AC3E}">
        <p14:creationId xmlns:p14="http://schemas.microsoft.com/office/powerpoint/2010/main" val="747406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smtClean="0"/>
              <a:t>Wie wird man klug?</a:t>
            </a:r>
            <a:endParaRPr lang="de-DE" sz="2400" b="1" dirty="0"/>
          </a:p>
        </p:txBody>
      </p:sp>
      <p:sp>
        <p:nvSpPr>
          <p:cNvPr id="3" name="Fußzeilenplatzhalter 2"/>
          <p:cNvSpPr>
            <a:spLocks noGrp="1"/>
          </p:cNvSpPr>
          <p:nvPr>
            <p:ph type="ftr" sz="quarter" idx="11"/>
          </p:nvPr>
        </p:nvSpPr>
        <p:spPr/>
        <p:txBody>
          <a:bodyPr/>
          <a:lstStyle/>
          <a:p>
            <a:r>
              <a:rPr lang="de-DE" smtClean="0"/>
              <a:t>Christian August Crusius: Philosophie im Spannungsfeld zwischen Vernunft und Offenbarung</a:t>
            </a:r>
            <a:endParaRPr lang="de-DE"/>
          </a:p>
        </p:txBody>
      </p:sp>
      <p:sp>
        <p:nvSpPr>
          <p:cNvPr id="4" name="Foliennummernplatzhalter 3"/>
          <p:cNvSpPr>
            <a:spLocks noGrp="1"/>
          </p:cNvSpPr>
          <p:nvPr>
            <p:ph type="sldNum" sz="quarter" idx="12"/>
          </p:nvPr>
        </p:nvSpPr>
        <p:spPr/>
        <p:txBody>
          <a:bodyPr/>
          <a:lstStyle/>
          <a:p>
            <a:fld id="{AE2BEF33-83E7-45A6-A981-B95180824790}" type="slidenum">
              <a:rPr lang="de-DE" smtClean="0"/>
              <a:t>7</a:t>
            </a:fld>
            <a:endParaRPr lang="de-DE"/>
          </a:p>
        </p:txBody>
      </p:sp>
      <p:sp>
        <p:nvSpPr>
          <p:cNvPr id="5" name="Inhaltsplatzhalter 4"/>
          <p:cNvSpPr>
            <a:spLocks noGrp="1"/>
          </p:cNvSpPr>
          <p:nvPr>
            <p:ph sz="quarter" idx="1"/>
          </p:nvPr>
        </p:nvSpPr>
        <p:spPr/>
        <p:txBody>
          <a:bodyPr>
            <a:normAutofit/>
          </a:bodyPr>
          <a:lstStyle/>
          <a:p>
            <a:endParaRPr lang="de-DE" sz="1800" b="1" dirty="0" smtClean="0"/>
          </a:p>
          <a:p>
            <a:r>
              <a:rPr lang="de-DE" sz="1800" b="1" dirty="0" smtClean="0"/>
              <a:t>Voraussetzungen </a:t>
            </a:r>
            <a:r>
              <a:rPr lang="de-DE" sz="1800" b="1" dirty="0"/>
              <a:t>im </a:t>
            </a:r>
            <a:r>
              <a:rPr lang="de-DE" sz="1800" b="1" dirty="0" smtClean="0"/>
              <a:t>Verstand</a:t>
            </a:r>
            <a:endParaRPr lang="de-DE" sz="1800" b="1" dirty="0"/>
          </a:p>
          <a:p>
            <a:r>
              <a:rPr lang="de-DE" sz="1800" dirty="0"/>
              <a:t>a)	</a:t>
            </a:r>
            <a:r>
              <a:rPr lang="de-DE" sz="1800" dirty="0" err="1"/>
              <a:t>practische</a:t>
            </a:r>
            <a:r>
              <a:rPr lang="de-DE" sz="1800" dirty="0"/>
              <a:t> Aufmerksamkeit (§ 677</a:t>
            </a:r>
            <a:r>
              <a:rPr lang="de-DE" sz="1800" dirty="0" smtClean="0"/>
              <a:t>)</a:t>
            </a:r>
            <a:endParaRPr lang="de-DE" sz="1800" dirty="0"/>
          </a:p>
          <a:p>
            <a:r>
              <a:rPr lang="de-DE" sz="1800" dirty="0" smtClean="0"/>
              <a:t>b</a:t>
            </a:r>
            <a:r>
              <a:rPr lang="de-DE" sz="1800" dirty="0"/>
              <a:t>)	Einziehung einer </a:t>
            </a:r>
            <a:r>
              <a:rPr lang="de-DE" sz="1800" dirty="0" err="1"/>
              <a:t>weitläuftigen</a:t>
            </a:r>
            <a:r>
              <a:rPr lang="de-DE" sz="1800" dirty="0"/>
              <a:t> Erfahrung (§ 681)</a:t>
            </a:r>
          </a:p>
          <a:p>
            <a:r>
              <a:rPr lang="de-DE" sz="1800" dirty="0" smtClean="0"/>
              <a:t>c</a:t>
            </a:r>
            <a:r>
              <a:rPr lang="de-DE" sz="1800" dirty="0"/>
              <a:t>)	„Kraft eines stets fertigen und gegenwärtigen Verstandes“ (§ 682</a:t>
            </a:r>
            <a:r>
              <a:rPr lang="de-DE" sz="1800" dirty="0" smtClean="0"/>
              <a:t>) -</a:t>
            </a:r>
            <a:r>
              <a:rPr lang="de-DE" sz="1800" dirty="0"/>
              <a:t>	 </a:t>
            </a:r>
          </a:p>
          <a:p>
            <a:endParaRPr lang="de-DE" sz="1800" dirty="0" smtClean="0"/>
          </a:p>
          <a:p>
            <a:r>
              <a:rPr lang="de-DE" sz="1800" b="1" dirty="0" smtClean="0"/>
              <a:t>Voraussetzungen </a:t>
            </a:r>
            <a:r>
              <a:rPr lang="de-DE" sz="1800" b="1" dirty="0"/>
              <a:t>im Willen </a:t>
            </a:r>
          </a:p>
          <a:p>
            <a:r>
              <a:rPr lang="de-DE" sz="1800" dirty="0"/>
              <a:t>a)	Muth als „Seele aller </a:t>
            </a:r>
            <a:r>
              <a:rPr lang="de-DE" sz="1800" dirty="0" err="1"/>
              <a:t>Actionen</a:t>
            </a:r>
            <a:r>
              <a:rPr lang="de-DE" sz="1800" dirty="0"/>
              <a:t>“ (§ 683)</a:t>
            </a:r>
          </a:p>
          <a:p>
            <a:r>
              <a:rPr lang="de-DE" sz="1800" dirty="0" smtClean="0"/>
              <a:t>b</a:t>
            </a:r>
            <a:r>
              <a:rPr lang="de-DE" sz="1800" dirty="0"/>
              <a:t>)	stets fröhliches </a:t>
            </a:r>
            <a:r>
              <a:rPr lang="de-DE" sz="1800" dirty="0" err="1"/>
              <a:t>Gemüthe</a:t>
            </a:r>
            <a:r>
              <a:rPr lang="de-DE" sz="1800" dirty="0"/>
              <a:t> (§ </a:t>
            </a:r>
            <a:r>
              <a:rPr lang="de-DE" sz="1800" dirty="0" smtClean="0"/>
              <a:t>685)</a:t>
            </a:r>
            <a:endParaRPr lang="de-DE" sz="1800" dirty="0"/>
          </a:p>
          <a:p>
            <a:r>
              <a:rPr lang="de-DE" sz="1800" dirty="0"/>
              <a:t>c)	guter moralischer Geschmack (§ </a:t>
            </a:r>
            <a:r>
              <a:rPr lang="de-DE" sz="1800" dirty="0" smtClean="0"/>
              <a:t>686)</a:t>
            </a:r>
            <a:endParaRPr lang="de-DE" sz="1800" dirty="0"/>
          </a:p>
          <a:p>
            <a:endParaRPr lang="de-DE" sz="1800" dirty="0"/>
          </a:p>
          <a:p>
            <a:r>
              <a:rPr lang="de-DE" sz="1800" b="1" dirty="0" smtClean="0"/>
              <a:t>Voraussetzung </a:t>
            </a:r>
            <a:r>
              <a:rPr lang="de-DE" sz="1800" b="1" dirty="0"/>
              <a:t>im Umgang mit anderen </a:t>
            </a:r>
            <a:r>
              <a:rPr lang="de-DE" sz="1800" dirty="0"/>
              <a:t>(§ </a:t>
            </a:r>
            <a:r>
              <a:rPr lang="de-DE" sz="1800" dirty="0" smtClean="0"/>
              <a:t>687) </a:t>
            </a:r>
            <a:endParaRPr lang="de-DE" sz="1800" dirty="0"/>
          </a:p>
          <a:p>
            <a:endParaRPr lang="de-DE" sz="18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6336" y="331680"/>
            <a:ext cx="1193766" cy="1484784"/>
          </a:xfrm>
          <a:prstGeom prst="rect">
            <a:avLst/>
          </a:prstGeom>
        </p:spPr>
      </p:pic>
    </p:spTree>
    <p:extLst>
      <p:ext uri="{BB962C8B-B14F-4D97-AF65-F5344CB8AC3E}">
        <p14:creationId xmlns:p14="http://schemas.microsoft.com/office/powerpoint/2010/main" val="104816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smtClean="0"/>
              <a:t>Wie wird man klug?</a:t>
            </a:r>
            <a:endParaRPr lang="de-DE" sz="2400" b="1" dirty="0"/>
          </a:p>
        </p:txBody>
      </p:sp>
      <p:sp>
        <p:nvSpPr>
          <p:cNvPr id="3" name="Fußzeilenplatzhalter 2"/>
          <p:cNvSpPr>
            <a:spLocks noGrp="1"/>
          </p:cNvSpPr>
          <p:nvPr>
            <p:ph type="ftr" sz="quarter" idx="11"/>
          </p:nvPr>
        </p:nvSpPr>
        <p:spPr>
          <a:xfrm>
            <a:off x="304800" y="6410848"/>
            <a:ext cx="8731696"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4" name="Foliennummernplatzhalter 3"/>
          <p:cNvSpPr>
            <a:spLocks noGrp="1"/>
          </p:cNvSpPr>
          <p:nvPr>
            <p:ph type="sldNum" sz="quarter" idx="12"/>
          </p:nvPr>
        </p:nvSpPr>
        <p:spPr/>
        <p:txBody>
          <a:bodyPr/>
          <a:lstStyle/>
          <a:p>
            <a:fld id="{AE2BEF33-83E7-45A6-A981-B95180824790}" type="slidenum">
              <a:rPr lang="de-DE" smtClean="0"/>
              <a:t>8</a:t>
            </a:fld>
            <a:endParaRPr lang="de-DE"/>
          </a:p>
        </p:txBody>
      </p:sp>
      <p:sp>
        <p:nvSpPr>
          <p:cNvPr id="5" name="Inhaltsplatzhalter 4"/>
          <p:cNvSpPr>
            <a:spLocks noGrp="1"/>
          </p:cNvSpPr>
          <p:nvPr>
            <p:ph sz="quarter" idx="1"/>
          </p:nvPr>
        </p:nvSpPr>
        <p:spPr>
          <a:xfrm>
            <a:off x="827584" y="1527048"/>
            <a:ext cx="7978088" cy="4782272"/>
          </a:xfrm>
        </p:spPr>
        <p:txBody>
          <a:bodyPr>
            <a:normAutofit fontScale="77500" lnSpcReduction="20000"/>
          </a:bodyPr>
          <a:lstStyle/>
          <a:p>
            <a:pPr marL="0" indent="0">
              <a:buNone/>
            </a:pPr>
            <a:r>
              <a:rPr lang="de-DE" sz="1800" b="1" dirty="0" smtClean="0"/>
              <a:t>Vermögen </a:t>
            </a:r>
            <a:r>
              <a:rPr lang="de-DE" sz="1800" b="1" dirty="0"/>
              <a:t>des Verstandes, die in die Klugheit Einfluss haben (§ 716ff</a:t>
            </a:r>
            <a:r>
              <a:rPr lang="de-DE" sz="1800" b="1" dirty="0" smtClean="0"/>
              <a:t>.)</a:t>
            </a:r>
          </a:p>
          <a:p>
            <a:endParaRPr lang="de-DE" sz="1800" dirty="0"/>
          </a:p>
          <a:p>
            <a:r>
              <a:rPr lang="de-DE" sz="2100" dirty="0" smtClean="0"/>
              <a:t>munterer </a:t>
            </a:r>
            <a:r>
              <a:rPr lang="de-DE" sz="2100" dirty="0"/>
              <a:t>Verstand</a:t>
            </a:r>
          </a:p>
          <a:p>
            <a:r>
              <a:rPr lang="de-DE" sz="2100" dirty="0" err="1" smtClean="0"/>
              <a:t>activer</a:t>
            </a:r>
            <a:r>
              <a:rPr lang="de-DE" sz="2100" dirty="0" smtClean="0"/>
              <a:t> </a:t>
            </a:r>
            <a:r>
              <a:rPr lang="de-DE" sz="2100" dirty="0"/>
              <a:t>Verstand</a:t>
            </a:r>
          </a:p>
          <a:p>
            <a:r>
              <a:rPr lang="de-DE" sz="2100" dirty="0" smtClean="0"/>
              <a:t>gelehriger </a:t>
            </a:r>
            <a:r>
              <a:rPr lang="de-DE" sz="2100" dirty="0"/>
              <a:t>Verstand</a:t>
            </a:r>
          </a:p>
          <a:p>
            <a:r>
              <a:rPr lang="de-DE" sz="2100" dirty="0" smtClean="0"/>
              <a:t>geschickter </a:t>
            </a:r>
            <a:r>
              <a:rPr lang="de-DE" sz="2100" dirty="0"/>
              <a:t>Verstand</a:t>
            </a:r>
          </a:p>
          <a:p>
            <a:r>
              <a:rPr lang="de-DE" sz="2100" dirty="0" smtClean="0"/>
              <a:t>fruchtbarer </a:t>
            </a:r>
            <a:r>
              <a:rPr lang="de-DE" sz="2100" dirty="0"/>
              <a:t>Verstand</a:t>
            </a:r>
          </a:p>
          <a:p>
            <a:r>
              <a:rPr lang="de-DE" sz="2100" dirty="0" smtClean="0"/>
              <a:t>durchdringender </a:t>
            </a:r>
            <a:r>
              <a:rPr lang="de-DE" sz="2100" dirty="0"/>
              <a:t>Verstand</a:t>
            </a:r>
          </a:p>
          <a:p>
            <a:r>
              <a:rPr lang="de-DE" sz="2100" dirty="0" smtClean="0"/>
              <a:t>kräftiger </a:t>
            </a:r>
            <a:r>
              <a:rPr lang="de-DE" sz="2100" dirty="0"/>
              <a:t>oder geistreicher Verstand</a:t>
            </a:r>
          </a:p>
          <a:p>
            <a:r>
              <a:rPr lang="de-DE" sz="2100" dirty="0" smtClean="0"/>
              <a:t>ordentlicher </a:t>
            </a:r>
            <a:r>
              <a:rPr lang="de-DE" sz="2100" dirty="0"/>
              <a:t>Verstand</a:t>
            </a:r>
          </a:p>
          <a:p>
            <a:r>
              <a:rPr lang="de-DE" sz="2100" dirty="0" smtClean="0"/>
              <a:t>beständiger </a:t>
            </a:r>
            <a:r>
              <a:rPr lang="de-DE" sz="2100" dirty="0"/>
              <a:t>Verstand</a:t>
            </a:r>
          </a:p>
          <a:p>
            <a:r>
              <a:rPr lang="de-DE" sz="2100" dirty="0" smtClean="0"/>
              <a:t>universaler </a:t>
            </a:r>
            <a:r>
              <a:rPr lang="de-DE" sz="2100" dirty="0"/>
              <a:t>Verstand</a:t>
            </a:r>
          </a:p>
          <a:p>
            <a:r>
              <a:rPr lang="de-DE" sz="2100" dirty="0" smtClean="0"/>
              <a:t>scharfsinniger </a:t>
            </a:r>
            <a:r>
              <a:rPr lang="de-DE" sz="2100" dirty="0"/>
              <a:t>Verstand</a:t>
            </a:r>
          </a:p>
          <a:p>
            <a:r>
              <a:rPr lang="de-DE" sz="2100" dirty="0" err="1" smtClean="0"/>
              <a:t>grosser</a:t>
            </a:r>
            <a:r>
              <a:rPr lang="de-DE" sz="2100" dirty="0" smtClean="0"/>
              <a:t> </a:t>
            </a:r>
            <a:r>
              <a:rPr lang="de-DE" sz="2100" dirty="0"/>
              <a:t>Verstand</a:t>
            </a:r>
          </a:p>
          <a:p>
            <a:r>
              <a:rPr lang="de-DE" sz="2100" dirty="0" smtClean="0"/>
              <a:t>subtiler </a:t>
            </a:r>
            <a:r>
              <a:rPr lang="de-DE" sz="2100" dirty="0"/>
              <a:t>Verstand</a:t>
            </a:r>
          </a:p>
          <a:p>
            <a:r>
              <a:rPr lang="de-DE" sz="2100" dirty="0" smtClean="0"/>
              <a:t>glücklicher </a:t>
            </a:r>
            <a:r>
              <a:rPr lang="de-DE" sz="2100" dirty="0"/>
              <a:t>Verstand</a:t>
            </a:r>
          </a:p>
          <a:p>
            <a:r>
              <a:rPr lang="de-DE" sz="2100" dirty="0" err="1" smtClean="0"/>
              <a:t>practischer</a:t>
            </a:r>
            <a:r>
              <a:rPr lang="de-DE" sz="2100" dirty="0" smtClean="0"/>
              <a:t> </a:t>
            </a:r>
            <a:r>
              <a:rPr lang="de-DE" sz="2100" dirty="0"/>
              <a:t>Verstand</a:t>
            </a:r>
          </a:p>
          <a:p>
            <a:r>
              <a:rPr lang="de-DE" sz="2100" dirty="0" smtClean="0"/>
              <a:t>politischer </a:t>
            </a:r>
            <a:r>
              <a:rPr lang="de-DE" sz="2100" dirty="0"/>
              <a:t>Verstand („welcher Zwecke und Mittel gut zu </a:t>
            </a:r>
            <a:r>
              <a:rPr lang="de-DE" sz="2100" dirty="0" err="1"/>
              <a:t>beurtheilen</a:t>
            </a:r>
            <a:r>
              <a:rPr lang="de-DE" sz="2100" dirty="0"/>
              <a:t> weiß</a:t>
            </a:r>
            <a:r>
              <a:rPr lang="de-DE" sz="2100" dirty="0" smtClean="0"/>
              <a:t>“)</a:t>
            </a:r>
            <a:endParaRPr lang="de-DE" sz="18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8" y="2276872"/>
            <a:ext cx="3024336" cy="2541729"/>
          </a:xfrm>
          <a:prstGeom prst="rect">
            <a:avLst/>
          </a:prstGeom>
        </p:spPr>
      </p:pic>
    </p:spTree>
    <p:extLst>
      <p:ext uri="{BB962C8B-B14F-4D97-AF65-F5344CB8AC3E}">
        <p14:creationId xmlns:p14="http://schemas.microsoft.com/office/powerpoint/2010/main" val="1561436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b="1" dirty="0" smtClean="0"/>
              <a:t>Regeln der Privat- und Weltklugheit</a:t>
            </a:r>
            <a:endParaRPr lang="de-DE" sz="2400" b="1" dirty="0"/>
          </a:p>
        </p:txBody>
      </p:sp>
      <p:sp>
        <p:nvSpPr>
          <p:cNvPr id="3" name="Fußzeilenplatzhalter 2"/>
          <p:cNvSpPr>
            <a:spLocks noGrp="1"/>
          </p:cNvSpPr>
          <p:nvPr>
            <p:ph type="ftr" sz="quarter" idx="11"/>
          </p:nvPr>
        </p:nvSpPr>
        <p:spPr>
          <a:xfrm>
            <a:off x="304800" y="6410848"/>
            <a:ext cx="8587680"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4" name="Foliennummernplatzhalter 3"/>
          <p:cNvSpPr>
            <a:spLocks noGrp="1"/>
          </p:cNvSpPr>
          <p:nvPr>
            <p:ph type="sldNum" sz="quarter" idx="12"/>
          </p:nvPr>
        </p:nvSpPr>
        <p:spPr/>
        <p:txBody>
          <a:bodyPr/>
          <a:lstStyle/>
          <a:p>
            <a:fld id="{AE2BEF33-83E7-45A6-A981-B95180824790}" type="slidenum">
              <a:rPr lang="de-DE" smtClean="0"/>
              <a:t>9</a:t>
            </a:fld>
            <a:endParaRPr lang="de-DE"/>
          </a:p>
        </p:txBody>
      </p:sp>
      <p:sp>
        <p:nvSpPr>
          <p:cNvPr id="5" name="Inhaltsplatzhalter 4"/>
          <p:cNvSpPr>
            <a:spLocks noGrp="1"/>
          </p:cNvSpPr>
          <p:nvPr>
            <p:ph sz="quarter" idx="1"/>
          </p:nvPr>
        </p:nvSpPr>
        <p:spPr/>
        <p:txBody>
          <a:bodyPr>
            <a:normAutofit/>
          </a:bodyPr>
          <a:lstStyle/>
          <a:p>
            <a:endParaRPr lang="de-DE" sz="1800" i="1" dirty="0" smtClean="0"/>
          </a:p>
          <a:p>
            <a:r>
              <a:rPr lang="de-DE" sz="1800" dirty="0" smtClean="0"/>
              <a:t>Kap 4</a:t>
            </a:r>
            <a:r>
              <a:rPr lang="de-DE" sz="1800" i="1" dirty="0" smtClean="0"/>
              <a:t>: </a:t>
            </a:r>
            <a:r>
              <a:rPr lang="de-DE" sz="1800" i="1" dirty="0"/>
              <a:t>Von den Mitteln der Ehre, Liebe und Freundschaft</a:t>
            </a:r>
            <a:endParaRPr lang="de-DE" sz="1800" dirty="0"/>
          </a:p>
          <a:p>
            <a:endParaRPr lang="de-DE" sz="1800" i="1" dirty="0" smtClean="0"/>
          </a:p>
          <a:p>
            <a:r>
              <a:rPr lang="de-DE" sz="1800" dirty="0" smtClean="0"/>
              <a:t>Kap</a:t>
            </a:r>
            <a:r>
              <a:rPr lang="de-DE" sz="1800" dirty="0"/>
              <a:t>. 5</a:t>
            </a:r>
            <a:r>
              <a:rPr lang="de-DE" sz="1800" i="1" dirty="0"/>
              <a:t>: Von zweckmäßiger Einrichtung des gemeinen Wesens</a:t>
            </a:r>
            <a:endParaRPr lang="de-DE" sz="1800" dirty="0"/>
          </a:p>
          <a:p>
            <a:endParaRPr lang="de-DE" sz="1800" i="1" dirty="0"/>
          </a:p>
          <a:p>
            <a:r>
              <a:rPr lang="de-DE" sz="1800" dirty="0" smtClean="0"/>
              <a:t>Kap</a:t>
            </a:r>
            <a:r>
              <a:rPr lang="de-DE" sz="1800" dirty="0"/>
              <a:t>. 6</a:t>
            </a:r>
            <a:r>
              <a:rPr lang="de-DE" sz="1800" i="1" dirty="0"/>
              <a:t>: Von der zweckmäßigen Verwaltung des gemeinen Wesens</a:t>
            </a:r>
            <a:endParaRPr lang="de-DE" sz="1800" dirty="0"/>
          </a:p>
          <a:p>
            <a:endParaRPr lang="de-DE" sz="1800" dirty="0" smtClean="0"/>
          </a:p>
          <a:p>
            <a:endParaRPr lang="de-DE" sz="1800" dirty="0"/>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3861048"/>
            <a:ext cx="2891808" cy="2273037"/>
          </a:xfrm>
          <a:prstGeom prst="rect">
            <a:avLst/>
          </a:prstGeom>
        </p:spPr>
      </p:pic>
    </p:spTree>
    <p:extLst>
      <p:ext uri="{BB962C8B-B14F-4D97-AF65-F5344CB8AC3E}">
        <p14:creationId xmlns:p14="http://schemas.microsoft.com/office/powerpoint/2010/main" val="27157881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2000" b="1" dirty="0"/>
              <a:t>Ist eine Reaktivierung der Klugheitslehre als moralische </a:t>
            </a:r>
            <a:r>
              <a:rPr lang="de-DE" sz="2000" b="1" dirty="0" smtClean="0"/>
              <a:t>Wissenschaft </a:t>
            </a:r>
            <a:r>
              <a:rPr lang="de-DE" sz="2000" b="1" dirty="0"/>
              <a:t>und integraler Bestandteil praktischer Philosophie möglich</a:t>
            </a:r>
            <a:r>
              <a:rPr lang="de-DE" sz="2000" b="1" dirty="0" smtClean="0"/>
              <a:t>?</a:t>
            </a:r>
            <a:endParaRPr lang="de-DE" sz="2000" b="1" dirty="0"/>
          </a:p>
        </p:txBody>
      </p:sp>
      <p:sp>
        <p:nvSpPr>
          <p:cNvPr id="3" name="Fußzeilenplatzhalter 2"/>
          <p:cNvSpPr>
            <a:spLocks noGrp="1"/>
          </p:cNvSpPr>
          <p:nvPr>
            <p:ph type="ftr" sz="quarter" idx="11"/>
          </p:nvPr>
        </p:nvSpPr>
        <p:spPr>
          <a:xfrm>
            <a:off x="304800" y="6410848"/>
            <a:ext cx="8731696"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4" name="Foliennummernplatzhalter 3"/>
          <p:cNvSpPr>
            <a:spLocks noGrp="1"/>
          </p:cNvSpPr>
          <p:nvPr>
            <p:ph type="sldNum" sz="quarter" idx="12"/>
          </p:nvPr>
        </p:nvSpPr>
        <p:spPr/>
        <p:txBody>
          <a:bodyPr/>
          <a:lstStyle/>
          <a:p>
            <a:fld id="{AE2BEF33-83E7-45A6-A981-B95180824790}" type="slidenum">
              <a:rPr lang="de-DE" smtClean="0"/>
              <a:t>10</a:t>
            </a:fld>
            <a:endParaRPr lang="de-DE"/>
          </a:p>
        </p:txBody>
      </p:sp>
      <p:sp>
        <p:nvSpPr>
          <p:cNvPr id="5" name="Inhaltsplatzhalter 4"/>
          <p:cNvSpPr>
            <a:spLocks noGrp="1"/>
          </p:cNvSpPr>
          <p:nvPr>
            <p:ph sz="quarter" idx="1"/>
          </p:nvPr>
        </p:nvSpPr>
        <p:spPr/>
        <p:txBody>
          <a:bodyPr>
            <a:normAutofit/>
          </a:bodyPr>
          <a:lstStyle/>
          <a:p>
            <a:pPr marL="0" indent="0" algn="ctr">
              <a:buNone/>
            </a:pPr>
            <a:endParaRPr lang="de-DE" sz="1800" dirty="0" smtClean="0"/>
          </a:p>
          <a:p>
            <a:pPr marL="0" indent="0" algn="ctr">
              <a:buNone/>
            </a:pPr>
            <a:r>
              <a:rPr lang="de-DE" sz="1800" b="1" dirty="0" smtClean="0"/>
              <a:t>Adolph Freiherr von Knigge: </a:t>
            </a:r>
            <a:r>
              <a:rPr lang="de-DE" sz="1800" b="1" i="1" dirty="0" smtClean="0"/>
              <a:t>Über Eigennutz und Undank</a:t>
            </a:r>
            <a:r>
              <a:rPr lang="de-DE" sz="1800" b="1" dirty="0" smtClean="0"/>
              <a:t> (1796)</a:t>
            </a:r>
          </a:p>
          <a:p>
            <a:pPr marL="0" indent="0">
              <a:buNone/>
            </a:pPr>
            <a:endParaRPr lang="de-DE" sz="1800" dirty="0"/>
          </a:p>
          <a:p>
            <a:pPr marL="0" indent="0">
              <a:buNone/>
            </a:pPr>
            <a:r>
              <a:rPr lang="de-DE" sz="1800" dirty="0" smtClean="0"/>
              <a:t>„Man </a:t>
            </a:r>
            <a:r>
              <a:rPr lang="de-DE" sz="1800" dirty="0"/>
              <a:t>hat hie und da behauptet, der Grundsatz: </a:t>
            </a:r>
            <a:r>
              <a:rPr lang="de-DE" sz="1800" dirty="0" err="1"/>
              <a:t>daß</a:t>
            </a:r>
            <a:r>
              <a:rPr lang="de-DE" sz="1800" dirty="0"/>
              <a:t> man seine moralischen Handlungen nur nach solchen Motiven bestimmen müsse, die in allen Fällen als allgemeine Gesetze gelten könnten, könne wenigstens theoretisch zum Probiersteine jeder Handlung und jedes Bestrebens dienen, wenn er auch nicht immer </a:t>
            </a:r>
            <a:r>
              <a:rPr lang="de-DE" sz="1800" dirty="0" err="1"/>
              <a:t>practisch</a:t>
            </a:r>
            <a:r>
              <a:rPr lang="de-DE" sz="1800" dirty="0"/>
              <a:t> auszuüben wäre. Allein das heißt nichts gesagt; denn wenn es solche Motive </a:t>
            </a:r>
            <a:r>
              <a:rPr lang="de-DE" sz="1800" dirty="0" err="1"/>
              <a:t>giebt</a:t>
            </a:r>
            <a:r>
              <a:rPr lang="de-DE" sz="1800" dirty="0"/>
              <a:t>; so müssen sie immer zur Richtschnur dienen und immer </a:t>
            </a:r>
            <a:r>
              <a:rPr lang="de-DE" sz="1800" dirty="0" err="1"/>
              <a:t>practisch</a:t>
            </a:r>
            <a:r>
              <a:rPr lang="de-DE" sz="1800" dirty="0"/>
              <a:t> angewendet werden können. Allein noch einmal! es </a:t>
            </a:r>
            <a:r>
              <a:rPr lang="de-DE" sz="1800" dirty="0" err="1"/>
              <a:t>giebt</a:t>
            </a:r>
            <a:r>
              <a:rPr lang="de-DE" sz="1800" dirty="0"/>
              <a:t> dergleichen allgemeine Gesetze nicht und von den Bewegungsgründen eines vernünftigen Wesens, dies oder jenes zu </a:t>
            </a:r>
            <a:r>
              <a:rPr lang="de-DE" sz="1800" dirty="0" err="1"/>
              <a:t>thun</a:t>
            </a:r>
            <a:r>
              <a:rPr lang="de-DE" sz="1800" dirty="0"/>
              <a:t> oder zu unterlassen, </a:t>
            </a:r>
            <a:r>
              <a:rPr lang="de-DE" sz="1800" dirty="0" err="1"/>
              <a:t>läßt</a:t>
            </a:r>
            <a:r>
              <a:rPr lang="de-DE" sz="1800" dirty="0"/>
              <a:t> sich die Rücksicht auf den Zweck, das heißt, auf das, was durch dies Thun oder Lassen </a:t>
            </a:r>
            <a:r>
              <a:rPr lang="de-DE" sz="1800" dirty="0" err="1"/>
              <a:t>bewürkt</a:t>
            </a:r>
            <a:r>
              <a:rPr lang="de-DE" sz="1800" dirty="0"/>
              <a:t> werden soll, mit Einem Worte! was es nütze oder schade, gar nicht trennen</a:t>
            </a:r>
            <a:r>
              <a:rPr lang="de-DE" sz="1800" dirty="0" smtClean="0"/>
              <a:t>.“</a:t>
            </a:r>
            <a:endParaRPr lang="de-DE" sz="1800" dirty="0"/>
          </a:p>
          <a:p>
            <a:pPr marL="0" indent="0">
              <a:buNone/>
            </a:pPr>
            <a:endParaRPr lang="de-DE" sz="1800" dirty="0"/>
          </a:p>
          <a:p>
            <a:pPr marL="0" indent="0">
              <a:buNone/>
            </a:pPr>
            <a:endParaRPr lang="de-DE" sz="1800" b="1" dirty="0"/>
          </a:p>
          <a:p>
            <a:pPr marL="0" indent="0">
              <a:buNone/>
            </a:pPr>
            <a:endParaRPr lang="de-DE" sz="1800"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5445224"/>
            <a:ext cx="856838" cy="840764"/>
          </a:xfrm>
          <a:prstGeom prst="rect">
            <a:avLst/>
          </a:prstGeom>
        </p:spPr>
      </p:pic>
    </p:spTree>
    <p:extLst>
      <p:ext uri="{BB962C8B-B14F-4D97-AF65-F5344CB8AC3E}">
        <p14:creationId xmlns:p14="http://schemas.microsoft.com/office/powerpoint/2010/main" val="2948109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1800" b="1" dirty="0"/>
              <a:t>Ist eine Reaktivierung der Klugheitslehre als moralische </a:t>
            </a:r>
            <a:r>
              <a:rPr lang="de-DE" sz="1800" b="1" dirty="0" smtClean="0"/>
              <a:t>Wissenschaft </a:t>
            </a:r>
            <a:r>
              <a:rPr lang="de-DE" sz="1800" b="1" dirty="0"/>
              <a:t>und integraler Bestandteil praktischer Philosophie möglich?</a:t>
            </a:r>
          </a:p>
        </p:txBody>
      </p:sp>
      <p:sp>
        <p:nvSpPr>
          <p:cNvPr id="3" name="Fußzeilenplatzhalter 2"/>
          <p:cNvSpPr>
            <a:spLocks noGrp="1"/>
          </p:cNvSpPr>
          <p:nvPr>
            <p:ph type="ftr" sz="quarter" idx="11"/>
          </p:nvPr>
        </p:nvSpPr>
        <p:spPr>
          <a:xfrm>
            <a:off x="304800" y="6410848"/>
            <a:ext cx="8587680"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4" name="Foliennummernplatzhalter 3"/>
          <p:cNvSpPr>
            <a:spLocks noGrp="1"/>
          </p:cNvSpPr>
          <p:nvPr>
            <p:ph type="sldNum" sz="quarter" idx="12"/>
          </p:nvPr>
        </p:nvSpPr>
        <p:spPr/>
        <p:txBody>
          <a:bodyPr/>
          <a:lstStyle/>
          <a:p>
            <a:fld id="{AE2BEF33-83E7-45A6-A981-B95180824790}" type="slidenum">
              <a:rPr lang="de-DE" smtClean="0"/>
              <a:t>11</a:t>
            </a:fld>
            <a:endParaRPr lang="de-DE"/>
          </a:p>
        </p:txBody>
      </p:sp>
      <p:sp>
        <p:nvSpPr>
          <p:cNvPr id="5" name="Inhaltsplatzhalter 4"/>
          <p:cNvSpPr>
            <a:spLocks noGrp="1"/>
          </p:cNvSpPr>
          <p:nvPr>
            <p:ph sz="quarter" idx="1"/>
          </p:nvPr>
        </p:nvSpPr>
        <p:spPr/>
        <p:txBody>
          <a:bodyPr>
            <a:normAutofit/>
          </a:bodyPr>
          <a:lstStyle/>
          <a:p>
            <a:pPr marL="0" indent="0">
              <a:buNone/>
            </a:pPr>
            <a:r>
              <a:rPr lang="de-DE" sz="1800" b="1" dirty="0" smtClean="0"/>
              <a:t>Werner Schneiders: </a:t>
            </a:r>
            <a:r>
              <a:rPr lang="de-DE" sz="1800" b="1" i="1" dirty="0" err="1" smtClean="0"/>
              <a:t>Thomasius</a:t>
            </a:r>
            <a:r>
              <a:rPr lang="de-DE" sz="1800" b="1" i="1" dirty="0" smtClean="0"/>
              <a:t> </a:t>
            </a:r>
            <a:r>
              <a:rPr lang="de-DE" sz="1800" b="1" i="1" dirty="0" err="1" smtClean="0"/>
              <a:t>politicu</a:t>
            </a:r>
            <a:r>
              <a:rPr lang="de-DE" sz="1800" b="1" i="1" dirty="0" err="1"/>
              <a:t>s</a:t>
            </a:r>
            <a:endParaRPr lang="de-DE" sz="1800" b="1" i="1" dirty="0" smtClean="0"/>
          </a:p>
          <a:p>
            <a:pPr marL="0" indent="0">
              <a:buNone/>
            </a:pPr>
            <a:endParaRPr lang="de-DE" sz="1800" b="1" dirty="0"/>
          </a:p>
          <a:p>
            <a:pPr marL="0" indent="0">
              <a:buNone/>
            </a:pPr>
            <a:r>
              <a:rPr lang="de-DE" sz="1800" dirty="0" smtClean="0"/>
              <a:t>„Nach </a:t>
            </a:r>
            <a:r>
              <a:rPr lang="de-DE" sz="1800" dirty="0"/>
              <a:t>Kant wollen die Philosophen anscheinend weder klug noch weise sein, sondern nur noch, je länger desto mehr, Wissenschaftler. Vielleicht wird die möglicherweise schon platzgreifende Einsicht, </a:t>
            </a:r>
            <a:r>
              <a:rPr lang="de-DE" sz="1800" dirty="0" err="1"/>
              <a:t>daß</a:t>
            </a:r>
            <a:r>
              <a:rPr lang="de-DE" sz="1800" dirty="0"/>
              <a:t> sie es doch nie zu anerkannten Wissenschaftlern bringen werden, sie irgendwann auch wieder versuchen lassen, klug und weise zu </a:t>
            </a:r>
            <a:r>
              <a:rPr lang="de-DE" sz="1800" dirty="0" smtClean="0"/>
              <a:t>sein“.</a:t>
            </a:r>
          </a:p>
          <a:p>
            <a:pPr marL="0" indent="0">
              <a:buNone/>
            </a:pPr>
            <a:endParaRPr lang="de-DE" sz="1800" dirty="0"/>
          </a:p>
          <a:p>
            <a:pPr marL="0" indent="0">
              <a:buNone/>
            </a:pPr>
            <a:r>
              <a:rPr lang="de-DE" sz="1800" b="1" dirty="0" smtClean="0"/>
              <a:t>Pierre </a:t>
            </a:r>
            <a:r>
              <a:rPr lang="de-DE" sz="1800" b="1" dirty="0" err="1" smtClean="0"/>
              <a:t>Aubenque</a:t>
            </a:r>
            <a:r>
              <a:rPr lang="de-DE" sz="1800" b="1" dirty="0" smtClean="0"/>
              <a:t>: </a:t>
            </a:r>
            <a:r>
              <a:rPr lang="de-DE" sz="1800" b="1" i="1" dirty="0" smtClean="0"/>
              <a:t>Der Begriff der Klugheit bei Aristoteles</a:t>
            </a:r>
          </a:p>
          <a:p>
            <a:pPr marL="0" indent="0">
              <a:buNone/>
            </a:pPr>
            <a:endParaRPr lang="de-DE" sz="1800" dirty="0" smtClean="0"/>
          </a:p>
          <a:p>
            <a:pPr marL="0" indent="0">
              <a:buNone/>
            </a:pPr>
            <a:r>
              <a:rPr lang="de-DE" sz="1800" dirty="0" smtClean="0"/>
              <a:t>„Vielleicht </a:t>
            </a:r>
            <a:r>
              <a:rPr lang="de-DE" sz="1800" dirty="0"/>
              <a:t>hat diese Tugend schließlich doch noch ihre Chance in einer Zeit, die der beiden entgegengesetzten, aber miteinander verschworenen Leitbilder des ‚Heroischen‘ und der ‚schönen Seele‘ müde ist, und die nach einer neuen Lebenskunst sucht, aus der auch die subtilsten Formen von Maßlosigkeit und Verachtung verbannt </a:t>
            </a:r>
            <a:r>
              <a:rPr lang="de-DE" sz="1800" dirty="0" smtClean="0"/>
              <a:t>wären“.  </a:t>
            </a:r>
            <a:endParaRPr lang="de-DE" sz="1800" dirty="0"/>
          </a:p>
          <a:p>
            <a:pPr marL="0" indent="0">
              <a:buNone/>
            </a:pPr>
            <a:endParaRPr lang="de-DE" sz="18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0187" y="3429000"/>
            <a:ext cx="1503692" cy="1134604"/>
          </a:xfrm>
          <a:prstGeom prst="rect">
            <a:avLst/>
          </a:prstGeom>
        </p:spPr>
      </p:pic>
    </p:spTree>
    <p:extLst>
      <p:ext uri="{BB962C8B-B14F-4D97-AF65-F5344CB8AC3E}">
        <p14:creationId xmlns:p14="http://schemas.microsoft.com/office/powerpoint/2010/main" val="32683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2000" b="1" dirty="0"/>
              <a:t>Ist eine Reaktivierung der Klugheitslehre als moralische Wissenschaft und integraler Bestandteil praktischer Philosophie möglich?</a:t>
            </a:r>
          </a:p>
        </p:txBody>
      </p:sp>
      <p:sp>
        <p:nvSpPr>
          <p:cNvPr id="3" name="Fußzeilenplatzhalter 2"/>
          <p:cNvSpPr>
            <a:spLocks noGrp="1"/>
          </p:cNvSpPr>
          <p:nvPr>
            <p:ph type="ftr" sz="quarter" idx="11"/>
          </p:nvPr>
        </p:nvSpPr>
        <p:spPr>
          <a:xfrm>
            <a:off x="304800" y="6410848"/>
            <a:ext cx="8587680"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4" name="Foliennummernplatzhalter 3"/>
          <p:cNvSpPr>
            <a:spLocks noGrp="1"/>
          </p:cNvSpPr>
          <p:nvPr>
            <p:ph type="sldNum" sz="quarter" idx="12"/>
          </p:nvPr>
        </p:nvSpPr>
        <p:spPr/>
        <p:txBody>
          <a:bodyPr/>
          <a:lstStyle/>
          <a:p>
            <a:fld id="{AE2BEF33-83E7-45A6-A981-B95180824790}" type="slidenum">
              <a:rPr lang="de-DE" smtClean="0"/>
              <a:t>12</a:t>
            </a:fld>
            <a:endParaRPr lang="de-DE"/>
          </a:p>
        </p:txBody>
      </p:sp>
      <p:sp>
        <p:nvSpPr>
          <p:cNvPr id="5" name="Inhaltsplatzhalter 4"/>
          <p:cNvSpPr>
            <a:spLocks noGrp="1"/>
          </p:cNvSpPr>
          <p:nvPr>
            <p:ph sz="quarter" idx="1"/>
          </p:nvPr>
        </p:nvSpPr>
        <p:spPr>
          <a:xfrm>
            <a:off x="395536" y="1527048"/>
            <a:ext cx="6768752" cy="4572000"/>
          </a:xfrm>
        </p:spPr>
        <p:txBody>
          <a:bodyPr>
            <a:normAutofit/>
          </a:bodyPr>
          <a:lstStyle/>
          <a:p>
            <a:pPr marL="0" indent="0">
              <a:buNone/>
            </a:pPr>
            <a:r>
              <a:rPr lang="de-DE" sz="1800" b="1" dirty="0" smtClean="0"/>
              <a:t>Wolfgang Kersting: </a:t>
            </a:r>
            <a:r>
              <a:rPr lang="de-DE" sz="1800" b="1" i="1" dirty="0" smtClean="0"/>
              <a:t>Rehabilitierung der Klugheit</a:t>
            </a:r>
          </a:p>
          <a:p>
            <a:pPr marL="0" indent="0">
              <a:buNone/>
            </a:pPr>
            <a:endParaRPr lang="de-DE" sz="1800" b="1" dirty="0"/>
          </a:p>
          <a:p>
            <a:pPr marL="0" indent="0">
              <a:buNone/>
            </a:pPr>
            <a:r>
              <a:rPr lang="de-DE" sz="1800" dirty="0" smtClean="0"/>
              <a:t>„Dieses </a:t>
            </a:r>
            <a:r>
              <a:rPr lang="de-DE" sz="1800" dirty="0"/>
              <a:t>sich zwischen universalistischer Moralität und rationaler Interessenverfolgung aufspannende ethische Zwischenreich wird durch die Vernunftkonzepte der Moralphilosophie und der Rational-</a:t>
            </a:r>
            <a:r>
              <a:rPr lang="de-DE" sz="1800" dirty="0" err="1"/>
              <a:t>choice</a:t>
            </a:r>
            <a:r>
              <a:rPr lang="de-DE" sz="1800" dirty="0"/>
              <a:t>-Theorie nicht </a:t>
            </a:r>
            <a:r>
              <a:rPr lang="de-DE" sz="1800" dirty="0" err="1"/>
              <a:t>erfaßt</a:t>
            </a:r>
            <a:r>
              <a:rPr lang="de-DE" sz="1800" dirty="0"/>
              <a:t>. Hier waltet eine praktische Vernünftigkeit, die in der modernen praktischen Philosophie sprachlos bleibt. Der ganze Bereich der ethischen Alltäglichkeit, wo das Leben, das wir führen, hauptsächlich stattfindet, ist für die modernen Vernunft- und Handlungsbegriffe weitgehend eine </a:t>
            </a:r>
            <a:r>
              <a:rPr lang="de-DE" sz="1800" i="1" dirty="0" err="1"/>
              <a:t>terra</a:t>
            </a:r>
            <a:r>
              <a:rPr lang="de-DE" sz="1800" i="1" dirty="0"/>
              <a:t> incognita</a:t>
            </a:r>
            <a:r>
              <a:rPr lang="de-DE" sz="1800" dirty="0"/>
              <a:t>. Für seine </a:t>
            </a:r>
            <a:r>
              <a:rPr lang="de-DE" sz="1800" dirty="0" err="1"/>
              <a:t>rationalitätstheoretische</a:t>
            </a:r>
            <a:r>
              <a:rPr lang="de-DE" sz="1800" dirty="0"/>
              <a:t> Vermessung </a:t>
            </a:r>
            <a:r>
              <a:rPr lang="de-DE" sz="1800" dirty="0" err="1"/>
              <a:t>muß</a:t>
            </a:r>
            <a:r>
              <a:rPr lang="de-DE" sz="1800" dirty="0"/>
              <a:t> daher auf andere Begriffe zurückgegriffen werden, auf weltfähige Begriffe, die von der neuzeittypischen szientistischen Zuspitzung, von der Dramatik der </a:t>
            </a:r>
            <a:r>
              <a:rPr lang="de-DE" sz="1800" dirty="0" err="1"/>
              <a:t>Dekontextualisierung</a:t>
            </a:r>
            <a:r>
              <a:rPr lang="de-DE" sz="1800" dirty="0"/>
              <a:t> nicht gezeichnet </a:t>
            </a:r>
            <a:r>
              <a:rPr lang="de-DE" sz="1800" dirty="0" smtClean="0"/>
              <a:t>sind“. </a:t>
            </a:r>
            <a:r>
              <a:rPr lang="de-DE" sz="1800" dirty="0"/>
              <a:t>(11)</a:t>
            </a:r>
          </a:p>
          <a:p>
            <a:pPr marL="0" indent="0">
              <a:buNone/>
            </a:pPr>
            <a:endParaRPr lang="de-DE" sz="18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6296" y="2492896"/>
            <a:ext cx="1476452" cy="2924944"/>
          </a:xfrm>
          <a:prstGeom prst="rect">
            <a:avLst/>
          </a:prstGeom>
        </p:spPr>
      </p:pic>
    </p:spTree>
    <p:extLst>
      <p:ext uri="{BB962C8B-B14F-4D97-AF65-F5344CB8AC3E}">
        <p14:creationId xmlns:p14="http://schemas.microsoft.com/office/powerpoint/2010/main" val="3867518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2400" b="1" dirty="0" smtClean="0"/>
              <a:t>Statt eines Nachworts:</a:t>
            </a:r>
            <a:br>
              <a:rPr lang="de-DE" sz="2400" b="1" dirty="0" smtClean="0"/>
            </a:br>
            <a:r>
              <a:rPr lang="de-DE" sz="2400" b="1" dirty="0" err="1" smtClean="0"/>
              <a:t>Ratgebende</a:t>
            </a:r>
            <a:r>
              <a:rPr lang="de-DE" sz="2400" b="1" dirty="0" smtClean="0"/>
              <a:t> Klugheit</a:t>
            </a:r>
            <a:endParaRPr lang="de-DE" sz="2400" b="1" dirty="0"/>
          </a:p>
        </p:txBody>
      </p:sp>
      <p:sp>
        <p:nvSpPr>
          <p:cNvPr id="3" name="Fußzeilenplatzhalter 2"/>
          <p:cNvSpPr>
            <a:spLocks noGrp="1"/>
          </p:cNvSpPr>
          <p:nvPr>
            <p:ph type="ftr" sz="quarter" idx="11"/>
          </p:nvPr>
        </p:nvSpPr>
        <p:spPr>
          <a:xfrm>
            <a:off x="304800" y="6410848"/>
            <a:ext cx="8587680" cy="365760"/>
          </a:xfrm>
        </p:spPr>
        <p:txBody>
          <a:bodyPr/>
          <a:lstStyle/>
          <a:p>
            <a:pPr algn="ctr"/>
            <a:r>
              <a:rPr lang="de-DE" dirty="0" smtClean="0"/>
              <a:t>Christian August </a:t>
            </a:r>
            <a:r>
              <a:rPr lang="de-DE" dirty="0" err="1" smtClean="0"/>
              <a:t>Crusius</a:t>
            </a:r>
            <a:r>
              <a:rPr lang="de-DE" dirty="0" smtClean="0"/>
              <a:t>: Philosophie im Spannungsfeld zwischen Vernunft und Offenbarung</a:t>
            </a:r>
            <a:endParaRPr lang="de-DE" dirty="0"/>
          </a:p>
        </p:txBody>
      </p:sp>
      <p:sp>
        <p:nvSpPr>
          <p:cNvPr id="4" name="Foliennummernplatzhalter 3"/>
          <p:cNvSpPr>
            <a:spLocks noGrp="1"/>
          </p:cNvSpPr>
          <p:nvPr>
            <p:ph type="sldNum" sz="quarter" idx="12"/>
          </p:nvPr>
        </p:nvSpPr>
        <p:spPr/>
        <p:txBody>
          <a:bodyPr/>
          <a:lstStyle/>
          <a:p>
            <a:fld id="{AE2BEF33-83E7-45A6-A981-B95180824790}" type="slidenum">
              <a:rPr lang="de-DE" smtClean="0"/>
              <a:t>13</a:t>
            </a:fld>
            <a:endParaRPr lang="de-DE"/>
          </a:p>
        </p:txBody>
      </p:sp>
      <p:pic>
        <p:nvPicPr>
          <p:cNvPr id="6" name="Inhaltsplatzhalter 5"/>
          <p:cNvPicPr>
            <a:picLocks noGrp="1"/>
          </p:cNvPicPr>
          <p:nvPr>
            <p:ph sz="quarter" idx="1"/>
          </p:nvPr>
        </p:nvPicPr>
        <p:blipFill>
          <a:blip r:embed="rId2"/>
          <a:stretch>
            <a:fillRect/>
          </a:stretch>
        </p:blipFill>
        <p:spPr>
          <a:xfrm>
            <a:off x="816134" y="2479675"/>
            <a:ext cx="7475220" cy="2667000"/>
          </a:xfrm>
          <a:prstGeom prst="rect">
            <a:avLst/>
          </a:prstGeom>
        </p:spPr>
      </p:pic>
    </p:spTree>
    <p:extLst>
      <p:ext uri="{BB962C8B-B14F-4D97-AF65-F5344CB8AC3E}">
        <p14:creationId xmlns:p14="http://schemas.microsoft.com/office/powerpoint/2010/main" val="21994629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Okeanos">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1390</Words>
  <Application>Microsoft Office PowerPoint</Application>
  <PresentationFormat>Bildschirmpräsentation (4:3)</PresentationFormat>
  <Paragraphs>119</Paragraphs>
  <Slides>13</Slides>
  <Notes>0</Notes>
  <HiddenSlides>0</HiddenSlides>
  <MMClips>0</MMClips>
  <ScaleCrop>false</ScaleCrop>
  <HeadingPairs>
    <vt:vector size="4" baseType="variant">
      <vt:variant>
        <vt:lpstr>Design</vt:lpstr>
      </vt:variant>
      <vt:variant>
        <vt:i4>1</vt:i4>
      </vt:variant>
      <vt:variant>
        <vt:lpstr>Folientitel</vt:lpstr>
      </vt:variant>
      <vt:variant>
        <vt:i4>13</vt:i4>
      </vt:variant>
    </vt:vector>
  </HeadingPairs>
  <TitlesOfParts>
    <vt:vector size="14" baseType="lpstr">
      <vt:lpstr>Cronus</vt:lpstr>
      <vt:lpstr>„man doch niemand an seiner statt  kan klug seyn lassen“.  Die Klugheitslehre in der  Anweisung vernünftig zu leben </vt:lpstr>
      <vt:lpstr>Vom Abstieg der Klugheitslehre  zwischen Aristoteles und Kant</vt:lpstr>
      <vt:lpstr>Vom Abstieg der Klugheitslehre  zwischen Aristoteles und Kant</vt:lpstr>
      <vt:lpstr>Klugheit und Tugend bei Crusius </vt:lpstr>
      <vt:lpstr>Klugheit und Tugend bei Crusius</vt:lpstr>
      <vt:lpstr>Was ist Klugheit?</vt:lpstr>
      <vt:lpstr>Wie wird man klug?</vt:lpstr>
      <vt:lpstr>Wie wird man klug?</vt:lpstr>
      <vt:lpstr>Regeln der Privat- und Weltklugheit</vt:lpstr>
      <vt:lpstr>Ist eine Reaktivierung der Klugheitslehre als moralische Wissenschaft und integraler Bestandteil praktischer Philosophie möglich?</vt:lpstr>
      <vt:lpstr>Ist eine Reaktivierung der Klugheitslehre als moralische Wissenschaft und integraler Bestandteil praktischer Philosophie möglich?</vt:lpstr>
      <vt:lpstr>Ist eine Reaktivierung der Klugheitslehre als moralische Wissenschaft und integraler Bestandteil praktischer Philosophie möglich?</vt:lpstr>
      <vt:lpstr>Statt eines Nachworts: Ratgebende Klugheit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jutta</dc:creator>
  <cp:lastModifiedBy>jutta</cp:lastModifiedBy>
  <cp:revision>22</cp:revision>
  <dcterms:created xsi:type="dcterms:W3CDTF">2015-03-13T16:06:44Z</dcterms:created>
  <dcterms:modified xsi:type="dcterms:W3CDTF">2015-03-17T13:02:52Z</dcterms:modified>
</cp:coreProperties>
</file>