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5" autoAdjust="0"/>
    <p:restoredTop sz="94660"/>
  </p:normalViewPr>
  <p:slideViewPr>
    <p:cSldViewPr snapToGrid="0">
      <p:cViewPr varScale="1">
        <p:scale>
          <a:sx n="87" d="100"/>
          <a:sy n="87" d="100"/>
        </p:scale>
        <p:origin x="120" y="12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de-DE"/>
              <a:t>Mastertitelformat bearbeiten</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nchor="ct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de-DE"/>
              <a:t>Mastertitelformat bearbeiten</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de-DE"/>
              <a:t>Mastertitelformat bearbeiten</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de-DE"/>
              <a:t>Mastertitelformat bearbeiten</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12/13/2019</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de-DE"/>
              <a:t>Mastertitelformat bearbeiten</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de-DE"/>
              <a:t>Mastertitelformat bearbeiten</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de-DE"/>
              <a:t>Mastertitelformat bearbeiten</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de-DE"/>
              <a:t>Mastertitelformat bearbeiten</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de-DE"/>
              <a:t>Mastertextformat bearbeiten</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de-DE"/>
              <a:t>Mastertitelformat bearbeiten</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de-DE"/>
              <a:t>Mastertextformat bearbeiten</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12/13/2019</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CB9DEF-52E1-4AC9-9CEE-C3F007ABB10B}"/>
              </a:ext>
            </a:extLst>
          </p:cNvPr>
          <p:cNvSpPr>
            <a:spLocks noGrp="1"/>
          </p:cNvSpPr>
          <p:nvPr>
            <p:ph type="ctrTitle"/>
          </p:nvPr>
        </p:nvSpPr>
        <p:spPr>
          <a:xfrm>
            <a:off x="1751012" y="609601"/>
            <a:ext cx="8676222" cy="1905000"/>
          </a:xfrm>
        </p:spPr>
        <p:txBody>
          <a:bodyPr>
            <a:normAutofit fontScale="90000"/>
          </a:bodyPr>
          <a:lstStyle/>
          <a:p>
            <a:r>
              <a:rPr lang="de-DE" b="1" dirty="0">
                <a:effectLst/>
              </a:rPr>
              <a:t>Jämmerliche Mordgeschichte, </a:t>
            </a:r>
            <a:br>
              <a:rPr lang="de-DE" b="1" dirty="0">
                <a:effectLst/>
              </a:rPr>
            </a:br>
            <a:r>
              <a:rPr lang="de-DE" b="1" dirty="0">
                <a:effectLst/>
              </a:rPr>
              <a:t>Fallstudie, Farce – </a:t>
            </a:r>
            <a:endParaRPr lang="de-DE" dirty="0"/>
          </a:p>
        </p:txBody>
      </p:sp>
      <p:sp>
        <p:nvSpPr>
          <p:cNvPr id="3" name="Untertitel 2">
            <a:extLst>
              <a:ext uri="{FF2B5EF4-FFF2-40B4-BE49-F238E27FC236}">
                <a16:creationId xmlns:a16="http://schemas.microsoft.com/office/drawing/2014/main" id="{A0175CF8-D6EE-47BB-9E61-15E46276D559}"/>
              </a:ext>
            </a:extLst>
          </p:cNvPr>
          <p:cNvSpPr>
            <a:spLocks noGrp="1"/>
          </p:cNvSpPr>
          <p:nvPr>
            <p:ph type="subTitle" idx="1"/>
          </p:nvPr>
        </p:nvSpPr>
        <p:spPr>
          <a:xfrm>
            <a:off x="1552708" y="2476500"/>
            <a:ext cx="8676222" cy="861611"/>
          </a:xfrm>
        </p:spPr>
        <p:txBody>
          <a:bodyPr/>
          <a:lstStyle/>
          <a:p>
            <a:r>
              <a:rPr lang="de-DE" b="1" dirty="0">
                <a:effectLst/>
              </a:rPr>
              <a:t>Zum Wechselverhältnis von Literatur und Justiz am Beispiel Kindsmord</a:t>
            </a:r>
            <a:br>
              <a:rPr lang="de-DE" dirty="0">
                <a:effectLst/>
              </a:rPr>
            </a:br>
            <a:endParaRPr lang="de-DE" dirty="0"/>
          </a:p>
        </p:txBody>
      </p:sp>
      <p:pic>
        <p:nvPicPr>
          <p:cNvPr id="6" name="Grafik 5">
            <a:extLst>
              <a:ext uri="{FF2B5EF4-FFF2-40B4-BE49-F238E27FC236}">
                <a16:creationId xmlns:a16="http://schemas.microsoft.com/office/drawing/2014/main" id="{40B3494F-5F5A-467C-A1C8-9175901C7034}"/>
              </a:ext>
            </a:extLst>
          </p:cNvPr>
          <p:cNvPicPr>
            <a:picLocks noChangeAspect="1"/>
          </p:cNvPicPr>
          <p:nvPr/>
        </p:nvPicPr>
        <p:blipFill>
          <a:blip r:embed="rId2"/>
          <a:stretch>
            <a:fillRect/>
          </a:stretch>
        </p:blipFill>
        <p:spPr>
          <a:xfrm>
            <a:off x="6234784" y="3335361"/>
            <a:ext cx="5553265" cy="3142557"/>
          </a:xfrm>
          <a:prstGeom prst="rect">
            <a:avLst/>
          </a:prstGeom>
        </p:spPr>
      </p:pic>
      <p:pic>
        <p:nvPicPr>
          <p:cNvPr id="8" name="Grafik 7">
            <a:extLst>
              <a:ext uri="{FF2B5EF4-FFF2-40B4-BE49-F238E27FC236}">
                <a16:creationId xmlns:a16="http://schemas.microsoft.com/office/drawing/2014/main" id="{BCF57F01-28A7-42C5-BFE0-AA685A76936C}"/>
              </a:ext>
            </a:extLst>
          </p:cNvPr>
          <p:cNvPicPr>
            <a:picLocks noChangeAspect="1"/>
          </p:cNvPicPr>
          <p:nvPr/>
        </p:nvPicPr>
        <p:blipFill>
          <a:blip r:embed="rId3"/>
          <a:stretch>
            <a:fillRect/>
          </a:stretch>
        </p:blipFill>
        <p:spPr>
          <a:xfrm>
            <a:off x="307613" y="3338111"/>
            <a:ext cx="2248882" cy="3290886"/>
          </a:xfrm>
          <a:prstGeom prst="rect">
            <a:avLst/>
          </a:prstGeom>
        </p:spPr>
      </p:pic>
      <p:pic>
        <p:nvPicPr>
          <p:cNvPr id="10" name="Grafik 9">
            <a:extLst>
              <a:ext uri="{FF2B5EF4-FFF2-40B4-BE49-F238E27FC236}">
                <a16:creationId xmlns:a16="http://schemas.microsoft.com/office/drawing/2014/main" id="{976F1555-54E4-447C-B339-73B19A7F8281}"/>
              </a:ext>
            </a:extLst>
          </p:cNvPr>
          <p:cNvPicPr>
            <a:picLocks noChangeAspect="1"/>
          </p:cNvPicPr>
          <p:nvPr/>
        </p:nvPicPr>
        <p:blipFill>
          <a:blip r:embed="rId4"/>
          <a:stretch>
            <a:fillRect/>
          </a:stretch>
        </p:blipFill>
        <p:spPr>
          <a:xfrm>
            <a:off x="3053202" y="3335361"/>
            <a:ext cx="2850499" cy="3290885"/>
          </a:xfrm>
          <a:prstGeom prst="rect">
            <a:avLst/>
          </a:prstGeom>
        </p:spPr>
      </p:pic>
    </p:spTree>
    <p:extLst>
      <p:ext uri="{BB962C8B-B14F-4D97-AF65-F5344CB8AC3E}">
        <p14:creationId xmlns:p14="http://schemas.microsoft.com/office/powerpoint/2010/main" val="869865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A8ECBB-6091-41E3-8600-8ACFDA880087}"/>
              </a:ext>
            </a:extLst>
          </p:cNvPr>
          <p:cNvSpPr>
            <a:spLocks noGrp="1"/>
          </p:cNvSpPr>
          <p:nvPr>
            <p:ph type="title"/>
          </p:nvPr>
        </p:nvSpPr>
        <p:spPr/>
        <p:txBody>
          <a:bodyPr/>
          <a:lstStyle/>
          <a:p>
            <a:r>
              <a:rPr lang="de-DE" dirty="0"/>
              <a:t>Gliederung</a:t>
            </a:r>
          </a:p>
        </p:txBody>
      </p:sp>
      <p:sp>
        <p:nvSpPr>
          <p:cNvPr id="3" name="Inhaltsplatzhalter 2">
            <a:extLst>
              <a:ext uri="{FF2B5EF4-FFF2-40B4-BE49-F238E27FC236}">
                <a16:creationId xmlns:a16="http://schemas.microsoft.com/office/drawing/2014/main" id="{F12467D9-FE2D-43C2-BB42-55357C674586}"/>
              </a:ext>
            </a:extLst>
          </p:cNvPr>
          <p:cNvSpPr>
            <a:spLocks noGrp="1"/>
          </p:cNvSpPr>
          <p:nvPr>
            <p:ph idx="1"/>
          </p:nvPr>
        </p:nvSpPr>
        <p:spPr>
          <a:xfrm>
            <a:off x="1141413" y="2104223"/>
            <a:ext cx="9905998" cy="3686978"/>
          </a:xfrm>
        </p:spPr>
        <p:txBody>
          <a:bodyPr>
            <a:normAutofit/>
          </a:bodyPr>
          <a:lstStyle/>
          <a:p>
            <a:r>
              <a:rPr lang="de-DE" dirty="0">
                <a:effectLst/>
              </a:rPr>
              <a:t>I.	Zur Rechtssituation: Von der </a:t>
            </a:r>
            <a:r>
              <a:rPr lang="de-DE" i="1" dirty="0">
                <a:effectLst/>
              </a:rPr>
              <a:t>Carolina </a:t>
            </a:r>
            <a:r>
              <a:rPr lang="de-DE" dirty="0">
                <a:effectLst/>
              </a:rPr>
              <a:t>bis zu Kant</a:t>
            </a:r>
          </a:p>
          <a:p>
            <a:r>
              <a:rPr lang="de-DE" dirty="0">
                <a:effectLst/>
              </a:rPr>
              <a:t>II. Zur literarischen Darstellung: Von der jämmerlichen Mordgeschichte zur Schauerballade</a:t>
            </a:r>
          </a:p>
          <a:p>
            <a:r>
              <a:rPr lang="de-DE" dirty="0">
                <a:effectLst/>
              </a:rPr>
              <a:t>III. Die Mannheimer Preisfrage: Mehr Antworten als Lösungen </a:t>
            </a:r>
          </a:p>
          <a:p>
            <a:r>
              <a:rPr lang="de-DE" dirty="0">
                <a:effectLst/>
              </a:rPr>
              <a:t>IV. Kindsmord als „Schlüsseldelikt“ für das Verhältnis von Strafrecht und Literatur </a:t>
            </a:r>
          </a:p>
          <a:p>
            <a:r>
              <a:rPr lang="de-DE" dirty="0">
                <a:effectLst/>
              </a:rPr>
              <a:t>V. Ende mit Farce: Die schönen Zähne der Kindsmörderin im Gesicht einer unschuldigen Jungfer</a:t>
            </a:r>
          </a:p>
          <a:p>
            <a:endParaRPr lang="de-DE" dirty="0"/>
          </a:p>
        </p:txBody>
      </p:sp>
    </p:spTree>
    <p:extLst>
      <p:ext uri="{BB962C8B-B14F-4D97-AF65-F5344CB8AC3E}">
        <p14:creationId xmlns:p14="http://schemas.microsoft.com/office/powerpoint/2010/main" val="439709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BF63F2-C3FA-4149-8DE6-05F93061EA5A}"/>
              </a:ext>
            </a:extLst>
          </p:cNvPr>
          <p:cNvSpPr>
            <a:spLocks noGrp="1"/>
          </p:cNvSpPr>
          <p:nvPr>
            <p:ph type="title"/>
          </p:nvPr>
        </p:nvSpPr>
        <p:spPr>
          <a:xfrm>
            <a:off x="1141413" y="609600"/>
            <a:ext cx="9905998" cy="1472588"/>
          </a:xfrm>
        </p:spPr>
        <p:txBody>
          <a:bodyPr>
            <a:normAutofit fontScale="90000"/>
          </a:bodyPr>
          <a:lstStyle/>
          <a:p>
            <a:pPr algn="ctr"/>
            <a:r>
              <a:rPr lang="de-DE" dirty="0">
                <a:effectLst/>
              </a:rPr>
              <a:t>I.	Zur Rechtssituation: </a:t>
            </a:r>
            <a:br>
              <a:rPr lang="de-DE" dirty="0">
                <a:effectLst/>
              </a:rPr>
            </a:br>
            <a:r>
              <a:rPr lang="de-DE" dirty="0">
                <a:effectLst/>
              </a:rPr>
              <a:t>Von der </a:t>
            </a:r>
            <a:r>
              <a:rPr lang="de-DE" i="1" dirty="0">
                <a:effectLst/>
              </a:rPr>
              <a:t>Carolina </a:t>
            </a:r>
            <a:r>
              <a:rPr lang="de-DE" dirty="0">
                <a:effectLst/>
              </a:rPr>
              <a:t>bis zu Kant</a:t>
            </a:r>
            <a:br>
              <a:rPr lang="de-DE" dirty="0">
                <a:effectLst/>
              </a:rPr>
            </a:br>
            <a:endParaRPr lang="de-DE" dirty="0"/>
          </a:p>
        </p:txBody>
      </p:sp>
      <p:sp>
        <p:nvSpPr>
          <p:cNvPr id="3" name="Inhaltsplatzhalter 2">
            <a:extLst>
              <a:ext uri="{FF2B5EF4-FFF2-40B4-BE49-F238E27FC236}">
                <a16:creationId xmlns:a16="http://schemas.microsoft.com/office/drawing/2014/main" id="{864D0B97-6003-40EE-858C-FCB529DF657C}"/>
              </a:ext>
            </a:extLst>
          </p:cNvPr>
          <p:cNvSpPr>
            <a:spLocks noGrp="1"/>
          </p:cNvSpPr>
          <p:nvPr>
            <p:ph idx="1"/>
          </p:nvPr>
        </p:nvSpPr>
        <p:spPr>
          <a:xfrm>
            <a:off x="1141412" y="2319051"/>
            <a:ext cx="10283079" cy="4538949"/>
          </a:xfrm>
        </p:spPr>
        <p:txBody>
          <a:bodyPr>
            <a:normAutofit/>
          </a:bodyPr>
          <a:lstStyle/>
          <a:p>
            <a:pPr hangingPunct="0"/>
            <a:r>
              <a:rPr lang="de-DE" sz="1800" cap="none" dirty="0">
                <a:effectLst/>
              </a:rPr>
              <a:t>„Es ist in das gemeine Weisen gleichsam eingeschlichen (wie verbotene Ware), so </a:t>
            </a:r>
            <a:r>
              <a:rPr lang="de-DE" sz="1800" cap="none" dirty="0" err="1">
                <a:effectLst/>
              </a:rPr>
              <a:t>daß</a:t>
            </a:r>
            <a:r>
              <a:rPr lang="de-DE" sz="1800" cap="none" dirty="0">
                <a:effectLst/>
              </a:rPr>
              <a:t> dieses seine Existenz […] mithin auch seine Vernichtung ignorieren kann, und die Schande der Mutter, wenn ihre uneheliche Niederkunft bekannt, kann keine Verordnung heben“</a:t>
            </a:r>
          </a:p>
          <a:p>
            <a:pPr hangingPunct="0"/>
            <a:r>
              <a:rPr lang="de-DE" sz="1800" cap="none" dirty="0">
                <a:effectLst/>
              </a:rPr>
              <a:t>„Hier kommt die Strafgerechtigkeit gar sehr ins Gedränge […]. Die Auflösung dieses Knotens ist: </a:t>
            </a:r>
            <a:r>
              <a:rPr lang="de-DE" sz="1800" cap="none" dirty="0" err="1">
                <a:effectLst/>
              </a:rPr>
              <a:t>daß</a:t>
            </a:r>
            <a:r>
              <a:rPr lang="de-DE" sz="1800" cap="none" dirty="0">
                <a:effectLst/>
              </a:rPr>
              <a:t> der kategorische Imperativ der Strafgerechtigkeit (die gesetzwidrige Tötung eines anderen müsse mit dem Tode bestraft werden) bleibt, die Gesetzgebung selber aber (mithin auch die bürgerliche Verfassung) so lange noch als barbarisch und unausgebildet, daran Schuld ist, </a:t>
            </a:r>
            <a:r>
              <a:rPr lang="de-DE" sz="1800" cap="none" dirty="0" err="1">
                <a:effectLst/>
              </a:rPr>
              <a:t>daß</a:t>
            </a:r>
            <a:r>
              <a:rPr lang="de-DE" sz="1800" cap="none" dirty="0">
                <a:effectLst/>
              </a:rPr>
              <a:t> die Triebfeder der Ehre im Volk (subjektiv) nicht mit den Maßregeln zusammentreffen wollen, die (objektiv) ihrer Absicht gemäß sind, so </a:t>
            </a:r>
            <a:r>
              <a:rPr lang="de-DE" sz="1800" cap="none" dirty="0" err="1">
                <a:effectLst/>
              </a:rPr>
              <a:t>daß</a:t>
            </a:r>
            <a:r>
              <a:rPr lang="de-DE" sz="1800" cap="none" dirty="0">
                <a:effectLst/>
              </a:rPr>
              <a:t> die öffentliche, vom Staat ausgehende, Gerechtigkeit in Ansehung der aus dem Volk eine </a:t>
            </a:r>
            <a:r>
              <a:rPr lang="de-DE" sz="1800" i="1" cap="none" dirty="0">
                <a:effectLst/>
              </a:rPr>
              <a:t>Ungerechtigkeit</a:t>
            </a:r>
            <a:r>
              <a:rPr lang="de-DE" sz="1800" cap="none" dirty="0">
                <a:effectLst/>
              </a:rPr>
              <a:t> wird“</a:t>
            </a:r>
          </a:p>
          <a:p>
            <a:pPr algn="r" hangingPunct="0"/>
            <a:r>
              <a:rPr lang="de-DE" sz="1800" cap="none" dirty="0">
                <a:effectLst/>
              </a:rPr>
              <a:t>(Kant, </a:t>
            </a:r>
            <a:r>
              <a:rPr lang="de-DE" sz="1800" i="1" cap="none" dirty="0">
                <a:effectLst/>
              </a:rPr>
              <a:t>Metaphysik der Sitten</a:t>
            </a:r>
            <a:r>
              <a:rPr lang="de-DE" sz="1800" cap="none" dirty="0">
                <a:effectLst/>
              </a:rPr>
              <a:t>)</a:t>
            </a:r>
          </a:p>
          <a:p>
            <a:endParaRPr lang="de-DE" dirty="0"/>
          </a:p>
        </p:txBody>
      </p:sp>
    </p:spTree>
    <p:extLst>
      <p:ext uri="{BB962C8B-B14F-4D97-AF65-F5344CB8AC3E}">
        <p14:creationId xmlns:p14="http://schemas.microsoft.com/office/powerpoint/2010/main" val="2551858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729F6C-18A9-4860-BB9A-312170223780}"/>
              </a:ext>
            </a:extLst>
          </p:cNvPr>
          <p:cNvSpPr>
            <a:spLocks noGrp="1"/>
          </p:cNvSpPr>
          <p:nvPr>
            <p:ph type="title"/>
          </p:nvPr>
        </p:nvSpPr>
        <p:spPr/>
        <p:txBody>
          <a:bodyPr>
            <a:normAutofit fontScale="90000"/>
          </a:bodyPr>
          <a:lstStyle/>
          <a:p>
            <a:pPr algn="ctr"/>
            <a:r>
              <a:rPr lang="de-DE" dirty="0">
                <a:effectLst/>
              </a:rPr>
              <a:t>Harsdörffer: </a:t>
            </a:r>
            <a:r>
              <a:rPr lang="de-DE" i="1" dirty="0">
                <a:effectLst/>
              </a:rPr>
              <a:t>Jämmerliche Mordgeschichten</a:t>
            </a:r>
            <a:r>
              <a:rPr lang="de-DE" dirty="0">
                <a:effectLst/>
              </a:rPr>
              <a:t>, oder: Von unmoralischen Frauen und dilettantischen Henkern </a:t>
            </a:r>
            <a:br>
              <a:rPr lang="de-DE" dirty="0">
                <a:effectLst/>
              </a:rPr>
            </a:br>
            <a:endParaRPr lang="de-DE" dirty="0"/>
          </a:p>
        </p:txBody>
      </p:sp>
      <p:sp>
        <p:nvSpPr>
          <p:cNvPr id="3" name="Inhaltsplatzhalter 2">
            <a:extLst>
              <a:ext uri="{FF2B5EF4-FFF2-40B4-BE49-F238E27FC236}">
                <a16:creationId xmlns:a16="http://schemas.microsoft.com/office/drawing/2014/main" id="{A580FB00-BD28-468A-BCCF-956B3BE0EAB2}"/>
              </a:ext>
            </a:extLst>
          </p:cNvPr>
          <p:cNvSpPr>
            <a:spLocks noGrp="1"/>
          </p:cNvSpPr>
          <p:nvPr>
            <p:ph idx="1"/>
          </p:nvPr>
        </p:nvSpPr>
        <p:spPr>
          <a:xfrm>
            <a:off x="1141413" y="2247441"/>
            <a:ext cx="9905998" cy="4395730"/>
          </a:xfrm>
        </p:spPr>
        <p:txBody>
          <a:bodyPr/>
          <a:lstStyle/>
          <a:p>
            <a:r>
              <a:rPr lang="de-DE" sz="1800" cap="none" dirty="0">
                <a:effectLst/>
              </a:rPr>
              <a:t>„2. Zu </a:t>
            </a:r>
            <a:r>
              <a:rPr lang="de-DE" sz="1800" cap="none" dirty="0" err="1">
                <a:effectLst/>
              </a:rPr>
              <a:t>Nůrnberg</a:t>
            </a:r>
            <a:r>
              <a:rPr lang="de-DE" sz="1800" cap="none" dirty="0">
                <a:effectLst/>
              </a:rPr>
              <a:t> auf dem Churfürsten Tage 1641. hat sich </a:t>
            </a:r>
            <a:r>
              <a:rPr lang="de-DE" sz="1800" cap="none" dirty="0" err="1">
                <a:effectLst/>
              </a:rPr>
              <a:t>bey</a:t>
            </a:r>
            <a:r>
              <a:rPr lang="de-DE" sz="1800" cap="none" dirty="0">
                <a:effectLst/>
              </a:rPr>
              <a:t> der Herrn Churfürstlichen </a:t>
            </a:r>
            <a:r>
              <a:rPr lang="de-DE" sz="1800" cap="none" dirty="0" err="1">
                <a:effectLst/>
              </a:rPr>
              <a:t>Gesandschaft</a:t>
            </a:r>
            <a:r>
              <a:rPr lang="de-DE" sz="1800" cap="none" dirty="0">
                <a:effectLst/>
              </a:rPr>
              <a:t> einer / ein </a:t>
            </a:r>
            <a:r>
              <a:rPr lang="de-DE" sz="1800" cap="none" dirty="0" err="1">
                <a:effectLst/>
              </a:rPr>
              <a:t>Schreiberey</a:t>
            </a:r>
            <a:r>
              <a:rPr lang="de-DE" sz="1800" cap="none" dirty="0">
                <a:effectLst/>
              </a:rPr>
              <a:t> Verwandter aufgehalten / namens </a:t>
            </a:r>
            <a:r>
              <a:rPr lang="de-DE" sz="1800" cap="none" dirty="0" err="1">
                <a:effectLst/>
              </a:rPr>
              <a:t>Huldrich</a:t>
            </a:r>
            <a:r>
              <a:rPr lang="de-DE" sz="1800" cap="none" dirty="0">
                <a:effectLst/>
              </a:rPr>
              <a:t> / ein frommer und fast einfältiger Gesell / der still und </a:t>
            </a:r>
            <a:r>
              <a:rPr lang="de-DE" sz="1800" cap="none" dirty="0" err="1">
                <a:effectLst/>
              </a:rPr>
              <a:t>fleissig</a:t>
            </a:r>
            <a:r>
              <a:rPr lang="de-DE" sz="1800" cap="none" dirty="0">
                <a:effectLst/>
              </a:rPr>
              <a:t> / doch unter den </a:t>
            </a:r>
            <a:r>
              <a:rPr lang="de-DE" sz="1800" cap="none" dirty="0" err="1">
                <a:effectLst/>
              </a:rPr>
              <a:t>Wölffen</a:t>
            </a:r>
            <a:r>
              <a:rPr lang="de-DE" sz="1800" cap="none" dirty="0">
                <a:effectLst/>
              </a:rPr>
              <a:t> mit heulen musste. Dieser </a:t>
            </a:r>
            <a:r>
              <a:rPr lang="de-DE" sz="1800" cap="none" dirty="0" err="1">
                <a:effectLst/>
              </a:rPr>
              <a:t>liesse</a:t>
            </a:r>
            <a:r>
              <a:rPr lang="de-DE" sz="1800" cap="none" dirty="0">
                <a:effectLst/>
              </a:rPr>
              <a:t> sich auf eine Zeit bereden / </a:t>
            </a:r>
            <a:r>
              <a:rPr lang="de-DE" sz="1800" cap="none" dirty="0" err="1">
                <a:effectLst/>
              </a:rPr>
              <a:t>daß</a:t>
            </a:r>
            <a:r>
              <a:rPr lang="de-DE" sz="1800" cap="none" dirty="0">
                <a:effectLst/>
              </a:rPr>
              <a:t> er nach eingenommenen starken Trunk / mit andrer Hofbursche zu einer leichtfertigen gemeinen </a:t>
            </a:r>
            <a:r>
              <a:rPr lang="de-DE" sz="1800" cap="none" dirty="0" err="1">
                <a:effectLst/>
              </a:rPr>
              <a:t>sonder</a:t>
            </a:r>
            <a:r>
              <a:rPr lang="de-DE" sz="1800" cap="none" dirty="0">
                <a:effectLst/>
              </a:rPr>
              <a:t> </a:t>
            </a:r>
            <a:r>
              <a:rPr lang="de-DE" sz="1800" cap="none" dirty="0" err="1">
                <a:effectLst/>
              </a:rPr>
              <a:t>zweiffel</a:t>
            </a:r>
            <a:r>
              <a:rPr lang="de-DE" sz="1800" cap="none" dirty="0">
                <a:effectLst/>
              </a:rPr>
              <a:t> Wäscherin eingehet / und </a:t>
            </a:r>
            <a:r>
              <a:rPr lang="de-DE" sz="1800" cap="none" dirty="0" err="1">
                <a:effectLst/>
              </a:rPr>
              <a:t>benebens</a:t>
            </a:r>
            <a:r>
              <a:rPr lang="de-DE" sz="1800" cap="none" dirty="0">
                <a:effectLst/>
              </a:rPr>
              <a:t> andern sich mit ihr </a:t>
            </a:r>
            <a:r>
              <a:rPr lang="de-DE" sz="1800" cap="none" dirty="0" err="1">
                <a:effectLst/>
              </a:rPr>
              <a:t>sündlich</a:t>
            </a:r>
            <a:r>
              <a:rPr lang="de-DE" sz="1800" cap="none" dirty="0">
                <a:effectLst/>
              </a:rPr>
              <a:t> vermischet /.</a:t>
            </a:r>
          </a:p>
          <a:p>
            <a:r>
              <a:rPr lang="de-DE" sz="1800" cap="none" dirty="0">
                <a:effectLst/>
              </a:rPr>
              <a:t>3. Nach </a:t>
            </a:r>
            <a:r>
              <a:rPr lang="de-DE" sz="1800" cap="none" dirty="0" err="1">
                <a:effectLst/>
              </a:rPr>
              <a:t>deme</a:t>
            </a:r>
            <a:r>
              <a:rPr lang="de-DE" sz="1800" cap="none" dirty="0">
                <a:effectLst/>
              </a:rPr>
              <a:t> nun dieses bezechter weise vollbracht / haben die abholden Gesellen / den einfältigen </a:t>
            </a:r>
            <a:r>
              <a:rPr lang="de-DE" sz="1800" cap="none" dirty="0" err="1">
                <a:effectLst/>
              </a:rPr>
              <a:t>Huldrich</a:t>
            </a:r>
            <a:r>
              <a:rPr lang="de-DE" sz="1800" cap="none" dirty="0">
                <a:effectLst/>
              </a:rPr>
              <a:t> beredet / </a:t>
            </a:r>
            <a:r>
              <a:rPr lang="de-DE" sz="1800" cap="none" dirty="0" err="1">
                <a:effectLst/>
              </a:rPr>
              <a:t>daß</a:t>
            </a:r>
            <a:r>
              <a:rPr lang="de-DE" sz="1800" cap="none" dirty="0">
                <a:effectLst/>
              </a:rPr>
              <a:t> er ihr einen Ring gegeben / und dieser Schleppen die Ehe versprochen: sonders </a:t>
            </a:r>
            <a:r>
              <a:rPr lang="de-DE" sz="1800" cap="none" dirty="0" err="1">
                <a:effectLst/>
              </a:rPr>
              <a:t>zweiffel</a:t>
            </a:r>
            <a:r>
              <a:rPr lang="de-DE" sz="1800" cap="none" dirty="0">
                <a:effectLst/>
              </a:rPr>
              <a:t> zu dem Ende / damit sie in allen fall gesichert / und wann sie schwanger werden </a:t>
            </a:r>
            <a:r>
              <a:rPr lang="de-DE" sz="1800" cap="none" dirty="0" err="1">
                <a:effectLst/>
              </a:rPr>
              <a:t>solte</a:t>
            </a:r>
            <a:r>
              <a:rPr lang="de-DE" sz="1800" cap="none" dirty="0">
                <a:effectLst/>
              </a:rPr>
              <a:t> / der Vater zum Kinde nicht </a:t>
            </a:r>
            <a:r>
              <a:rPr lang="de-DE" sz="1800" cap="none" dirty="0" err="1">
                <a:effectLst/>
              </a:rPr>
              <a:t>zweiffelhafftig</a:t>
            </a:r>
            <a:r>
              <a:rPr lang="de-DE" sz="1800" cap="none" dirty="0">
                <a:effectLst/>
              </a:rPr>
              <a:t> </a:t>
            </a:r>
            <a:r>
              <a:rPr lang="de-DE" sz="1800" cap="none" dirty="0" err="1">
                <a:effectLst/>
              </a:rPr>
              <a:t>were</a:t>
            </a:r>
            <a:r>
              <a:rPr lang="de-DE" sz="1800" cap="none" dirty="0">
                <a:effectLst/>
              </a:rPr>
              <a:t>.“</a:t>
            </a:r>
          </a:p>
          <a:p>
            <a:endParaRPr lang="de-DE" dirty="0"/>
          </a:p>
        </p:txBody>
      </p:sp>
    </p:spTree>
    <p:extLst>
      <p:ext uri="{BB962C8B-B14F-4D97-AF65-F5344CB8AC3E}">
        <p14:creationId xmlns:p14="http://schemas.microsoft.com/office/powerpoint/2010/main" val="1685211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729F6C-18A9-4860-BB9A-312170223780}"/>
              </a:ext>
            </a:extLst>
          </p:cNvPr>
          <p:cNvSpPr>
            <a:spLocks noGrp="1"/>
          </p:cNvSpPr>
          <p:nvPr>
            <p:ph type="title"/>
          </p:nvPr>
        </p:nvSpPr>
        <p:spPr/>
        <p:txBody>
          <a:bodyPr>
            <a:normAutofit fontScale="90000"/>
          </a:bodyPr>
          <a:lstStyle/>
          <a:p>
            <a:pPr algn="ctr"/>
            <a:r>
              <a:rPr lang="de-DE" dirty="0">
                <a:effectLst/>
              </a:rPr>
              <a:t>Harsdörffer: </a:t>
            </a:r>
            <a:r>
              <a:rPr lang="de-DE" i="1" dirty="0">
                <a:effectLst/>
              </a:rPr>
              <a:t>Jämmerliche Mordgeschichten</a:t>
            </a:r>
            <a:r>
              <a:rPr lang="de-DE" dirty="0">
                <a:effectLst/>
              </a:rPr>
              <a:t>, oder: Von unmoralischen Frauen und dilettantischen Henkern </a:t>
            </a:r>
            <a:br>
              <a:rPr lang="de-DE" dirty="0">
                <a:effectLst/>
              </a:rPr>
            </a:br>
            <a:endParaRPr lang="de-DE" dirty="0"/>
          </a:p>
        </p:txBody>
      </p:sp>
      <p:sp>
        <p:nvSpPr>
          <p:cNvPr id="3" name="Inhaltsplatzhalter 2">
            <a:extLst>
              <a:ext uri="{FF2B5EF4-FFF2-40B4-BE49-F238E27FC236}">
                <a16:creationId xmlns:a16="http://schemas.microsoft.com/office/drawing/2014/main" id="{A580FB00-BD28-468A-BCCF-956B3BE0EAB2}"/>
              </a:ext>
            </a:extLst>
          </p:cNvPr>
          <p:cNvSpPr>
            <a:spLocks noGrp="1"/>
          </p:cNvSpPr>
          <p:nvPr>
            <p:ph idx="1"/>
          </p:nvPr>
        </p:nvSpPr>
        <p:spPr>
          <a:xfrm>
            <a:off x="1141413" y="2247441"/>
            <a:ext cx="9905998" cy="4395730"/>
          </a:xfrm>
        </p:spPr>
        <p:txBody>
          <a:bodyPr/>
          <a:lstStyle/>
          <a:p>
            <a:r>
              <a:rPr lang="de-DE" sz="1800" cap="none" dirty="0">
                <a:effectLst/>
              </a:rPr>
              <a:t>„6. Inzwischen nahet die Zeit / </a:t>
            </a:r>
            <a:r>
              <a:rPr lang="de-DE" sz="1800" cap="none" dirty="0" err="1">
                <a:effectLst/>
              </a:rPr>
              <a:t>daß</a:t>
            </a:r>
            <a:r>
              <a:rPr lang="de-DE" sz="1800" cap="none" dirty="0">
                <a:effectLst/>
              </a:rPr>
              <a:t> diese Schleppe </a:t>
            </a:r>
            <a:r>
              <a:rPr lang="de-DE" sz="1800" cap="none" dirty="0" err="1">
                <a:effectLst/>
              </a:rPr>
              <a:t>geberen</a:t>
            </a:r>
            <a:r>
              <a:rPr lang="de-DE" sz="1800" cap="none" dirty="0">
                <a:effectLst/>
              </a:rPr>
              <a:t> musste / und weil sie verhoffte der Straffe zu entkommen / ermordete sie ihr eignes Kind / und ersteckte es mit einem </a:t>
            </a:r>
            <a:r>
              <a:rPr lang="de-DE" sz="1800" cap="none" dirty="0" err="1">
                <a:effectLst/>
              </a:rPr>
              <a:t>Fatzolet</a:t>
            </a:r>
            <a:r>
              <a:rPr lang="de-DE" sz="1800" cap="none" dirty="0">
                <a:effectLst/>
              </a:rPr>
              <a:t> </a:t>
            </a:r>
            <a:r>
              <a:rPr lang="de-DE" sz="1800" i="1" cap="none" dirty="0">
                <a:effectLst/>
              </a:rPr>
              <a:t>[einer Art Taschentuch]</a:t>
            </a:r>
            <a:r>
              <a:rPr lang="de-DE" sz="1800" cap="none" dirty="0">
                <a:effectLst/>
              </a:rPr>
              <a:t>: </a:t>
            </a:r>
            <a:r>
              <a:rPr lang="de-DE" sz="1800" cap="none" dirty="0" err="1">
                <a:effectLst/>
              </a:rPr>
              <a:t>hette</a:t>
            </a:r>
            <a:r>
              <a:rPr lang="de-DE" sz="1800" cap="none" dirty="0">
                <a:effectLst/>
              </a:rPr>
              <a:t> es auch in die Donau </a:t>
            </a:r>
            <a:r>
              <a:rPr lang="de-DE" sz="1800" cap="none" dirty="0" err="1">
                <a:effectLst/>
              </a:rPr>
              <a:t>geworffen</a:t>
            </a:r>
            <a:r>
              <a:rPr lang="de-DE" sz="1800" cap="none" dirty="0">
                <a:effectLst/>
              </a:rPr>
              <a:t> / wann sie nicht darüber ergriffen / und in </a:t>
            </a:r>
            <a:r>
              <a:rPr lang="de-DE" sz="1800" cap="none" dirty="0" err="1">
                <a:effectLst/>
              </a:rPr>
              <a:t>Verhafft</a:t>
            </a:r>
            <a:r>
              <a:rPr lang="de-DE" sz="1800" cap="none" dirty="0">
                <a:effectLst/>
              </a:rPr>
              <a:t> gebracht worden </a:t>
            </a:r>
            <a:r>
              <a:rPr lang="de-DE" sz="1800" cap="none" dirty="0" err="1">
                <a:effectLst/>
              </a:rPr>
              <a:t>were</a:t>
            </a:r>
            <a:r>
              <a:rPr lang="de-DE" sz="1800" cap="none" dirty="0">
                <a:effectLst/>
              </a:rPr>
              <a:t>. Diesen Kindermord </a:t>
            </a:r>
            <a:r>
              <a:rPr lang="de-DE" sz="1800" cap="none" dirty="0" err="1">
                <a:effectLst/>
              </a:rPr>
              <a:t>bekante</a:t>
            </a:r>
            <a:r>
              <a:rPr lang="de-DE" sz="1800" cap="none" dirty="0">
                <a:effectLst/>
              </a:rPr>
              <a:t> sie alsobald / und beschleunigte </a:t>
            </a:r>
            <a:r>
              <a:rPr lang="de-DE" sz="1800" cap="none" dirty="0" err="1">
                <a:effectLst/>
              </a:rPr>
              <a:t>dardurch</a:t>
            </a:r>
            <a:r>
              <a:rPr lang="de-DE" sz="1800" cap="none" dirty="0">
                <a:effectLst/>
              </a:rPr>
              <a:t> ihr </a:t>
            </a:r>
            <a:r>
              <a:rPr lang="de-DE" sz="1800" cap="none" dirty="0" err="1">
                <a:effectLst/>
              </a:rPr>
              <a:t>Urtheil</a:t>
            </a:r>
            <a:r>
              <a:rPr lang="de-DE" sz="1800" cap="none" dirty="0">
                <a:effectLst/>
              </a:rPr>
              <a:t> / </a:t>
            </a:r>
            <a:r>
              <a:rPr lang="de-DE" sz="1800" cap="none" dirty="0" err="1">
                <a:effectLst/>
              </a:rPr>
              <a:t>daß</a:t>
            </a:r>
            <a:r>
              <a:rPr lang="de-DE" sz="1800" cap="none" dirty="0">
                <a:effectLst/>
              </a:rPr>
              <a:t> sie </a:t>
            </a:r>
            <a:r>
              <a:rPr lang="de-DE" sz="1800" cap="none" dirty="0" err="1">
                <a:effectLst/>
              </a:rPr>
              <a:t>nemlich</a:t>
            </a:r>
            <a:r>
              <a:rPr lang="de-DE" sz="1800" cap="none" dirty="0">
                <a:effectLst/>
              </a:rPr>
              <a:t> mit dem Schwert </a:t>
            </a:r>
            <a:r>
              <a:rPr lang="de-DE" sz="1800" cap="none" dirty="0" err="1">
                <a:effectLst/>
              </a:rPr>
              <a:t>solt</a:t>
            </a:r>
            <a:r>
              <a:rPr lang="de-DE" sz="1800" cap="none" dirty="0">
                <a:effectLst/>
              </a:rPr>
              <a:t> </a:t>
            </a:r>
            <a:r>
              <a:rPr lang="de-DE" sz="1800" cap="none" dirty="0" err="1">
                <a:effectLst/>
              </a:rPr>
              <a:t>enthaubtet</a:t>
            </a:r>
            <a:r>
              <a:rPr lang="de-DE" sz="1800" cap="none" dirty="0">
                <a:effectLst/>
              </a:rPr>
              <a:t> werden / wie dann auch erfolget. </a:t>
            </a:r>
          </a:p>
          <a:p>
            <a:r>
              <a:rPr lang="de-DE" sz="1800" cap="none" dirty="0">
                <a:effectLst/>
              </a:rPr>
              <a:t>„</a:t>
            </a:r>
            <a:r>
              <a:rPr lang="de-DE" sz="1800" cap="none" dirty="0" err="1">
                <a:effectLst/>
              </a:rPr>
              <a:t>Huldrich</a:t>
            </a:r>
            <a:r>
              <a:rPr lang="de-DE" sz="1800" cap="none" dirty="0">
                <a:effectLst/>
              </a:rPr>
              <a:t> </a:t>
            </a:r>
            <a:r>
              <a:rPr lang="de-DE" sz="1800" cap="none" dirty="0" err="1">
                <a:effectLst/>
              </a:rPr>
              <a:t>sahe</a:t>
            </a:r>
            <a:r>
              <a:rPr lang="de-DE" sz="1800" cap="none" dirty="0">
                <a:effectLst/>
              </a:rPr>
              <a:t> zu / </a:t>
            </a:r>
            <a:r>
              <a:rPr lang="de-DE" sz="1800" cap="none" dirty="0" err="1">
                <a:effectLst/>
              </a:rPr>
              <a:t>daß</a:t>
            </a:r>
            <a:r>
              <a:rPr lang="de-DE" sz="1800" cap="none" dirty="0">
                <a:effectLst/>
              </a:rPr>
              <a:t> sein vermeintes Weib auf den Rabenstein fast </a:t>
            </a:r>
            <a:r>
              <a:rPr lang="de-DE" sz="1800" cap="none" dirty="0" err="1">
                <a:effectLst/>
              </a:rPr>
              <a:t>verzweifflend</a:t>
            </a:r>
            <a:r>
              <a:rPr lang="de-DE" sz="1800" cap="none" dirty="0">
                <a:effectLst/>
              </a:rPr>
              <a:t> / und wieder ihn </a:t>
            </a:r>
            <a:r>
              <a:rPr lang="de-DE" sz="1800" cap="none" dirty="0" err="1">
                <a:effectLst/>
              </a:rPr>
              <a:t>beweglichst</a:t>
            </a:r>
            <a:r>
              <a:rPr lang="de-DE" sz="1800" cap="none" dirty="0">
                <a:effectLst/>
              </a:rPr>
              <a:t> sich beklagend / dahin sterbe / betrübte sich </a:t>
            </a:r>
            <a:r>
              <a:rPr lang="de-DE" sz="1800" cap="none" dirty="0" err="1">
                <a:effectLst/>
              </a:rPr>
              <a:t>deßwegen</a:t>
            </a:r>
            <a:r>
              <a:rPr lang="de-DE" sz="1800" cap="none" dirty="0">
                <a:effectLst/>
              </a:rPr>
              <a:t> </a:t>
            </a:r>
            <a:r>
              <a:rPr lang="de-DE" sz="1800" cap="none" dirty="0" err="1">
                <a:effectLst/>
              </a:rPr>
              <a:t>hertzlich</a:t>
            </a:r>
            <a:r>
              <a:rPr lang="de-DE" sz="1800" cap="none" dirty="0">
                <a:effectLst/>
              </a:rPr>
              <a:t> / </a:t>
            </a:r>
            <a:r>
              <a:rPr lang="de-DE" sz="1800" cap="none" dirty="0" err="1">
                <a:effectLst/>
              </a:rPr>
              <a:t>daß</a:t>
            </a:r>
            <a:r>
              <a:rPr lang="de-DE" sz="1800" cap="none" dirty="0">
                <a:effectLst/>
              </a:rPr>
              <a:t> er </a:t>
            </a:r>
            <a:r>
              <a:rPr lang="de-DE" sz="1800" cap="none" dirty="0" err="1">
                <a:effectLst/>
              </a:rPr>
              <a:t>Ursacher</a:t>
            </a:r>
            <a:r>
              <a:rPr lang="de-DE" sz="1800" cap="none" dirty="0">
                <a:effectLst/>
              </a:rPr>
              <a:t> ihres und seines Kindes Tod / und </a:t>
            </a:r>
            <a:r>
              <a:rPr lang="de-DE" sz="1800" cap="none" dirty="0" err="1">
                <a:effectLst/>
              </a:rPr>
              <a:t>lässet</a:t>
            </a:r>
            <a:r>
              <a:rPr lang="de-DE" sz="1800" cap="none" dirty="0">
                <a:effectLst/>
              </a:rPr>
              <a:t> sich durch den Mordgeist verleiten / </a:t>
            </a:r>
            <a:r>
              <a:rPr lang="de-DE" sz="1800" cap="none" dirty="0" err="1">
                <a:effectLst/>
              </a:rPr>
              <a:t>daß</a:t>
            </a:r>
            <a:r>
              <a:rPr lang="de-DE" sz="1800" cap="none" dirty="0">
                <a:effectLst/>
              </a:rPr>
              <a:t> er nach Hause kehret / sich in einen Brunnen </a:t>
            </a:r>
            <a:r>
              <a:rPr lang="de-DE" sz="1800" cap="none" dirty="0" err="1">
                <a:effectLst/>
              </a:rPr>
              <a:t>stürtzet</a:t>
            </a:r>
            <a:r>
              <a:rPr lang="de-DE" sz="1800" cap="none" dirty="0">
                <a:effectLst/>
              </a:rPr>
              <a:t> / und sein selbst Henker wird.“</a:t>
            </a:r>
          </a:p>
          <a:p>
            <a:endParaRPr lang="de-DE" dirty="0"/>
          </a:p>
        </p:txBody>
      </p:sp>
    </p:spTree>
    <p:extLst>
      <p:ext uri="{BB962C8B-B14F-4D97-AF65-F5344CB8AC3E}">
        <p14:creationId xmlns:p14="http://schemas.microsoft.com/office/powerpoint/2010/main" val="1552459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729F6C-18A9-4860-BB9A-312170223780}"/>
              </a:ext>
            </a:extLst>
          </p:cNvPr>
          <p:cNvSpPr>
            <a:spLocks noGrp="1"/>
          </p:cNvSpPr>
          <p:nvPr>
            <p:ph type="title"/>
          </p:nvPr>
        </p:nvSpPr>
        <p:spPr/>
        <p:txBody>
          <a:bodyPr>
            <a:normAutofit fontScale="90000"/>
          </a:bodyPr>
          <a:lstStyle/>
          <a:p>
            <a:pPr algn="ctr"/>
            <a:r>
              <a:rPr lang="de-DE" dirty="0">
                <a:effectLst/>
              </a:rPr>
              <a:t>Harsdörffer: </a:t>
            </a:r>
            <a:r>
              <a:rPr lang="de-DE" i="1" dirty="0">
                <a:effectLst/>
              </a:rPr>
              <a:t>Jämmerliche Mordgeschichten</a:t>
            </a:r>
            <a:r>
              <a:rPr lang="de-DE" dirty="0">
                <a:effectLst/>
              </a:rPr>
              <a:t>, oder: Von unmoralischen Frauen und dilettantischen Henkern </a:t>
            </a:r>
            <a:br>
              <a:rPr lang="de-DE" dirty="0">
                <a:effectLst/>
              </a:rPr>
            </a:br>
            <a:endParaRPr lang="de-DE" dirty="0"/>
          </a:p>
        </p:txBody>
      </p:sp>
      <p:sp>
        <p:nvSpPr>
          <p:cNvPr id="3" name="Inhaltsplatzhalter 2">
            <a:extLst>
              <a:ext uri="{FF2B5EF4-FFF2-40B4-BE49-F238E27FC236}">
                <a16:creationId xmlns:a16="http://schemas.microsoft.com/office/drawing/2014/main" id="{A580FB00-BD28-468A-BCCF-956B3BE0EAB2}"/>
              </a:ext>
            </a:extLst>
          </p:cNvPr>
          <p:cNvSpPr>
            <a:spLocks noGrp="1"/>
          </p:cNvSpPr>
          <p:nvPr>
            <p:ph idx="1"/>
          </p:nvPr>
        </p:nvSpPr>
        <p:spPr>
          <a:xfrm>
            <a:off x="1141413" y="2247441"/>
            <a:ext cx="4245835" cy="4395730"/>
          </a:xfrm>
        </p:spPr>
        <p:txBody>
          <a:bodyPr/>
          <a:lstStyle/>
          <a:p>
            <a:r>
              <a:rPr lang="de-DE" sz="1800" cap="none" dirty="0">
                <a:effectLst/>
              </a:rPr>
              <a:t>„7. Ist also dieser jämmerlichen Mordgeschichte erste </a:t>
            </a:r>
            <a:r>
              <a:rPr lang="de-DE" sz="1800" cap="none" dirty="0" err="1">
                <a:effectLst/>
              </a:rPr>
              <a:t>Ursach</a:t>
            </a:r>
            <a:r>
              <a:rPr lang="de-DE" sz="1800" cap="none" dirty="0">
                <a:effectLst/>
              </a:rPr>
              <a:t> gewesen die Trunkenheit / die andere Unzucht / die dritte ein böses und unruhiges Gewissen / welches bringet Judasreue und endlich darauf erfolgten Selbstmord.“</a:t>
            </a:r>
          </a:p>
          <a:p>
            <a:endParaRPr lang="de-DE" dirty="0"/>
          </a:p>
        </p:txBody>
      </p:sp>
      <p:pic>
        <p:nvPicPr>
          <p:cNvPr id="5" name="Grafik 4">
            <a:extLst>
              <a:ext uri="{FF2B5EF4-FFF2-40B4-BE49-F238E27FC236}">
                <a16:creationId xmlns:a16="http://schemas.microsoft.com/office/drawing/2014/main" id="{524F6ECF-EAC4-4420-A754-EFDF98D069E5}"/>
              </a:ext>
            </a:extLst>
          </p:cNvPr>
          <p:cNvPicPr>
            <a:picLocks noChangeAspect="1"/>
          </p:cNvPicPr>
          <p:nvPr/>
        </p:nvPicPr>
        <p:blipFill>
          <a:blip r:embed="rId2"/>
          <a:stretch>
            <a:fillRect/>
          </a:stretch>
        </p:blipFill>
        <p:spPr>
          <a:xfrm>
            <a:off x="7815809" y="2393414"/>
            <a:ext cx="3052635" cy="3524250"/>
          </a:xfrm>
          <a:prstGeom prst="rect">
            <a:avLst/>
          </a:prstGeom>
        </p:spPr>
      </p:pic>
    </p:spTree>
    <p:extLst>
      <p:ext uri="{BB962C8B-B14F-4D97-AF65-F5344CB8AC3E}">
        <p14:creationId xmlns:p14="http://schemas.microsoft.com/office/powerpoint/2010/main" val="116666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7E9277-08AF-4A04-A7A9-0A8E297A14AE}"/>
              </a:ext>
            </a:extLst>
          </p:cNvPr>
          <p:cNvSpPr>
            <a:spLocks noGrp="1"/>
          </p:cNvSpPr>
          <p:nvPr>
            <p:ph type="title"/>
          </p:nvPr>
        </p:nvSpPr>
        <p:spPr/>
        <p:txBody>
          <a:bodyPr/>
          <a:lstStyle/>
          <a:p>
            <a:pPr algn="ctr"/>
            <a:r>
              <a:rPr lang="de-DE" dirty="0">
                <a:effectLst/>
              </a:rPr>
              <a:t>Kindsmord im Sturm und Drang:</a:t>
            </a:r>
            <a:br>
              <a:rPr lang="de-DE" dirty="0">
                <a:effectLst/>
              </a:rPr>
            </a:br>
            <a:r>
              <a:rPr lang="de-DE" dirty="0">
                <a:effectLst/>
              </a:rPr>
              <a:t>Von Gretchen und anderen Pfarrerstöchtern</a:t>
            </a:r>
            <a:endParaRPr lang="de-DE" dirty="0"/>
          </a:p>
        </p:txBody>
      </p:sp>
      <p:sp>
        <p:nvSpPr>
          <p:cNvPr id="3" name="Inhaltsplatzhalter 2">
            <a:extLst>
              <a:ext uri="{FF2B5EF4-FFF2-40B4-BE49-F238E27FC236}">
                <a16:creationId xmlns:a16="http://schemas.microsoft.com/office/drawing/2014/main" id="{4381AB43-3BC1-489D-A5B8-1EB600B06000}"/>
              </a:ext>
            </a:extLst>
          </p:cNvPr>
          <p:cNvSpPr>
            <a:spLocks noGrp="1"/>
          </p:cNvSpPr>
          <p:nvPr>
            <p:ph idx="1"/>
          </p:nvPr>
        </p:nvSpPr>
        <p:spPr>
          <a:xfrm>
            <a:off x="1141413" y="2666999"/>
            <a:ext cx="5931416" cy="3799902"/>
          </a:xfrm>
        </p:spPr>
        <p:txBody>
          <a:bodyPr/>
          <a:lstStyle/>
          <a:p>
            <a:r>
              <a:rPr lang="de-DE" sz="1800" cap="none" dirty="0">
                <a:effectLst/>
              </a:rPr>
              <a:t>„Hörst du, die Bürger </a:t>
            </a:r>
            <a:r>
              <a:rPr lang="de-DE" sz="1800" cap="none" dirty="0" err="1">
                <a:effectLst/>
              </a:rPr>
              <a:t>schlürpfen</a:t>
            </a:r>
            <a:r>
              <a:rPr lang="de-DE" sz="1800" cap="none" dirty="0">
                <a:effectLst/>
              </a:rPr>
              <a:t> nur über die Gassen! Hörst du? Kein lautes Wort. Die Glocke ruft! - Krack, das Stäbchen bricht! – Es zuckt in jedem Nacken die Schärfe, die nach meinem zuckt! – Die Glocke!“ </a:t>
            </a:r>
          </a:p>
          <a:p>
            <a:pPr algn="r"/>
            <a:r>
              <a:rPr lang="de-DE" sz="1800" cap="none" dirty="0">
                <a:effectLst/>
              </a:rPr>
              <a:t>Goethe: </a:t>
            </a:r>
            <a:r>
              <a:rPr lang="de-DE" sz="1800" i="1" cap="none" dirty="0">
                <a:effectLst/>
              </a:rPr>
              <a:t>Faust, eine Tragödie</a:t>
            </a:r>
          </a:p>
          <a:p>
            <a:endParaRPr lang="de-DE" dirty="0"/>
          </a:p>
        </p:txBody>
      </p:sp>
      <p:pic>
        <p:nvPicPr>
          <p:cNvPr id="7" name="Grafik 6">
            <a:extLst>
              <a:ext uri="{FF2B5EF4-FFF2-40B4-BE49-F238E27FC236}">
                <a16:creationId xmlns:a16="http://schemas.microsoft.com/office/drawing/2014/main" id="{53C901FD-D678-402C-B0BC-D4CA6060CB54}"/>
              </a:ext>
            </a:extLst>
          </p:cNvPr>
          <p:cNvPicPr>
            <a:picLocks noChangeAspect="1"/>
          </p:cNvPicPr>
          <p:nvPr/>
        </p:nvPicPr>
        <p:blipFill>
          <a:blip r:embed="rId2"/>
          <a:stretch>
            <a:fillRect/>
          </a:stretch>
        </p:blipFill>
        <p:spPr>
          <a:xfrm>
            <a:off x="7757079" y="3476626"/>
            <a:ext cx="3133725" cy="1733550"/>
          </a:xfrm>
          <a:prstGeom prst="rect">
            <a:avLst/>
          </a:prstGeom>
        </p:spPr>
      </p:pic>
    </p:spTree>
    <p:extLst>
      <p:ext uri="{BB962C8B-B14F-4D97-AF65-F5344CB8AC3E}">
        <p14:creationId xmlns:p14="http://schemas.microsoft.com/office/powerpoint/2010/main" val="594521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7E9277-08AF-4A04-A7A9-0A8E297A14AE}"/>
              </a:ext>
            </a:extLst>
          </p:cNvPr>
          <p:cNvSpPr>
            <a:spLocks noGrp="1"/>
          </p:cNvSpPr>
          <p:nvPr>
            <p:ph type="title"/>
          </p:nvPr>
        </p:nvSpPr>
        <p:spPr/>
        <p:txBody>
          <a:bodyPr/>
          <a:lstStyle/>
          <a:p>
            <a:pPr algn="ctr"/>
            <a:r>
              <a:rPr lang="de-DE" dirty="0">
                <a:effectLst/>
              </a:rPr>
              <a:t>Kindsmord im Sturm und Drang:</a:t>
            </a:r>
            <a:br>
              <a:rPr lang="de-DE" dirty="0">
                <a:effectLst/>
              </a:rPr>
            </a:br>
            <a:r>
              <a:rPr lang="de-DE" dirty="0">
                <a:effectLst/>
              </a:rPr>
              <a:t>Von Gretchen und anderen Pfarrerstöchtern</a:t>
            </a:r>
            <a:endParaRPr lang="de-DE" dirty="0"/>
          </a:p>
        </p:txBody>
      </p:sp>
      <p:sp>
        <p:nvSpPr>
          <p:cNvPr id="3" name="Inhaltsplatzhalter 2">
            <a:extLst>
              <a:ext uri="{FF2B5EF4-FFF2-40B4-BE49-F238E27FC236}">
                <a16:creationId xmlns:a16="http://schemas.microsoft.com/office/drawing/2014/main" id="{4381AB43-3BC1-489D-A5B8-1EB600B06000}"/>
              </a:ext>
            </a:extLst>
          </p:cNvPr>
          <p:cNvSpPr>
            <a:spLocks noGrp="1"/>
          </p:cNvSpPr>
          <p:nvPr>
            <p:ph idx="1"/>
          </p:nvPr>
        </p:nvSpPr>
        <p:spPr>
          <a:xfrm>
            <a:off x="1141413" y="2666999"/>
            <a:ext cx="5931416" cy="3799902"/>
          </a:xfrm>
        </p:spPr>
        <p:txBody>
          <a:bodyPr>
            <a:normAutofit/>
          </a:bodyPr>
          <a:lstStyle/>
          <a:p>
            <a:r>
              <a:rPr lang="de-DE" sz="1800" cap="none" dirty="0">
                <a:effectLst/>
              </a:rPr>
              <a:t>„Und Ihnen nebst Ihrer ganzen kriminalistischen </a:t>
            </a:r>
            <a:r>
              <a:rPr lang="de-DE" sz="1800" cap="none" dirty="0" err="1">
                <a:effectLst/>
              </a:rPr>
              <a:t>Unfühlbarkeit</a:t>
            </a:r>
            <a:r>
              <a:rPr lang="de-DE" sz="1800" cap="none" dirty="0">
                <a:effectLst/>
              </a:rPr>
              <a:t> zum Trotz […] will ich mich heute noch auf den Weg nach Versailles machen, bei der gesetzgebenden Macht selbst Gnade für sie </a:t>
            </a:r>
            <a:r>
              <a:rPr lang="de-DE" sz="1800" cap="none" dirty="0" err="1">
                <a:effectLst/>
              </a:rPr>
              <a:t>auszuwürken</a:t>
            </a:r>
            <a:r>
              <a:rPr lang="de-DE" sz="1800" cap="none" dirty="0">
                <a:effectLst/>
              </a:rPr>
              <a:t>“.</a:t>
            </a:r>
          </a:p>
          <a:p>
            <a:pPr algn="r"/>
            <a:r>
              <a:rPr lang="de-DE" sz="1800" cap="none" dirty="0"/>
              <a:t>Leopold Heinrich Wagner, </a:t>
            </a:r>
            <a:r>
              <a:rPr lang="de-DE" sz="1800" i="1" cap="none" dirty="0"/>
              <a:t>Die Kindermörderin</a:t>
            </a:r>
          </a:p>
        </p:txBody>
      </p:sp>
      <p:pic>
        <p:nvPicPr>
          <p:cNvPr id="8" name="Grafik 7">
            <a:extLst>
              <a:ext uri="{FF2B5EF4-FFF2-40B4-BE49-F238E27FC236}">
                <a16:creationId xmlns:a16="http://schemas.microsoft.com/office/drawing/2014/main" id="{B610CDFB-4AC8-4331-A7D3-C553C56E7143}"/>
              </a:ext>
            </a:extLst>
          </p:cNvPr>
          <p:cNvPicPr>
            <a:picLocks noChangeAspect="1"/>
          </p:cNvPicPr>
          <p:nvPr/>
        </p:nvPicPr>
        <p:blipFill>
          <a:blip r:embed="rId2"/>
          <a:stretch>
            <a:fillRect/>
          </a:stretch>
        </p:blipFill>
        <p:spPr>
          <a:xfrm>
            <a:off x="8650020" y="2089236"/>
            <a:ext cx="2763456" cy="4377665"/>
          </a:xfrm>
          <a:prstGeom prst="rect">
            <a:avLst/>
          </a:prstGeom>
        </p:spPr>
      </p:pic>
    </p:spTree>
    <p:extLst>
      <p:ext uri="{BB962C8B-B14F-4D97-AF65-F5344CB8AC3E}">
        <p14:creationId xmlns:p14="http://schemas.microsoft.com/office/powerpoint/2010/main" val="2872901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7E9277-08AF-4A04-A7A9-0A8E297A14AE}"/>
              </a:ext>
            </a:extLst>
          </p:cNvPr>
          <p:cNvSpPr>
            <a:spLocks noGrp="1"/>
          </p:cNvSpPr>
          <p:nvPr>
            <p:ph type="title"/>
          </p:nvPr>
        </p:nvSpPr>
        <p:spPr/>
        <p:txBody>
          <a:bodyPr/>
          <a:lstStyle/>
          <a:p>
            <a:pPr algn="ctr"/>
            <a:r>
              <a:rPr lang="de-DE" dirty="0">
                <a:effectLst/>
              </a:rPr>
              <a:t>Kindsmord im Sturm und Drang:</a:t>
            </a:r>
            <a:br>
              <a:rPr lang="de-DE" dirty="0">
                <a:effectLst/>
              </a:rPr>
            </a:br>
            <a:r>
              <a:rPr lang="de-DE" dirty="0">
                <a:effectLst/>
              </a:rPr>
              <a:t>Von Gretchen und anderen Pfarrerstöchtern</a:t>
            </a:r>
            <a:endParaRPr lang="de-DE" dirty="0"/>
          </a:p>
        </p:txBody>
      </p:sp>
      <p:sp>
        <p:nvSpPr>
          <p:cNvPr id="3" name="Inhaltsplatzhalter 2">
            <a:extLst>
              <a:ext uri="{FF2B5EF4-FFF2-40B4-BE49-F238E27FC236}">
                <a16:creationId xmlns:a16="http://schemas.microsoft.com/office/drawing/2014/main" id="{4381AB43-3BC1-489D-A5B8-1EB600B06000}"/>
              </a:ext>
            </a:extLst>
          </p:cNvPr>
          <p:cNvSpPr>
            <a:spLocks noGrp="1"/>
          </p:cNvSpPr>
          <p:nvPr>
            <p:ph idx="1"/>
          </p:nvPr>
        </p:nvSpPr>
        <p:spPr>
          <a:xfrm>
            <a:off x="1141413" y="2666999"/>
            <a:ext cx="5931416" cy="3799902"/>
          </a:xfrm>
        </p:spPr>
        <p:txBody>
          <a:bodyPr>
            <a:normAutofit/>
          </a:bodyPr>
          <a:lstStyle/>
          <a:p>
            <a:r>
              <a:rPr lang="de-DE" cap="none" dirty="0">
                <a:effectLst/>
              </a:rPr>
              <a:t>„man konnte es nicht begreifen, nicht fassen, </a:t>
            </a:r>
            <a:r>
              <a:rPr lang="de-DE" cap="none" dirty="0" err="1">
                <a:effectLst/>
              </a:rPr>
              <a:t>daß</a:t>
            </a:r>
            <a:r>
              <a:rPr lang="de-DE" cap="none" dirty="0">
                <a:effectLst/>
              </a:rPr>
              <a:t> eine so liebenswürdige Gestalt unter Henkershänden umkommen sollte; der Prediger war nicht imstande, ihr ein einziges Trostwort zuzusprechen - - vergeblich! Die Gesetze waren zu streng, der Fall zu deutlich, sie wurde enthauptet“.</a:t>
            </a:r>
          </a:p>
          <a:p>
            <a:pPr algn="r"/>
            <a:r>
              <a:rPr lang="de-DE" cap="none" dirty="0"/>
              <a:t>Jakob Michael Reinhold Lenz</a:t>
            </a:r>
            <a:r>
              <a:rPr lang="de-DE" i="1" cap="none" dirty="0"/>
              <a:t>, </a:t>
            </a:r>
            <a:r>
              <a:rPr lang="de-DE" i="1" cap="none" dirty="0" err="1"/>
              <a:t>Zerbin</a:t>
            </a:r>
            <a:r>
              <a:rPr lang="de-DE" i="1" cap="none" dirty="0"/>
              <a:t> oder die neuere Philosophie</a:t>
            </a:r>
          </a:p>
        </p:txBody>
      </p:sp>
      <p:pic>
        <p:nvPicPr>
          <p:cNvPr id="6" name="Grafik 5">
            <a:extLst>
              <a:ext uri="{FF2B5EF4-FFF2-40B4-BE49-F238E27FC236}">
                <a16:creationId xmlns:a16="http://schemas.microsoft.com/office/drawing/2014/main" id="{46116DE0-6A7A-48AF-B110-E0AF1BAA22C2}"/>
              </a:ext>
            </a:extLst>
          </p:cNvPr>
          <p:cNvPicPr>
            <a:picLocks noChangeAspect="1"/>
          </p:cNvPicPr>
          <p:nvPr/>
        </p:nvPicPr>
        <p:blipFill>
          <a:blip r:embed="rId2"/>
          <a:stretch>
            <a:fillRect/>
          </a:stretch>
        </p:blipFill>
        <p:spPr>
          <a:xfrm>
            <a:off x="8939833" y="2123501"/>
            <a:ext cx="2923443" cy="4343400"/>
          </a:xfrm>
          <a:prstGeom prst="rect">
            <a:avLst/>
          </a:prstGeom>
        </p:spPr>
      </p:pic>
    </p:spTree>
    <p:extLst>
      <p:ext uri="{BB962C8B-B14F-4D97-AF65-F5344CB8AC3E}">
        <p14:creationId xmlns:p14="http://schemas.microsoft.com/office/powerpoint/2010/main" val="587989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7E9277-08AF-4A04-A7A9-0A8E297A14AE}"/>
              </a:ext>
            </a:extLst>
          </p:cNvPr>
          <p:cNvSpPr>
            <a:spLocks noGrp="1"/>
          </p:cNvSpPr>
          <p:nvPr>
            <p:ph type="title"/>
          </p:nvPr>
        </p:nvSpPr>
        <p:spPr/>
        <p:txBody>
          <a:bodyPr/>
          <a:lstStyle/>
          <a:p>
            <a:pPr algn="ctr"/>
            <a:r>
              <a:rPr lang="de-DE" dirty="0">
                <a:effectLst/>
              </a:rPr>
              <a:t>Kindsmord im Sturm und Drang:</a:t>
            </a:r>
            <a:br>
              <a:rPr lang="de-DE" dirty="0">
                <a:effectLst/>
              </a:rPr>
            </a:br>
            <a:r>
              <a:rPr lang="de-DE" dirty="0">
                <a:effectLst/>
              </a:rPr>
              <a:t>Von Gretchen und anderen Pfarrerstöchtern</a:t>
            </a:r>
            <a:endParaRPr lang="de-DE" dirty="0"/>
          </a:p>
        </p:txBody>
      </p:sp>
      <p:sp>
        <p:nvSpPr>
          <p:cNvPr id="3" name="Inhaltsplatzhalter 2">
            <a:extLst>
              <a:ext uri="{FF2B5EF4-FFF2-40B4-BE49-F238E27FC236}">
                <a16:creationId xmlns:a16="http://schemas.microsoft.com/office/drawing/2014/main" id="{4381AB43-3BC1-489D-A5B8-1EB600B06000}"/>
              </a:ext>
            </a:extLst>
          </p:cNvPr>
          <p:cNvSpPr>
            <a:spLocks noGrp="1"/>
          </p:cNvSpPr>
          <p:nvPr>
            <p:ph idx="1"/>
          </p:nvPr>
        </p:nvSpPr>
        <p:spPr>
          <a:xfrm>
            <a:off x="1141412" y="2666999"/>
            <a:ext cx="6967001" cy="3799902"/>
          </a:xfrm>
        </p:spPr>
        <p:txBody>
          <a:bodyPr>
            <a:normAutofit/>
          </a:bodyPr>
          <a:lstStyle/>
          <a:p>
            <a:pPr marL="0" indent="0">
              <a:buNone/>
            </a:pPr>
            <a:r>
              <a:rPr lang="de-DE" sz="1800" cap="none" dirty="0">
                <a:effectLst/>
              </a:rPr>
              <a:t>Allnächtlich herunter vom Rabenstein,</a:t>
            </a:r>
            <a:br>
              <a:rPr lang="de-DE" sz="1800" cap="none" dirty="0">
                <a:effectLst/>
              </a:rPr>
            </a:br>
            <a:r>
              <a:rPr lang="de-DE" sz="1800" cap="none" dirty="0">
                <a:effectLst/>
              </a:rPr>
              <a:t>Allnächtlich herunter von Rade</a:t>
            </a:r>
            <a:br>
              <a:rPr lang="de-DE" sz="1800" cap="none" dirty="0">
                <a:effectLst/>
              </a:rPr>
            </a:br>
            <a:r>
              <a:rPr lang="de-DE" sz="1800" cap="none" dirty="0">
                <a:effectLst/>
              </a:rPr>
              <a:t>Huscht bleich und </a:t>
            </a:r>
            <a:r>
              <a:rPr lang="de-DE" sz="1800" cap="none" dirty="0" err="1">
                <a:effectLst/>
              </a:rPr>
              <a:t>molkicht</a:t>
            </a:r>
            <a:r>
              <a:rPr lang="de-DE" sz="1800" cap="none" dirty="0">
                <a:effectLst/>
              </a:rPr>
              <a:t> ein Schattengesicht,</a:t>
            </a:r>
            <a:br>
              <a:rPr lang="de-DE" sz="1800" cap="none" dirty="0">
                <a:effectLst/>
              </a:rPr>
            </a:br>
            <a:r>
              <a:rPr lang="de-DE" sz="1800" cap="none" dirty="0">
                <a:effectLst/>
              </a:rPr>
              <a:t>Will löschen das Flämmchen, und kann es doch nicht,</a:t>
            </a:r>
            <a:br>
              <a:rPr lang="de-DE" sz="1800" cap="none" dirty="0">
                <a:effectLst/>
              </a:rPr>
            </a:br>
            <a:r>
              <a:rPr lang="de-DE" sz="1800" cap="none" dirty="0">
                <a:effectLst/>
              </a:rPr>
              <a:t>Und wimmert am Unkengestade.</a:t>
            </a:r>
          </a:p>
          <a:p>
            <a:pPr marL="0" indent="0" algn="r">
              <a:buNone/>
            </a:pPr>
            <a:r>
              <a:rPr lang="de-DE" sz="1800" cap="none" dirty="0">
                <a:effectLst/>
              </a:rPr>
              <a:t>Gottfried August Bürger</a:t>
            </a:r>
            <a:r>
              <a:rPr lang="de-DE" sz="1800" i="1" cap="none" dirty="0">
                <a:effectLst/>
              </a:rPr>
              <a:t>, Des Pfarrers Tochter von Taubenhain</a:t>
            </a:r>
          </a:p>
          <a:p>
            <a:pPr marL="0" indent="0">
              <a:buNone/>
            </a:pPr>
            <a:endParaRPr lang="de-DE" i="1" cap="none" dirty="0"/>
          </a:p>
        </p:txBody>
      </p:sp>
      <p:pic>
        <p:nvPicPr>
          <p:cNvPr id="5" name="Grafik 4">
            <a:extLst>
              <a:ext uri="{FF2B5EF4-FFF2-40B4-BE49-F238E27FC236}">
                <a16:creationId xmlns:a16="http://schemas.microsoft.com/office/drawing/2014/main" id="{8AAD989C-0946-48E5-A610-17636DA5F08E}"/>
              </a:ext>
            </a:extLst>
          </p:cNvPr>
          <p:cNvPicPr>
            <a:picLocks noChangeAspect="1"/>
          </p:cNvPicPr>
          <p:nvPr/>
        </p:nvPicPr>
        <p:blipFill>
          <a:blip r:embed="rId2"/>
          <a:stretch>
            <a:fillRect/>
          </a:stretch>
        </p:blipFill>
        <p:spPr>
          <a:xfrm>
            <a:off x="7925095" y="2820318"/>
            <a:ext cx="4050240" cy="2752897"/>
          </a:xfrm>
          <a:prstGeom prst="rect">
            <a:avLst/>
          </a:prstGeom>
        </p:spPr>
      </p:pic>
    </p:spTree>
    <p:extLst>
      <p:ext uri="{BB962C8B-B14F-4D97-AF65-F5344CB8AC3E}">
        <p14:creationId xmlns:p14="http://schemas.microsoft.com/office/powerpoint/2010/main" val="3825265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0034D2-0092-4213-A4C6-EE96EC65AF3F}"/>
              </a:ext>
            </a:extLst>
          </p:cNvPr>
          <p:cNvSpPr>
            <a:spLocks noGrp="1"/>
          </p:cNvSpPr>
          <p:nvPr>
            <p:ph type="title"/>
          </p:nvPr>
        </p:nvSpPr>
        <p:spPr/>
        <p:txBody>
          <a:bodyPr/>
          <a:lstStyle/>
          <a:p>
            <a:pPr algn="ctr"/>
            <a:r>
              <a:rPr lang="de-DE" dirty="0">
                <a:effectLst/>
              </a:rPr>
              <a:t>III.	Die Mannheimer Preisfrage: </a:t>
            </a:r>
            <a:br>
              <a:rPr lang="de-DE" dirty="0">
                <a:effectLst/>
              </a:rPr>
            </a:br>
            <a:r>
              <a:rPr lang="de-DE" dirty="0">
                <a:effectLst/>
              </a:rPr>
              <a:t>Mehr Antworten als Lösungen </a:t>
            </a:r>
            <a:br>
              <a:rPr lang="de-DE" dirty="0">
                <a:effectLst/>
              </a:rPr>
            </a:br>
            <a:endParaRPr lang="de-DE" dirty="0"/>
          </a:p>
        </p:txBody>
      </p:sp>
      <p:sp>
        <p:nvSpPr>
          <p:cNvPr id="3" name="Inhaltsplatzhalter 2">
            <a:extLst>
              <a:ext uri="{FF2B5EF4-FFF2-40B4-BE49-F238E27FC236}">
                <a16:creationId xmlns:a16="http://schemas.microsoft.com/office/drawing/2014/main" id="{72FAA360-66FB-4E35-B71E-860EFF062CA0}"/>
              </a:ext>
            </a:extLst>
          </p:cNvPr>
          <p:cNvSpPr>
            <a:spLocks noGrp="1"/>
          </p:cNvSpPr>
          <p:nvPr>
            <p:ph idx="1"/>
          </p:nvPr>
        </p:nvSpPr>
        <p:spPr>
          <a:xfrm>
            <a:off x="1938108" y="2552728"/>
            <a:ext cx="3904312" cy="3124201"/>
          </a:xfrm>
        </p:spPr>
        <p:txBody>
          <a:bodyPr>
            <a:normAutofit/>
          </a:bodyPr>
          <a:lstStyle/>
          <a:p>
            <a:r>
              <a:rPr lang="de-DE" sz="1800" cap="none" dirty="0">
                <a:effectLst/>
              </a:rPr>
              <a:t>Die </a:t>
            </a:r>
            <a:r>
              <a:rPr lang="de-DE" sz="1800" i="1" cap="none" dirty="0">
                <a:effectLst/>
              </a:rPr>
              <a:t>Rheinischen Beiträge zur Gelehrsamkeit</a:t>
            </a:r>
            <a:r>
              <a:rPr lang="de-DE" sz="1800" cap="none" dirty="0">
                <a:effectLst/>
              </a:rPr>
              <a:t> hatten im Juli 1780 gefragt: </a:t>
            </a:r>
          </a:p>
          <a:p>
            <a:br>
              <a:rPr lang="de-DE" sz="1800" i="1" cap="none" dirty="0">
                <a:effectLst/>
              </a:rPr>
            </a:br>
            <a:r>
              <a:rPr lang="de-DE" sz="1800" i="1" cap="none" dirty="0">
                <a:effectLst/>
              </a:rPr>
              <a:t>„Welches sind die besten ausführbaren Mittel, dem Kindermord abzuhelfen, ohne die Unzucht zu begünstigen?“ </a:t>
            </a:r>
            <a:endParaRPr lang="de-DE" sz="1800" i="1" cap="none" dirty="0"/>
          </a:p>
        </p:txBody>
      </p:sp>
      <p:pic>
        <p:nvPicPr>
          <p:cNvPr id="5" name="Grafik 4">
            <a:extLst>
              <a:ext uri="{FF2B5EF4-FFF2-40B4-BE49-F238E27FC236}">
                <a16:creationId xmlns:a16="http://schemas.microsoft.com/office/drawing/2014/main" id="{B20E1930-0700-4570-8BD9-2FB544C38F4B}"/>
              </a:ext>
            </a:extLst>
          </p:cNvPr>
          <p:cNvPicPr>
            <a:picLocks noChangeAspect="1"/>
          </p:cNvPicPr>
          <p:nvPr/>
        </p:nvPicPr>
        <p:blipFill>
          <a:blip r:embed="rId2"/>
          <a:stretch>
            <a:fillRect/>
          </a:stretch>
        </p:blipFill>
        <p:spPr>
          <a:xfrm>
            <a:off x="7770681" y="2362199"/>
            <a:ext cx="2483211" cy="3633789"/>
          </a:xfrm>
          <a:prstGeom prst="rect">
            <a:avLst/>
          </a:prstGeom>
        </p:spPr>
      </p:pic>
    </p:spTree>
    <p:extLst>
      <p:ext uri="{BB962C8B-B14F-4D97-AF65-F5344CB8AC3E}">
        <p14:creationId xmlns:p14="http://schemas.microsoft.com/office/powerpoint/2010/main" val="3992124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33B51-3410-420D-AC2D-867A8009ABF5}"/>
              </a:ext>
            </a:extLst>
          </p:cNvPr>
          <p:cNvSpPr>
            <a:spLocks noGrp="1"/>
          </p:cNvSpPr>
          <p:nvPr>
            <p:ph type="title"/>
          </p:nvPr>
        </p:nvSpPr>
        <p:spPr>
          <a:xfrm>
            <a:off x="1141413" y="356211"/>
            <a:ext cx="9905998" cy="2057399"/>
          </a:xfrm>
        </p:spPr>
        <p:txBody>
          <a:bodyPr>
            <a:normAutofit fontScale="90000"/>
          </a:bodyPr>
          <a:lstStyle/>
          <a:p>
            <a:pPr algn="ctr"/>
            <a:r>
              <a:rPr lang="de-DE" dirty="0">
                <a:effectLst/>
              </a:rPr>
              <a:t>Heinrich Pestalozzi, </a:t>
            </a:r>
            <a:r>
              <a:rPr lang="de-DE" i="1" dirty="0" err="1">
                <a:effectLst/>
              </a:rPr>
              <a:t>Ueber</a:t>
            </a:r>
            <a:r>
              <a:rPr lang="de-DE" i="1" dirty="0">
                <a:effectLst/>
              </a:rPr>
              <a:t> Gesetzgebung </a:t>
            </a:r>
            <a:br>
              <a:rPr lang="de-DE" i="1" dirty="0">
                <a:effectLst/>
              </a:rPr>
            </a:br>
            <a:r>
              <a:rPr lang="de-DE" i="1" dirty="0">
                <a:effectLst/>
              </a:rPr>
              <a:t>und Kindermord</a:t>
            </a:r>
            <a:r>
              <a:rPr lang="de-DE" dirty="0">
                <a:effectLst/>
              </a:rPr>
              <a:t>: </a:t>
            </a:r>
            <a:br>
              <a:rPr lang="de-DE" dirty="0">
                <a:effectLst/>
              </a:rPr>
            </a:br>
            <a:r>
              <a:rPr lang="de-DE" dirty="0">
                <a:effectLst/>
              </a:rPr>
              <a:t>Die Erfindung des inneren Monologs </a:t>
            </a:r>
            <a:br>
              <a:rPr lang="de-DE" dirty="0">
                <a:effectLst/>
              </a:rPr>
            </a:br>
            <a:r>
              <a:rPr lang="de-DE" dirty="0">
                <a:effectLst/>
              </a:rPr>
              <a:t>aus dem Geist des Kindsmords</a:t>
            </a:r>
            <a:br>
              <a:rPr lang="de-DE" dirty="0">
                <a:effectLst/>
              </a:rPr>
            </a:br>
            <a:endParaRPr lang="de-DE" dirty="0"/>
          </a:p>
        </p:txBody>
      </p:sp>
      <p:sp>
        <p:nvSpPr>
          <p:cNvPr id="3" name="Inhaltsplatzhalter 2">
            <a:extLst>
              <a:ext uri="{FF2B5EF4-FFF2-40B4-BE49-F238E27FC236}">
                <a16:creationId xmlns:a16="http://schemas.microsoft.com/office/drawing/2014/main" id="{F820FB20-E755-40DE-9B3A-874DA13281A1}"/>
              </a:ext>
            </a:extLst>
          </p:cNvPr>
          <p:cNvSpPr>
            <a:spLocks noGrp="1"/>
          </p:cNvSpPr>
          <p:nvPr>
            <p:ph idx="1"/>
          </p:nvPr>
        </p:nvSpPr>
        <p:spPr>
          <a:xfrm>
            <a:off x="481318" y="2308033"/>
            <a:ext cx="11226188" cy="4549967"/>
          </a:xfrm>
        </p:spPr>
        <p:txBody>
          <a:bodyPr>
            <a:normAutofit/>
          </a:bodyPr>
          <a:lstStyle/>
          <a:p>
            <a:r>
              <a:rPr lang="de-DE" sz="1800" cap="none" dirty="0">
                <a:effectLst/>
              </a:rPr>
              <a:t>„Aber wozu diese Bilder? – Willst du nicht enden mit deinen Schauergemälden? ich antworte, ich wollte das Gefühl, welches mein Innerstes durchdringt, […] so stark und warm und vielseitig reg machen, als es mir immer möglich gewesen“ </a:t>
            </a:r>
          </a:p>
          <a:p>
            <a:r>
              <a:rPr lang="de-DE" sz="1800" cap="none" dirty="0">
                <a:effectLst/>
              </a:rPr>
              <a:t>„Stek ein das Schwerdt deiner Henker Europa! es zerfleischet die Mörderinnen umsonst ohne stilles rasen, und ohne innere verzweifelnde Muth, würdet kein Mädchen sein Kind“ </a:t>
            </a:r>
          </a:p>
          <a:p>
            <a:r>
              <a:rPr lang="de-DE" sz="1800" cap="none" dirty="0">
                <a:effectLst/>
              </a:rPr>
              <a:t>„Das Kind ist noch nicht da – es will nur kommen, es ist noch nicht da – aber es kommt – es kommt – es zerreißt dir deine Eingeweide – deine Zähne kirren vom Fieber deiner Schmerzen – es kommt – es zerreißt dir deine Eingeweide – es kommt – es wird </a:t>
            </a:r>
            <a:r>
              <a:rPr lang="de-DE" sz="1800" cap="none" dirty="0" err="1">
                <a:effectLst/>
              </a:rPr>
              <a:t>seyn</a:t>
            </a:r>
            <a:r>
              <a:rPr lang="de-DE" sz="1800" cap="none" dirty="0">
                <a:effectLst/>
              </a:rPr>
              <a:t> – es wird dir dein Leben vergiften“ </a:t>
            </a:r>
          </a:p>
          <a:p>
            <a:r>
              <a:rPr lang="de-DE" sz="1800" cap="none" dirty="0">
                <a:effectLst/>
              </a:rPr>
              <a:t>„Und ich mache mir kein Bedenken, hier im gemeinen Menschenton </a:t>
            </a:r>
            <a:r>
              <a:rPr lang="de-DE" sz="1800" cap="none" dirty="0" err="1">
                <a:effectLst/>
              </a:rPr>
              <a:t>beyzufügen</a:t>
            </a:r>
            <a:r>
              <a:rPr lang="de-DE" sz="1800" cap="none" dirty="0">
                <a:effectLst/>
              </a:rPr>
              <a:t>, wenn die </a:t>
            </a:r>
            <a:r>
              <a:rPr lang="de-DE" sz="1800" i="1" cap="none" dirty="0" err="1">
                <a:effectLst/>
              </a:rPr>
              <a:t>Compilateurs</a:t>
            </a:r>
            <a:r>
              <a:rPr lang="de-DE" sz="1800" i="1" cap="none" dirty="0">
                <a:effectLst/>
              </a:rPr>
              <a:t> </a:t>
            </a:r>
            <a:r>
              <a:rPr lang="de-DE" sz="1800" cap="none" dirty="0">
                <a:effectLst/>
              </a:rPr>
              <a:t>der </a:t>
            </a:r>
            <a:r>
              <a:rPr lang="de-DE" sz="1800" i="1" cap="none" dirty="0" err="1">
                <a:effectLst/>
              </a:rPr>
              <a:t>Codices</a:t>
            </a:r>
            <a:r>
              <a:rPr lang="de-DE" sz="1800" cap="none" dirty="0">
                <a:effectLst/>
              </a:rPr>
              <a:t>, die uns richten, sich in diesem Fach mehr mit Weibern besprächen, wir wären solider bedient“ </a:t>
            </a:r>
          </a:p>
          <a:p>
            <a:endParaRPr lang="de-DE" sz="1800" cap="none" dirty="0"/>
          </a:p>
        </p:txBody>
      </p:sp>
    </p:spTree>
    <p:extLst>
      <p:ext uri="{BB962C8B-B14F-4D97-AF65-F5344CB8AC3E}">
        <p14:creationId xmlns:p14="http://schemas.microsoft.com/office/powerpoint/2010/main" val="4123221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E8B3AA-02C5-4060-BF96-D60FB011CD35}"/>
              </a:ext>
            </a:extLst>
          </p:cNvPr>
          <p:cNvSpPr>
            <a:spLocks noGrp="1"/>
          </p:cNvSpPr>
          <p:nvPr>
            <p:ph type="title"/>
          </p:nvPr>
        </p:nvSpPr>
        <p:spPr>
          <a:xfrm>
            <a:off x="1095261" y="510448"/>
            <a:ext cx="9905998" cy="1571740"/>
          </a:xfrm>
        </p:spPr>
        <p:txBody>
          <a:bodyPr/>
          <a:lstStyle/>
          <a:p>
            <a:pPr algn="ctr"/>
            <a:r>
              <a:rPr lang="de-DE" dirty="0">
                <a:effectLst/>
              </a:rPr>
              <a:t>Johann Georg Schlosser, </a:t>
            </a:r>
            <a:r>
              <a:rPr lang="de-DE" i="1" dirty="0">
                <a:effectLst/>
              </a:rPr>
              <a:t>Die </a:t>
            </a:r>
            <a:r>
              <a:rPr lang="de-DE" i="1" dirty="0" err="1">
                <a:effectLst/>
              </a:rPr>
              <a:t>Wudbianer</a:t>
            </a:r>
            <a:r>
              <a:rPr lang="de-DE" i="1" dirty="0">
                <a:effectLst/>
              </a:rPr>
              <a:t>: </a:t>
            </a:r>
            <a:r>
              <a:rPr lang="de-DE" dirty="0">
                <a:effectLst/>
              </a:rPr>
              <a:t>Der Tod allein ist nicht genug</a:t>
            </a:r>
            <a:endParaRPr lang="de-DE" dirty="0"/>
          </a:p>
        </p:txBody>
      </p:sp>
      <p:sp>
        <p:nvSpPr>
          <p:cNvPr id="3" name="Inhaltsplatzhalter 2">
            <a:extLst>
              <a:ext uri="{FF2B5EF4-FFF2-40B4-BE49-F238E27FC236}">
                <a16:creationId xmlns:a16="http://schemas.microsoft.com/office/drawing/2014/main" id="{40C824B0-A3F4-4D7B-8086-ABF332706FA2}"/>
              </a:ext>
            </a:extLst>
          </p:cNvPr>
          <p:cNvSpPr>
            <a:spLocks noGrp="1"/>
          </p:cNvSpPr>
          <p:nvPr>
            <p:ph idx="1"/>
          </p:nvPr>
        </p:nvSpPr>
        <p:spPr>
          <a:xfrm>
            <a:off x="1630496" y="1817783"/>
            <a:ext cx="8835528" cy="3973417"/>
          </a:xfrm>
        </p:spPr>
        <p:txBody>
          <a:bodyPr>
            <a:normAutofit/>
          </a:bodyPr>
          <a:lstStyle/>
          <a:p>
            <a:r>
              <a:rPr lang="de-DE" sz="1800" cap="none" dirty="0">
                <a:effectLst/>
              </a:rPr>
              <a:t>„Die ersten </a:t>
            </a:r>
            <a:r>
              <a:rPr lang="de-DE" sz="1800" cap="none" dirty="0" err="1">
                <a:effectLst/>
              </a:rPr>
              <a:t>Beyspiele</a:t>
            </a:r>
            <a:r>
              <a:rPr lang="de-DE" sz="1800" cap="none" dirty="0">
                <a:effectLst/>
              </a:rPr>
              <a:t> einer solchen </a:t>
            </a:r>
            <a:r>
              <a:rPr lang="de-DE" sz="1800" cap="none" dirty="0" err="1">
                <a:effectLst/>
              </a:rPr>
              <a:t>That</a:t>
            </a:r>
            <a:r>
              <a:rPr lang="de-DE" sz="1800" cap="none" dirty="0">
                <a:effectLst/>
              </a:rPr>
              <a:t>, füllten die </a:t>
            </a:r>
            <a:r>
              <a:rPr lang="de-DE" sz="1800" i="1" cap="none" dirty="0" err="1">
                <a:effectLst/>
              </a:rPr>
              <a:t>Wubdianischen</a:t>
            </a:r>
            <a:r>
              <a:rPr lang="de-DE" sz="1800" cap="none" dirty="0">
                <a:effectLst/>
              </a:rPr>
              <a:t> Gerichte mit Schaudern. Was </a:t>
            </a:r>
            <a:r>
              <a:rPr lang="de-DE" sz="1800" cap="none" dirty="0" err="1">
                <a:effectLst/>
              </a:rPr>
              <a:t>thaten</a:t>
            </a:r>
            <a:r>
              <a:rPr lang="de-DE" sz="1800" cap="none" dirty="0">
                <a:effectLst/>
              </a:rPr>
              <a:t> sie der armen Unglücklichen nicht alles an, die von der Größten der Furien, der Furcht vor Schande, zu ihrer </a:t>
            </a:r>
            <a:r>
              <a:rPr lang="de-DE" sz="1800" cap="none" dirty="0" err="1">
                <a:effectLst/>
              </a:rPr>
              <a:t>That</a:t>
            </a:r>
            <a:r>
              <a:rPr lang="de-DE" sz="1800" cap="none" dirty="0">
                <a:effectLst/>
              </a:rPr>
              <a:t> getrieben wurde. – Was konnten sie ihr aber </a:t>
            </a:r>
            <a:r>
              <a:rPr lang="de-DE" sz="1800" cap="none" dirty="0" err="1">
                <a:effectLst/>
              </a:rPr>
              <a:t>thun</a:t>
            </a:r>
            <a:r>
              <a:rPr lang="de-DE" sz="1800" cap="none" dirty="0">
                <a:effectLst/>
              </a:rPr>
              <a:t> das ihr nicht erträglicher gewesen wäre …? </a:t>
            </a:r>
          </a:p>
          <a:p>
            <a:r>
              <a:rPr lang="de-DE" sz="1800" cap="none" dirty="0">
                <a:effectLst/>
              </a:rPr>
              <a:t>„Denn das ist gerade die größte Weisheit der peinlichen Legislation, </a:t>
            </a:r>
            <a:r>
              <a:rPr lang="de-DE" sz="1800" cap="none" dirty="0" err="1">
                <a:effectLst/>
              </a:rPr>
              <a:t>daß</a:t>
            </a:r>
            <a:r>
              <a:rPr lang="de-DE" sz="1800" cap="none" dirty="0">
                <a:effectLst/>
              </a:rPr>
              <a:t> die Strafen alles das doppelt geben, was der Verbrecher durch sein Verbrechen zu vermeiden suchen wollte“. </a:t>
            </a:r>
            <a:endParaRPr lang="de-DE" sz="1800" cap="none" dirty="0"/>
          </a:p>
        </p:txBody>
      </p:sp>
    </p:spTree>
    <p:extLst>
      <p:ext uri="{BB962C8B-B14F-4D97-AF65-F5344CB8AC3E}">
        <p14:creationId xmlns:p14="http://schemas.microsoft.com/office/powerpoint/2010/main" val="2238918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CC331D-5DDC-4991-B9A1-6BE666EBFD80}"/>
              </a:ext>
            </a:extLst>
          </p:cNvPr>
          <p:cNvSpPr>
            <a:spLocks noGrp="1"/>
          </p:cNvSpPr>
          <p:nvPr>
            <p:ph type="title"/>
          </p:nvPr>
        </p:nvSpPr>
        <p:spPr/>
        <p:txBody>
          <a:bodyPr>
            <a:normAutofit fontScale="90000"/>
          </a:bodyPr>
          <a:lstStyle/>
          <a:p>
            <a:pPr algn="ctr"/>
            <a:r>
              <a:rPr lang="de-DE" dirty="0">
                <a:effectLst/>
              </a:rPr>
              <a:t>IV.	Kindsmord als „Schlüsseldelikt“ </a:t>
            </a:r>
            <a:br>
              <a:rPr lang="de-DE" dirty="0">
                <a:effectLst/>
              </a:rPr>
            </a:br>
            <a:r>
              <a:rPr lang="de-DE" dirty="0">
                <a:effectLst/>
              </a:rPr>
              <a:t>für das Verhältnis von Strafrecht und Literatur</a:t>
            </a:r>
            <a:br>
              <a:rPr lang="de-DE" dirty="0">
                <a:effectLst/>
              </a:rPr>
            </a:br>
            <a:endParaRPr lang="de-DE" dirty="0"/>
          </a:p>
        </p:txBody>
      </p:sp>
      <p:sp>
        <p:nvSpPr>
          <p:cNvPr id="3" name="Inhaltsplatzhalter 2">
            <a:extLst>
              <a:ext uri="{FF2B5EF4-FFF2-40B4-BE49-F238E27FC236}">
                <a16:creationId xmlns:a16="http://schemas.microsoft.com/office/drawing/2014/main" id="{02488C27-FED2-4CC8-AE84-5F656B09DD62}"/>
              </a:ext>
            </a:extLst>
          </p:cNvPr>
          <p:cNvSpPr>
            <a:spLocks noGrp="1"/>
          </p:cNvSpPr>
          <p:nvPr>
            <p:ph idx="1"/>
          </p:nvPr>
        </p:nvSpPr>
        <p:spPr>
          <a:xfrm>
            <a:off x="832940" y="2182257"/>
            <a:ext cx="10668669" cy="4416847"/>
          </a:xfrm>
        </p:spPr>
        <p:txBody>
          <a:bodyPr>
            <a:normAutofit lnSpcReduction="10000"/>
          </a:bodyPr>
          <a:lstStyle/>
          <a:p>
            <a:r>
              <a:rPr lang="de-DE" sz="1800" cap="none" dirty="0"/>
              <a:t>1. Dichterjuristen</a:t>
            </a:r>
          </a:p>
          <a:p>
            <a:r>
              <a:rPr lang="de-DE" sz="1800" cap="none" dirty="0"/>
              <a:t>2. „Erzählte Kriminalität“ (Jörg Schönert)</a:t>
            </a:r>
          </a:p>
          <a:p>
            <a:r>
              <a:rPr lang="de-DE" sz="1800" cap="none" dirty="0"/>
              <a:t>3. </a:t>
            </a:r>
            <a:r>
              <a:rPr lang="de-DE" sz="1800" cap="none" dirty="0" err="1"/>
              <a:t>Transdiziplinäre</a:t>
            </a:r>
            <a:r>
              <a:rPr lang="de-DE" sz="1800" cap="none" dirty="0"/>
              <a:t> Bezüge (Bernhard Greiner)</a:t>
            </a:r>
          </a:p>
          <a:p>
            <a:endParaRPr lang="de-DE" sz="1800" cap="none" dirty="0"/>
          </a:p>
          <a:p>
            <a:r>
              <a:rPr lang="de-DE" sz="1800" i="1" cap="none" dirty="0"/>
              <a:t>Poetische Gerechtigkeit</a:t>
            </a:r>
            <a:r>
              <a:rPr lang="de-DE" sz="1800" cap="none" dirty="0"/>
              <a:t>: </a:t>
            </a:r>
          </a:p>
          <a:p>
            <a:r>
              <a:rPr lang="de-DE" sz="1800" cap="none" dirty="0">
                <a:effectLst/>
              </a:rPr>
              <a:t>„da muß ich dir gestehen, </a:t>
            </a:r>
            <a:r>
              <a:rPr lang="de-DE" sz="1800" cap="none" dirty="0" err="1">
                <a:effectLst/>
              </a:rPr>
              <a:t>daß</a:t>
            </a:r>
            <a:r>
              <a:rPr lang="de-DE" sz="1800" cap="none" dirty="0">
                <a:effectLst/>
              </a:rPr>
              <a:t> vielleicht, abgesehen von aller Kunst, von allem Poetischen, jene Schauspiele in der Absicht und dem Erfolg wirklich den erbaulichen Fastenpredigten an die Seite zu stellen sind, die den Gottlosen mit der Hölle drohen und den Frommen den Himmel versprechen; nur hat der Dichter den Vorteil, als </a:t>
            </a:r>
            <a:r>
              <a:rPr lang="de-DE" sz="1800" cap="none" dirty="0" err="1">
                <a:effectLst/>
              </a:rPr>
              <a:t>Handhaber</a:t>
            </a:r>
            <a:r>
              <a:rPr lang="de-DE" sz="1800" cap="none" dirty="0">
                <a:effectLst/>
              </a:rPr>
              <a:t> und Vollstrecker der poetischen Gerechtigkeit nach Befund gleich mit dem Schwerte selbst dreinschlagen zu können. Belohnung und Strafe, Geldbörsen und </a:t>
            </a:r>
            <a:r>
              <a:rPr lang="de-DE" sz="1800" cap="none" dirty="0" err="1">
                <a:effectLst/>
              </a:rPr>
              <a:t>Geheimderatstitel</a:t>
            </a:r>
            <a:r>
              <a:rPr lang="de-DE" sz="1800" cap="none" dirty="0">
                <a:effectLst/>
              </a:rPr>
              <a:t>, bürgerliche Schande und Festung, alles ist in Bereitschaft, sobald sich der Vorhang vor dem fünften Akte hebt.“</a:t>
            </a:r>
          </a:p>
          <a:p>
            <a:pPr algn="r"/>
            <a:r>
              <a:rPr lang="de-DE" sz="1800" cap="none" dirty="0">
                <a:effectLst/>
              </a:rPr>
              <a:t>E.T.A. Hoffmann, </a:t>
            </a:r>
            <a:r>
              <a:rPr lang="de-DE" sz="1800" i="1" cap="none" dirty="0">
                <a:effectLst/>
              </a:rPr>
              <a:t>Fantasiestücke in Callot‘s Manier</a:t>
            </a:r>
          </a:p>
          <a:p>
            <a:endParaRPr lang="de-DE" dirty="0"/>
          </a:p>
        </p:txBody>
      </p:sp>
    </p:spTree>
    <p:extLst>
      <p:ext uri="{BB962C8B-B14F-4D97-AF65-F5344CB8AC3E}">
        <p14:creationId xmlns:p14="http://schemas.microsoft.com/office/powerpoint/2010/main" val="2244445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657BAF-6D8F-4B06-8DAE-ACDDCE1D0248}"/>
              </a:ext>
            </a:extLst>
          </p:cNvPr>
          <p:cNvSpPr>
            <a:spLocks noGrp="1"/>
          </p:cNvSpPr>
          <p:nvPr>
            <p:ph type="title"/>
          </p:nvPr>
        </p:nvSpPr>
        <p:spPr>
          <a:xfrm>
            <a:off x="1143001" y="840955"/>
            <a:ext cx="9905998" cy="1241234"/>
          </a:xfrm>
        </p:spPr>
        <p:txBody>
          <a:bodyPr>
            <a:normAutofit fontScale="90000"/>
          </a:bodyPr>
          <a:lstStyle/>
          <a:p>
            <a:pPr algn="ctr"/>
            <a:r>
              <a:rPr lang="de-DE" dirty="0">
                <a:effectLst/>
              </a:rPr>
              <a:t>V. Ende mit Farce: Die schönen Zähne </a:t>
            </a:r>
            <a:br>
              <a:rPr lang="de-DE" dirty="0">
                <a:effectLst/>
              </a:rPr>
            </a:br>
            <a:r>
              <a:rPr lang="de-DE" dirty="0">
                <a:effectLst/>
              </a:rPr>
              <a:t>der Kindsmörderin im Gesicht einer unschuldigen Jungfer</a:t>
            </a:r>
            <a:br>
              <a:rPr lang="de-DE" dirty="0">
                <a:effectLst/>
              </a:rPr>
            </a:br>
            <a:endParaRPr lang="de-DE" dirty="0"/>
          </a:p>
        </p:txBody>
      </p:sp>
      <p:sp>
        <p:nvSpPr>
          <p:cNvPr id="3" name="Inhaltsplatzhalter 2">
            <a:extLst>
              <a:ext uri="{FF2B5EF4-FFF2-40B4-BE49-F238E27FC236}">
                <a16:creationId xmlns:a16="http://schemas.microsoft.com/office/drawing/2014/main" id="{01D97090-0240-4A46-92C6-B06CA93A68C4}"/>
              </a:ext>
            </a:extLst>
          </p:cNvPr>
          <p:cNvSpPr>
            <a:spLocks noGrp="1"/>
          </p:cNvSpPr>
          <p:nvPr>
            <p:ph idx="1"/>
          </p:nvPr>
        </p:nvSpPr>
        <p:spPr>
          <a:xfrm>
            <a:off x="1141413" y="2082189"/>
            <a:ext cx="6394124" cy="4252510"/>
          </a:xfrm>
        </p:spPr>
        <p:txBody>
          <a:bodyPr/>
          <a:lstStyle/>
          <a:p>
            <a:r>
              <a:rPr lang="de-DE" dirty="0">
                <a:effectLst/>
              </a:rPr>
              <a:t>„Es fehlte ihr nichts zu einer vollkommenen Schönheit, als dunkles Haar, weiße und gesunde Zähne, und er [</a:t>
            </a:r>
            <a:r>
              <a:rPr lang="de-DE" i="1" dirty="0">
                <a:effectLst/>
              </a:rPr>
              <a:t>der Arzt/Vormund]</a:t>
            </a:r>
            <a:r>
              <a:rPr lang="de-DE" dirty="0">
                <a:effectLst/>
              </a:rPr>
              <a:t> nahm das eine und das andere von einer enthaupteten Kindermörderin, schmückte seine Pflegetochter mit jenen braunen Locken, die so malerisch an ihrem weißen Nacken herabrollen, und pflanzte statt schwarzer Stifte reine Perlen in ihren Mund“</a:t>
            </a:r>
          </a:p>
          <a:p>
            <a:endParaRPr lang="de-DE" dirty="0"/>
          </a:p>
        </p:txBody>
      </p:sp>
      <p:pic>
        <p:nvPicPr>
          <p:cNvPr id="5" name="Grafik 4">
            <a:extLst>
              <a:ext uri="{FF2B5EF4-FFF2-40B4-BE49-F238E27FC236}">
                <a16:creationId xmlns:a16="http://schemas.microsoft.com/office/drawing/2014/main" id="{90E94E78-0C34-41F4-A073-EC2E5EB37027}"/>
              </a:ext>
            </a:extLst>
          </p:cNvPr>
          <p:cNvPicPr>
            <a:picLocks noChangeAspect="1"/>
          </p:cNvPicPr>
          <p:nvPr/>
        </p:nvPicPr>
        <p:blipFill>
          <a:blip r:embed="rId2"/>
          <a:stretch>
            <a:fillRect/>
          </a:stretch>
        </p:blipFill>
        <p:spPr>
          <a:xfrm>
            <a:off x="8604173" y="1975125"/>
            <a:ext cx="2765234" cy="4565693"/>
          </a:xfrm>
          <a:prstGeom prst="rect">
            <a:avLst/>
          </a:prstGeom>
        </p:spPr>
      </p:pic>
    </p:spTree>
    <p:extLst>
      <p:ext uri="{BB962C8B-B14F-4D97-AF65-F5344CB8AC3E}">
        <p14:creationId xmlns:p14="http://schemas.microsoft.com/office/powerpoint/2010/main" val="286453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657BAF-6D8F-4B06-8DAE-ACDDCE1D0248}"/>
              </a:ext>
            </a:extLst>
          </p:cNvPr>
          <p:cNvSpPr>
            <a:spLocks noGrp="1"/>
          </p:cNvSpPr>
          <p:nvPr>
            <p:ph type="title"/>
          </p:nvPr>
        </p:nvSpPr>
        <p:spPr>
          <a:xfrm>
            <a:off x="1143001" y="840955"/>
            <a:ext cx="9905998" cy="1241234"/>
          </a:xfrm>
        </p:spPr>
        <p:txBody>
          <a:bodyPr>
            <a:normAutofit fontScale="90000"/>
          </a:bodyPr>
          <a:lstStyle/>
          <a:p>
            <a:pPr algn="ctr"/>
            <a:r>
              <a:rPr lang="de-DE" dirty="0">
                <a:effectLst/>
              </a:rPr>
              <a:t>V. Ende mit Farce: Die schönen Zähne </a:t>
            </a:r>
            <a:br>
              <a:rPr lang="de-DE" dirty="0">
                <a:effectLst/>
              </a:rPr>
            </a:br>
            <a:r>
              <a:rPr lang="de-DE" dirty="0">
                <a:effectLst/>
              </a:rPr>
              <a:t>der Kindsmörderin im Gesicht einer unschuldigen Jungfer</a:t>
            </a:r>
            <a:br>
              <a:rPr lang="de-DE" dirty="0">
                <a:effectLst/>
              </a:rPr>
            </a:br>
            <a:endParaRPr lang="de-DE" dirty="0"/>
          </a:p>
        </p:txBody>
      </p:sp>
      <p:sp>
        <p:nvSpPr>
          <p:cNvPr id="3" name="Inhaltsplatzhalter 2">
            <a:extLst>
              <a:ext uri="{FF2B5EF4-FFF2-40B4-BE49-F238E27FC236}">
                <a16:creationId xmlns:a16="http://schemas.microsoft.com/office/drawing/2014/main" id="{01D97090-0240-4A46-92C6-B06CA93A68C4}"/>
              </a:ext>
            </a:extLst>
          </p:cNvPr>
          <p:cNvSpPr>
            <a:spLocks noGrp="1"/>
          </p:cNvSpPr>
          <p:nvPr>
            <p:ph idx="1"/>
          </p:nvPr>
        </p:nvSpPr>
        <p:spPr>
          <a:xfrm>
            <a:off x="672028" y="2082189"/>
            <a:ext cx="10895683" cy="4583016"/>
          </a:xfrm>
        </p:spPr>
        <p:txBody>
          <a:bodyPr>
            <a:normAutofit/>
          </a:bodyPr>
          <a:lstStyle/>
          <a:p>
            <a:r>
              <a:rPr lang="de-DE" sz="1800" cap="none" dirty="0">
                <a:effectLst/>
              </a:rPr>
              <a:t>„Der Arzt, behaupte ich, hat das liebe Kind nicht nur schöner, als es vorher war, sondern auch fester für ihre Tugend hergestellt. Denn ward jene Unglückliche, die vielleicht aus Verzweiflung ihr Kind mordete, des Beispiels wegen hingerichtet, welche Reliquien könnten rührender an das Herz sprechen? Welche Warnung könnte ein unbefangenes Mädchen vor dem ersten Fehltritte kräftiger sichern, als der </a:t>
            </a:r>
            <a:r>
              <a:rPr lang="de-DE" sz="1800" cap="none" dirty="0" err="1">
                <a:effectLst/>
              </a:rPr>
              <a:t>Nachlaß</a:t>
            </a:r>
            <a:r>
              <a:rPr lang="de-DE" sz="1800" cap="none" dirty="0">
                <a:effectLst/>
              </a:rPr>
              <a:t> einer so tief Gefallenen, den es als seinen täglichen Schmuck trägt, mit dem es jeden Morgen vor seinen Spiegel tritt? Der </a:t>
            </a:r>
            <a:r>
              <a:rPr lang="de-DE" sz="1800" cap="none" dirty="0" err="1">
                <a:effectLst/>
              </a:rPr>
              <a:t>ausgelernteste</a:t>
            </a:r>
            <a:r>
              <a:rPr lang="de-DE" sz="1800" cap="none" dirty="0">
                <a:effectLst/>
              </a:rPr>
              <a:t> Verführer würde schwerlich Lippen erreichen, die Kleinodien von so magischen Kräften bedecken. […] Nach ernster Erwägung eines richtigen Verstandes sind die Spiele des Verführers mit den Locken der ersten </a:t>
            </a:r>
            <a:r>
              <a:rPr lang="de-DE" sz="1800" cap="none" dirty="0" err="1">
                <a:effectLst/>
              </a:rPr>
              <a:t>Eigenthümerin</a:t>
            </a:r>
            <a:r>
              <a:rPr lang="de-DE" sz="1800" cap="none" dirty="0">
                <a:effectLst/>
              </a:rPr>
              <a:t> – sind die Perlen, denen seine Falschheit huldigte, rein durch den Tod, dem er die Betrogene überlieferte, abgewaschen. Die Reize dieses Naturschmuckes sind, zu Erweckung edler Triebe, auf die neue Besitzerin übergegangen. Die Schuld und das Unglück, die sie </a:t>
            </a:r>
            <a:r>
              <a:rPr lang="de-DE" sz="1800" cap="none" dirty="0" err="1">
                <a:effectLst/>
              </a:rPr>
              <a:t>ehmals</a:t>
            </a:r>
            <a:r>
              <a:rPr lang="de-DE" sz="1800" cap="none" dirty="0">
                <a:effectLst/>
              </a:rPr>
              <a:t> befördern halfen, bleibt allein an der Seele des Verführers ein unauslöschlicher Makel.“</a:t>
            </a:r>
          </a:p>
          <a:p>
            <a:endParaRPr lang="de-DE" sz="1800" cap="none" dirty="0"/>
          </a:p>
        </p:txBody>
      </p:sp>
    </p:spTree>
    <p:extLst>
      <p:ext uri="{BB962C8B-B14F-4D97-AF65-F5344CB8AC3E}">
        <p14:creationId xmlns:p14="http://schemas.microsoft.com/office/powerpoint/2010/main" val="3724252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CB9DEF-52E1-4AC9-9CEE-C3F007ABB10B}"/>
              </a:ext>
            </a:extLst>
          </p:cNvPr>
          <p:cNvSpPr>
            <a:spLocks noGrp="1"/>
          </p:cNvSpPr>
          <p:nvPr>
            <p:ph type="ctrTitle"/>
          </p:nvPr>
        </p:nvSpPr>
        <p:spPr>
          <a:xfrm>
            <a:off x="1751012" y="609601"/>
            <a:ext cx="8676222" cy="1905000"/>
          </a:xfrm>
        </p:spPr>
        <p:txBody>
          <a:bodyPr>
            <a:normAutofit fontScale="90000"/>
          </a:bodyPr>
          <a:lstStyle/>
          <a:p>
            <a:r>
              <a:rPr lang="de-DE" b="1" dirty="0">
                <a:effectLst/>
              </a:rPr>
              <a:t>Jämmerliche Mordgeschichte, </a:t>
            </a:r>
            <a:br>
              <a:rPr lang="de-DE" b="1" dirty="0">
                <a:effectLst/>
              </a:rPr>
            </a:br>
            <a:r>
              <a:rPr lang="de-DE" b="1" dirty="0">
                <a:effectLst/>
              </a:rPr>
              <a:t>Fallstudie, Farce – </a:t>
            </a:r>
            <a:endParaRPr lang="de-DE" dirty="0"/>
          </a:p>
        </p:txBody>
      </p:sp>
      <p:sp>
        <p:nvSpPr>
          <p:cNvPr id="3" name="Untertitel 2">
            <a:extLst>
              <a:ext uri="{FF2B5EF4-FFF2-40B4-BE49-F238E27FC236}">
                <a16:creationId xmlns:a16="http://schemas.microsoft.com/office/drawing/2014/main" id="{A0175CF8-D6EE-47BB-9E61-15E46276D559}"/>
              </a:ext>
            </a:extLst>
          </p:cNvPr>
          <p:cNvSpPr>
            <a:spLocks noGrp="1"/>
          </p:cNvSpPr>
          <p:nvPr>
            <p:ph type="subTitle" idx="1"/>
          </p:nvPr>
        </p:nvSpPr>
        <p:spPr>
          <a:xfrm>
            <a:off x="1552708" y="2476500"/>
            <a:ext cx="8676222" cy="861611"/>
          </a:xfrm>
        </p:spPr>
        <p:txBody>
          <a:bodyPr/>
          <a:lstStyle/>
          <a:p>
            <a:r>
              <a:rPr lang="de-DE" b="1" dirty="0">
                <a:effectLst/>
              </a:rPr>
              <a:t>Zum Wechselverhältnis von Literatur und Justiz am Beispiel Kindsmord</a:t>
            </a:r>
            <a:br>
              <a:rPr lang="de-DE" dirty="0">
                <a:effectLst/>
              </a:rPr>
            </a:br>
            <a:endParaRPr lang="de-DE" dirty="0"/>
          </a:p>
        </p:txBody>
      </p:sp>
      <p:pic>
        <p:nvPicPr>
          <p:cNvPr id="6" name="Grafik 5">
            <a:extLst>
              <a:ext uri="{FF2B5EF4-FFF2-40B4-BE49-F238E27FC236}">
                <a16:creationId xmlns:a16="http://schemas.microsoft.com/office/drawing/2014/main" id="{40B3494F-5F5A-467C-A1C8-9175901C7034}"/>
              </a:ext>
            </a:extLst>
          </p:cNvPr>
          <p:cNvPicPr>
            <a:picLocks noChangeAspect="1"/>
          </p:cNvPicPr>
          <p:nvPr/>
        </p:nvPicPr>
        <p:blipFill>
          <a:blip r:embed="rId2"/>
          <a:stretch>
            <a:fillRect/>
          </a:stretch>
        </p:blipFill>
        <p:spPr>
          <a:xfrm>
            <a:off x="6234784" y="3335361"/>
            <a:ext cx="5553265" cy="3142557"/>
          </a:xfrm>
          <a:prstGeom prst="rect">
            <a:avLst/>
          </a:prstGeom>
        </p:spPr>
      </p:pic>
      <p:pic>
        <p:nvPicPr>
          <p:cNvPr id="8" name="Grafik 7">
            <a:extLst>
              <a:ext uri="{FF2B5EF4-FFF2-40B4-BE49-F238E27FC236}">
                <a16:creationId xmlns:a16="http://schemas.microsoft.com/office/drawing/2014/main" id="{BCF57F01-28A7-42C5-BFE0-AA685A76936C}"/>
              </a:ext>
            </a:extLst>
          </p:cNvPr>
          <p:cNvPicPr>
            <a:picLocks noChangeAspect="1"/>
          </p:cNvPicPr>
          <p:nvPr/>
        </p:nvPicPr>
        <p:blipFill>
          <a:blip r:embed="rId3"/>
          <a:stretch>
            <a:fillRect/>
          </a:stretch>
        </p:blipFill>
        <p:spPr>
          <a:xfrm>
            <a:off x="307613" y="3338111"/>
            <a:ext cx="2248882" cy="3290886"/>
          </a:xfrm>
          <a:prstGeom prst="rect">
            <a:avLst/>
          </a:prstGeom>
        </p:spPr>
      </p:pic>
      <p:pic>
        <p:nvPicPr>
          <p:cNvPr id="10" name="Grafik 9">
            <a:extLst>
              <a:ext uri="{FF2B5EF4-FFF2-40B4-BE49-F238E27FC236}">
                <a16:creationId xmlns:a16="http://schemas.microsoft.com/office/drawing/2014/main" id="{976F1555-54E4-447C-B339-73B19A7F8281}"/>
              </a:ext>
            </a:extLst>
          </p:cNvPr>
          <p:cNvPicPr>
            <a:picLocks noChangeAspect="1"/>
          </p:cNvPicPr>
          <p:nvPr/>
        </p:nvPicPr>
        <p:blipFill>
          <a:blip r:embed="rId4"/>
          <a:stretch>
            <a:fillRect/>
          </a:stretch>
        </p:blipFill>
        <p:spPr>
          <a:xfrm>
            <a:off x="3053202" y="3335361"/>
            <a:ext cx="2850499" cy="3290885"/>
          </a:xfrm>
          <a:prstGeom prst="rect">
            <a:avLst/>
          </a:prstGeom>
        </p:spPr>
      </p:pic>
    </p:spTree>
    <p:extLst>
      <p:ext uri="{BB962C8B-B14F-4D97-AF65-F5344CB8AC3E}">
        <p14:creationId xmlns:p14="http://schemas.microsoft.com/office/powerpoint/2010/main" val="3344279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tz">
  <a:themeElements>
    <a:clrScheme name="Mesh">
      <a:dk1>
        <a:sysClr val="windowText" lastClr="000000"/>
      </a:dk1>
      <a:lt1>
        <a:sysClr val="window" lastClr="FFFFFF"/>
      </a:lt1>
      <a:dk2>
        <a:srgbClr val="363D46"/>
      </a:dk2>
      <a:lt2>
        <a:srgbClr val="EBEBEB"/>
      </a:lt2>
      <a:accent1>
        <a:srgbClr val="F4B54B"/>
      </a:accent1>
      <a:accent2>
        <a:srgbClr val="A2C84E"/>
      </a:accent2>
      <a:accent3>
        <a:srgbClr val="4BC298"/>
      </a:accent3>
      <a:accent4>
        <a:srgbClr val="4CB5D3"/>
      </a:accent4>
      <a:accent5>
        <a:srgbClr val="9167E3"/>
      </a:accent5>
      <a:accent6>
        <a:srgbClr val="E05073"/>
      </a:accent6>
      <a:hlink>
        <a:srgbClr val="E19520"/>
      </a:hlink>
      <a:folHlink>
        <a:srgbClr val="E8B15D"/>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DD1DAD52-B525-46B5-8E87-60EE23581B9C}"/>
    </a:ext>
  </a:extLst>
</a:theme>
</file>

<file path=docProps/app.xml><?xml version="1.0" encoding="utf-8"?>
<Properties xmlns="http://schemas.openxmlformats.org/officeDocument/2006/extended-properties" xmlns:vt="http://schemas.openxmlformats.org/officeDocument/2006/docPropsVTypes">
  <Template>TM03457485[[fn=Netz]]</Template>
  <TotalTime>0</TotalTime>
  <Words>1456</Words>
  <Application>Microsoft Office PowerPoint</Application>
  <PresentationFormat>Breitbild</PresentationFormat>
  <Paragraphs>57</Paragraphs>
  <Slides>17</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17</vt:i4>
      </vt:variant>
    </vt:vector>
  </HeadingPairs>
  <TitlesOfParts>
    <vt:vector size="20" baseType="lpstr">
      <vt:lpstr>Arial</vt:lpstr>
      <vt:lpstr>Century Gothic</vt:lpstr>
      <vt:lpstr>Netz</vt:lpstr>
      <vt:lpstr>Jämmerliche Mordgeschichte,  Fallstudie, Farce – </vt:lpstr>
      <vt:lpstr>Gliederung</vt:lpstr>
      <vt:lpstr>I. Zur Rechtssituation:  Von der Carolina bis zu Kant </vt:lpstr>
      <vt:lpstr>Harsdörffer: Jämmerliche Mordgeschichten, oder: Von unmoralischen Frauen und dilettantischen Henkern  </vt:lpstr>
      <vt:lpstr>Harsdörffer: Jämmerliche Mordgeschichten, oder: Von unmoralischen Frauen und dilettantischen Henkern  </vt:lpstr>
      <vt:lpstr>Harsdörffer: Jämmerliche Mordgeschichten, oder: Von unmoralischen Frauen und dilettantischen Henkern  </vt:lpstr>
      <vt:lpstr>Kindsmord im Sturm und Drang: Von Gretchen und anderen Pfarrerstöchtern</vt:lpstr>
      <vt:lpstr>Kindsmord im Sturm und Drang: Von Gretchen und anderen Pfarrerstöchtern</vt:lpstr>
      <vt:lpstr>Kindsmord im Sturm und Drang: Von Gretchen und anderen Pfarrerstöchtern</vt:lpstr>
      <vt:lpstr>Kindsmord im Sturm und Drang: Von Gretchen und anderen Pfarrerstöchtern</vt:lpstr>
      <vt:lpstr>III. Die Mannheimer Preisfrage:  Mehr Antworten als Lösungen  </vt:lpstr>
      <vt:lpstr>Heinrich Pestalozzi, Ueber Gesetzgebung  und Kindermord:  Die Erfindung des inneren Monologs  aus dem Geist des Kindsmords </vt:lpstr>
      <vt:lpstr>Johann Georg Schlosser, Die Wudbianer: Der Tod allein ist nicht genug</vt:lpstr>
      <vt:lpstr>IV. Kindsmord als „Schlüsseldelikt“  für das Verhältnis von Strafrecht und Literatur </vt:lpstr>
      <vt:lpstr>V. Ende mit Farce: Die schönen Zähne  der Kindsmörderin im Gesicht einer unschuldigen Jungfer </vt:lpstr>
      <vt:lpstr>V. Ende mit Farce: Die schönen Zähne  der Kindsmörderin im Gesicht einer unschuldigen Jungfer </vt:lpstr>
      <vt:lpstr>Jämmerliche Mordgeschichte,  Fallstudie, Farce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Jämmerliche Mordgeschichte, Fallstudie, Farce – </dc:title>
  <dc:creator>Gutachter</dc:creator>
  <cp:lastModifiedBy>Gutachter</cp:lastModifiedBy>
  <cp:revision>10</cp:revision>
  <dcterms:created xsi:type="dcterms:W3CDTF">2019-12-13T12:18:20Z</dcterms:created>
  <dcterms:modified xsi:type="dcterms:W3CDTF">2019-12-13T13:02:22Z</dcterms:modified>
</cp:coreProperties>
</file>