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65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45D05-51F8-4638-B9F0-B227A6EA36D4}" type="datetimeFigureOut">
              <a:rPr lang="de-DE" smtClean="0"/>
              <a:t>17.06.2015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7D0BC-541D-4BCB-B356-C032E7CFEA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782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051A-1C13-4CBA-944C-149B03F2C7CD}" type="datetime1">
              <a:rPr lang="de-DE" smtClean="0"/>
              <a:t>17.06.2015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9A67-2DF6-4B1B-92B4-7F3AF3A42BDD}" type="datetime1">
              <a:rPr lang="de-DE" smtClean="0"/>
              <a:t>17.06.2015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D191-AAC9-4A15-85C4-BC5B79D2D8F8}" type="datetime1">
              <a:rPr lang="de-DE" smtClean="0"/>
              <a:t>17.06.2015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B52E-000E-4CC3-8D12-80F04A7D8F6A}" type="datetime1">
              <a:rPr lang="de-DE" smtClean="0"/>
              <a:t>17.06.2015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A9BC-67DF-4FE2-A9C1-A2C2C7DD40EF}" type="datetime1">
              <a:rPr lang="de-DE" smtClean="0"/>
              <a:t>17.06.2015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A077-671C-4F45-9087-E27674516F06}" type="datetime1">
              <a:rPr lang="de-DE" smtClean="0"/>
              <a:t>17.06.2015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5865F-8144-4A3A-9800-0AACB7DC0A05}" type="datetime1">
              <a:rPr lang="de-DE" smtClean="0"/>
              <a:t>17.06.2015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8E91-92E6-460F-87A6-7CE4BB17A432}" type="datetime1">
              <a:rPr lang="de-DE" smtClean="0"/>
              <a:t>17.06.2015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EFA3-F0F6-4852-8FBF-8317DCF12F57}" type="datetime1">
              <a:rPr lang="de-DE" smtClean="0"/>
              <a:t>17.06.2015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6E0C-66C6-4BDF-9F78-B4D28804D484}" type="datetime1">
              <a:rPr lang="de-DE" smtClean="0"/>
              <a:t>17.06.2015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4B5C0-DB5D-40A4-8F6F-B329CB9DF484}" type="datetime1">
              <a:rPr lang="de-DE" smtClean="0"/>
              <a:t>17.06.2015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1EFBF66-DAD7-4E29-B112-1E78CC76F486}" type="datetime1">
              <a:rPr lang="de-DE" smtClean="0"/>
              <a:t>17.06.2015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78D27EE-5265-453F-B2DB-BF4DF1194094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/>
  </p:transition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400" b="1" dirty="0" smtClean="0"/>
              <a:t>„Das wir das Christentum und unsern Geiz gelehrt“</a:t>
            </a:r>
            <a:r>
              <a:rPr lang="de-DE" sz="2400" b="1" dirty="0"/>
              <a:t>– Gellert als Vorreiter der Kolonialismuskritik?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10800000" flipV="1">
            <a:off x="1172576" y="4964576"/>
            <a:ext cx="4623560" cy="1045878"/>
          </a:xfrm>
        </p:spPr>
        <p:txBody>
          <a:bodyPr>
            <a:normAutofit/>
          </a:bodyPr>
          <a:lstStyle/>
          <a:p>
            <a:r>
              <a:rPr lang="de-DE" dirty="0" smtClean="0"/>
              <a:t>Festveranstaltung zum 300. Geburtstag von Christian </a:t>
            </a:r>
            <a:r>
              <a:rPr lang="de-DE" dirty="0" err="1" smtClean="0"/>
              <a:t>Fürchtegott</a:t>
            </a:r>
            <a:r>
              <a:rPr lang="de-DE" dirty="0" smtClean="0"/>
              <a:t> Gellert, Leipzig, 26.6.2015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1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509120"/>
            <a:ext cx="1351224" cy="173316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239" y="570882"/>
            <a:ext cx="3694493" cy="279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818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Gellert, </a:t>
            </a:r>
            <a:r>
              <a:rPr lang="de-DE" sz="2400" b="1" i="1" dirty="0" smtClean="0"/>
              <a:t>Fabeln und Erzählungen </a:t>
            </a:r>
            <a:r>
              <a:rPr lang="de-DE" sz="2400" b="1" dirty="0" smtClean="0"/>
              <a:t>(1746)</a:t>
            </a:r>
            <a:endParaRPr lang="de-DE" sz="2400" b="1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731" y="2235200"/>
            <a:ext cx="2171700" cy="3200400"/>
          </a:xfr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2223781"/>
            <a:ext cx="3470275" cy="3223238"/>
          </a:xfr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31619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i="1" dirty="0" err="1" smtClean="0"/>
              <a:t>Inkle</a:t>
            </a:r>
            <a:r>
              <a:rPr lang="de-DE" sz="2400" b="1" i="1" dirty="0" smtClean="0"/>
              <a:t> und </a:t>
            </a:r>
            <a:r>
              <a:rPr lang="de-DE" sz="2400" b="1" i="1" dirty="0" err="1" smtClean="0"/>
              <a:t>Yariko</a:t>
            </a:r>
            <a:r>
              <a:rPr lang="de-DE" sz="2400" b="1" dirty="0" smtClean="0"/>
              <a:t>:</a:t>
            </a:r>
            <a:br>
              <a:rPr lang="de-DE" sz="2400" b="1" dirty="0" smtClean="0"/>
            </a:br>
            <a:r>
              <a:rPr lang="de-DE" sz="2400" b="1" dirty="0" smtClean="0"/>
              <a:t>Quellen und Rezeption</a:t>
            </a:r>
            <a:endParaRPr lang="de-DE" sz="2400" b="1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55576" y="1812927"/>
            <a:ext cx="4104456" cy="576262"/>
          </a:xfrm>
        </p:spPr>
        <p:txBody>
          <a:bodyPr/>
          <a:lstStyle/>
          <a:p>
            <a:r>
              <a:rPr lang="de-DE" sz="1600" b="1" dirty="0" smtClean="0">
                <a:latin typeface="+mj-lt"/>
              </a:rPr>
              <a:t>Richard Ligon, </a:t>
            </a:r>
            <a:br>
              <a:rPr lang="de-DE" sz="1600" b="1" dirty="0" smtClean="0">
                <a:latin typeface="+mj-lt"/>
              </a:rPr>
            </a:br>
            <a:r>
              <a:rPr lang="de-DE" sz="1600" b="1" i="1" dirty="0" smtClean="0">
                <a:latin typeface="+mj-lt"/>
              </a:rPr>
              <a:t>A </a:t>
            </a:r>
            <a:r>
              <a:rPr lang="de-DE" sz="1600" b="1" i="1" dirty="0" err="1" smtClean="0">
                <a:latin typeface="+mj-lt"/>
              </a:rPr>
              <a:t>true</a:t>
            </a:r>
            <a:r>
              <a:rPr lang="de-DE" sz="1600" b="1" i="1" dirty="0" smtClean="0">
                <a:latin typeface="+mj-lt"/>
              </a:rPr>
              <a:t> </a:t>
            </a:r>
            <a:r>
              <a:rPr lang="de-DE" sz="1600" b="1" i="1" dirty="0" err="1" smtClean="0">
                <a:latin typeface="+mj-lt"/>
              </a:rPr>
              <a:t>and</a:t>
            </a:r>
            <a:r>
              <a:rPr lang="de-DE" sz="1600" b="1" i="1" dirty="0" smtClean="0">
                <a:latin typeface="+mj-lt"/>
              </a:rPr>
              <a:t> </a:t>
            </a:r>
            <a:r>
              <a:rPr lang="de-DE" sz="1600" b="1" i="1" dirty="0" err="1" smtClean="0">
                <a:latin typeface="+mj-lt"/>
              </a:rPr>
              <a:t>exact</a:t>
            </a:r>
            <a:r>
              <a:rPr lang="de-DE" sz="1600" b="1" i="1" dirty="0" smtClean="0">
                <a:latin typeface="+mj-lt"/>
              </a:rPr>
              <a:t> </a:t>
            </a:r>
            <a:r>
              <a:rPr lang="de-DE" sz="1600" b="1" i="1" dirty="0" err="1" smtClean="0">
                <a:latin typeface="+mj-lt"/>
              </a:rPr>
              <a:t>history</a:t>
            </a:r>
            <a:r>
              <a:rPr lang="de-DE" sz="1600" b="1" i="1" dirty="0" smtClean="0">
                <a:latin typeface="+mj-lt"/>
              </a:rPr>
              <a:t> </a:t>
            </a:r>
            <a:r>
              <a:rPr lang="de-DE" sz="1600" b="1" i="1" dirty="0" err="1" smtClean="0">
                <a:latin typeface="+mj-lt"/>
              </a:rPr>
              <a:t>of</a:t>
            </a:r>
            <a:r>
              <a:rPr lang="de-DE" sz="1600" b="1" i="1" dirty="0" smtClean="0">
                <a:latin typeface="+mj-lt"/>
              </a:rPr>
              <a:t> </a:t>
            </a:r>
            <a:br>
              <a:rPr lang="de-DE" sz="1600" b="1" i="1" dirty="0" smtClean="0">
                <a:latin typeface="+mj-lt"/>
              </a:rPr>
            </a:br>
            <a:r>
              <a:rPr lang="de-DE" sz="1600" b="1" i="1" dirty="0" err="1" smtClean="0">
                <a:latin typeface="+mj-lt"/>
              </a:rPr>
              <a:t>the</a:t>
            </a:r>
            <a:r>
              <a:rPr lang="de-DE" sz="1600" b="1" i="1" dirty="0" smtClean="0">
                <a:latin typeface="+mj-lt"/>
              </a:rPr>
              <a:t> </a:t>
            </a:r>
            <a:r>
              <a:rPr lang="de-DE" sz="1600" b="1" i="1" dirty="0" err="1" smtClean="0">
                <a:latin typeface="+mj-lt"/>
              </a:rPr>
              <a:t>island</a:t>
            </a:r>
            <a:r>
              <a:rPr lang="de-DE" sz="1600" b="1" i="1" dirty="0" smtClean="0">
                <a:latin typeface="+mj-lt"/>
              </a:rPr>
              <a:t> </a:t>
            </a:r>
            <a:r>
              <a:rPr lang="de-DE" sz="1600" b="1" i="1" dirty="0" err="1" smtClean="0">
                <a:latin typeface="+mj-lt"/>
              </a:rPr>
              <a:t>of</a:t>
            </a:r>
            <a:r>
              <a:rPr lang="de-DE" sz="1600" b="1" i="1" dirty="0" smtClean="0">
                <a:latin typeface="+mj-lt"/>
              </a:rPr>
              <a:t> </a:t>
            </a:r>
            <a:r>
              <a:rPr lang="de-DE" sz="1600" b="1" i="1" dirty="0" err="1" smtClean="0">
                <a:latin typeface="+mj-lt"/>
              </a:rPr>
              <a:t>Barbadoes</a:t>
            </a:r>
            <a:r>
              <a:rPr lang="de-DE" sz="1600" b="1" i="1" dirty="0" smtClean="0">
                <a:latin typeface="+mj-lt"/>
              </a:rPr>
              <a:t> </a:t>
            </a:r>
            <a:r>
              <a:rPr lang="de-DE" sz="1600" b="1" dirty="0" smtClean="0">
                <a:latin typeface="+mj-lt"/>
              </a:rPr>
              <a:t>(1657)</a:t>
            </a:r>
            <a:endParaRPr lang="de-DE" sz="1600" b="1" dirty="0">
              <a:latin typeface="+mj-lt"/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396358" cy="576262"/>
          </a:xfrm>
        </p:spPr>
        <p:txBody>
          <a:bodyPr/>
          <a:lstStyle/>
          <a:p>
            <a:r>
              <a:rPr lang="de-DE" sz="1600" b="1" dirty="0" smtClean="0">
                <a:latin typeface="+mj-lt"/>
              </a:rPr>
              <a:t>Richard Steele, </a:t>
            </a:r>
            <a:r>
              <a:rPr lang="de-DE" sz="1600" b="1" i="1" dirty="0" smtClean="0">
                <a:latin typeface="+mj-lt"/>
              </a:rPr>
              <a:t>The </a:t>
            </a:r>
            <a:r>
              <a:rPr lang="de-DE" sz="1600" b="1" i="1" dirty="0" err="1" smtClean="0">
                <a:latin typeface="+mj-lt"/>
              </a:rPr>
              <a:t>Spectator</a:t>
            </a:r>
            <a:endParaRPr lang="de-DE" sz="1600" b="1" i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3</a:t>
            </a:fld>
            <a:endParaRPr lang="de-DE"/>
          </a:p>
        </p:txBody>
      </p:sp>
      <p:pic>
        <p:nvPicPr>
          <p:cNvPr id="13" name="Inhaltsplatzhalter 1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64904"/>
            <a:ext cx="1798320" cy="2819400"/>
          </a:xfrm>
        </p:spPr>
      </p:pic>
      <p:pic>
        <p:nvPicPr>
          <p:cNvPr id="16" name="Inhaltsplatzhalter 1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625752"/>
            <a:ext cx="2050182" cy="1482965"/>
          </a:xfr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564904"/>
            <a:ext cx="1372119" cy="2060848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61048"/>
            <a:ext cx="2595187" cy="227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135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i="1" dirty="0" err="1" smtClean="0"/>
              <a:t>Inkle</a:t>
            </a:r>
            <a:r>
              <a:rPr lang="de-DE" sz="2400" b="1" i="1" dirty="0" smtClean="0"/>
              <a:t> und </a:t>
            </a:r>
            <a:r>
              <a:rPr lang="de-DE" sz="2400" b="1" i="1" dirty="0" err="1" smtClean="0"/>
              <a:t>Yarico</a:t>
            </a:r>
            <a:r>
              <a:rPr lang="de-DE" sz="2400" b="1" dirty="0"/>
              <a:t> </a:t>
            </a:r>
            <a:r>
              <a:rPr lang="de-DE" sz="2400" b="1" dirty="0" smtClean="0"/>
              <a:t>- Rezeption</a:t>
            </a:r>
            <a:endParaRPr lang="de-DE" sz="2400" b="1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-1908720" y="3356992"/>
            <a:ext cx="1366898" cy="112317"/>
          </a:xfrm>
        </p:spPr>
        <p:txBody>
          <a:bodyPr/>
          <a:lstStyle/>
          <a:p>
            <a:endParaRPr lang="de-DE" sz="160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e-DE" sz="1600" b="1" dirty="0" err="1" smtClean="0">
                <a:latin typeface="+mj-lt"/>
              </a:rPr>
              <a:t>Yarico</a:t>
            </a:r>
            <a:r>
              <a:rPr lang="de-DE" sz="1600" b="1" dirty="0" smtClean="0">
                <a:latin typeface="+mj-lt"/>
              </a:rPr>
              <a:t> (2015)</a:t>
            </a:r>
            <a:endParaRPr lang="de-DE" sz="1600" b="1" dirty="0">
              <a:latin typeface="+mj-lt"/>
            </a:endParaRPr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415" y="2786790"/>
            <a:ext cx="2420905" cy="3074259"/>
          </a:xfr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4</a:t>
            </a:fld>
            <a:endParaRPr lang="de-DE"/>
          </a:p>
        </p:txBody>
      </p:sp>
      <p:pic>
        <p:nvPicPr>
          <p:cNvPr id="11" name="Inhaltsplatzhalter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79" y="2389188"/>
            <a:ext cx="2154205" cy="3471862"/>
          </a:xfrm>
        </p:spPr>
      </p:pic>
    </p:spTree>
    <p:extLst>
      <p:ext uri="{BB962C8B-B14F-4D97-AF65-F5344CB8AC3E}">
        <p14:creationId xmlns:p14="http://schemas.microsoft.com/office/powerpoint/2010/main" val="19631551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Der englische Kaufmann: </a:t>
            </a:r>
            <a:br>
              <a:rPr lang="de-DE" sz="2400" b="1" dirty="0" smtClean="0"/>
            </a:br>
            <a:r>
              <a:rPr lang="de-DE" sz="2400" b="1" dirty="0" smtClean="0"/>
              <a:t>Kritik der ökonomischen Vernunft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09442" y="1807361"/>
            <a:ext cx="7378981" cy="4645975"/>
          </a:xfrm>
        </p:spPr>
        <p:txBody>
          <a:bodyPr/>
          <a:lstStyle/>
          <a:p>
            <a:pPr marL="0" indent="0">
              <a:buNone/>
            </a:pPr>
            <a:r>
              <a:rPr lang="de-DE" dirty="0">
                <a:latin typeface="+mj-lt"/>
              </a:rPr>
              <a:t>1	Die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Liebe zum Gewinnst</a:t>
            </a:r>
            <a:r>
              <a:rPr lang="de-DE" dirty="0">
                <a:latin typeface="+mj-lt"/>
              </a:rPr>
              <a:t>, die uns zuerst gelehrt,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Wie man auf leichtem Holz durch wilde Fluten fährt;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Die uns beherzt gemacht, das liebste Gut, das Leben,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Der ungewissen See auf Brettern preiszugeben;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5	Die Liebe zum Gewinnst, der deutliche Begriff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Von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Vorteil und Verlust</a:t>
            </a:r>
            <a:r>
              <a:rPr lang="de-DE" dirty="0">
                <a:latin typeface="+mj-lt"/>
              </a:rPr>
              <a:t>, trieb </a:t>
            </a:r>
            <a:r>
              <a:rPr lang="de-DE" dirty="0" err="1">
                <a:latin typeface="+mj-lt"/>
              </a:rPr>
              <a:t>Inklen</a:t>
            </a:r>
            <a:r>
              <a:rPr lang="de-DE" dirty="0">
                <a:latin typeface="+mj-lt"/>
              </a:rPr>
              <a:t> auf ein Schiff.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Er opferte der See die Kräfte seiner Jugend;</a:t>
            </a:r>
          </a:p>
          <a:p>
            <a:pPr marL="0" indent="0">
              <a:buNone/>
            </a:pPr>
            <a:r>
              <a:rPr lang="de-DE" b="1" dirty="0">
                <a:latin typeface="+mj-lt"/>
              </a:rPr>
              <a:t>	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Denn Handeln war sein Witz und Rechnen seine Tugend</a:t>
            </a:r>
            <a:r>
              <a:rPr lang="de-DE" b="1" dirty="0">
                <a:latin typeface="+mj-lt"/>
              </a:rPr>
              <a:t>.</a:t>
            </a:r>
            <a:endParaRPr lang="de-DE" dirty="0">
              <a:latin typeface="+mj-lt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5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88640"/>
            <a:ext cx="1448767" cy="127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098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Bekehrung und Profit: </a:t>
            </a:r>
            <a:br>
              <a:rPr lang="de-DE" sz="2400" b="1" dirty="0" smtClean="0"/>
            </a:br>
            <a:r>
              <a:rPr lang="de-DE" sz="2400" b="1" dirty="0" smtClean="0"/>
              <a:t>Wer das Schwert erhebt …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608" y="1916832"/>
            <a:ext cx="7125112" cy="47899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>
                <a:latin typeface="+mj-lt"/>
              </a:rPr>
              <a:t>Ihn </a:t>
            </a:r>
            <a:r>
              <a:rPr lang="de-DE" dirty="0">
                <a:latin typeface="+mj-lt"/>
              </a:rPr>
              <a:t>lockt das reiche Land, das wir durchs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Schwert</a:t>
            </a:r>
            <a:r>
              <a:rPr lang="de-DE" dirty="0">
                <a:latin typeface="+mj-lt"/>
              </a:rPr>
              <a:t> bekehrt,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10	Das wir das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Christentum und unsern Geiz gelehrt</a:t>
            </a:r>
            <a:r>
              <a:rPr lang="de-DE" dirty="0"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Er sieht Amerika; doch nah' an diesem Lande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Zerreißt der Sturm sein Schiff. Zwar glückt es ihm am Strande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Dem Tode zu </a:t>
            </a:r>
            <a:r>
              <a:rPr lang="de-DE" dirty="0" err="1">
                <a:latin typeface="+mj-lt"/>
              </a:rPr>
              <a:t>entgehn</a:t>
            </a:r>
            <a:r>
              <a:rPr lang="de-DE" dirty="0">
                <a:latin typeface="+mj-lt"/>
              </a:rPr>
              <a:t>; allein der Wilden Schar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Fiel auf die Briten los; und wer entkommen war,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15	Den fraß ihr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hungrig Schwert</a:t>
            </a:r>
            <a:r>
              <a:rPr lang="de-DE" dirty="0">
                <a:latin typeface="+mj-lt"/>
              </a:rPr>
              <a:t>. Nur </a:t>
            </a:r>
            <a:r>
              <a:rPr lang="de-DE" dirty="0" err="1">
                <a:latin typeface="+mj-lt"/>
              </a:rPr>
              <a:t>Inkle</a:t>
            </a:r>
            <a:r>
              <a:rPr lang="de-DE" dirty="0">
                <a:latin typeface="+mj-lt"/>
              </a:rPr>
              <a:t> soll noch leben;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Die Flucht in einen Wald </a:t>
            </a:r>
            <a:r>
              <a:rPr lang="de-DE" dirty="0" err="1">
                <a:latin typeface="+mj-lt"/>
              </a:rPr>
              <a:t>muß</a:t>
            </a:r>
            <a:r>
              <a:rPr lang="de-DE" dirty="0">
                <a:latin typeface="+mj-lt"/>
              </a:rPr>
              <a:t> ihm Beschirmung geben.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Vom Laufen atemlos, wirft, mit verwirrtem Sinn,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Der Brite sich zuletzt bei einem Baume hin,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Umringt mit naher Furcht und ungewissem Grämen,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20	Ob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Hunger oder Schwert </a:t>
            </a:r>
            <a:r>
              <a:rPr lang="de-DE" dirty="0">
                <a:latin typeface="+mj-lt"/>
              </a:rPr>
              <a:t>ihm wird das Leben nehmen.</a:t>
            </a:r>
          </a:p>
          <a:p>
            <a:pPr marL="0" indent="0">
              <a:buNone/>
            </a:pPr>
            <a:endParaRPr lang="de-DE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6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88640"/>
            <a:ext cx="1258050" cy="110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011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Liebe auf den ersten Blick: </a:t>
            </a:r>
            <a:br>
              <a:rPr lang="de-DE" sz="2400" b="1" dirty="0" smtClean="0"/>
            </a:br>
            <a:r>
              <a:rPr lang="de-DE" sz="2400" b="1" dirty="0" smtClean="0"/>
              <a:t>Die Locken des Europäers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276872"/>
            <a:ext cx="7125112" cy="405143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>
                <a:latin typeface="+mj-lt"/>
              </a:rPr>
              <a:t>Ein </a:t>
            </a:r>
            <a:r>
              <a:rPr lang="de-DE" dirty="0">
                <a:latin typeface="+mj-lt"/>
              </a:rPr>
              <a:t>plötzliches Geräusch erschreckt sein schüchtern Ohr.</a:t>
            </a:r>
          </a:p>
          <a:p>
            <a:pPr marL="0" indent="0">
              <a:buNone/>
            </a:pPr>
            <a:r>
              <a:rPr lang="de-DE" dirty="0" smtClean="0">
                <a:latin typeface="+mj-lt"/>
              </a:rPr>
              <a:t>	Ein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wildes Mädchen </a:t>
            </a:r>
            <a:r>
              <a:rPr lang="de-DE" dirty="0">
                <a:latin typeface="+mj-lt"/>
              </a:rPr>
              <a:t>springt aus dem Gebüsch hervor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</a:t>
            </a:r>
            <a:r>
              <a:rPr lang="de-DE" dirty="0" smtClean="0">
                <a:latin typeface="+mj-lt"/>
              </a:rPr>
              <a:t>Und </a:t>
            </a:r>
            <a:r>
              <a:rPr lang="de-DE" dirty="0">
                <a:latin typeface="+mj-lt"/>
              </a:rPr>
              <a:t>sieht mit schnellem Blick den Europäer liegen.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Sie stutzt. Was wird sie tun? Bestürzt </a:t>
            </a:r>
            <a:r>
              <a:rPr lang="de-DE" dirty="0" err="1">
                <a:latin typeface="+mj-lt"/>
              </a:rPr>
              <a:t>zurücke</a:t>
            </a:r>
            <a:r>
              <a:rPr lang="de-DE" dirty="0">
                <a:latin typeface="+mj-lt"/>
              </a:rPr>
              <a:t> fliegen?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25	O nein!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so streng und deutsch</a:t>
            </a:r>
            <a:r>
              <a:rPr lang="de-DE" dirty="0">
                <a:solidFill>
                  <a:srgbClr val="FFFF00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sind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wilde Schönen</a:t>
            </a:r>
            <a:r>
              <a:rPr lang="de-DE" dirty="0">
                <a:solidFill>
                  <a:srgbClr val="FFFF00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nicht.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Sie sieht den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Fremdling</a:t>
            </a:r>
            <a:r>
              <a:rPr lang="de-DE" dirty="0">
                <a:latin typeface="+mj-lt"/>
              </a:rPr>
              <a:t> an; sein rund und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weiß</a:t>
            </a:r>
            <a:r>
              <a:rPr lang="de-DE" dirty="0">
                <a:latin typeface="+mj-lt"/>
              </a:rPr>
              <a:t> Gesicht,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Sein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Kleid</a:t>
            </a:r>
            <a:r>
              <a:rPr lang="de-DE" dirty="0">
                <a:latin typeface="+mj-lt"/>
              </a:rPr>
              <a:t>, sein </a:t>
            </a:r>
            <a:r>
              <a:rPr lang="de-DE" b="1" dirty="0" err="1">
                <a:solidFill>
                  <a:srgbClr val="FFFF00"/>
                </a:solidFill>
                <a:latin typeface="+mj-lt"/>
              </a:rPr>
              <a:t>lockicht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 Haar</a:t>
            </a:r>
            <a:r>
              <a:rPr lang="de-DE" dirty="0">
                <a:latin typeface="+mj-lt"/>
              </a:rPr>
              <a:t>, die Anmut seiner Blicke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Gefällt der Schönen wohl, hält sie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mit Lust </a:t>
            </a:r>
            <a:r>
              <a:rPr lang="de-DE" dirty="0" err="1">
                <a:latin typeface="+mj-lt"/>
              </a:rPr>
              <a:t>zurücke</a:t>
            </a:r>
            <a:r>
              <a:rPr lang="de-DE" dirty="0">
                <a:latin typeface="+mj-lt"/>
              </a:rPr>
              <a:t>.</a:t>
            </a:r>
          </a:p>
          <a:p>
            <a:endParaRPr lang="de-DE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7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60648"/>
            <a:ext cx="1530870" cy="134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071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Augen, Mienen, Lächeln: </a:t>
            </a:r>
            <a:br>
              <a:rPr lang="de-DE" sz="2400" b="1" dirty="0" smtClean="0"/>
            </a:br>
            <a:r>
              <a:rPr lang="de-DE" sz="2400" b="1" dirty="0" smtClean="0"/>
              <a:t>Die Sprache der Natur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608" y="2204864"/>
            <a:ext cx="7125112" cy="44299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latin typeface="+mj-lt"/>
              </a:rPr>
              <a:t>Auch </a:t>
            </a:r>
            <a:r>
              <a:rPr lang="de-DE" dirty="0" err="1">
                <a:latin typeface="+mj-lt"/>
              </a:rPr>
              <a:t>Inklen</a:t>
            </a:r>
            <a:r>
              <a:rPr lang="de-DE" dirty="0">
                <a:latin typeface="+mj-lt"/>
              </a:rPr>
              <a:t> nimmt dies Kind bei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wilder Anmut</a:t>
            </a:r>
            <a:r>
              <a:rPr lang="de-DE" dirty="0">
                <a:solidFill>
                  <a:srgbClr val="FFFF00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ein.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30	Unwissend in der Kunst,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durch Zwang verstellt</a:t>
            </a:r>
            <a:r>
              <a:rPr lang="de-DE" dirty="0">
                <a:solidFill>
                  <a:srgbClr val="FFFF00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zu sein,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Verrät sie durch den Blick die Regung ihrer Triebe: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Ihr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Auge</a:t>
            </a:r>
            <a:r>
              <a:rPr lang="de-DE" b="1" dirty="0">
                <a:latin typeface="+mj-lt"/>
              </a:rPr>
              <a:t> </a:t>
            </a:r>
            <a:r>
              <a:rPr lang="de-DE" dirty="0">
                <a:latin typeface="+mj-lt"/>
              </a:rPr>
              <a:t>sprach von Gunst und bat um Gegenliebe.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Die Indianerin war liebenswert gebaut.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Durch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Mienen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red't</a:t>
            </a:r>
            <a:r>
              <a:rPr lang="de-DE" dirty="0">
                <a:latin typeface="+mj-lt"/>
              </a:rPr>
              <a:t> dies Paar, durch Mienen wird's vertraut.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35	Sie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winkt</a:t>
            </a:r>
            <a:r>
              <a:rPr lang="de-DE" dirty="0">
                <a:latin typeface="+mj-lt"/>
              </a:rPr>
              <a:t> ihm mit der Hand, er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folget</a:t>
            </a:r>
            <a:r>
              <a:rPr lang="de-DE" dirty="0">
                <a:latin typeface="+mj-lt"/>
              </a:rPr>
              <a:t> ihrem Schritte;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Mit Früchten speist sie ihn in einer kleinen Hütte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Und zeigt ihm einen Quell, vom Durst sich zu </a:t>
            </a:r>
            <a:r>
              <a:rPr lang="de-DE" dirty="0" err="1">
                <a:latin typeface="+mj-lt"/>
              </a:rPr>
              <a:t>befrein</a:t>
            </a:r>
            <a:r>
              <a:rPr lang="de-DE" dirty="0"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Durch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Lächeln</a:t>
            </a:r>
            <a:r>
              <a:rPr lang="de-DE" dirty="0">
                <a:latin typeface="+mj-lt"/>
              </a:rPr>
              <a:t> rät sie ihm, getrost und froh zu sein.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Sie sah ihn zehnmal an und spielt an seinen Haaren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40	Und schien </a:t>
            </a:r>
            <a:r>
              <a:rPr lang="de-DE" dirty="0" err="1">
                <a:latin typeface="+mj-lt"/>
              </a:rPr>
              <a:t>verwundernsvoll</a:t>
            </a:r>
            <a:r>
              <a:rPr lang="de-DE" dirty="0">
                <a:latin typeface="+mj-lt"/>
              </a:rPr>
              <a:t>, </a:t>
            </a:r>
            <a:r>
              <a:rPr lang="de-DE" dirty="0" err="1">
                <a:latin typeface="+mj-lt"/>
              </a:rPr>
              <a:t>daß</a:t>
            </a:r>
            <a:r>
              <a:rPr lang="de-DE" dirty="0">
                <a:latin typeface="+mj-lt"/>
              </a:rPr>
              <a:t> sie so </a:t>
            </a:r>
            <a:r>
              <a:rPr lang="de-DE" dirty="0" err="1">
                <a:latin typeface="+mj-lt"/>
              </a:rPr>
              <a:t>lockicht</a:t>
            </a:r>
            <a:r>
              <a:rPr lang="de-DE" dirty="0">
                <a:latin typeface="+mj-lt"/>
              </a:rPr>
              <a:t> waren.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8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88640"/>
            <a:ext cx="1505704" cy="13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24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Die edle Wilde: </a:t>
            </a:r>
            <a:br>
              <a:rPr lang="de-DE" sz="2400" b="1" dirty="0" smtClean="0"/>
            </a:br>
            <a:r>
              <a:rPr lang="de-DE" sz="2400" b="1" dirty="0" smtClean="0"/>
              <a:t>Wahre Hausfrau und wahre Christin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608" y="1916832"/>
            <a:ext cx="7488832" cy="47899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latin typeface="+mj-lt"/>
              </a:rPr>
              <a:t>So oft der Morgen </a:t>
            </a:r>
            <a:r>
              <a:rPr lang="de-DE" dirty="0" err="1">
                <a:latin typeface="+mj-lt"/>
              </a:rPr>
              <a:t>kömmt</a:t>
            </a:r>
            <a:r>
              <a:rPr lang="de-DE" dirty="0">
                <a:latin typeface="+mj-lt"/>
              </a:rPr>
              <a:t>, so macht </a:t>
            </a:r>
            <a:r>
              <a:rPr lang="de-DE" dirty="0" err="1">
                <a:latin typeface="+mj-lt"/>
              </a:rPr>
              <a:t>Yariko</a:t>
            </a:r>
            <a:endParaRPr lang="de-DE" dirty="0">
              <a:latin typeface="+mj-lt"/>
            </a:endParaRPr>
          </a:p>
          <a:p>
            <a:pPr marL="0" indent="0">
              <a:buNone/>
            </a:pPr>
            <a:r>
              <a:rPr lang="de-DE" dirty="0">
                <a:latin typeface="+mj-lt"/>
              </a:rPr>
              <a:t>	Durch neuen Unterhalt den lieben Fremdling froh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Und zeigt durch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Zärtlichkeit</a:t>
            </a:r>
            <a:r>
              <a:rPr lang="de-DE" dirty="0">
                <a:latin typeface="+mj-lt"/>
              </a:rPr>
              <a:t>, mit jedem neuen Tage,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Was für ein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treues Herz</a:t>
            </a:r>
            <a:r>
              <a:rPr lang="de-DE" dirty="0">
                <a:solidFill>
                  <a:srgbClr val="FFFF00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in einer Wilden schlage!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45	Sie bringt ihm manch Geschenk und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schmückt sein kleines Haus</a:t>
            </a:r>
            <a:endParaRPr lang="de-DE" dirty="0">
              <a:solidFill>
                <a:srgbClr val="FFFF00"/>
              </a:solidFill>
              <a:latin typeface="+mj-lt"/>
            </a:endParaRPr>
          </a:p>
          <a:p>
            <a:pPr marL="0" indent="0">
              <a:buNone/>
            </a:pPr>
            <a:r>
              <a:rPr lang="de-DE" dirty="0">
                <a:latin typeface="+mj-lt"/>
              </a:rPr>
              <a:t>	Mit mancher bunten Haut, mit bunten Federn aus;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Und eine neue Tracht von schönen Muschelschalen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</a:t>
            </a:r>
            <a:r>
              <a:rPr lang="de-DE" dirty="0" err="1">
                <a:latin typeface="+mj-lt"/>
              </a:rPr>
              <a:t>Muß</a:t>
            </a:r>
            <a:r>
              <a:rPr lang="de-DE" dirty="0">
                <a:latin typeface="+mj-lt"/>
              </a:rPr>
              <a:t>, wenn sie ihn besucht, um ihre Schultern prahlen.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Zur Nachtzeit führt sie ihn zu einem Wasserfall;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50	Und unter dem Geräusch und </a:t>
            </a:r>
            <a:r>
              <a:rPr lang="de-DE" dirty="0" err="1">
                <a:latin typeface="+mj-lt"/>
              </a:rPr>
              <a:t>Philomelens</a:t>
            </a:r>
            <a:r>
              <a:rPr lang="de-DE" dirty="0">
                <a:latin typeface="+mj-lt"/>
              </a:rPr>
              <a:t> Schall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Schläft unser Fremdling ein. Aus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zärtlichem Erbarmen</a:t>
            </a:r>
            <a:endParaRPr lang="de-DE" dirty="0">
              <a:solidFill>
                <a:srgbClr val="FFFF00"/>
              </a:solidFill>
              <a:latin typeface="+mj-lt"/>
            </a:endParaRPr>
          </a:p>
          <a:p>
            <a:pPr marL="0" indent="0">
              <a:buNone/>
            </a:pPr>
            <a:r>
              <a:rPr lang="de-DE" dirty="0">
                <a:latin typeface="+mj-lt"/>
              </a:rPr>
              <a:t>	Bewacht sie jede Nacht den Freund in ihren Armen.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Wird in Europa wohl ein Herz so edel sein?</a:t>
            </a:r>
            <a:endParaRPr lang="de-DE" dirty="0">
              <a:solidFill>
                <a:srgbClr val="FFFF00"/>
              </a:solidFill>
              <a:latin typeface="+mj-lt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9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88640"/>
            <a:ext cx="1505704" cy="13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141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Falsche Bedürfnisse: </a:t>
            </a:r>
            <a:br>
              <a:rPr lang="de-DE" sz="2400" b="1" dirty="0" smtClean="0"/>
            </a:br>
            <a:r>
              <a:rPr lang="de-DE" sz="2400" b="1" dirty="0" smtClean="0"/>
              <a:t>Natürliche vs. Künstliche Schönheit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608" y="2276872"/>
            <a:ext cx="7125112" cy="40514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latin typeface="+mj-lt"/>
              </a:rPr>
              <a:t>Die Liebe flößt dem Paar bald eine Mundart ein.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55	Sie unterreden sich durch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selbst </a:t>
            </a:r>
            <a:r>
              <a:rPr lang="de-DE" b="1" dirty="0" err="1">
                <a:solidFill>
                  <a:srgbClr val="FFFF00"/>
                </a:solidFill>
                <a:latin typeface="+mj-lt"/>
              </a:rPr>
              <a:t>erfundne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 Töne</a:t>
            </a:r>
            <a:r>
              <a:rPr lang="de-DE" dirty="0">
                <a:latin typeface="+mj-lt"/>
              </a:rPr>
              <a:t>: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Kurz, er versteht sein Kind, und ihn versteht die Schöne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Oft sagt ihr </a:t>
            </a:r>
            <a:r>
              <a:rPr lang="de-DE" dirty="0" err="1">
                <a:latin typeface="+mj-lt"/>
              </a:rPr>
              <a:t>Inkle</a:t>
            </a:r>
            <a:r>
              <a:rPr lang="de-DE" dirty="0">
                <a:latin typeface="+mj-lt"/>
              </a:rPr>
              <a:t> vor, was seine Vaterstadt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Für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süße Lebensart</a:t>
            </a:r>
            <a:r>
              <a:rPr lang="de-DE" dirty="0">
                <a:latin typeface="+mj-lt"/>
              </a:rPr>
              <a:t>, für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Kostbarkeiten</a:t>
            </a:r>
            <a:r>
              <a:rPr lang="de-DE" dirty="0">
                <a:latin typeface="+mj-lt"/>
              </a:rPr>
              <a:t> hat.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Er wünscht, sie neben sich in London einst zu sehen;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60	Sie </a:t>
            </a:r>
            <a:r>
              <a:rPr lang="de-DE" dirty="0" err="1">
                <a:latin typeface="+mj-lt"/>
              </a:rPr>
              <a:t>hört's</a:t>
            </a:r>
            <a:r>
              <a:rPr lang="de-DE" dirty="0">
                <a:latin typeface="+mj-lt"/>
              </a:rPr>
              <a:t> und zürnet schon, </a:t>
            </a:r>
            <a:r>
              <a:rPr lang="de-DE" dirty="0" err="1">
                <a:latin typeface="+mj-lt"/>
              </a:rPr>
              <a:t>daß</a:t>
            </a:r>
            <a:r>
              <a:rPr lang="de-DE" dirty="0">
                <a:latin typeface="+mj-lt"/>
              </a:rPr>
              <a:t> es noch nicht geschehen.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»Dort«, spricht er, »</a:t>
            </a:r>
            <a:r>
              <a:rPr lang="de-DE" dirty="0" err="1">
                <a:latin typeface="+mj-lt"/>
              </a:rPr>
              <a:t>kleid</a:t>
            </a:r>
            <a:r>
              <a:rPr lang="de-DE" dirty="0">
                <a:latin typeface="+mj-lt"/>
              </a:rPr>
              <a:t>' ich dich«, und zeiget auf sein Kleid,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»In lauter bunten Zeug, von </a:t>
            </a:r>
            <a:r>
              <a:rPr lang="de-DE" dirty="0" err="1">
                <a:latin typeface="+mj-lt"/>
              </a:rPr>
              <a:t>größrer</a:t>
            </a:r>
            <a:r>
              <a:rPr lang="de-DE" dirty="0">
                <a:latin typeface="+mj-lt"/>
              </a:rPr>
              <a:t> Kostbarkeit;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In Häusern, halb von Glas, bespannt mit raschen Pferden,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Sollst du in dieser Stadt bequem getragen werden.«</a:t>
            </a:r>
          </a:p>
          <a:p>
            <a:endParaRPr lang="de-DE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10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88640"/>
            <a:ext cx="1577712" cy="138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68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Kindliche Treue vs. ….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608" y="1916832"/>
            <a:ext cx="7416824" cy="405143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65	</a:t>
            </a:r>
            <a:r>
              <a:rPr lang="de-DE" dirty="0">
                <a:latin typeface="+mj-lt"/>
              </a:rPr>
              <a:t>Vor Freuden weint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dies Kind </a:t>
            </a:r>
            <a:r>
              <a:rPr lang="de-DE" dirty="0">
                <a:latin typeface="+mj-lt"/>
              </a:rPr>
              <a:t>und sieht, indem sie weint,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Schon nach der </a:t>
            </a:r>
            <a:r>
              <a:rPr lang="de-DE" dirty="0" err="1">
                <a:latin typeface="+mj-lt"/>
              </a:rPr>
              <a:t>offnen</a:t>
            </a:r>
            <a:r>
              <a:rPr lang="de-DE" dirty="0">
                <a:latin typeface="+mj-lt"/>
              </a:rPr>
              <a:t> See, ob noch kein Schiff erscheint.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Es glückt ihr, was sie wünscht, in kurzem zu entdecken;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Sie sieht ein Schiff am Strand, und läuft mit frohem Schrecken,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Sucht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ihren Fremdling</a:t>
            </a:r>
            <a:r>
              <a:rPr lang="de-DE" dirty="0">
                <a:solidFill>
                  <a:srgbClr val="FFFF00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auf, </a:t>
            </a:r>
            <a:r>
              <a:rPr lang="de-DE" dirty="0" err="1">
                <a:latin typeface="+mj-lt"/>
              </a:rPr>
              <a:t>vergißt</a:t>
            </a:r>
            <a:r>
              <a:rPr lang="de-DE" dirty="0">
                <a:latin typeface="+mj-lt"/>
              </a:rPr>
              <a:t>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ihr Vaterland</a:t>
            </a:r>
            <a:endParaRPr lang="de-DE" dirty="0">
              <a:solidFill>
                <a:srgbClr val="FFFF00"/>
              </a:solidFill>
              <a:latin typeface="+mj-lt"/>
            </a:endParaRPr>
          </a:p>
          <a:p>
            <a:pPr marL="0" indent="0">
              <a:buNone/>
            </a:pPr>
            <a:r>
              <a:rPr lang="de-DE" dirty="0">
                <a:latin typeface="+mj-lt"/>
              </a:rPr>
              <a:t>70	Aus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Treue</a:t>
            </a:r>
            <a:r>
              <a:rPr lang="de-DE" dirty="0">
                <a:latin typeface="+mj-lt"/>
              </a:rPr>
              <a:t> gegen ihn und eilt an seiner Hand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So freudig in die See, als ob das Schiff im Meere,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In das sie steigen will, ein Haus in London wäre.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11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88640"/>
            <a:ext cx="1505704" cy="13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752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… männliches Kalkül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6459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latin typeface="+mj-lt"/>
              </a:rPr>
              <a:t>Das Schiff setzt seinen Lauf mit gutem Winde fort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Und fliegt nach Barbados; doch dieses war der Ort,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75	Wo </a:t>
            </a:r>
            <a:r>
              <a:rPr lang="de-DE" dirty="0" err="1">
                <a:latin typeface="+mj-lt"/>
              </a:rPr>
              <a:t>Inkle</a:t>
            </a:r>
            <a:r>
              <a:rPr lang="de-DE" dirty="0">
                <a:latin typeface="+mj-lt"/>
              </a:rPr>
              <a:t> ganz bestürzt sein Schicksal überdachte,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Als schnell in seiner Brust der Kaufmannsgeist erwachte.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Er kam mit leerer Hand aus Indien zurück;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Dies war für seinen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Geiz</a:t>
            </a:r>
            <a:r>
              <a:rPr lang="de-DE" dirty="0">
                <a:latin typeface="+mj-lt"/>
              </a:rPr>
              <a:t> ein trauriges Geschick.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»So hab' ich«, fing er an, »um arm zurück zu kommen,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80	Die fürchterliche See mit Müh' und Angst durchschwommen?«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Er stillt in kurzer Zeit den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Hunger nach Gewinn</a:t>
            </a:r>
            <a:endParaRPr lang="de-DE" dirty="0">
              <a:solidFill>
                <a:srgbClr val="FFFF00"/>
              </a:solidFill>
              <a:latin typeface="+mj-lt"/>
            </a:endParaRPr>
          </a:p>
          <a:p>
            <a:pPr marL="0" indent="0">
              <a:buNone/>
            </a:pPr>
            <a:r>
              <a:rPr lang="de-DE" dirty="0">
                <a:latin typeface="+mj-lt"/>
              </a:rPr>
              <a:t>	Und führt </a:t>
            </a:r>
            <a:r>
              <a:rPr lang="de-DE" dirty="0" err="1">
                <a:latin typeface="+mj-lt"/>
              </a:rPr>
              <a:t>Yariko</a:t>
            </a:r>
            <a:r>
              <a:rPr lang="de-DE" dirty="0">
                <a:latin typeface="+mj-lt"/>
              </a:rPr>
              <a:t> zum Sklavenhändler hin.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Hier wird die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Dankbarkeit</a:t>
            </a:r>
            <a:r>
              <a:rPr lang="de-DE" dirty="0">
                <a:solidFill>
                  <a:srgbClr val="FFFF00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in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Tyrannei</a:t>
            </a:r>
            <a:r>
              <a:rPr lang="de-DE" dirty="0">
                <a:latin typeface="+mj-lt"/>
              </a:rPr>
              <a:t> verwandelt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Und die, die ihn erhielt, zur Sklaverei verhandelt.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12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88640"/>
            <a:ext cx="1505704" cy="13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31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Vom Wert des Lebens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09442" y="1807361"/>
            <a:ext cx="7450989" cy="4051437"/>
          </a:xfrm>
        </p:spPr>
        <p:txBody>
          <a:bodyPr/>
          <a:lstStyle/>
          <a:p>
            <a:pPr marL="0" indent="0">
              <a:buNone/>
            </a:pPr>
            <a:r>
              <a:rPr lang="de-DE" dirty="0">
                <a:latin typeface="+mj-lt"/>
              </a:rPr>
              <a:t>85	Sie fällt ihm um den Hals, sie fällt vor ihm aufs Knie,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Sie fleht, sie weint, sie schreit. Nichts! Er verkaufet sie.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»Mich, die ich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schwanger</a:t>
            </a:r>
            <a:r>
              <a:rPr lang="de-DE" dirty="0">
                <a:latin typeface="+mj-lt"/>
              </a:rPr>
              <a:t> bin, mich!« fährt sie fort zu klagen.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Bewegt ihn dies? Ach ja! Sie höher anzuschlagen.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Noch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drei Pfund Sterling mehr</a:t>
            </a:r>
            <a:r>
              <a:rPr lang="de-DE" dirty="0">
                <a:latin typeface="+mj-lt"/>
              </a:rPr>
              <a:t>! »Hier«, spricht der Brite froh,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90	»Hier, Kaufmann, ist das Weib, sie heißt </a:t>
            </a:r>
            <a:r>
              <a:rPr lang="de-DE" dirty="0" err="1">
                <a:latin typeface="+mj-lt"/>
              </a:rPr>
              <a:t>Yariko</a:t>
            </a:r>
            <a:r>
              <a:rPr lang="de-DE" dirty="0">
                <a:latin typeface="+mj-lt"/>
              </a:rPr>
              <a:t>!«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13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60648"/>
            <a:ext cx="1433696" cy="125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64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Europäische Barbarei – </a:t>
            </a:r>
            <a:br>
              <a:rPr lang="de-DE" sz="2400" b="1" dirty="0" smtClean="0"/>
            </a:br>
            <a:r>
              <a:rPr lang="de-DE" sz="2400" b="1" dirty="0" smtClean="0"/>
              <a:t>eine Lehre für jeden Weltteil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204864"/>
            <a:ext cx="7125112" cy="40514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 smtClean="0"/>
              <a:t>	</a:t>
            </a:r>
            <a:r>
              <a:rPr lang="de-DE" dirty="0" smtClean="0">
                <a:latin typeface="+mj-lt"/>
              </a:rPr>
              <a:t>O </a:t>
            </a:r>
            <a:r>
              <a:rPr lang="de-DE" dirty="0" err="1">
                <a:latin typeface="+mj-lt"/>
              </a:rPr>
              <a:t>Inkle</a:t>
            </a:r>
            <a:r>
              <a:rPr lang="de-DE" dirty="0">
                <a:latin typeface="+mj-lt"/>
              </a:rPr>
              <a:t>, du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Barbar</a:t>
            </a:r>
            <a:r>
              <a:rPr lang="de-DE" b="1" dirty="0">
                <a:latin typeface="+mj-lt"/>
              </a:rPr>
              <a:t>,</a:t>
            </a:r>
            <a:r>
              <a:rPr lang="de-DE" dirty="0">
                <a:latin typeface="+mj-lt"/>
              </a:rPr>
              <a:t> dem keiner gleich gewesen;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O möchte deinen Schimpf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ein jeder Weltteil</a:t>
            </a:r>
            <a:r>
              <a:rPr lang="de-DE" dirty="0">
                <a:solidFill>
                  <a:srgbClr val="FFFF00"/>
                </a:solidFill>
                <a:latin typeface="+mj-lt"/>
              </a:rPr>
              <a:t> </a:t>
            </a:r>
            <a:r>
              <a:rPr lang="de-DE" dirty="0">
                <a:latin typeface="+mj-lt"/>
              </a:rPr>
              <a:t>lesen!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Die größte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Redlichkeit</a:t>
            </a:r>
            <a:r>
              <a:rPr lang="de-DE" dirty="0">
                <a:latin typeface="+mj-lt"/>
              </a:rPr>
              <a:t>, die allergrößte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Treu</a:t>
            </a:r>
            <a:r>
              <a:rPr lang="de-DE" dirty="0">
                <a:latin typeface="+mj-lt"/>
              </a:rPr>
              <a:t>'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Belohnst du, Bösewicht! noch gar mit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Sklaverei</a:t>
            </a:r>
            <a:r>
              <a:rPr lang="de-DE" dirty="0">
                <a:latin typeface="+mj-lt"/>
              </a:rPr>
              <a:t>?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95	Ein Mädchen, das für dich ihr eigen Leben wagte,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Das dich dem Tod </a:t>
            </a:r>
            <a:r>
              <a:rPr lang="de-DE" dirty="0" err="1">
                <a:latin typeface="+mj-lt"/>
              </a:rPr>
              <a:t>entriß</a:t>
            </a:r>
            <a:r>
              <a:rPr lang="de-DE" dirty="0">
                <a:latin typeface="+mj-lt"/>
              </a:rPr>
              <a:t> und ihrem Volk entsagte,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Mit dir das Meer durchstrich und bei der Glieder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Reiz</a:t>
            </a:r>
            <a:endParaRPr lang="de-DE" dirty="0">
              <a:solidFill>
                <a:srgbClr val="FFFF00"/>
              </a:solidFill>
              <a:latin typeface="+mj-lt"/>
            </a:endParaRPr>
          </a:p>
          <a:p>
            <a:pPr marL="0" indent="0">
              <a:buNone/>
            </a:pPr>
            <a:r>
              <a:rPr lang="de-DE" dirty="0">
                <a:latin typeface="+mj-lt"/>
              </a:rPr>
              <a:t>	Das beste Herz besaß, verhandelst du aus 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Geiz</a:t>
            </a:r>
            <a:r>
              <a:rPr lang="de-DE" dirty="0">
                <a:latin typeface="+mj-lt"/>
              </a:rPr>
              <a:t>?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	Sei stolz! Kein Bösewicht bringt dich um deinen Namen;</a:t>
            </a:r>
          </a:p>
          <a:p>
            <a:pPr marL="0" indent="0">
              <a:buNone/>
            </a:pPr>
            <a:r>
              <a:rPr lang="de-DE" dirty="0">
                <a:latin typeface="+mj-lt"/>
              </a:rPr>
              <a:t>100	</a:t>
            </a:r>
            <a:r>
              <a:rPr lang="de-DE" b="1" dirty="0">
                <a:solidFill>
                  <a:srgbClr val="FFFF00"/>
                </a:solidFill>
                <a:latin typeface="+mj-lt"/>
              </a:rPr>
              <a:t>Nie wird es möglich sein, dein Laster nachzuahmen.</a:t>
            </a:r>
            <a:endParaRPr lang="de-DE" dirty="0">
              <a:solidFill>
                <a:srgbClr val="FFFF00"/>
              </a:solidFill>
              <a:latin typeface="+mj-lt"/>
            </a:endParaRPr>
          </a:p>
          <a:p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14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88640"/>
            <a:ext cx="1577712" cy="138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704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400" b="1" dirty="0" smtClean="0"/>
              <a:t>Gellert, </a:t>
            </a:r>
            <a:r>
              <a:rPr lang="de-DE" sz="2400" b="1" i="1" dirty="0" smtClean="0"/>
              <a:t>Fabeln und Erzählungen </a:t>
            </a:r>
            <a:r>
              <a:rPr lang="de-DE" sz="2400" b="1" dirty="0" smtClean="0"/>
              <a:t>(1746)</a:t>
            </a:r>
            <a:endParaRPr lang="de-DE" sz="2400" b="1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204864"/>
            <a:ext cx="3816424" cy="35447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27EE-5265-453F-B2DB-BF4DF1194094}" type="slidenum">
              <a:rPr lang="de-DE" smtClean="0"/>
              <a:t>15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-1404664" y="4653136"/>
            <a:ext cx="1258302" cy="847874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87510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Perspek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Rhea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TM02455596[[fn=Frühling]]</Template>
  <TotalTime>0</TotalTime>
  <Words>126</Words>
  <Application>Microsoft Office PowerPoint</Application>
  <PresentationFormat>Bildschirmpräsentation (4:3)</PresentationFormat>
  <Paragraphs>134</Paragraphs>
  <Slides>15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Spring</vt:lpstr>
      <vt:lpstr>„Das wir das Christentum und unsern Geiz gelehrt“– Gellert als Vorreiter der Kolonialismuskritik?</vt:lpstr>
      <vt:lpstr>Gellert, Fabeln und Erzählungen (1746)</vt:lpstr>
      <vt:lpstr>Inkle und Yariko: Quellen und Rezeption</vt:lpstr>
      <vt:lpstr>Inkle und Yarico - Rezeption</vt:lpstr>
      <vt:lpstr>Der englische Kaufmann:  Kritik der ökonomischen Vernunft</vt:lpstr>
      <vt:lpstr>Bekehrung und Profit:  Wer das Schwert erhebt …</vt:lpstr>
      <vt:lpstr>Liebe auf den ersten Blick:  Die Locken des Europäers</vt:lpstr>
      <vt:lpstr>Augen, Mienen, Lächeln:  Die Sprache der Natur</vt:lpstr>
      <vt:lpstr>Die edle Wilde:  Wahre Hausfrau und wahre Christin</vt:lpstr>
      <vt:lpstr>Falsche Bedürfnisse:  Natürliche vs. Künstliche Schönheit</vt:lpstr>
      <vt:lpstr>Kindliche Treue vs. ….</vt:lpstr>
      <vt:lpstr>… männliches Kalkül</vt:lpstr>
      <vt:lpstr>Vom Wert des Lebens</vt:lpstr>
      <vt:lpstr>Europäische Barbarei –  eine Lehre für jeden Weltteil</vt:lpstr>
      <vt:lpstr>Gellert, Fabeln und Erzählungen (1746)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„Das wir das Christentum und unsern Geiz gelehrt“– Gellert als Vorreiter der Kolonialismuskritik?</dc:title>
  <dc:creator>jutta</dc:creator>
  <cp:lastModifiedBy>jutta</cp:lastModifiedBy>
  <cp:revision>16</cp:revision>
  <dcterms:created xsi:type="dcterms:W3CDTF">2015-05-18T10:34:26Z</dcterms:created>
  <dcterms:modified xsi:type="dcterms:W3CDTF">2015-06-17T11:11:12Z</dcterms:modified>
</cp:coreProperties>
</file>