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77" r:id="rId3"/>
    <p:sldId id="257" r:id="rId4"/>
    <p:sldId id="278" r:id="rId5"/>
    <p:sldId id="258" r:id="rId6"/>
    <p:sldId id="280" r:id="rId7"/>
    <p:sldId id="259" r:id="rId8"/>
    <p:sldId id="270" r:id="rId9"/>
    <p:sldId id="260" r:id="rId10"/>
    <p:sldId id="262" r:id="rId11"/>
    <p:sldId id="271" r:id="rId12"/>
    <p:sldId id="264" r:id="rId13"/>
    <p:sldId id="281" r:id="rId14"/>
    <p:sldId id="265" r:id="rId15"/>
    <p:sldId id="272" r:id="rId16"/>
    <p:sldId id="263" r:id="rId17"/>
    <p:sldId id="282" r:id="rId18"/>
    <p:sldId id="273" r:id="rId19"/>
    <p:sldId id="266" r:id="rId20"/>
    <p:sldId id="283" r:id="rId21"/>
    <p:sldId id="267" r:id="rId22"/>
    <p:sldId id="274" r:id="rId23"/>
    <p:sldId id="275" r:id="rId24"/>
    <p:sldId id="27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p:cViewPr varScale="1">
        <p:scale>
          <a:sx n="92" d="100"/>
          <a:sy n="92" d="100"/>
        </p:scale>
        <p:origin x="114" y="9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5/25/2018</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5/25/2018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5/25/2018</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5/25/2018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5/25/2018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5/25/2018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5/25/2018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de-DE" smtClean="0"/>
              <a:t>Titelmasterformat durch Klicken bearbeiten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8" name="Date Placeholder 7"/>
          <p:cNvSpPr>
            <a:spLocks noGrp="1"/>
          </p:cNvSpPr>
          <p:nvPr>
            <p:ph type="dt" sz="half" idx="10"/>
          </p:nvPr>
        </p:nvSpPr>
        <p:spPr/>
        <p:txBody>
          <a:bodyPr/>
          <a:lstStyle/>
          <a:p>
            <a:fld id="{1CF131DD-A141-4471-BCF9-C6073EDD7E20}" type="datetimeFigureOut">
              <a:rPr lang="en-US" dirty="0"/>
              <a:t>5/25/2018</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‹Nr.›</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5/25/2018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‹Nr.›</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5/25/2018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5/25/2018</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650773" y="2221891"/>
            <a:ext cx="9068586" cy="2590800"/>
          </a:xfrm>
        </p:spPr>
        <p:txBody>
          <a:bodyPr/>
          <a:lstStyle/>
          <a:p>
            <a:pPr>
              <a:lnSpc>
                <a:spcPts val="3600"/>
              </a:lnSpc>
            </a:pPr>
            <a:r>
              <a:rPr lang="de-DE" sz="2800" b="1" dirty="0"/>
              <a:t>Salondamen, Hausfrauen, Wissenschaftlerinnen. Schreibende Frauen in Schwaben von Sophie von La Roche bis Friederike Roth</a:t>
            </a:r>
            <a:r>
              <a:rPr lang="de-DE" sz="2800" dirty="0"/>
              <a:t/>
            </a:r>
            <a:br>
              <a:rPr lang="de-DE" sz="2800" dirty="0"/>
            </a:br>
            <a:endParaRPr lang="de-DE" sz="2800" dirty="0"/>
          </a:p>
        </p:txBody>
      </p:sp>
      <p:sp>
        <p:nvSpPr>
          <p:cNvPr id="3" name="Untertitel 2"/>
          <p:cNvSpPr>
            <a:spLocks noGrp="1"/>
          </p:cNvSpPr>
          <p:nvPr>
            <p:ph type="subTitle" idx="1"/>
          </p:nvPr>
        </p:nvSpPr>
        <p:spPr/>
        <p:txBody>
          <a:bodyPr/>
          <a:lstStyle/>
          <a:p>
            <a:r>
              <a:rPr lang="de-DE" dirty="0" smtClean="0"/>
              <a:t>Literatursommer 2018: Frauen in der Literatur</a:t>
            </a:r>
            <a:endParaRPr lang="de-DE" dirty="0"/>
          </a:p>
        </p:txBody>
      </p:sp>
      <p:pic>
        <p:nvPicPr>
          <p:cNvPr id="8" name="Picture 2" descr="Bildergebnis für mimo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5840" y="404664"/>
            <a:ext cx="2540029" cy="1905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8401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800" dirty="0" smtClean="0"/>
              <a:t>Ruth Klüger, </a:t>
            </a:r>
            <a:r>
              <a:rPr lang="de-DE" sz="2800" i="1" dirty="0" smtClean="0"/>
              <a:t>Gegenströmung</a:t>
            </a:r>
            <a:endParaRPr lang="de-DE" sz="2800" dirty="0"/>
          </a:p>
        </p:txBody>
      </p:sp>
      <p:sp>
        <p:nvSpPr>
          <p:cNvPr id="3" name="Inhaltsplatzhalter 2"/>
          <p:cNvSpPr>
            <a:spLocks noGrp="1"/>
          </p:cNvSpPr>
          <p:nvPr>
            <p:ph idx="1"/>
          </p:nvPr>
        </p:nvSpPr>
        <p:spPr>
          <a:xfrm>
            <a:off x="4943872" y="2348880"/>
            <a:ext cx="6181328" cy="3931920"/>
          </a:xfrm>
        </p:spPr>
        <p:txBody>
          <a:bodyPr/>
          <a:lstStyle/>
          <a:p>
            <a:pPr marL="0" indent="0">
              <a:buNone/>
            </a:pPr>
            <a:r>
              <a:rPr lang="de-DE" dirty="0"/>
              <a:t>"Man </a:t>
            </a:r>
            <a:r>
              <a:rPr lang="de-DE" dirty="0" err="1"/>
              <a:t>müßte</a:t>
            </a:r>
            <a:r>
              <a:rPr lang="de-DE" dirty="0"/>
              <a:t> davon ausgehen, </a:t>
            </a:r>
            <a:r>
              <a:rPr lang="de-DE" dirty="0" err="1"/>
              <a:t>daß</a:t>
            </a:r>
            <a:r>
              <a:rPr lang="de-DE" dirty="0"/>
              <a:t> die kulturellen Bedingungen für weibliches Schreiben anderen Gesetzen unterliegen und daher derart anders verlaufen, </a:t>
            </a:r>
            <a:r>
              <a:rPr lang="de-DE" dirty="0" err="1"/>
              <a:t>daß</a:t>
            </a:r>
            <a:r>
              <a:rPr lang="de-DE" dirty="0"/>
              <a:t> man den Frauen nicht einfach ein Kämmerchen im geräumigen Hause einer allgemeinen Geistesgeschichte einräumen und annehmen kann, </a:t>
            </a:r>
            <a:r>
              <a:rPr lang="de-DE" dirty="0" err="1"/>
              <a:t>daß</a:t>
            </a:r>
            <a:r>
              <a:rPr lang="de-DE" dirty="0"/>
              <a:t> sie unter ähnlichen Voraussetzungen geschrieben haben, wie ihre männlichen </a:t>
            </a:r>
            <a:r>
              <a:rPr lang="de-DE" dirty="0" smtClean="0"/>
              <a:t>Zeitgenossen."</a:t>
            </a:r>
            <a:endParaRPr lang="de-DE" dirty="0"/>
          </a:p>
        </p:txBody>
      </p:sp>
      <p:pic>
        <p:nvPicPr>
          <p:cNvPr id="1026" name="Picture 2" descr="Ruth KlÃ¼ger - Frankfurter Buchmesse 2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456" y="2014194"/>
            <a:ext cx="2520280" cy="318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687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642594"/>
            <a:ext cx="10058400" cy="1058214"/>
          </a:xfrm>
        </p:spPr>
        <p:txBody>
          <a:bodyPr>
            <a:normAutofit/>
          </a:bodyPr>
          <a:lstStyle/>
          <a:p>
            <a:pPr algn="ctr"/>
            <a:r>
              <a:rPr lang="de-DE" sz="2800" dirty="0" smtClean="0"/>
              <a:t>I. Die Salondame: Sophie von La Roche (1730-1807)</a:t>
            </a:r>
            <a:endParaRPr lang="de-DE" sz="2800" dirty="0"/>
          </a:p>
        </p:txBody>
      </p:sp>
      <p:pic>
        <p:nvPicPr>
          <p:cNvPr id="1026" name="Picture 2" descr="https://upload.wikimedia.org/wikipedia/commons/d/db/LaRocheM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4734" y="2564904"/>
            <a:ext cx="2116100" cy="24680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0" name="Picture 6" descr="Bildergebnis für sophie la ro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0663" y="1556792"/>
            <a:ext cx="2554071" cy="306751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2" name="Picture 8" descr="Bildergebnis für sophie la roch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0197" y="2594311"/>
            <a:ext cx="2223737" cy="29601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4" name="Picture 10" descr="Bildergebnis für sophie la roch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8275" y="4205724"/>
            <a:ext cx="1692016" cy="21206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6" name="Picture 12" descr="Bildergebnis für georg michael frank la roch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4176" y="4214966"/>
            <a:ext cx="1745439" cy="211141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5497023" y="6335626"/>
            <a:ext cx="2140675" cy="276999"/>
          </a:xfrm>
          <a:prstGeom prst="rect">
            <a:avLst/>
          </a:prstGeom>
          <a:noFill/>
        </p:spPr>
        <p:txBody>
          <a:bodyPr wrap="square" rtlCol="0">
            <a:spAutoFit/>
          </a:bodyPr>
          <a:lstStyle/>
          <a:p>
            <a:r>
              <a:rPr lang="de-DE" sz="1200" dirty="0" smtClean="0"/>
              <a:t>Christoph Martin  Wieland</a:t>
            </a:r>
            <a:endParaRPr lang="de-DE" sz="1200" dirty="0"/>
          </a:p>
        </p:txBody>
      </p:sp>
      <p:sp>
        <p:nvSpPr>
          <p:cNvPr id="4" name="Textfeld 3"/>
          <p:cNvSpPr txBox="1"/>
          <p:nvPr/>
        </p:nvSpPr>
        <p:spPr>
          <a:xfrm>
            <a:off x="7612717" y="6335625"/>
            <a:ext cx="2393511" cy="276999"/>
          </a:xfrm>
          <a:prstGeom prst="rect">
            <a:avLst/>
          </a:prstGeom>
          <a:noFill/>
        </p:spPr>
        <p:txBody>
          <a:bodyPr wrap="square" rtlCol="0">
            <a:spAutoFit/>
          </a:bodyPr>
          <a:lstStyle/>
          <a:p>
            <a:r>
              <a:rPr lang="de-DE" sz="1200" dirty="0" smtClean="0"/>
              <a:t>Georg Michael von la Roche</a:t>
            </a:r>
            <a:endParaRPr lang="de-DE" sz="1200" dirty="0"/>
          </a:p>
        </p:txBody>
      </p:sp>
      <p:sp>
        <p:nvSpPr>
          <p:cNvPr id="5" name="Textfeld 4"/>
          <p:cNvSpPr txBox="1"/>
          <p:nvPr/>
        </p:nvSpPr>
        <p:spPr>
          <a:xfrm>
            <a:off x="551384" y="1700808"/>
            <a:ext cx="3162348" cy="5078313"/>
          </a:xfrm>
          <a:prstGeom prst="rect">
            <a:avLst/>
          </a:prstGeom>
          <a:noFill/>
        </p:spPr>
        <p:txBody>
          <a:bodyPr wrap="square" rtlCol="0">
            <a:spAutoFit/>
          </a:bodyPr>
          <a:lstStyle/>
          <a:p>
            <a:r>
              <a:rPr lang="de-DE" dirty="0"/>
              <a:t>„Sie war die wunderbarste Frau, und ich wüsste ihr keine andre zu vergleichen. Schlank und zart gebaut, eher groß als klein, hatte sie bis in ihre höheren Jahre eine gewisse Eleganz […] zu erhalten gewusst, die zwischen dem Benehmen einer Edeldame und einer würdigen bürgerlichen Frau gar anmutig schwebte</a:t>
            </a:r>
            <a:r>
              <a:rPr lang="de-DE" dirty="0" smtClean="0"/>
              <a:t>.“</a:t>
            </a:r>
          </a:p>
          <a:p>
            <a:endParaRPr lang="de-DE" dirty="0" smtClean="0"/>
          </a:p>
          <a:p>
            <a:r>
              <a:rPr lang="de-DE" dirty="0" smtClean="0"/>
              <a:t>Goethe, </a:t>
            </a:r>
            <a:r>
              <a:rPr lang="de-DE" i="1" dirty="0" smtClean="0"/>
              <a:t>Dichtung und Wahrheit</a:t>
            </a:r>
            <a:endParaRPr lang="de-DE" i="1" dirty="0"/>
          </a:p>
          <a:p>
            <a:endParaRPr lang="de-DE" dirty="0"/>
          </a:p>
        </p:txBody>
      </p:sp>
    </p:spTree>
    <p:extLst>
      <p:ext uri="{BB962C8B-B14F-4D97-AF65-F5344CB8AC3E}">
        <p14:creationId xmlns:p14="http://schemas.microsoft.com/office/powerpoint/2010/main" val="39778679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800" dirty="0"/>
              <a:t>I. Die Salondame: Sophie von La Roche (1730-1807)</a:t>
            </a:r>
          </a:p>
        </p:txBody>
      </p:sp>
      <p:sp>
        <p:nvSpPr>
          <p:cNvPr id="6" name="Rechteck 5"/>
          <p:cNvSpPr/>
          <p:nvPr/>
        </p:nvSpPr>
        <p:spPr>
          <a:xfrm>
            <a:off x="1415480" y="1916832"/>
            <a:ext cx="9433048" cy="4304961"/>
          </a:xfrm>
          <a:prstGeom prst="rect">
            <a:avLst/>
          </a:prstGeom>
        </p:spPr>
        <p:txBody>
          <a:bodyPr wrap="square">
            <a:spAutoFit/>
          </a:bodyPr>
          <a:lstStyle/>
          <a:p>
            <a:pPr>
              <a:lnSpc>
                <a:spcPts val="2160"/>
              </a:lnSpc>
            </a:pPr>
            <a:r>
              <a:rPr lang="de-DE" dirty="0">
                <a:ea typeface="Calibri" panose="020F0502020204030204" pitchFamily="34" charset="0"/>
              </a:rPr>
              <a:t>"Nachher machte mein Vater mich früh die Bücher lieben, da er mich oft, ehe ich volle zwei Jahre alt war, in seine Bibliothek trug, wo er mich mit den schönen Verzierungen der Einbände und Titelblätter zu belustigen suchte, und es auch damit so weit brachte, </a:t>
            </a:r>
            <a:r>
              <a:rPr lang="de-DE" dirty="0" err="1">
                <a:ea typeface="Calibri" panose="020F0502020204030204" pitchFamily="34" charset="0"/>
              </a:rPr>
              <a:t>daß</a:t>
            </a:r>
            <a:r>
              <a:rPr lang="de-DE" dirty="0">
                <a:ea typeface="Calibri" panose="020F0502020204030204" pitchFamily="34" charset="0"/>
              </a:rPr>
              <a:t> ich mit 3 Jahre vollkommen lesen konnte; wohingegen meine Mutter mich, da unser schönes Haus nahe an einem Thore lag, bei ihren Spaziergängen mit sich nahm, und auf einer freundlichen mit Bäumen </a:t>
            </a:r>
            <a:r>
              <a:rPr lang="de-DE" dirty="0" err="1">
                <a:ea typeface="Calibri" panose="020F0502020204030204" pitchFamily="34" charset="0"/>
              </a:rPr>
              <a:t>umfaßten</a:t>
            </a:r>
            <a:r>
              <a:rPr lang="de-DE" dirty="0">
                <a:ea typeface="Calibri" panose="020F0502020204030204" pitchFamily="34" charset="0"/>
              </a:rPr>
              <a:t> Wiese mich hinsetzte (…). Ich führe diese kleinen Umstände an, weil ich vierzig Jahre nachher von [einer Freundin] hörte, </a:t>
            </a:r>
            <a:r>
              <a:rPr lang="de-DE" dirty="0" err="1">
                <a:ea typeface="Calibri" panose="020F0502020204030204" pitchFamily="34" charset="0"/>
              </a:rPr>
              <a:t>daß</a:t>
            </a:r>
            <a:r>
              <a:rPr lang="de-DE" dirty="0">
                <a:ea typeface="Calibri" panose="020F0502020204030204" pitchFamily="34" charset="0"/>
              </a:rPr>
              <a:t> sie bei ihren Kindern Neigungen und Charakterzüge, welche sie im zweiten oder dritten Jahre bemerkte, im achtzehnten oder zwanzigsten in der größten Stärke wieder gefunden habe. Ich glaubte darin das Bild der ersten Richtung des Ganges meines Kopfes und meiner Gefühle von Glück zu sehen; auch den ersten Grund meiner Liebe zu Büchern, worin ich mit drei Jahren Buchstaben und Worte aufsuchte, nachher in </a:t>
            </a:r>
            <a:r>
              <a:rPr lang="de-DE" dirty="0" err="1">
                <a:ea typeface="Calibri" panose="020F0502020204030204" pitchFamily="34" charset="0"/>
              </a:rPr>
              <a:t>teutschen</a:t>
            </a:r>
            <a:r>
              <a:rPr lang="de-DE" dirty="0">
                <a:ea typeface="Calibri" panose="020F0502020204030204" pitchFamily="34" charset="0"/>
              </a:rPr>
              <a:t> und andern Schriftstellern, Gedanken und Kenntnisse, wie Blumen sammelte, die ich dann in meinem Schriften wieder so </a:t>
            </a:r>
            <a:r>
              <a:rPr lang="de-DE" dirty="0" err="1">
                <a:ea typeface="Calibri" panose="020F0502020204030204" pitchFamily="34" charset="0"/>
              </a:rPr>
              <a:t>vertheilte</a:t>
            </a:r>
            <a:r>
              <a:rPr lang="de-DE" dirty="0">
                <a:ea typeface="Calibri" panose="020F0502020204030204" pitchFamily="34" charset="0"/>
              </a:rPr>
              <a:t>."</a:t>
            </a:r>
            <a:endParaRPr lang="de-DE" dirty="0"/>
          </a:p>
        </p:txBody>
      </p:sp>
    </p:spTree>
    <p:extLst>
      <p:ext uri="{BB962C8B-B14F-4D97-AF65-F5344CB8AC3E}">
        <p14:creationId xmlns:p14="http://schemas.microsoft.com/office/powerpoint/2010/main" val="15095763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800" dirty="0"/>
              <a:t>I. Die Salondame: Sophie von La Roche (1730-1807)</a:t>
            </a:r>
          </a:p>
        </p:txBody>
      </p:sp>
      <p:pic>
        <p:nvPicPr>
          <p:cNvPr id="3" name="Picture 4" descr="https://upload.wikimedia.org/wikipedia/commons/thumb/a/a6/Wohnhaus_Roche_Speyer.JPG/1920px-Wohnhaus_Roche_Spey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3626" y="2014194"/>
            <a:ext cx="3105399" cy="23290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0" name="Picture 2" descr="https://upload.wikimedia.org/wikipedia/commons/thumb/e/e7/Adel_im_Wandel19.jpg/1920px-Adel_im_Wandel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014194"/>
            <a:ext cx="4026930" cy="25210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2" name="Picture 4" descr="Bildergebnis für ehrenbreitstein la roch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0192" y="4077072"/>
            <a:ext cx="4710154" cy="22541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feld 3"/>
          <p:cNvSpPr txBox="1"/>
          <p:nvPr/>
        </p:nvSpPr>
        <p:spPr>
          <a:xfrm>
            <a:off x="1631504" y="4653136"/>
            <a:ext cx="2088232" cy="276999"/>
          </a:xfrm>
          <a:prstGeom prst="rect">
            <a:avLst/>
          </a:prstGeom>
          <a:noFill/>
        </p:spPr>
        <p:txBody>
          <a:bodyPr wrap="square" rtlCol="0">
            <a:spAutoFit/>
          </a:bodyPr>
          <a:lstStyle/>
          <a:p>
            <a:r>
              <a:rPr lang="de-DE" sz="1200" dirty="0" smtClean="0"/>
              <a:t>Schloss Warthausen</a:t>
            </a:r>
            <a:endParaRPr lang="de-DE" sz="1200" dirty="0"/>
          </a:p>
        </p:txBody>
      </p:sp>
      <p:sp>
        <p:nvSpPr>
          <p:cNvPr id="5" name="Textfeld 4"/>
          <p:cNvSpPr txBox="1"/>
          <p:nvPr/>
        </p:nvSpPr>
        <p:spPr>
          <a:xfrm>
            <a:off x="8832304" y="4437112"/>
            <a:ext cx="2376264" cy="276999"/>
          </a:xfrm>
          <a:prstGeom prst="rect">
            <a:avLst/>
          </a:prstGeom>
          <a:noFill/>
        </p:spPr>
        <p:txBody>
          <a:bodyPr wrap="square" rtlCol="0">
            <a:spAutoFit/>
          </a:bodyPr>
          <a:lstStyle/>
          <a:p>
            <a:r>
              <a:rPr lang="de-DE" sz="1200" dirty="0" smtClean="0"/>
              <a:t>Speyer, </a:t>
            </a:r>
            <a:r>
              <a:rPr lang="de-DE" sz="1200" dirty="0" err="1" smtClean="0"/>
              <a:t>Hohenfeldsches</a:t>
            </a:r>
            <a:r>
              <a:rPr lang="de-DE" sz="1200" dirty="0" smtClean="0"/>
              <a:t> Haus</a:t>
            </a:r>
            <a:endParaRPr lang="de-DE" sz="1200" dirty="0"/>
          </a:p>
        </p:txBody>
      </p:sp>
    </p:spTree>
    <p:extLst>
      <p:ext uri="{BB962C8B-B14F-4D97-AF65-F5344CB8AC3E}">
        <p14:creationId xmlns:p14="http://schemas.microsoft.com/office/powerpoint/2010/main" val="30295080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642594"/>
            <a:ext cx="10058400" cy="1058214"/>
          </a:xfrm>
        </p:spPr>
        <p:txBody>
          <a:bodyPr>
            <a:normAutofit/>
          </a:bodyPr>
          <a:lstStyle/>
          <a:p>
            <a:pPr algn="ctr"/>
            <a:r>
              <a:rPr lang="de-DE" sz="2800" dirty="0" smtClean="0"/>
              <a:t>I. Die Salondame: Sophie von La Roche (1730-1807)</a:t>
            </a:r>
            <a:endParaRPr lang="de-DE" sz="2800" dirty="0"/>
          </a:p>
        </p:txBody>
      </p:sp>
      <p:pic>
        <p:nvPicPr>
          <p:cNvPr id="1026" name="Picture 2" descr="https://upload.wikimedia.org/wikipedia/commons/d/db/LaRocheM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4734" y="2564904"/>
            <a:ext cx="2116100" cy="24680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0" name="Picture 6" descr="Bildergebnis für sophie la ro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0663" y="1556792"/>
            <a:ext cx="2554071" cy="306751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2" name="Picture 8" descr="Bildergebnis für sophie la roch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0197" y="2594311"/>
            <a:ext cx="2223737" cy="29601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4" name="Picture 10" descr="Bildergebnis für sophie la roch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8275" y="4205724"/>
            <a:ext cx="1692016" cy="21206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6" name="Picture 12" descr="Bildergebnis für georg michael frank la roch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4176" y="4214966"/>
            <a:ext cx="1745439" cy="211141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5497023" y="6335626"/>
            <a:ext cx="2140675" cy="276999"/>
          </a:xfrm>
          <a:prstGeom prst="rect">
            <a:avLst/>
          </a:prstGeom>
          <a:noFill/>
        </p:spPr>
        <p:txBody>
          <a:bodyPr wrap="square" rtlCol="0">
            <a:spAutoFit/>
          </a:bodyPr>
          <a:lstStyle/>
          <a:p>
            <a:r>
              <a:rPr lang="de-DE" sz="1200" dirty="0" smtClean="0"/>
              <a:t>Christoph Martin  Wieland</a:t>
            </a:r>
            <a:endParaRPr lang="de-DE" sz="1200" dirty="0"/>
          </a:p>
        </p:txBody>
      </p:sp>
      <p:sp>
        <p:nvSpPr>
          <p:cNvPr id="4" name="Textfeld 3"/>
          <p:cNvSpPr txBox="1"/>
          <p:nvPr/>
        </p:nvSpPr>
        <p:spPr>
          <a:xfrm>
            <a:off x="7612717" y="6335625"/>
            <a:ext cx="2393511" cy="276999"/>
          </a:xfrm>
          <a:prstGeom prst="rect">
            <a:avLst/>
          </a:prstGeom>
          <a:noFill/>
        </p:spPr>
        <p:txBody>
          <a:bodyPr wrap="square" rtlCol="0">
            <a:spAutoFit/>
          </a:bodyPr>
          <a:lstStyle/>
          <a:p>
            <a:r>
              <a:rPr lang="de-DE" sz="1200" dirty="0" smtClean="0"/>
              <a:t>Georg Michael von la Roche</a:t>
            </a:r>
            <a:endParaRPr lang="de-DE" sz="1200" dirty="0"/>
          </a:p>
        </p:txBody>
      </p:sp>
      <p:sp>
        <p:nvSpPr>
          <p:cNvPr id="5" name="Textfeld 4"/>
          <p:cNvSpPr txBox="1"/>
          <p:nvPr/>
        </p:nvSpPr>
        <p:spPr>
          <a:xfrm>
            <a:off x="551384" y="1700808"/>
            <a:ext cx="3162348" cy="5078313"/>
          </a:xfrm>
          <a:prstGeom prst="rect">
            <a:avLst/>
          </a:prstGeom>
          <a:noFill/>
        </p:spPr>
        <p:txBody>
          <a:bodyPr wrap="square" rtlCol="0">
            <a:spAutoFit/>
          </a:bodyPr>
          <a:lstStyle/>
          <a:p>
            <a:r>
              <a:rPr lang="de-DE" dirty="0"/>
              <a:t>„Sie war die wunderbarste Frau, und ich wüsste ihr keine andre zu vergleichen. Schlank und zart gebaut, eher groß als klein, hatte sie bis in ihre höheren Jahre eine gewisse Eleganz […] zu erhalten gewusst, die zwischen dem Benehmen einer Edeldame und einer würdigen bürgerlichen Frau gar anmutig schwebte</a:t>
            </a:r>
            <a:r>
              <a:rPr lang="de-DE" dirty="0" smtClean="0"/>
              <a:t>.“</a:t>
            </a:r>
          </a:p>
          <a:p>
            <a:endParaRPr lang="de-DE" dirty="0" smtClean="0"/>
          </a:p>
          <a:p>
            <a:r>
              <a:rPr lang="de-DE" dirty="0" smtClean="0"/>
              <a:t>Goethe, </a:t>
            </a:r>
            <a:r>
              <a:rPr lang="de-DE" i="1" dirty="0" smtClean="0"/>
              <a:t>Dichtung und Wahrheit</a:t>
            </a:r>
            <a:endParaRPr lang="de-DE" i="1" dirty="0"/>
          </a:p>
          <a:p>
            <a:endParaRPr lang="de-DE" dirty="0"/>
          </a:p>
        </p:txBody>
      </p:sp>
    </p:spTree>
    <p:extLst>
      <p:ext uri="{BB962C8B-B14F-4D97-AF65-F5344CB8AC3E}">
        <p14:creationId xmlns:p14="http://schemas.microsoft.com/office/powerpoint/2010/main" val="3162889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55440" y="378645"/>
            <a:ext cx="10058400" cy="1371600"/>
          </a:xfrm>
        </p:spPr>
        <p:txBody>
          <a:bodyPr>
            <a:normAutofit/>
          </a:bodyPr>
          <a:lstStyle/>
          <a:p>
            <a:pPr algn="ctr"/>
            <a:r>
              <a:rPr lang="de-DE" sz="2800" dirty="0"/>
              <a:t>I. Die Salondame: Sophie von La Roche (1730-1807)</a:t>
            </a:r>
          </a:p>
        </p:txBody>
      </p:sp>
      <p:pic>
        <p:nvPicPr>
          <p:cNvPr id="3074" name="Picture 2" descr="https://upload.wikimedia.org/wikipedia/commons/2/20/Geschichte_des_Fr%C3%A4uleins_von_Sternhei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400" y="1556792"/>
            <a:ext cx="2273544" cy="41582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6" name="Picture 4" descr="Bildergebnis für la roche pom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7688" y="1775563"/>
            <a:ext cx="3928196" cy="36404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7464152" y="2441609"/>
            <a:ext cx="4032448" cy="2308324"/>
          </a:xfrm>
          <a:prstGeom prst="rect">
            <a:avLst/>
          </a:prstGeom>
          <a:noFill/>
        </p:spPr>
        <p:txBody>
          <a:bodyPr wrap="square" rtlCol="0">
            <a:spAutoFit/>
          </a:bodyPr>
          <a:lstStyle/>
          <a:p>
            <a:r>
              <a:rPr lang="de-DE" dirty="0"/>
              <a:t>„Das </a:t>
            </a:r>
            <a:r>
              <a:rPr lang="de-DE" i="1" dirty="0"/>
              <a:t>Magazin für Frauenzimmer</a:t>
            </a:r>
            <a:r>
              <a:rPr lang="de-DE" dirty="0"/>
              <a:t> und das </a:t>
            </a:r>
            <a:r>
              <a:rPr lang="de-DE" i="1" dirty="0"/>
              <a:t>Jahrbuch für Denkwürdigkeiten für das schöne Geschlecht</a:t>
            </a:r>
            <a:r>
              <a:rPr lang="de-DE" dirty="0"/>
              <a:t> zeigen meinen Leserinnen, was </a:t>
            </a:r>
            <a:r>
              <a:rPr lang="de-DE" dirty="0" err="1"/>
              <a:t>teutsche</a:t>
            </a:r>
            <a:r>
              <a:rPr lang="de-DE" dirty="0"/>
              <a:t> Männer uns nützlich und gefällig erachten, </a:t>
            </a:r>
            <a:r>
              <a:rPr lang="de-DE" i="1" dirty="0"/>
              <a:t>Pomona</a:t>
            </a:r>
            <a:r>
              <a:rPr lang="de-DE" dirty="0"/>
              <a:t> wird Ihnen sagen, was ich als Frau dafür halte“. </a:t>
            </a:r>
          </a:p>
        </p:txBody>
      </p:sp>
    </p:spTree>
    <p:extLst>
      <p:ext uri="{BB962C8B-B14F-4D97-AF65-F5344CB8AC3E}">
        <p14:creationId xmlns:p14="http://schemas.microsoft.com/office/powerpoint/2010/main" val="2155186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642594"/>
            <a:ext cx="10058400" cy="986206"/>
          </a:xfrm>
        </p:spPr>
        <p:txBody>
          <a:bodyPr>
            <a:normAutofit/>
          </a:bodyPr>
          <a:lstStyle/>
          <a:p>
            <a:pPr algn="ctr"/>
            <a:r>
              <a:rPr lang="de-DE" sz="2800" dirty="0"/>
              <a:t>I. Die Salondame: Sophie von La Roche (1730-1807)</a:t>
            </a:r>
          </a:p>
        </p:txBody>
      </p:sp>
      <p:pic>
        <p:nvPicPr>
          <p:cNvPr id="4" name="Picture 6" descr="Bildergebnis für sophie la roche brie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20336" y="1916832"/>
            <a:ext cx="2457648" cy="39322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2783632" y="1844824"/>
            <a:ext cx="6120680" cy="4801314"/>
          </a:xfrm>
          <a:prstGeom prst="rect">
            <a:avLst/>
          </a:prstGeom>
          <a:noFill/>
        </p:spPr>
        <p:txBody>
          <a:bodyPr wrap="square" rtlCol="0">
            <a:spAutoFit/>
          </a:bodyPr>
          <a:lstStyle/>
          <a:p>
            <a:r>
              <a:rPr lang="de-DE" dirty="0"/>
              <a:t>"Nun mögen Ihre Blicke mir vor meinen Schreibetisch folgen, welcher in Wahrheit arm und zu schlicht aussieht, aber in meinen Augen das Verdienst eines alten, in einen grauen Überrock gehüllten, Dieners hat, der seit vielen Jahren, an allem Wohl und Weh seiner Herrschaft Antheil nahm; geduldig jede Arbeit und Beschwerde trug, und alles Anvertraute still und treu bewährte. Denken Sie </a:t>
            </a:r>
            <a:r>
              <a:rPr lang="de-DE" dirty="0" err="1"/>
              <a:t>dabey</a:t>
            </a:r>
            <a:r>
              <a:rPr lang="de-DE" dirty="0"/>
              <a:t>, </a:t>
            </a:r>
            <a:r>
              <a:rPr lang="de-DE" dirty="0" err="1"/>
              <a:t>daß</a:t>
            </a:r>
            <a:r>
              <a:rPr lang="de-DE" dirty="0"/>
              <a:t> neben diesen schätzbaren Eigenschaften, auf dem wirklich etwas plumpen Tisch, der für mein Herz sehr hohe Werth liegt, aus Holz von der gräflich </a:t>
            </a:r>
            <a:r>
              <a:rPr lang="de-DE" dirty="0" err="1"/>
              <a:t>Stadionschen</a:t>
            </a:r>
            <a:r>
              <a:rPr lang="de-DE" dirty="0"/>
              <a:t> Waldung, der in meinem Vaterlande liegenden Herrschaft </a:t>
            </a:r>
            <a:r>
              <a:rPr lang="de-DE" i="1" dirty="0"/>
              <a:t>Warthausen</a:t>
            </a:r>
            <a:r>
              <a:rPr lang="de-DE" dirty="0"/>
              <a:t> verfertigt zu </a:t>
            </a:r>
            <a:r>
              <a:rPr lang="de-DE" dirty="0" err="1"/>
              <a:t>seyn</a:t>
            </a:r>
            <a:r>
              <a:rPr lang="de-DE" dirty="0"/>
              <a:t>, welche ich allen </a:t>
            </a:r>
            <a:r>
              <a:rPr lang="de-DE" dirty="0" err="1"/>
              <a:t>Cedern</a:t>
            </a:r>
            <a:r>
              <a:rPr lang="de-DE" dirty="0"/>
              <a:t> des Libanon, den Indischen Rosen-Atlas-Sandel-Eben, und </a:t>
            </a:r>
            <a:r>
              <a:rPr lang="de-DE" dirty="0" err="1"/>
              <a:t>Mahagony</a:t>
            </a:r>
            <a:r>
              <a:rPr lang="de-DE" dirty="0"/>
              <a:t>-Holz vorziehe". </a:t>
            </a:r>
            <a:endParaRPr lang="de-DE" dirty="0" smtClean="0"/>
          </a:p>
          <a:p>
            <a:pPr algn="r"/>
            <a:r>
              <a:rPr lang="de-DE" i="1" dirty="0" smtClean="0"/>
              <a:t>Mein Schreibe-Tisch</a:t>
            </a:r>
            <a:endParaRPr lang="de-DE" i="1" dirty="0"/>
          </a:p>
          <a:p>
            <a:endParaRPr lang="de-DE" dirty="0"/>
          </a:p>
        </p:txBody>
      </p:sp>
      <p:pic>
        <p:nvPicPr>
          <p:cNvPr id="6" name="Picture 6" descr="Bildergebnis für la roche pom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496" y="2132856"/>
            <a:ext cx="2324100" cy="33337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5841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642594"/>
            <a:ext cx="10058400" cy="842190"/>
          </a:xfrm>
        </p:spPr>
        <p:txBody>
          <a:bodyPr>
            <a:normAutofit/>
          </a:bodyPr>
          <a:lstStyle/>
          <a:p>
            <a:pPr algn="ctr"/>
            <a:r>
              <a:rPr lang="de-DE" sz="2800" dirty="0" smtClean="0"/>
              <a:t>II. Die Rebellin: Marianne Ehrmann (1755-1795)</a:t>
            </a:r>
            <a:endParaRPr lang="de-DE" sz="2800" dirty="0"/>
          </a:p>
        </p:txBody>
      </p:sp>
      <p:pic>
        <p:nvPicPr>
          <p:cNvPr id="4098" name="Picture 2" descr="anonymer Scherenschnit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1664" y="2132856"/>
            <a:ext cx="1809750" cy="32004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0" name="Picture 4" descr="https://upload.wikimedia.org/wikipedia/commons/thumb/9/93/Ausstellung_%27Der_Zeit_voraus_-_Drei_Frauen_auf_eigenen_Wegen%27_-_Stadtmuseum_Rapperswil_-_Marianne_Ehrmann-Brentano%2C_Schauspielerin_in_Bern_1784%2C_Theatergruppe_Koberwein_2015-09-05_16-15-56.JPG/1024px-thumbn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912" y="1988840"/>
            <a:ext cx="2695313" cy="382713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5591944" y="5877272"/>
            <a:ext cx="2331523" cy="646331"/>
          </a:xfrm>
          <a:prstGeom prst="rect">
            <a:avLst/>
          </a:prstGeom>
          <a:noFill/>
        </p:spPr>
        <p:txBody>
          <a:bodyPr wrap="square" rtlCol="0">
            <a:spAutoFit/>
          </a:bodyPr>
          <a:lstStyle/>
          <a:p>
            <a:r>
              <a:rPr lang="de-DE" dirty="0" smtClean="0"/>
              <a:t>Theatergruppe </a:t>
            </a:r>
            <a:r>
              <a:rPr lang="de-DE" dirty="0" err="1" smtClean="0"/>
              <a:t>Koberwein</a:t>
            </a:r>
            <a:endParaRPr lang="de-DE" dirty="0"/>
          </a:p>
        </p:txBody>
      </p:sp>
    </p:spTree>
    <p:extLst>
      <p:ext uri="{BB962C8B-B14F-4D97-AF65-F5344CB8AC3E}">
        <p14:creationId xmlns:p14="http://schemas.microsoft.com/office/powerpoint/2010/main" val="1105454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642594"/>
            <a:ext cx="10058400" cy="986206"/>
          </a:xfrm>
        </p:spPr>
        <p:txBody>
          <a:bodyPr>
            <a:normAutofit/>
          </a:bodyPr>
          <a:lstStyle/>
          <a:p>
            <a:pPr algn="ctr"/>
            <a:r>
              <a:rPr lang="de-DE" sz="2800" dirty="0"/>
              <a:t>II. Die Rebellin: Marianne Ehrmann (1755-1795)</a:t>
            </a:r>
          </a:p>
        </p:txBody>
      </p:sp>
      <p:pic>
        <p:nvPicPr>
          <p:cNvPr id="6" name="Picture 2" descr="https://upload.wikimedia.org/wikipedia/commons/2/22/AmaliensErholungsstund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790" y="2348880"/>
            <a:ext cx="2218230" cy="33694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148" name="Picture 4" descr="https://upload.wikimedia.org/wikipedia/commons/thumb/e/e4/Ausstellung_%27Der_Zeit_voraus_-_Drei_Frauen_auf_eigenen_Wegen%27_-_Stadtmuseum_Rapperswil_-_Marianne_Ehrmann-Brentano%2C_Titelseite_%27Die_Einsiedlerin_aus_den_Alpen%27%2C_Z%C3%BCrich_1793%2C_erstes_B%C3%A4ndchen_2015-09-05_16-17-26.JPG/800px-thumbn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5841" y="3429000"/>
            <a:ext cx="1833896" cy="30488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Rechteck 3"/>
          <p:cNvSpPr/>
          <p:nvPr/>
        </p:nvSpPr>
        <p:spPr>
          <a:xfrm>
            <a:off x="623392" y="1850813"/>
            <a:ext cx="4248472" cy="4131900"/>
          </a:xfrm>
          <a:prstGeom prst="rect">
            <a:avLst/>
          </a:prstGeom>
        </p:spPr>
        <p:txBody>
          <a:bodyPr wrap="square">
            <a:spAutoFit/>
          </a:bodyPr>
          <a:lstStyle/>
          <a:p>
            <a:pPr>
              <a:lnSpc>
                <a:spcPts val="2100"/>
              </a:lnSpc>
              <a:spcAft>
                <a:spcPts val="0"/>
              </a:spcAft>
            </a:pPr>
            <a:r>
              <a:rPr lang="de-DE" dirty="0" smtClean="0">
                <a:ea typeface="Calibri" panose="020F0502020204030204" pitchFamily="34" charset="0"/>
                <a:cs typeface="Times New Roman" panose="02020603050405020304" pitchFamily="18" charset="0"/>
              </a:rPr>
              <a:t>„Nichts sollte ein starkes</a:t>
            </a:r>
            <a:r>
              <a:rPr lang="de-DE" dirty="0">
                <a:ea typeface="Calibri" panose="020F0502020204030204" pitchFamily="34" charset="0"/>
                <a:cs typeface="Times New Roman" panose="02020603050405020304" pitchFamily="18" charset="0"/>
              </a:rPr>
              <a:t>, denkendes hellköpfiges Mädchen, in dem eine </a:t>
            </a:r>
            <a:r>
              <a:rPr lang="de-DE" dirty="0" err="1">
                <a:ea typeface="Calibri" panose="020F0502020204030204" pitchFamily="34" charset="0"/>
                <a:cs typeface="Times New Roman" panose="02020603050405020304" pitchFamily="18" charset="0"/>
              </a:rPr>
              <a:t>grosse</a:t>
            </a:r>
            <a:r>
              <a:rPr lang="de-DE" dirty="0">
                <a:ea typeface="Calibri" panose="020F0502020204030204" pitchFamily="34" charset="0"/>
                <a:cs typeface="Times New Roman" panose="02020603050405020304" pitchFamily="18" charset="0"/>
              </a:rPr>
              <a:t> männliche Seele </a:t>
            </a:r>
            <a:r>
              <a:rPr lang="de-DE" dirty="0" smtClean="0">
                <a:ea typeface="Calibri" panose="020F0502020204030204" pitchFamily="34" charset="0"/>
                <a:cs typeface="Times New Roman" panose="02020603050405020304" pitchFamily="18" charset="0"/>
              </a:rPr>
              <a:t>wohnt, </a:t>
            </a:r>
            <a:r>
              <a:rPr lang="de-DE" dirty="0">
                <a:ea typeface="Calibri" panose="020F0502020204030204" pitchFamily="34" charset="0"/>
                <a:cs typeface="Times New Roman" panose="02020603050405020304" pitchFamily="18" charset="0"/>
              </a:rPr>
              <a:t>abhalten können, durch ihre Aufklärung, frei von feiger Furcht, zum allgemeinen Besten zu wirken. … Sie muß sich nicht durch weibliche Feigheit, und eisgraue </a:t>
            </a:r>
            <a:r>
              <a:rPr lang="de-DE" dirty="0" err="1">
                <a:ea typeface="Calibri" panose="020F0502020204030204" pitchFamily="34" charset="0"/>
                <a:cs typeface="Times New Roman" panose="02020603050405020304" pitchFamily="18" charset="0"/>
              </a:rPr>
              <a:t>Vorurtheile</a:t>
            </a:r>
            <a:r>
              <a:rPr lang="de-DE" dirty="0">
                <a:ea typeface="Calibri" panose="020F0502020204030204" pitchFamily="34" charset="0"/>
                <a:cs typeface="Times New Roman" panose="02020603050405020304" pitchFamily="18" charset="0"/>
              </a:rPr>
              <a:t>, nicht durch schwachköpfige Einwendungen superkluger Matronen, nicht durch drohende Dummheit, nicht durch zähnefletschende </a:t>
            </a:r>
            <a:r>
              <a:rPr lang="de-DE" dirty="0" err="1">
                <a:ea typeface="Calibri" panose="020F0502020204030204" pitchFamily="34" charset="0"/>
                <a:cs typeface="Times New Roman" panose="02020603050405020304" pitchFamily="18" charset="0"/>
              </a:rPr>
              <a:t>Verläumdung</a:t>
            </a:r>
            <a:r>
              <a:rPr lang="de-DE" dirty="0">
                <a:ea typeface="Calibri" panose="020F0502020204030204" pitchFamily="34" charset="0"/>
                <a:cs typeface="Times New Roman" panose="02020603050405020304" pitchFamily="18" charset="0"/>
              </a:rPr>
              <a:t> hintern lassen, ihre Bahn unerschütterlich zu wandeln". </a:t>
            </a:r>
            <a:endParaRPr lang="de-DE" dirty="0">
              <a:effectLst/>
              <a:ea typeface="Calibri" panose="020F0502020204030204" pitchFamily="34" charset="0"/>
              <a:cs typeface="Times New Roman" panose="02020603050405020304" pitchFamily="18" charset="0"/>
            </a:endParaRPr>
          </a:p>
        </p:txBody>
      </p:sp>
      <p:sp>
        <p:nvSpPr>
          <p:cNvPr id="5" name="Rechteck 4"/>
          <p:cNvSpPr/>
          <p:nvPr/>
        </p:nvSpPr>
        <p:spPr>
          <a:xfrm>
            <a:off x="8169696" y="2544971"/>
            <a:ext cx="3398912" cy="2031325"/>
          </a:xfrm>
          <a:prstGeom prst="rect">
            <a:avLst/>
          </a:prstGeom>
        </p:spPr>
        <p:txBody>
          <a:bodyPr wrap="square">
            <a:spAutoFit/>
          </a:bodyPr>
          <a:lstStyle/>
          <a:p>
            <a:r>
              <a:rPr lang="de-DE" dirty="0">
                <a:ea typeface="Calibri" panose="020F0502020204030204" pitchFamily="34" charset="0"/>
              </a:rPr>
              <a:t>"Du lieber Gott, was haben denn diese Menschen für absurde unentwickelte </a:t>
            </a:r>
            <a:r>
              <a:rPr lang="de-DE" dirty="0" err="1">
                <a:ea typeface="Calibri" panose="020F0502020204030204" pitchFamily="34" charset="0"/>
              </a:rPr>
              <a:t>Begrife</a:t>
            </a:r>
            <a:r>
              <a:rPr lang="de-DE" dirty="0">
                <a:ea typeface="Calibri" panose="020F0502020204030204" pitchFamily="34" charset="0"/>
              </a:rPr>
              <a:t> von einem Frauenzimmer, die denkt und denken </a:t>
            </a:r>
            <a:r>
              <a:rPr lang="de-DE" i="1" dirty="0">
                <a:ea typeface="Calibri" panose="020F0502020204030204" pitchFamily="34" charset="0"/>
              </a:rPr>
              <a:t>muß</a:t>
            </a:r>
            <a:r>
              <a:rPr lang="de-DE" dirty="0">
                <a:ea typeface="Calibri" panose="020F0502020204030204" pitchFamily="34" charset="0"/>
              </a:rPr>
              <a:t>, wenn sie nicht Maschine </a:t>
            </a:r>
            <a:r>
              <a:rPr lang="de-DE" dirty="0" err="1">
                <a:ea typeface="Calibri" panose="020F0502020204030204" pitchFamily="34" charset="0"/>
              </a:rPr>
              <a:t>seyn</a:t>
            </a:r>
            <a:r>
              <a:rPr lang="de-DE" dirty="0">
                <a:ea typeface="Calibri" panose="020F0502020204030204" pitchFamily="34" charset="0"/>
              </a:rPr>
              <a:t> will" </a:t>
            </a:r>
            <a:endParaRPr lang="de-DE" dirty="0"/>
          </a:p>
        </p:txBody>
      </p:sp>
    </p:spTree>
    <p:extLst>
      <p:ext uri="{BB962C8B-B14F-4D97-AF65-F5344CB8AC3E}">
        <p14:creationId xmlns:p14="http://schemas.microsoft.com/office/powerpoint/2010/main" val="2921115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250" y="332656"/>
            <a:ext cx="10058400" cy="1058214"/>
          </a:xfrm>
        </p:spPr>
        <p:txBody>
          <a:bodyPr>
            <a:normAutofit/>
          </a:bodyPr>
          <a:lstStyle/>
          <a:p>
            <a:pPr algn="ctr"/>
            <a:r>
              <a:rPr lang="de-DE" sz="2800" dirty="0"/>
              <a:t>II. Die Rebellin: Marianne Ehrmann (1755-1795)</a:t>
            </a:r>
          </a:p>
        </p:txBody>
      </p:sp>
      <p:sp>
        <p:nvSpPr>
          <p:cNvPr id="3" name="Inhaltsplatzhalter 2"/>
          <p:cNvSpPr>
            <a:spLocks noGrp="1"/>
          </p:cNvSpPr>
          <p:nvPr>
            <p:ph idx="1"/>
          </p:nvPr>
        </p:nvSpPr>
        <p:spPr>
          <a:xfrm>
            <a:off x="695400" y="1268760"/>
            <a:ext cx="10873208" cy="5400600"/>
          </a:xfrm>
        </p:spPr>
        <p:txBody>
          <a:bodyPr>
            <a:normAutofit/>
          </a:bodyPr>
          <a:lstStyle/>
          <a:p>
            <a:pPr>
              <a:lnSpc>
                <a:spcPts val="2100"/>
              </a:lnSpc>
            </a:pPr>
            <a:r>
              <a:rPr lang="de-DE" dirty="0" smtClean="0"/>
              <a:t>"Nach der Anordnung des Schöpfers der Natur müssen zwar </a:t>
            </a:r>
            <a:r>
              <a:rPr lang="de-DE" dirty="0" err="1" smtClean="0"/>
              <a:t>beyde</a:t>
            </a:r>
            <a:r>
              <a:rPr lang="de-DE" dirty="0" smtClean="0"/>
              <a:t> Geschlechter übereinstimmend, aber nicht gleich arbeiten; der Zweck der Arbeit ist gemeinschaftlich, die Arbeit selbst aber ist verschieden". </a:t>
            </a:r>
          </a:p>
          <a:p>
            <a:pPr>
              <a:lnSpc>
                <a:spcPts val="2100"/>
              </a:lnSpc>
            </a:pPr>
            <a:r>
              <a:rPr lang="de-DE" dirty="0" smtClean="0"/>
              <a:t>"Aus der ehelichen Verbindung entsteht eine moralische Person, wovon das Weib das Aug, der Mann der Arm ist". </a:t>
            </a:r>
          </a:p>
          <a:p>
            <a:pPr>
              <a:lnSpc>
                <a:spcPts val="2100"/>
              </a:lnSpc>
            </a:pPr>
            <a:r>
              <a:rPr lang="de-DE" dirty="0" smtClean="0"/>
              <a:t>"Es ist unmöglich, den Gatten und Liebhaber so zu vereinigen, wie es viele von uns sich vielleicht vorstellen. Wir vermissen in der Ehe eine Menge </a:t>
            </a:r>
            <a:r>
              <a:rPr lang="de-DE" dirty="0" err="1" smtClean="0"/>
              <a:t>Tändeleyen</a:t>
            </a:r>
            <a:r>
              <a:rPr lang="de-DE" dirty="0" smtClean="0"/>
              <a:t>, </a:t>
            </a:r>
            <a:r>
              <a:rPr lang="de-DE" dirty="0" err="1" smtClean="0"/>
              <a:t>Schmeicheleyen</a:t>
            </a:r>
            <a:r>
              <a:rPr lang="de-DE" dirty="0" smtClean="0"/>
              <a:t>, und andere verliebte Kleinigkeiten, </a:t>
            </a:r>
            <a:r>
              <a:rPr lang="de-DE" dirty="0" err="1" smtClean="0"/>
              <a:t>worinnen</a:t>
            </a:r>
            <a:r>
              <a:rPr lang="de-DE" dirty="0" smtClean="0"/>
              <a:t> nur die befriedigte Eitelkeit Liebe zu finden glaubt, und diesen Mangel fortdauernder Zärtlichkeit in der Ehe … schreiben wir der Abneigung oder der kaltsinnigen Gleichgültigkeit des Mannes zu; da doch diese Veränderung in der </a:t>
            </a:r>
            <a:r>
              <a:rPr lang="de-DE" dirty="0" err="1" smtClean="0"/>
              <a:t>That</a:t>
            </a:r>
            <a:r>
              <a:rPr lang="de-DE" dirty="0" smtClean="0"/>
              <a:t> nichts anderes ist, als eine natürliche Folge von dem Besitz des Herzens, dessen Erlangung man mit Eifer </a:t>
            </a:r>
            <a:r>
              <a:rPr lang="de-DE" dirty="0" err="1" smtClean="0"/>
              <a:t>gewunschen</a:t>
            </a:r>
            <a:r>
              <a:rPr lang="de-DE" dirty="0" smtClean="0"/>
              <a:t> hatte". </a:t>
            </a:r>
          </a:p>
          <a:p>
            <a:pPr>
              <a:lnSpc>
                <a:spcPts val="2100"/>
              </a:lnSpc>
            </a:pPr>
            <a:r>
              <a:rPr lang="de-DE" dirty="0" smtClean="0"/>
              <a:t>"vielleicht hie und da eine </a:t>
            </a:r>
            <a:r>
              <a:rPr lang="de-DE" dirty="0" err="1" smtClean="0"/>
              <a:t>launigte</a:t>
            </a:r>
            <a:r>
              <a:rPr lang="de-DE" dirty="0" smtClean="0"/>
              <a:t> Stelle, die das Gepräge der Heiterkeit ihrer Schöpferin an der Stirne trugt, unvorsätzlich unter meiner Feder ins ernsthaftere sich umwandelte. Dazu ist schon unsere Natur gestimmt, und selbst im Gemälde der Welt ist der männliche Ernst Schatten gegen den weiblichen Witz, der so oft Licht verbreitet".</a:t>
            </a:r>
          </a:p>
          <a:p>
            <a:pPr marL="0" indent="0" algn="r">
              <a:buNone/>
            </a:pPr>
            <a:r>
              <a:rPr lang="de-DE" i="1" dirty="0" smtClean="0"/>
              <a:t>Philosophie </a:t>
            </a:r>
            <a:r>
              <a:rPr lang="de-DE" i="1" dirty="0" smtClean="0"/>
              <a:t>eines Weibes</a:t>
            </a:r>
            <a:endParaRPr lang="de-DE" i="1" dirty="0"/>
          </a:p>
        </p:txBody>
      </p:sp>
    </p:spTree>
    <p:extLst>
      <p:ext uri="{BB962C8B-B14F-4D97-AF65-F5344CB8AC3E}">
        <p14:creationId xmlns:p14="http://schemas.microsoft.com/office/powerpoint/2010/main" val="3433100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800" dirty="0" smtClean="0"/>
              <a:t>III. Die Hausfrau: Ottilie </a:t>
            </a:r>
            <a:r>
              <a:rPr lang="de-DE" sz="2800" dirty="0" err="1" smtClean="0"/>
              <a:t>Wildermuth</a:t>
            </a:r>
            <a:r>
              <a:rPr lang="de-DE" sz="2800" dirty="0" smtClean="0"/>
              <a:t> (1817-1877)</a:t>
            </a:r>
            <a:br>
              <a:rPr lang="de-DE" sz="2800" dirty="0" smtClean="0"/>
            </a:br>
            <a:endParaRPr lang="de-DE" sz="2800" dirty="0"/>
          </a:p>
        </p:txBody>
      </p:sp>
      <p:pic>
        <p:nvPicPr>
          <p:cNvPr id="8194" name="Picture 2" descr="https://upload.wikimedia.org/wikipedia/commons/7/7a/Ottilie_Wildermuth_von_Sophie_Pilgr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1744" y="2229124"/>
            <a:ext cx="2230128" cy="27684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198" name="Picture 6" descr="https://upload.wikimedia.org/wikipedia/commons/7/70/Ottilie_Wildermuth_-_18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1164" y="3501008"/>
            <a:ext cx="2261808" cy="30569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extfeld 2"/>
          <p:cNvSpPr txBox="1"/>
          <p:nvPr/>
        </p:nvSpPr>
        <p:spPr>
          <a:xfrm>
            <a:off x="335360" y="1844824"/>
            <a:ext cx="3252974" cy="4247317"/>
          </a:xfrm>
          <a:prstGeom prst="rect">
            <a:avLst/>
          </a:prstGeom>
          <a:noFill/>
        </p:spPr>
        <p:txBody>
          <a:bodyPr wrap="square" rtlCol="0">
            <a:spAutoFit/>
          </a:bodyPr>
          <a:lstStyle/>
          <a:p>
            <a:r>
              <a:rPr lang="de-DE" dirty="0"/>
              <a:t>"Was mir vor Marbach allein stets einiges Bangen erweckte, das war des Hauses älteste Tochter Ottilie, welche 1817, zwei Jahre vor mir, geboren, mir in allem Wissen und Können weit voraus und überlegen war, und sich namentlich im Lateinischen, das sie gleich einem Knaben fix erlernt hatte, gern als eine nicht leicht zu befriedigende Examinatorin auftrat". </a:t>
            </a:r>
          </a:p>
        </p:txBody>
      </p:sp>
      <p:pic>
        <p:nvPicPr>
          <p:cNvPr id="7" name="Picture 2" descr="Bildergebnis für ottilie wildermu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9100" y="1669018"/>
            <a:ext cx="4397540" cy="34402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094739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32864" y="548680"/>
            <a:ext cx="10058400" cy="770182"/>
          </a:xfrm>
        </p:spPr>
        <p:txBody>
          <a:bodyPr>
            <a:normAutofit/>
          </a:bodyPr>
          <a:lstStyle/>
          <a:p>
            <a:pPr algn="ctr"/>
            <a:r>
              <a:rPr lang="de-DE" sz="2800" dirty="0"/>
              <a:t>III. Die Hausfrau: Ottilie </a:t>
            </a:r>
            <a:r>
              <a:rPr lang="de-DE" sz="2800" dirty="0" err="1"/>
              <a:t>Wildermuth</a:t>
            </a:r>
            <a:r>
              <a:rPr lang="de-DE" sz="2800" dirty="0"/>
              <a:t> (1817-1877</a:t>
            </a:r>
            <a:r>
              <a:rPr lang="de-DE" sz="2800" dirty="0" smtClean="0"/>
              <a:t>)</a:t>
            </a:r>
            <a:endParaRPr lang="de-DE" sz="2800" dirty="0"/>
          </a:p>
        </p:txBody>
      </p:sp>
      <p:sp>
        <p:nvSpPr>
          <p:cNvPr id="3" name="Inhaltsplatzhalter 2"/>
          <p:cNvSpPr>
            <a:spLocks noGrp="1"/>
          </p:cNvSpPr>
          <p:nvPr>
            <p:ph sz="half" idx="1"/>
          </p:nvPr>
        </p:nvSpPr>
        <p:spPr>
          <a:xfrm>
            <a:off x="767408" y="1412776"/>
            <a:ext cx="9793088" cy="4990458"/>
          </a:xfrm>
        </p:spPr>
        <p:txBody>
          <a:bodyPr>
            <a:normAutofit/>
          </a:bodyPr>
          <a:lstStyle/>
          <a:p>
            <a:r>
              <a:rPr lang="de-DE" dirty="0"/>
              <a:t>"Anfangs zog mich auch der Inhalt [der leidenschaftlichen Liebesromane] an; aber bald hatte ich genug an diesen parfümierten Veilchen und übermalten Rosen. Eine solch zerschmelzende Sentimentalität, eine solch grenzenlose glühende Leidenschaft stößt mich ab, und unter uns gesagt – ich glaube nicht daran". </a:t>
            </a:r>
            <a:endParaRPr lang="de-DE" dirty="0" smtClean="0"/>
          </a:p>
          <a:p>
            <a:r>
              <a:rPr lang="de-DE" dirty="0"/>
              <a:t>"Ich habe nie das Frauengeschlecht für ein verkürztes ansehen können, selbst wenn es nur zu der nüchternen, anscheinend ganz geistlosen Tagesarbeit verurteilt ist. Es schien mir oft verwunderlich, </a:t>
            </a:r>
            <a:r>
              <a:rPr lang="de-DE" dirty="0" err="1"/>
              <a:t>daß</a:t>
            </a:r>
            <a:r>
              <a:rPr lang="de-DE" dirty="0"/>
              <a:t> die Frauen im allgemeinen fast so gescheit sind wie die Männer, während man doch ihren Geist häufig brach liegen </a:t>
            </a:r>
            <a:r>
              <a:rPr lang="de-DE" dirty="0" err="1"/>
              <a:t>läßt</a:t>
            </a:r>
            <a:r>
              <a:rPr lang="de-DE" dirty="0"/>
              <a:t> und den der Männer mit schwerer Mühe und Kosten so gründlich und kontinuierlich anbaut. Ich glaube, es kommt daher, weil unsere Arbeit, auch wenn sie gut versehen wird, Gedanken und Gefühl frei </a:t>
            </a:r>
            <a:r>
              <a:rPr lang="de-DE" dirty="0" err="1"/>
              <a:t>läßt</a:t>
            </a:r>
            <a:r>
              <a:rPr lang="de-DE" dirty="0"/>
              <a:t>. </a:t>
            </a:r>
            <a:r>
              <a:rPr lang="de-DE" dirty="0" err="1"/>
              <a:t>Nähterinnen</a:t>
            </a:r>
            <a:r>
              <a:rPr lang="de-DE" dirty="0"/>
              <a:t> pflegen deshalb meist sinnige, nachdenkliche Geschöpfe zu sein, die da versuchen in die Rätsel des Daseins einzudringen."</a:t>
            </a:r>
          </a:p>
          <a:p>
            <a:r>
              <a:rPr lang="de-DE" dirty="0"/>
              <a:t>"Ja, der Mann hat nicht Unrecht, nur muß er bedenken, </a:t>
            </a:r>
            <a:r>
              <a:rPr lang="de-DE" dirty="0" err="1"/>
              <a:t>daß</a:t>
            </a:r>
            <a:r>
              <a:rPr lang="de-DE" dirty="0"/>
              <a:t> ich mich erstens durch die Schriftstellerei nicht entbunden glaube von den eigentlichen Frauenpflichten, und 2. </a:t>
            </a:r>
            <a:r>
              <a:rPr lang="de-DE" dirty="0" err="1"/>
              <a:t>daß</a:t>
            </a:r>
            <a:r>
              <a:rPr lang="de-DE" dirty="0"/>
              <a:t> es gewisse Wahrheiten gibt, die nur Frauen den Frauen sagen können, da müssen sich doch einige aufopfern". </a:t>
            </a:r>
          </a:p>
          <a:p>
            <a:endParaRPr lang="de-DE" dirty="0"/>
          </a:p>
        </p:txBody>
      </p:sp>
    </p:spTree>
    <p:extLst>
      <p:ext uri="{BB962C8B-B14F-4D97-AF65-F5344CB8AC3E}">
        <p14:creationId xmlns:p14="http://schemas.microsoft.com/office/powerpoint/2010/main" val="729183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642594"/>
            <a:ext cx="10058400" cy="1058214"/>
          </a:xfrm>
        </p:spPr>
        <p:txBody>
          <a:bodyPr>
            <a:normAutofit/>
          </a:bodyPr>
          <a:lstStyle/>
          <a:p>
            <a:pPr algn="ctr"/>
            <a:r>
              <a:rPr lang="de-DE" sz="2800" dirty="0"/>
              <a:t>III. Die Hausfrau: Ottilie </a:t>
            </a:r>
            <a:r>
              <a:rPr lang="de-DE" sz="2800" dirty="0" err="1"/>
              <a:t>Wildermuth</a:t>
            </a:r>
            <a:r>
              <a:rPr lang="de-DE" sz="2800" dirty="0"/>
              <a:t> (1817-1877)</a:t>
            </a:r>
            <a:br>
              <a:rPr lang="de-DE" sz="2800" dirty="0"/>
            </a:br>
            <a:endParaRPr lang="de-DE" sz="2800" dirty="0"/>
          </a:p>
        </p:txBody>
      </p:sp>
      <p:pic>
        <p:nvPicPr>
          <p:cNvPr id="9220" name="Picture 4" descr="Bildergebnis für ottilie wildermu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0560" y="2492896"/>
            <a:ext cx="1809750" cy="25336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9222" name="Picture 6" descr="Bildergebnis für ottilie wildermuth frauenleb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9252" y="1340768"/>
            <a:ext cx="2171989" cy="32441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9226" name="Picture 10" descr="Bildergebnis für ottilie wildermuth schwäbische pfarrhäus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4075" y="3881713"/>
            <a:ext cx="1501693" cy="24049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8" name="Picture 6" descr="Bildergebnis für ottilie wildermu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96400" y="3395351"/>
            <a:ext cx="2158517" cy="288225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441185" y="1497563"/>
            <a:ext cx="4672618" cy="4524315"/>
          </a:xfrm>
          <a:prstGeom prst="rect">
            <a:avLst/>
          </a:prstGeom>
          <a:noFill/>
        </p:spPr>
        <p:txBody>
          <a:bodyPr wrap="square" rtlCol="0">
            <a:spAutoFit/>
          </a:bodyPr>
          <a:lstStyle/>
          <a:p>
            <a:r>
              <a:rPr lang="de-DE" dirty="0"/>
              <a:t>"Meine ganze Absicht ist, Bilder des wirklichen Lebens darzustellen, so wie sie in meiner Anschauung sich zeigten, und der einfache Grundgedanke aller meiner kleinen Versuche ist der Wunsch, zu zeigen, wie reich und mannigfaltig auch das alleralltäglichste Leben in seinen verschiedenen Erscheinungen ist, wie viele erfreuliche, ergötzliche und poetische Seiten jede Zeit und jeder Lebenskreis bieten, wie Quellen zu harmlosen </a:t>
            </a:r>
            <a:r>
              <a:rPr lang="de-DE" dirty="0" err="1"/>
              <a:t>Lebensgenuß</a:t>
            </a:r>
            <a:r>
              <a:rPr lang="de-DE" dirty="0"/>
              <a:t> in jeder Stellung liegen. Ist </a:t>
            </a:r>
            <a:r>
              <a:rPr lang="de-DE" dirty="0" err="1"/>
              <a:t>mir's</a:t>
            </a:r>
            <a:r>
              <a:rPr lang="de-DE" dirty="0"/>
              <a:t> gelungen meinen Bildern Leben zu geben, und diesen Grundgedanken durchfühlen zu lassen, so ist mein ganzer Zweck erfüllt". </a:t>
            </a:r>
          </a:p>
        </p:txBody>
      </p:sp>
    </p:spTree>
    <p:extLst>
      <p:ext uri="{BB962C8B-B14F-4D97-AF65-F5344CB8AC3E}">
        <p14:creationId xmlns:p14="http://schemas.microsoft.com/office/powerpoint/2010/main" val="8440348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32864" y="548680"/>
            <a:ext cx="10058400" cy="770182"/>
          </a:xfrm>
        </p:spPr>
        <p:txBody>
          <a:bodyPr>
            <a:normAutofit/>
          </a:bodyPr>
          <a:lstStyle/>
          <a:p>
            <a:pPr algn="ctr"/>
            <a:r>
              <a:rPr lang="de-DE" sz="2800" dirty="0"/>
              <a:t>III. Die Hausfrau: Ottilie </a:t>
            </a:r>
            <a:r>
              <a:rPr lang="de-DE" sz="2800" dirty="0" err="1"/>
              <a:t>Wildermuth</a:t>
            </a:r>
            <a:r>
              <a:rPr lang="de-DE" sz="2800" dirty="0"/>
              <a:t> (1817-1877</a:t>
            </a:r>
            <a:r>
              <a:rPr lang="de-DE" sz="2800" dirty="0" smtClean="0"/>
              <a:t>)</a:t>
            </a:r>
            <a:endParaRPr lang="de-DE" sz="2800" dirty="0"/>
          </a:p>
        </p:txBody>
      </p:sp>
      <p:sp>
        <p:nvSpPr>
          <p:cNvPr id="3" name="Inhaltsplatzhalter 2"/>
          <p:cNvSpPr>
            <a:spLocks noGrp="1"/>
          </p:cNvSpPr>
          <p:nvPr>
            <p:ph sz="half" idx="1"/>
          </p:nvPr>
        </p:nvSpPr>
        <p:spPr>
          <a:xfrm>
            <a:off x="767408" y="1412776"/>
            <a:ext cx="4968552" cy="4990458"/>
          </a:xfrm>
        </p:spPr>
        <p:txBody>
          <a:bodyPr>
            <a:normAutofit fontScale="77500" lnSpcReduction="20000"/>
          </a:bodyPr>
          <a:lstStyle/>
          <a:p>
            <a:pPr marL="0" indent="0">
              <a:lnSpc>
                <a:spcPct val="120000"/>
              </a:lnSpc>
              <a:spcBef>
                <a:spcPts val="0"/>
              </a:spcBef>
              <a:buNone/>
            </a:pPr>
            <a:r>
              <a:rPr lang="de-DE" sz="2100" dirty="0"/>
              <a:t>Meinem Kindlein</a:t>
            </a:r>
          </a:p>
          <a:p>
            <a:pPr marL="0" indent="0">
              <a:lnSpc>
                <a:spcPct val="120000"/>
              </a:lnSpc>
              <a:spcBef>
                <a:spcPts val="0"/>
              </a:spcBef>
              <a:buNone/>
            </a:pPr>
            <a:r>
              <a:rPr lang="de-DE" sz="2100" dirty="0"/>
              <a:t> </a:t>
            </a:r>
          </a:p>
          <a:p>
            <a:pPr marL="0" indent="0">
              <a:lnSpc>
                <a:spcPct val="120000"/>
              </a:lnSpc>
              <a:spcBef>
                <a:spcPts val="0"/>
              </a:spcBef>
              <a:buNone/>
            </a:pPr>
            <a:r>
              <a:rPr lang="de-DE" sz="2100" dirty="0"/>
              <a:t>Mein süßes Kind, oft hab ich Dein gedacht,</a:t>
            </a:r>
          </a:p>
          <a:p>
            <a:pPr marL="0" indent="0">
              <a:lnSpc>
                <a:spcPct val="120000"/>
              </a:lnSpc>
              <a:spcBef>
                <a:spcPts val="0"/>
              </a:spcBef>
              <a:buNone/>
            </a:pPr>
            <a:r>
              <a:rPr lang="de-DE" sz="2100" dirty="0"/>
              <a:t>In schlummerloser Nächte tiefem Schweigen</a:t>
            </a:r>
          </a:p>
          <a:p>
            <a:pPr marL="0" indent="0">
              <a:lnSpc>
                <a:spcPct val="120000"/>
              </a:lnSpc>
              <a:spcBef>
                <a:spcPts val="0"/>
              </a:spcBef>
              <a:buNone/>
            </a:pPr>
            <a:r>
              <a:rPr lang="de-DE" sz="2100" dirty="0"/>
              <a:t>Lang eh zu Licht und Leben Du erwacht – </a:t>
            </a:r>
          </a:p>
          <a:p>
            <a:pPr marL="0" indent="0">
              <a:lnSpc>
                <a:spcPct val="120000"/>
              </a:lnSpc>
              <a:spcBef>
                <a:spcPts val="0"/>
              </a:spcBef>
              <a:buNone/>
            </a:pPr>
            <a:r>
              <a:rPr lang="de-DE" sz="2100" dirty="0"/>
              <a:t>Wie warst Du ganz und einzig dann mein eigen!</a:t>
            </a:r>
          </a:p>
          <a:p>
            <a:pPr marL="0" indent="0">
              <a:lnSpc>
                <a:spcPct val="120000"/>
              </a:lnSpc>
              <a:spcBef>
                <a:spcPts val="0"/>
              </a:spcBef>
              <a:buNone/>
            </a:pPr>
            <a:r>
              <a:rPr lang="de-DE" sz="2100" dirty="0"/>
              <a:t> </a:t>
            </a:r>
          </a:p>
          <a:p>
            <a:pPr marL="0" indent="0">
              <a:lnSpc>
                <a:spcPct val="120000"/>
              </a:lnSpc>
              <a:spcBef>
                <a:spcPts val="0"/>
              </a:spcBef>
              <a:buNone/>
            </a:pPr>
            <a:r>
              <a:rPr lang="de-DE" sz="2100" dirty="0"/>
              <a:t>Wie dacht ich </a:t>
            </a:r>
            <a:r>
              <a:rPr lang="de-DE" sz="2100" dirty="0" err="1"/>
              <a:t>goldne</a:t>
            </a:r>
            <a:r>
              <a:rPr lang="de-DE" sz="2100" dirty="0"/>
              <a:t> Tage auf und ab,</a:t>
            </a:r>
          </a:p>
          <a:p>
            <a:pPr marL="0" indent="0">
              <a:lnSpc>
                <a:spcPct val="120000"/>
              </a:lnSpc>
              <a:spcBef>
                <a:spcPts val="0"/>
              </a:spcBef>
              <a:buNone/>
            </a:pPr>
            <a:r>
              <a:rPr lang="de-DE" sz="2100" dirty="0"/>
              <a:t>Da Du mein seist, mit innigem Verlangen,</a:t>
            </a:r>
          </a:p>
          <a:p>
            <a:pPr marL="0" indent="0">
              <a:lnSpc>
                <a:spcPct val="120000"/>
              </a:lnSpc>
              <a:spcBef>
                <a:spcPts val="0"/>
              </a:spcBef>
              <a:buNone/>
            </a:pPr>
            <a:r>
              <a:rPr lang="de-DE" sz="2100" dirty="0"/>
              <a:t>Licht meines Mittags, meines Alters Stab,</a:t>
            </a:r>
          </a:p>
          <a:p>
            <a:pPr marL="0" indent="0">
              <a:lnSpc>
                <a:spcPct val="120000"/>
              </a:lnSpc>
              <a:spcBef>
                <a:spcPts val="0"/>
              </a:spcBef>
              <a:buNone/>
            </a:pPr>
            <a:r>
              <a:rPr lang="de-DE" sz="2100" dirty="0"/>
              <a:t>Bis ich vergaß das Zagen und das Bangen.</a:t>
            </a:r>
          </a:p>
          <a:p>
            <a:pPr marL="0" indent="0">
              <a:lnSpc>
                <a:spcPct val="120000"/>
              </a:lnSpc>
              <a:spcBef>
                <a:spcPts val="0"/>
              </a:spcBef>
              <a:buNone/>
            </a:pPr>
            <a:r>
              <a:rPr lang="de-DE" sz="2100" dirty="0"/>
              <a:t> </a:t>
            </a:r>
          </a:p>
          <a:p>
            <a:pPr marL="0" indent="0">
              <a:lnSpc>
                <a:spcPct val="120000"/>
              </a:lnSpc>
              <a:spcBef>
                <a:spcPts val="0"/>
              </a:spcBef>
              <a:buNone/>
            </a:pPr>
            <a:r>
              <a:rPr lang="de-DE" sz="2100" dirty="0"/>
              <a:t>Und wenig heiße Stunden sind </a:t>
            </a:r>
            <a:r>
              <a:rPr lang="de-DE" sz="2100" dirty="0" err="1"/>
              <a:t>entflohn</a:t>
            </a:r>
            <a:r>
              <a:rPr lang="de-DE" sz="2100" dirty="0"/>
              <a:t>; </a:t>
            </a:r>
          </a:p>
          <a:p>
            <a:pPr marL="0" indent="0">
              <a:lnSpc>
                <a:spcPct val="120000"/>
              </a:lnSpc>
              <a:spcBef>
                <a:spcPts val="0"/>
              </a:spcBef>
              <a:buNone/>
            </a:pPr>
            <a:r>
              <a:rPr lang="de-DE" sz="2100" dirty="0"/>
              <a:t>Es ist vollbracht! Du darfst zum Lichte dringen,</a:t>
            </a:r>
          </a:p>
          <a:p>
            <a:pPr marL="0" indent="0">
              <a:lnSpc>
                <a:spcPct val="120000"/>
              </a:lnSpc>
              <a:spcBef>
                <a:spcPts val="0"/>
              </a:spcBef>
              <a:buNone/>
            </a:pPr>
            <a:r>
              <a:rPr lang="de-DE" sz="2100" dirty="0"/>
              <a:t>Ich höre Deiner Stimme hellen Ton,</a:t>
            </a:r>
          </a:p>
          <a:p>
            <a:pPr marL="0" indent="0">
              <a:lnSpc>
                <a:spcPct val="120000"/>
              </a:lnSpc>
              <a:spcBef>
                <a:spcPts val="0"/>
              </a:spcBef>
              <a:buNone/>
            </a:pPr>
            <a:r>
              <a:rPr lang="de-DE" sz="2100" dirty="0" err="1"/>
              <a:t>Welch</a:t>
            </a:r>
            <a:r>
              <a:rPr lang="de-DE" sz="2100" dirty="0"/>
              <a:t> irdische Musik kann schöner klingen</a:t>
            </a:r>
            <a:r>
              <a:rPr lang="de-DE" dirty="0"/>
              <a:t>?</a:t>
            </a:r>
          </a:p>
          <a:p>
            <a:pPr marL="0" indent="0">
              <a:buNone/>
            </a:pPr>
            <a:endParaRPr lang="de-DE" dirty="0"/>
          </a:p>
        </p:txBody>
      </p:sp>
      <p:sp>
        <p:nvSpPr>
          <p:cNvPr id="4" name="Inhaltsplatzhalter 3"/>
          <p:cNvSpPr>
            <a:spLocks noGrp="1"/>
          </p:cNvSpPr>
          <p:nvPr>
            <p:ph sz="half" idx="2"/>
          </p:nvPr>
        </p:nvSpPr>
        <p:spPr>
          <a:xfrm>
            <a:off x="6037644" y="1407539"/>
            <a:ext cx="4882892" cy="4990458"/>
          </a:xfrm>
        </p:spPr>
        <p:txBody>
          <a:bodyPr>
            <a:noAutofit/>
          </a:bodyPr>
          <a:lstStyle/>
          <a:p>
            <a:pPr marL="0" indent="0">
              <a:spcBef>
                <a:spcPts val="0"/>
              </a:spcBef>
              <a:buNone/>
            </a:pPr>
            <a:r>
              <a:rPr lang="de-DE" sz="1600" dirty="0"/>
              <a:t>Ein süßes Wunder ruhst Du neben mir,</a:t>
            </a:r>
          </a:p>
          <a:p>
            <a:pPr marL="0" indent="0">
              <a:spcBef>
                <a:spcPts val="0"/>
              </a:spcBef>
              <a:buNone/>
            </a:pPr>
            <a:r>
              <a:rPr lang="de-DE" sz="1600" dirty="0"/>
              <a:t>Herz meines Herzens, Du mein eigen Leben!</a:t>
            </a:r>
          </a:p>
          <a:p>
            <a:pPr marL="0" indent="0">
              <a:spcBef>
                <a:spcPts val="0"/>
              </a:spcBef>
              <a:buNone/>
            </a:pPr>
            <a:r>
              <a:rPr lang="de-DE" sz="1600" dirty="0"/>
              <a:t>Da streckt der Tod die kalte Hand nach Dir; </a:t>
            </a:r>
          </a:p>
          <a:p>
            <a:pPr marL="0" indent="0">
              <a:spcBef>
                <a:spcPts val="0"/>
              </a:spcBef>
              <a:buNone/>
            </a:pPr>
            <a:r>
              <a:rPr lang="de-DE" sz="1600" dirty="0"/>
              <a:t>Herr, </a:t>
            </a:r>
            <a:r>
              <a:rPr lang="de-DE" sz="1600" dirty="0" err="1"/>
              <a:t>woll</a:t>
            </a:r>
            <a:r>
              <a:rPr lang="de-DE" sz="1600" dirty="0"/>
              <a:t> es nicht! Ich kann mein Kind nicht geben.</a:t>
            </a:r>
          </a:p>
          <a:p>
            <a:pPr marL="0" indent="0">
              <a:spcBef>
                <a:spcPts val="0"/>
              </a:spcBef>
              <a:buNone/>
            </a:pPr>
            <a:r>
              <a:rPr lang="de-DE" sz="1600" dirty="0"/>
              <a:t> </a:t>
            </a:r>
          </a:p>
          <a:p>
            <a:pPr marL="0" indent="0">
              <a:spcBef>
                <a:spcPts val="0"/>
              </a:spcBef>
              <a:buNone/>
            </a:pPr>
            <a:r>
              <a:rPr lang="de-DE" sz="1600" dirty="0"/>
              <a:t>Ich </a:t>
            </a:r>
            <a:r>
              <a:rPr lang="de-DE" sz="1600" i="1" dirty="0"/>
              <a:t>kann</a:t>
            </a:r>
            <a:r>
              <a:rPr lang="de-DE" sz="1600" dirty="0"/>
              <a:t> es nicht, rief ich in wildem Schmerz,</a:t>
            </a:r>
          </a:p>
          <a:p>
            <a:pPr marL="0" indent="0">
              <a:spcBef>
                <a:spcPts val="0"/>
              </a:spcBef>
              <a:buNone/>
            </a:pPr>
            <a:r>
              <a:rPr lang="de-DE" sz="1600" dirty="0"/>
              <a:t>Ich wollte mit dem kalten Tode ringen,</a:t>
            </a:r>
          </a:p>
          <a:p>
            <a:pPr marL="0" indent="0">
              <a:spcBef>
                <a:spcPts val="0"/>
              </a:spcBef>
              <a:buNone/>
            </a:pPr>
            <a:r>
              <a:rPr lang="de-DE" sz="1600" dirty="0"/>
              <a:t>Fest </a:t>
            </a:r>
            <a:r>
              <a:rPr lang="de-DE" sz="1600" dirty="0" err="1"/>
              <a:t>schloß</a:t>
            </a:r>
            <a:r>
              <a:rPr lang="de-DE" sz="1600" dirty="0"/>
              <a:t> ich Dich an mein erbebend Herz; - </a:t>
            </a:r>
          </a:p>
          <a:p>
            <a:pPr marL="0" indent="0">
              <a:spcBef>
                <a:spcPts val="0"/>
              </a:spcBef>
              <a:buNone/>
            </a:pPr>
            <a:r>
              <a:rPr lang="de-DE" sz="1600" i="1" dirty="0"/>
              <a:t>Wer </a:t>
            </a:r>
            <a:r>
              <a:rPr lang="de-DE" sz="1600" dirty="0"/>
              <a:t>kann den Allgewaltigen bezwingen?</a:t>
            </a:r>
          </a:p>
          <a:p>
            <a:pPr marL="0" indent="0">
              <a:spcBef>
                <a:spcPts val="0"/>
              </a:spcBef>
              <a:buNone/>
            </a:pPr>
            <a:r>
              <a:rPr lang="de-DE" sz="1600" dirty="0"/>
              <a:t> </a:t>
            </a:r>
          </a:p>
          <a:p>
            <a:pPr marL="0" indent="0">
              <a:spcBef>
                <a:spcPts val="0"/>
              </a:spcBef>
              <a:buNone/>
            </a:pPr>
            <a:r>
              <a:rPr lang="de-DE" sz="1600" dirty="0"/>
              <a:t>In warmen Mutterarmen ruhtest Du;</a:t>
            </a:r>
          </a:p>
          <a:p>
            <a:pPr marL="0" indent="0">
              <a:spcBef>
                <a:spcPts val="0"/>
              </a:spcBef>
              <a:buNone/>
            </a:pPr>
            <a:r>
              <a:rPr lang="de-DE" sz="1600" dirty="0"/>
              <a:t>Da ward der schwere Atem leis und stille,</a:t>
            </a:r>
          </a:p>
          <a:p>
            <a:pPr marL="0" indent="0">
              <a:spcBef>
                <a:spcPts val="0"/>
              </a:spcBef>
              <a:buNone/>
            </a:pPr>
            <a:r>
              <a:rPr lang="de-DE" sz="1600" dirty="0"/>
              <a:t>Es schlossen sich die hellen </a:t>
            </a:r>
            <a:r>
              <a:rPr lang="de-DE" sz="1600" dirty="0" err="1"/>
              <a:t>Äuglein</a:t>
            </a:r>
            <a:r>
              <a:rPr lang="de-DE" sz="1600" dirty="0"/>
              <a:t> zu</a:t>
            </a:r>
          </a:p>
          <a:p>
            <a:pPr marL="0" indent="0">
              <a:spcBef>
                <a:spcPts val="0"/>
              </a:spcBef>
              <a:buNone/>
            </a:pPr>
            <a:r>
              <a:rPr lang="de-DE" sz="1600" dirty="0"/>
              <a:t>Und mir im Schoß lag meines </a:t>
            </a:r>
            <a:r>
              <a:rPr lang="de-DE" sz="1600" dirty="0" err="1"/>
              <a:t>Kindleins</a:t>
            </a:r>
            <a:r>
              <a:rPr lang="de-DE" sz="1600" dirty="0"/>
              <a:t> Hülle.</a:t>
            </a:r>
          </a:p>
          <a:p>
            <a:pPr marL="0" indent="0">
              <a:spcBef>
                <a:spcPts val="0"/>
              </a:spcBef>
              <a:buNone/>
            </a:pPr>
            <a:r>
              <a:rPr lang="de-DE" sz="1600" dirty="0"/>
              <a:t> </a:t>
            </a:r>
          </a:p>
          <a:p>
            <a:pPr marL="0" indent="0">
              <a:spcBef>
                <a:spcPts val="0"/>
              </a:spcBef>
              <a:buNone/>
            </a:pPr>
            <a:r>
              <a:rPr lang="de-DE" sz="1600" dirty="0"/>
              <a:t>Da dacht ich zu </a:t>
            </a:r>
            <a:r>
              <a:rPr lang="de-DE" sz="1600" dirty="0" err="1"/>
              <a:t>vergehn</a:t>
            </a:r>
            <a:r>
              <a:rPr lang="de-DE" sz="1600" dirty="0"/>
              <a:t> in herbem Leid; </a:t>
            </a:r>
          </a:p>
          <a:p>
            <a:pPr marL="0" indent="0">
              <a:spcBef>
                <a:spcPts val="0"/>
              </a:spcBef>
              <a:buNone/>
            </a:pPr>
            <a:r>
              <a:rPr lang="de-DE" sz="1600" dirty="0"/>
              <a:t>Doch wie ich sah in Deiner Züge Frieden,</a:t>
            </a:r>
          </a:p>
          <a:p>
            <a:pPr marL="0" indent="0">
              <a:spcBef>
                <a:spcPts val="0"/>
              </a:spcBef>
              <a:buNone/>
            </a:pPr>
            <a:r>
              <a:rPr lang="de-DE" sz="1600" dirty="0"/>
              <a:t>In ihre </a:t>
            </a:r>
            <a:r>
              <a:rPr lang="de-DE" sz="1600" dirty="0" err="1"/>
              <a:t>unschuldvolle</a:t>
            </a:r>
            <a:r>
              <a:rPr lang="de-DE" sz="1600" dirty="0"/>
              <a:t> Seligkeit,</a:t>
            </a:r>
          </a:p>
          <a:p>
            <a:pPr marL="0" indent="0">
              <a:spcBef>
                <a:spcPts val="0"/>
              </a:spcBef>
              <a:buNone/>
            </a:pPr>
            <a:r>
              <a:rPr lang="de-DE" sz="1600" dirty="0"/>
              <a:t>Da fühl ich, </a:t>
            </a:r>
            <a:r>
              <a:rPr lang="de-DE" sz="1600" dirty="0" err="1"/>
              <a:t>daß</a:t>
            </a:r>
            <a:r>
              <a:rPr lang="de-DE" sz="1600" dirty="0"/>
              <a:t> ein Engel ist geschieden. </a:t>
            </a:r>
          </a:p>
          <a:p>
            <a:endParaRPr lang="de-DE" sz="1600" dirty="0"/>
          </a:p>
        </p:txBody>
      </p:sp>
    </p:spTree>
    <p:extLst>
      <p:ext uri="{BB962C8B-B14F-4D97-AF65-F5344CB8AC3E}">
        <p14:creationId xmlns:p14="http://schemas.microsoft.com/office/powerpoint/2010/main" val="5080468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800" dirty="0" smtClean="0"/>
              <a:t>IV. Die </a:t>
            </a:r>
            <a:r>
              <a:rPr lang="de-DE" sz="2800" dirty="0"/>
              <a:t>Frauenrechtlerin: Eugenie von Soden (1858-1930)</a:t>
            </a:r>
            <a:br>
              <a:rPr lang="de-DE" sz="2800" dirty="0"/>
            </a:br>
            <a:endParaRPr lang="de-DE" sz="2800" dirty="0"/>
          </a:p>
        </p:txBody>
      </p:sp>
      <p:pic>
        <p:nvPicPr>
          <p:cNvPr id="7170" name="Picture 2" descr="Bildergebnis für eugenie von soden"/>
          <p:cNvPicPr>
            <a:picLocks noChangeAspect="1" noChangeArrowheads="1"/>
          </p:cNvPicPr>
          <p:nvPr/>
        </p:nvPicPr>
        <p:blipFill rotWithShape="1">
          <a:blip r:embed="rId2">
            <a:extLst>
              <a:ext uri="{28A0092B-C50C-407E-A947-70E740481C1C}">
                <a14:useLocalDpi xmlns:a14="http://schemas.microsoft.com/office/drawing/2010/main" val="0"/>
              </a:ext>
            </a:extLst>
          </a:blip>
          <a:srcRect l="6617" t="2814" r="6141" b="4459"/>
          <a:stretch/>
        </p:blipFill>
        <p:spPr bwMode="auto">
          <a:xfrm>
            <a:off x="1127448" y="1916832"/>
            <a:ext cx="2592288" cy="36724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172" name="Picture 4" descr="Bildergebnis für eugenie von so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4192" y="2171562"/>
            <a:ext cx="3551422" cy="26635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174" name="Picture 6" descr="Bildergebnis für eugenie von sod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0222" y="1916832"/>
            <a:ext cx="3343605" cy="25077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178" name="Picture 10" descr="Bildergebnis für eugenie von sod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4032" y="3861048"/>
            <a:ext cx="1872208" cy="249627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669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800" dirty="0"/>
              <a:t>IV. Die Frauenrechtlerin: Eugenie von Soden (1858-1930)</a:t>
            </a:r>
            <a:br>
              <a:rPr lang="de-DE" sz="2800" dirty="0"/>
            </a:br>
            <a:endParaRPr lang="de-DE" sz="2800" dirty="0"/>
          </a:p>
        </p:txBody>
      </p:sp>
      <p:sp>
        <p:nvSpPr>
          <p:cNvPr id="3" name="Inhaltsplatzhalter 2"/>
          <p:cNvSpPr>
            <a:spLocks noGrp="1"/>
          </p:cNvSpPr>
          <p:nvPr>
            <p:ph idx="1"/>
          </p:nvPr>
        </p:nvSpPr>
        <p:spPr>
          <a:xfrm>
            <a:off x="1066800" y="1772816"/>
            <a:ext cx="10058400" cy="4262224"/>
          </a:xfrm>
        </p:spPr>
        <p:txBody>
          <a:bodyPr>
            <a:normAutofit/>
          </a:bodyPr>
          <a:lstStyle/>
          <a:p>
            <a:pPr marL="0" indent="0">
              <a:buNone/>
            </a:pPr>
            <a:r>
              <a:rPr lang="de-DE" dirty="0"/>
              <a:t>Längst, eh die lieben Augen du </a:t>
            </a:r>
            <a:r>
              <a:rPr lang="de-DE" dirty="0" smtClean="0"/>
              <a:t>geschlossen,</a:t>
            </a:r>
            <a:br>
              <a:rPr lang="de-DE" dirty="0" smtClean="0"/>
            </a:br>
            <a:r>
              <a:rPr lang="de-DE" dirty="0" smtClean="0"/>
              <a:t>Dacht</a:t>
            </a:r>
            <a:r>
              <a:rPr lang="de-DE" dirty="0"/>
              <a:t>' ich dir diesen Blätterstrauß zu </a:t>
            </a:r>
            <a:r>
              <a:rPr lang="de-DE" dirty="0" err="1"/>
              <a:t>weih'n</a:t>
            </a:r>
            <a:r>
              <a:rPr lang="de-DE" dirty="0" smtClean="0"/>
              <a:t>;</a:t>
            </a:r>
            <a:br>
              <a:rPr lang="de-DE" dirty="0" smtClean="0"/>
            </a:br>
            <a:r>
              <a:rPr lang="de-DE" dirty="0" smtClean="0"/>
              <a:t>Als </a:t>
            </a:r>
            <a:r>
              <a:rPr lang="de-DE" dirty="0"/>
              <a:t>er bei deiner Pflege doch entsprossen</a:t>
            </a:r>
            <a:r>
              <a:rPr lang="de-DE" dirty="0" smtClean="0"/>
              <a:t>,</a:t>
            </a:r>
            <a:br>
              <a:rPr lang="de-DE" dirty="0" smtClean="0"/>
            </a:br>
            <a:r>
              <a:rPr lang="de-DE" dirty="0" smtClean="0"/>
              <a:t>Und </a:t>
            </a:r>
            <a:r>
              <a:rPr lang="de-DE" dirty="0"/>
              <a:t>treibt er Blüten, so sind alle dein. </a:t>
            </a:r>
            <a:r>
              <a:rPr lang="de-DE" i="1" dirty="0"/>
              <a:t> </a:t>
            </a:r>
            <a:endParaRPr lang="de-DE" dirty="0"/>
          </a:p>
          <a:p>
            <a:pPr marL="0" indent="0">
              <a:buNone/>
            </a:pPr>
            <a:r>
              <a:rPr lang="de-DE" i="1" dirty="0"/>
              <a:t>Aus meiner Mappe</a:t>
            </a:r>
            <a:r>
              <a:rPr lang="de-DE" dirty="0"/>
              <a:t>, Widmung an die Mutter</a:t>
            </a:r>
          </a:p>
          <a:p>
            <a:pPr marL="0" indent="0">
              <a:buNone/>
            </a:pPr>
            <a:endParaRPr lang="de-DE" i="1" dirty="0" smtClean="0"/>
          </a:p>
          <a:p>
            <a:pPr marL="0" indent="0">
              <a:buNone/>
            </a:pPr>
            <a:r>
              <a:rPr lang="de-DE" dirty="0"/>
              <a:t>"sie scheinen mir in einem keuschen Beschließen der Gedanken und Gefühle zu liegen, in einem Erschließen derselben nur dem Vertrautesten gegenüber. Die ganze Welt kritisieren und mäkeln zu lassen an dem, was ein weibliches Gemüt empfunden, geträumt, ersehnt – das ist mir eine unerträgliche Vorstellung, und ich bilde mir ein, ein Wesen, das sich dem aussetze, sei keiner Hingebung an einen Einzigen fähig". </a:t>
            </a:r>
            <a:endParaRPr lang="de-DE" dirty="0" smtClean="0"/>
          </a:p>
          <a:p>
            <a:pPr marL="0" indent="0">
              <a:buNone/>
            </a:pPr>
            <a:r>
              <a:rPr lang="de-DE" i="1" dirty="0" smtClean="0"/>
              <a:t>Tot – aber nicht gestorben</a:t>
            </a:r>
            <a:endParaRPr lang="de-DE" i="1" dirty="0"/>
          </a:p>
        </p:txBody>
      </p:sp>
    </p:spTree>
    <p:extLst>
      <p:ext uri="{BB962C8B-B14F-4D97-AF65-F5344CB8AC3E}">
        <p14:creationId xmlns:p14="http://schemas.microsoft.com/office/powerpoint/2010/main" val="33280162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800" dirty="0"/>
              <a:t>IV. Die Frauenrechtlerin: Eugenie von Soden (1858-1930)</a:t>
            </a:r>
            <a:br>
              <a:rPr lang="de-DE" sz="2800" dirty="0"/>
            </a:br>
            <a:endParaRPr lang="de-DE" sz="2800" dirty="0"/>
          </a:p>
        </p:txBody>
      </p:sp>
      <p:sp>
        <p:nvSpPr>
          <p:cNvPr id="3" name="Inhaltsplatzhalter 2"/>
          <p:cNvSpPr>
            <a:spLocks noGrp="1"/>
          </p:cNvSpPr>
          <p:nvPr>
            <p:ph idx="1"/>
          </p:nvPr>
        </p:nvSpPr>
        <p:spPr>
          <a:xfrm>
            <a:off x="1066800" y="1772816"/>
            <a:ext cx="10058400" cy="4262224"/>
          </a:xfrm>
        </p:spPr>
        <p:txBody>
          <a:bodyPr>
            <a:normAutofit/>
          </a:bodyPr>
          <a:lstStyle/>
          <a:p>
            <a:r>
              <a:rPr lang="de-DE" dirty="0"/>
              <a:t>"</a:t>
            </a:r>
            <a:r>
              <a:rPr lang="de-DE" dirty="0" smtClean="0"/>
              <a:t>Seht </a:t>
            </a:r>
            <a:r>
              <a:rPr lang="de-DE" dirty="0"/>
              <a:t>ihr nicht die hunderte von Frauen, deren Kräfte brach liegen, deren Zeit vergeudet wird, deren Leben nutzlos ist? Auf! brecht dem Gedanken Bahn, </a:t>
            </a:r>
            <a:r>
              <a:rPr lang="de-DE" dirty="0" err="1"/>
              <a:t>daß</a:t>
            </a:r>
            <a:r>
              <a:rPr lang="de-DE" dirty="0"/>
              <a:t> auch sie einen Platz ausfüllen dürfen, ausfüllen sollen; nicht nur im engen Hause oder im schillernden Ballsaal, nicht nur als züchtige Hausfrau, als sorgende, überall eintretende, oft so wenig bedankte Tante, vulgo alte Jungfer, oder als glänzende Weltdame, als Zierde der Gesellschaften, nein, als ein tätiges, sich und dem großen Ganzen Nutzen bringendes Glied der Menschheit! Aber das ist's gerade, was der Frauenbewegung noch heute von manchem Gegner vorgeworfen wird: … sie zerstört das alte Ideal von Weiblichkeit, das eine Schattenblüte ist". </a:t>
            </a:r>
          </a:p>
          <a:p>
            <a:endParaRPr lang="de-DE" dirty="0"/>
          </a:p>
          <a:p>
            <a:r>
              <a:rPr lang="de-DE" dirty="0" smtClean="0"/>
              <a:t>"</a:t>
            </a:r>
            <a:r>
              <a:rPr lang="de-DE" dirty="0"/>
              <a:t>Wer echte Weiblichkeit in sich trägt, kann sie nie verlieren; wem sie mangelt, wird sie nirgends gewinnen, und wenn er noch so viele </a:t>
            </a:r>
            <a:r>
              <a:rPr lang="de-DE" dirty="0" smtClean="0"/>
              <a:t>‚weibliche Handarbeiten‘ </a:t>
            </a:r>
            <a:r>
              <a:rPr lang="de-DE" dirty="0"/>
              <a:t>… macht". </a:t>
            </a:r>
            <a:endParaRPr lang="de-DE" dirty="0" smtClean="0"/>
          </a:p>
          <a:p>
            <a:pPr algn="r"/>
            <a:r>
              <a:rPr lang="de-DE" i="1" dirty="0" smtClean="0"/>
              <a:t>Das Frauenbuch, Bd. 3</a:t>
            </a:r>
            <a:endParaRPr lang="de-DE" i="1" dirty="0"/>
          </a:p>
          <a:p>
            <a:endParaRPr lang="de-DE" dirty="0"/>
          </a:p>
        </p:txBody>
      </p:sp>
    </p:spTree>
    <p:extLst>
      <p:ext uri="{BB962C8B-B14F-4D97-AF65-F5344CB8AC3E}">
        <p14:creationId xmlns:p14="http://schemas.microsoft.com/office/powerpoint/2010/main" val="2970599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800" dirty="0" smtClean="0"/>
              <a:t>V. Die moderne Frau: Friederike Roth (geb. 1948)</a:t>
            </a:r>
            <a:endParaRPr lang="de-DE" sz="2800" dirty="0"/>
          </a:p>
        </p:txBody>
      </p:sp>
      <p:pic>
        <p:nvPicPr>
          <p:cNvPr id="10242" name="Picture 2" descr="https://upload.wikimedia.org/wikipedia/commons/9/92/Friederikeroth001.jpg"/>
          <p:cNvPicPr>
            <a:picLocks noChangeAspect="1" noChangeArrowheads="1"/>
          </p:cNvPicPr>
          <p:nvPr/>
        </p:nvPicPr>
        <p:blipFill rotWithShape="1">
          <a:blip r:embed="rId2">
            <a:extLst>
              <a:ext uri="{28A0092B-C50C-407E-A947-70E740481C1C}">
                <a14:useLocalDpi xmlns:a14="http://schemas.microsoft.com/office/drawing/2010/main" val="0"/>
              </a:ext>
            </a:extLst>
          </a:blip>
          <a:srcRect t="29842" b="18612"/>
          <a:stretch/>
        </p:blipFill>
        <p:spPr bwMode="auto">
          <a:xfrm>
            <a:off x="7392144" y="4282812"/>
            <a:ext cx="2846119" cy="136815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44" name="Picture 4" descr="Bildergebnis für friederike ro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1784" y="3356992"/>
            <a:ext cx="2095500" cy="285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46" name="Picture 6" descr="Bildergebnis für friederike ro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536" y="2348880"/>
            <a:ext cx="2328141" cy="30700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48" name="Picture 8" descr="Bildergebnis für friederike ro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0136" y="2780928"/>
            <a:ext cx="2857500" cy="141922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896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1066800" y="642594"/>
            <a:ext cx="10058400" cy="698174"/>
          </a:xfrm>
        </p:spPr>
        <p:txBody>
          <a:bodyPr>
            <a:normAutofit/>
          </a:bodyPr>
          <a:lstStyle/>
          <a:p>
            <a:pPr algn="ctr"/>
            <a:r>
              <a:rPr lang="de-DE" sz="2800" dirty="0"/>
              <a:t>V. Die moderne Frau: Friederike Roth (geb. 1948)</a:t>
            </a:r>
          </a:p>
        </p:txBody>
      </p:sp>
      <p:sp>
        <p:nvSpPr>
          <p:cNvPr id="8" name="Inhaltsplatzhalter 7"/>
          <p:cNvSpPr>
            <a:spLocks noGrp="1"/>
          </p:cNvSpPr>
          <p:nvPr>
            <p:ph sz="half" idx="1"/>
          </p:nvPr>
        </p:nvSpPr>
        <p:spPr>
          <a:xfrm>
            <a:off x="1066800" y="2132856"/>
            <a:ext cx="9493696" cy="4176464"/>
          </a:xfrm>
        </p:spPr>
        <p:txBody>
          <a:bodyPr>
            <a:normAutofit/>
          </a:bodyPr>
          <a:lstStyle/>
          <a:p>
            <a:r>
              <a:rPr lang="de-DE" dirty="0"/>
              <a:t>"Literatur mit gesellschaftspolitischem Anspruch, weil das genaue Beobachten dessen, was man beschreibt, fast zwangsläufig Hand in Hand geht mit einer bestimmten Haltung, und sei es die des Zweifels, sei es die des Anarchischen, des Subversiven". </a:t>
            </a:r>
          </a:p>
          <a:p>
            <a:r>
              <a:rPr lang="de-DE" dirty="0"/>
              <a:t>"Das hat sich beim Schreiben aber zwangsläufig so ergeben, kaum hatte ich eine Gewissheit, wie ich dachte, hingeschrieben, meldete sich schon der Gegner dieser Gewissheit beziehungsweise der, der immer sagte: Wäre ja schön, wenn". </a:t>
            </a:r>
          </a:p>
          <a:p>
            <a:r>
              <a:rPr lang="de-DE" dirty="0"/>
              <a:t>"Ich kann wirklich keine Lösungen anbieten, aber ich kann dazu ein bisschen vielleicht auch verführen, dass man es einfach nur sich anguckt und drüber staunt oder drüber lacht". </a:t>
            </a:r>
          </a:p>
          <a:p>
            <a:pPr algn="r"/>
            <a:r>
              <a:rPr lang="de-DE" i="1" dirty="0" smtClean="0"/>
              <a:t>Interview aus dem Jahr 1910</a:t>
            </a:r>
            <a:endParaRPr lang="de-DE" i="1" dirty="0"/>
          </a:p>
        </p:txBody>
      </p:sp>
    </p:spTree>
    <p:extLst>
      <p:ext uri="{BB962C8B-B14F-4D97-AF65-F5344CB8AC3E}">
        <p14:creationId xmlns:p14="http://schemas.microsoft.com/office/powerpoint/2010/main" val="3570053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642594"/>
            <a:ext cx="10058400" cy="986206"/>
          </a:xfrm>
        </p:spPr>
        <p:txBody>
          <a:bodyPr>
            <a:normAutofit/>
          </a:bodyPr>
          <a:lstStyle/>
          <a:p>
            <a:pPr algn="ctr"/>
            <a:r>
              <a:rPr lang="de-DE" sz="2800" dirty="0"/>
              <a:t>V. Die moderne Frau: Friederike Roth (geb. 1948)</a:t>
            </a:r>
          </a:p>
        </p:txBody>
      </p:sp>
      <p:pic>
        <p:nvPicPr>
          <p:cNvPr id="11266" name="Picture 2" descr="Bildergebnis für friederike ro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400" y="1988840"/>
            <a:ext cx="2409825" cy="40005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1268" name="Picture 4" descr="Bildergebnis für friederike ro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9872" y="1988840"/>
            <a:ext cx="2241121" cy="381737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1270" name="Picture 6" descr="Bildergebnis für friederike ro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2304" y="1988840"/>
            <a:ext cx="2409825" cy="40005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1272" name="Picture 8" descr="Bildergebnis für friederike ro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1023" y="1988839"/>
            <a:ext cx="2381250" cy="40005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733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1066800" y="642594"/>
            <a:ext cx="10058400" cy="698174"/>
          </a:xfrm>
        </p:spPr>
        <p:txBody>
          <a:bodyPr>
            <a:normAutofit/>
          </a:bodyPr>
          <a:lstStyle/>
          <a:p>
            <a:pPr algn="ctr"/>
            <a:r>
              <a:rPr lang="de-DE" sz="2800" dirty="0"/>
              <a:t>V. Die moderne Frau: Friederike Roth (geb. 1948)</a:t>
            </a:r>
          </a:p>
        </p:txBody>
      </p:sp>
      <p:sp>
        <p:nvSpPr>
          <p:cNvPr id="8" name="Inhaltsplatzhalter 7"/>
          <p:cNvSpPr>
            <a:spLocks noGrp="1"/>
          </p:cNvSpPr>
          <p:nvPr>
            <p:ph sz="half" idx="1"/>
          </p:nvPr>
        </p:nvSpPr>
        <p:spPr>
          <a:xfrm>
            <a:off x="1066800" y="1412776"/>
            <a:ext cx="4754880" cy="4896544"/>
          </a:xfrm>
        </p:spPr>
        <p:txBody>
          <a:bodyPr>
            <a:normAutofit lnSpcReduction="10000"/>
          </a:bodyPr>
          <a:lstStyle/>
          <a:p>
            <a:pPr marL="0" indent="0">
              <a:lnSpc>
                <a:spcPct val="120000"/>
              </a:lnSpc>
              <a:spcBef>
                <a:spcPts val="0"/>
              </a:spcBef>
              <a:buNone/>
            </a:pPr>
            <a:r>
              <a:rPr lang="de-DE" dirty="0"/>
              <a:t>Die gefürchteten Blicke der Mütter. </a:t>
            </a:r>
          </a:p>
          <a:p>
            <a:pPr marL="0" indent="0">
              <a:lnSpc>
                <a:spcPct val="120000"/>
              </a:lnSpc>
              <a:spcBef>
                <a:spcPts val="0"/>
              </a:spcBef>
              <a:buNone/>
            </a:pPr>
            <a:r>
              <a:rPr lang="de-DE" dirty="0"/>
              <a:t>Die Blicke, die darum flehen </a:t>
            </a:r>
          </a:p>
          <a:p>
            <a:pPr marL="0" indent="0">
              <a:lnSpc>
                <a:spcPct val="120000"/>
              </a:lnSpc>
              <a:spcBef>
                <a:spcPts val="0"/>
              </a:spcBef>
              <a:buNone/>
            </a:pPr>
            <a:r>
              <a:rPr lang="de-DE" dirty="0"/>
              <a:t>gestreichelt zu werden.</a:t>
            </a:r>
          </a:p>
          <a:p>
            <a:pPr marL="0" indent="0">
              <a:lnSpc>
                <a:spcPct val="120000"/>
              </a:lnSpc>
              <a:spcBef>
                <a:spcPts val="0"/>
              </a:spcBef>
              <a:buNone/>
            </a:pPr>
            <a:r>
              <a:rPr lang="de-DE" dirty="0"/>
              <a:t>Geküsst! Auf den Mund!</a:t>
            </a:r>
          </a:p>
          <a:p>
            <a:pPr marL="0" indent="0">
              <a:lnSpc>
                <a:spcPct val="120000"/>
              </a:lnSpc>
              <a:spcBef>
                <a:spcPts val="0"/>
              </a:spcBef>
              <a:buNone/>
            </a:pPr>
            <a:r>
              <a:rPr lang="de-DE" dirty="0"/>
              <a:t>Essenreste kleben an den trockenen</a:t>
            </a:r>
          </a:p>
          <a:p>
            <a:pPr marL="0" indent="0">
              <a:lnSpc>
                <a:spcPct val="120000"/>
              </a:lnSpc>
              <a:spcBef>
                <a:spcPts val="0"/>
              </a:spcBef>
              <a:buNone/>
            </a:pPr>
            <a:r>
              <a:rPr lang="de-DE" dirty="0"/>
              <a:t>rissigen Lippen.</a:t>
            </a:r>
          </a:p>
          <a:p>
            <a:pPr marL="0" indent="0">
              <a:lnSpc>
                <a:spcPct val="120000"/>
              </a:lnSpc>
              <a:spcBef>
                <a:spcPts val="0"/>
              </a:spcBef>
              <a:buNone/>
            </a:pPr>
            <a:r>
              <a:rPr lang="de-DE" dirty="0"/>
              <a:t>Dieses verzweifelte </a:t>
            </a:r>
            <a:r>
              <a:rPr lang="de-DE" dirty="0" err="1"/>
              <a:t>Liebesgebettelgeblick</a:t>
            </a:r>
            <a:r>
              <a:rPr lang="de-DE" dirty="0"/>
              <a:t>.</a:t>
            </a:r>
          </a:p>
          <a:p>
            <a:pPr marL="0" indent="0">
              <a:lnSpc>
                <a:spcPct val="120000"/>
              </a:lnSpc>
              <a:spcBef>
                <a:spcPts val="0"/>
              </a:spcBef>
              <a:buNone/>
            </a:pPr>
            <a:r>
              <a:rPr lang="de-DE" dirty="0"/>
              <a:t>Dieser leere Blick</a:t>
            </a:r>
          </a:p>
          <a:p>
            <a:pPr marL="0" indent="0">
              <a:lnSpc>
                <a:spcPct val="120000"/>
              </a:lnSpc>
              <a:spcBef>
                <a:spcPts val="0"/>
              </a:spcBef>
              <a:buNone/>
            </a:pPr>
            <a:r>
              <a:rPr lang="de-DE" dirty="0"/>
              <a:t>in eine vergessene, dennoch spürbare</a:t>
            </a:r>
          </a:p>
          <a:p>
            <a:pPr marL="0" indent="0">
              <a:lnSpc>
                <a:spcPct val="120000"/>
              </a:lnSpc>
              <a:spcBef>
                <a:spcPts val="0"/>
              </a:spcBef>
              <a:buNone/>
            </a:pPr>
            <a:r>
              <a:rPr lang="de-DE" dirty="0"/>
              <a:t>Angst. </a:t>
            </a:r>
          </a:p>
          <a:p>
            <a:pPr marL="0" indent="0">
              <a:lnSpc>
                <a:spcPct val="120000"/>
              </a:lnSpc>
              <a:spcBef>
                <a:spcPts val="0"/>
              </a:spcBef>
              <a:buNone/>
            </a:pPr>
            <a:r>
              <a:rPr lang="de-DE" dirty="0"/>
              <a:t> </a:t>
            </a:r>
          </a:p>
          <a:p>
            <a:pPr marL="0" indent="0">
              <a:lnSpc>
                <a:spcPct val="120000"/>
              </a:lnSpc>
              <a:spcBef>
                <a:spcPts val="0"/>
              </a:spcBef>
              <a:buNone/>
            </a:pPr>
            <a:r>
              <a:rPr lang="de-DE" dirty="0"/>
              <a:t>Lieber Himmel.</a:t>
            </a:r>
          </a:p>
          <a:p>
            <a:pPr marL="0" indent="0">
              <a:lnSpc>
                <a:spcPct val="120000"/>
              </a:lnSpc>
              <a:spcBef>
                <a:spcPts val="0"/>
              </a:spcBef>
              <a:buNone/>
            </a:pPr>
            <a:r>
              <a:rPr lang="de-DE" dirty="0"/>
              <a:t>Mein Gott! Mein Gott!</a:t>
            </a:r>
          </a:p>
          <a:p>
            <a:pPr marL="0" indent="0">
              <a:lnSpc>
                <a:spcPct val="120000"/>
              </a:lnSpc>
              <a:spcBef>
                <a:spcPts val="0"/>
              </a:spcBef>
              <a:buNone/>
            </a:pPr>
            <a:r>
              <a:rPr lang="de-DE" dirty="0"/>
              <a:t>Wie verlassen. Warum. </a:t>
            </a:r>
          </a:p>
          <a:p>
            <a:endParaRPr lang="de-DE" dirty="0"/>
          </a:p>
        </p:txBody>
      </p:sp>
      <p:sp>
        <p:nvSpPr>
          <p:cNvPr id="9" name="Inhaltsplatzhalter 8"/>
          <p:cNvSpPr>
            <a:spLocks noGrp="1"/>
          </p:cNvSpPr>
          <p:nvPr>
            <p:ph sz="half" idx="2"/>
          </p:nvPr>
        </p:nvSpPr>
        <p:spPr>
          <a:xfrm>
            <a:off x="6370320" y="1484784"/>
            <a:ext cx="4754880" cy="4824536"/>
          </a:xfrm>
        </p:spPr>
        <p:txBody>
          <a:bodyPr>
            <a:normAutofit lnSpcReduction="10000"/>
          </a:bodyPr>
          <a:lstStyle/>
          <a:p>
            <a:pPr marL="0" indent="0">
              <a:lnSpc>
                <a:spcPct val="110000"/>
              </a:lnSpc>
              <a:spcBef>
                <a:spcPts val="0"/>
              </a:spcBef>
              <a:buNone/>
            </a:pPr>
            <a:r>
              <a:rPr lang="de-DE" dirty="0"/>
              <a:t>Vielleicht will der HERR</a:t>
            </a:r>
          </a:p>
          <a:p>
            <a:pPr marL="0" indent="0">
              <a:lnSpc>
                <a:spcPct val="110000"/>
              </a:lnSpc>
              <a:spcBef>
                <a:spcPts val="0"/>
              </a:spcBef>
              <a:buNone/>
            </a:pPr>
            <a:r>
              <a:rPr lang="de-DE" dirty="0"/>
              <a:t>doch nur ein Buch machen, das für die Meisten wäre</a:t>
            </a:r>
          </a:p>
          <a:p>
            <a:pPr marL="0" indent="0">
              <a:lnSpc>
                <a:spcPct val="110000"/>
              </a:lnSpc>
              <a:spcBef>
                <a:spcPts val="0"/>
              </a:spcBef>
              <a:buNone/>
            </a:pPr>
            <a:r>
              <a:rPr lang="de-DE" dirty="0"/>
              <a:t>und wofür mir jeder Buchhändler gerne</a:t>
            </a:r>
          </a:p>
          <a:p>
            <a:pPr marL="0" indent="0">
              <a:lnSpc>
                <a:spcPct val="110000"/>
              </a:lnSpc>
              <a:spcBef>
                <a:spcPts val="0"/>
              </a:spcBef>
              <a:buNone/>
            </a:pPr>
            <a:r>
              <a:rPr lang="de-DE" dirty="0"/>
              <a:t>eine beträchtliche Summe </a:t>
            </a:r>
            <a:r>
              <a:rPr lang="de-DE" dirty="0" err="1"/>
              <a:t>baar</a:t>
            </a:r>
            <a:r>
              <a:rPr lang="de-DE" dirty="0"/>
              <a:t> bezahlen würde</a:t>
            </a:r>
          </a:p>
          <a:p>
            <a:pPr marL="0" indent="0">
              <a:lnSpc>
                <a:spcPct val="110000"/>
              </a:lnSpc>
              <a:spcBef>
                <a:spcPts val="0"/>
              </a:spcBef>
              <a:buNone/>
            </a:pPr>
            <a:r>
              <a:rPr lang="de-DE" dirty="0"/>
              <a:t>wie vor rund zweieinhalbhundert Jahren</a:t>
            </a:r>
          </a:p>
          <a:p>
            <a:pPr marL="0" indent="0">
              <a:lnSpc>
                <a:spcPct val="110000"/>
              </a:lnSpc>
              <a:spcBef>
                <a:spcPts val="0"/>
              </a:spcBef>
              <a:buNone/>
            </a:pPr>
            <a:r>
              <a:rPr lang="de-DE" dirty="0"/>
              <a:t>der gute alte </a:t>
            </a:r>
            <a:r>
              <a:rPr lang="de-DE" dirty="0" err="1"/>
              <a:t>Ch.M</a:t>
            </a:r>
            <a:r>
              <a:rPr lang="de-DE" dirty="0"/>
              <a:t>. Wieland</a:t>
            </a:r>
          </a:p>
          <a:p>
            <a:pPr marL="0" indent="0">
              <a:lnSpc>
                <a:spcPct val="110000"/>
              </a:lnSpc>
              <a:spcBef>
                <a:spcPts val="0"/>
              </a:spcBef>
              <a:buNone/>
            </a:pPr>
            <a:r>
              <a:rPr lang="de-DE" dirty="0"/>
              <a:t>ein Buch, das der HERR</a:t>
            </a:r>
          </a:p>
          <a:p>
            <a:pPr marL="0" indent="0">
              <a:lnSpc>
                <a:spcPct val="110000"/>
              </a:lnSpc>
              <a:spcBef>
                <a:spcPts val="0"/>
              </a:spcBef>
              <a:buNone/>
            </a:pPr>
            <a:r>
              <a:rPr lang="de-DE" dirty="0"/>
              <a:t>zwar immer lesen wollte</a:t>
            </a:r>
          </a:p>
          <a:p>
            <a:pPr marL="0" indent="0">
              <a:lnSpc>
                <a:spcPct val="110000"/>
              </a:lnSpc>
              <a:spcBef>
                <a:spcPts val="0"/>
              </a:spcBef>
              <a:buNone/>
            </a:pPr>
            <a:r>
              <a:rPr lang="de-DE" dirty="0"/>
              <a:t>es aber leider dann doch</a:t>
            </a:r>
          </a:p>
          <a:p>
            <a:pPr marL="0" indent="0">
              <a:lnSpc>
                <a:spcPct val="110000"/>
              </a:lnSpc>
              <a:spcBef>
                <a:spcPts val="0"/>
              </a:spcBef>
              <a:buNone/>
            </a:pPr>
            <a:r>
              <a:rPr lang="de-DE" dirty="0"/>
              <a:t>niemals tat.</a:t>
            </a:r>
          </a:p>
          <a:p>
            <a:endParaRPr lang="de-DE" dirty="0" smtClean="0"/>
          </a:p>
          <a:p>
            <a:pPr marL="0" indent="0" algn="r">
              <a:buNone/>
            </a:pPr>
            <a:r>
              <a:rPr lang="de-DE" i="1" dirty="0" smtClean="0"/>
              <a:t>Abendlandnovelle</a:t>
            </a:r>
            <a:endParaRPr lang="de-DE" i="1" dirty="0"/>
          </a:p>
        </p:txBody>
      </p:sp>
    </p:spTree>
    <p:extLst>
      <p:ext uri="{BB962C8B-B14F-4D97-AF65-F5344CB8AC3E}">
        <p14:creationId xmlns:p14="http://schemas.microsoft.com/office/powerpoint/2010/main" val="18282829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2258" y="476672"/>
            <a:ext cx="10058400" cy="626166"/>
          </a:xfrm>
        </p:spPr>
        <p:txBody>
          <a:bodyPr>
            <a:normAutofit/>
          </a:bodyPr>
          <a:lstStyle/>
          <a:p>
            <a:pPr algn="ctr"/>
            <a:r>
              <a:rPr lang="de-DE" sz="2800" dirty="0" smtClean="0"/>
              <a:t>VI. Kein Ende. Am Anfang</a:t>
            </a:r>
            <a:endParaRPr lang="de-DE" sz="2800" dirty="0"/>
          </a:p>
        </p:txBody>
      </p:sp>
      <p:sp>
        <p:nvSpPr>
          <p:cNvPr id="3" name="Inhaltsplatzhalter 2"/>
          <p:cNvSpPr>
            <a:spLocks noGrp="1"/>
          </p:cNvSpPr>
          <p:nvPr>
            <p:ph sz="half" idx="1"/>
          </p:nvPr>
        </p:nvSpPr>
        <p:spPr>
          <a:xfrm>
            <a:off x="551384" y="1340768"/>
            <a:ext cx="5270296" cy="5184576"/>
          </a:xfrm>
        </p:spPr>
        <p:txBody>
          <a:bodyPr>
            <a:normAutofit fontScale="92500" lnSpcReduction="20000"/>
          </a:bodyPr>
          <a:lstStyle/>
          <a:p>
            <a:pPr marL="0" indent="0">
              <a:lnSpc>
                <a:spcPct val="120000"/>
              </a:lnSpc>
              <a:spcBef>
                <a:spcPts val="0"/>
              </a:spcBef>
              <a:buNone/>
            </a:pPr>
            <a:r>
              <a:rPr lang="de-DE" dirty="0"/>
              <a:t>Mimosen, schau!</a:t>
            </a:r>
          </a:p>
          <a:p>
            <a:pPr marL="0" indent="0">
              <a:lnSpc>
                <a:spcPct val="120000"/>
              </a:lnSpc>
              <a:spcBef>
                <a:spcPts val="0"/>
              </a:spcBef>
              <a:buNone/>
            </a:pPr>
            <a:r>
              <a:rPr lang="de-DE" dirty="0"/>
              <a:t>Schon breche ich aus ins Ach</a:t>
            </a:r>
          </a:p>
          <a:p>
            <a:pPr marL="0" indent="0">
              <a:lnSpc>
                <a:spcPct val="120000"/>
              </a:lnSpc>
              <a:spcBef>
                <a:spcPts val="0"/>
              </a:spcBef>
              <a:buNone/>
            </a:pPr>
            <a:r>
              <a:rPr lang="de-DE" dirty="0"/>
              <a:t>Bin ich wach? oder was</a:t>
            </a:r>
          </a:p>
          <a:p>
            <a:pPr marL="0" indent="0">
              <a:lnSpc>
                <a:spcPct val="120000"/>
              </a:lnSpc>
              <a:spcBef>
                <a:spcPts val="0"/>
              </a:spcBef>
              <a:buNone/>
            </a:pPr>
            <a:r>
              <a:rPr lang="de-DE" dirty="0"/>
              <a:t>hab ich denn immer gelesen, gehört</a:t>
            </a:r>
          </a:p>
          <a:p>
            <a:pPr marL="0" indent="0">
              <a:lnSpc>
                <a:spcPct val="120000"/>
              </a:lnSpc>
              <a:spcBef>
                <a:spcPts val="0"/>
              </a:spcBef>
              <a:buNone/>
            </a:pPr>
            <a:r>
              <a:rPr lang="de-DE" dirty="0"/>
              <a:t>von der Mimosenhaftigkeit. </a:t>
            </a:r>
          </a:p>
          <a:p>
            <a:pPr marL="0" indent="0">
              <a:lnSpc>
                <a:spcPct val="120000"/>
              </a:lnSpc>
              <a:spcBef>
                <a:spcPts val="0"/>
              </a:spcBef>
              <a:buNone/>
            </a:pPr>
            <a:r>
              <a:rPr lang="de-DE" dirty="0"/>
              <a:t>Mich stört</a:t>
            </a:r>
          </a:p>
          <a:p>
            <a:pPr marL="0" indent="0">
              <a:lnSpc>
                <a:spcPct val="120000"/>
              </a:lnSpc>
              <a:spcBef>
                <a:spcPts val="0"/>
              </a:spcBef>
              <a:buNone/>
            </a:pPr>
            <a:r>
              <a:rPr lang="de-DE" dirty="0"/>
              <a:t>dieses fast </a:t>
            </a:r>
            <a:r>
              <a:rPr lang="de-DE" dirty="0" err="1"/>
              <a:t>selbstbewußt</a:t>
            </a:r>
            <a:r>
              <a:rPr lang="de-DE" dirty="0"/>
              <a:t> kräftige Gelb.</a:t>
            </a:r>
          </a:p>
          <a:p>
            <a:pPr marL="0" indent="0">
              <a:lnSpc>
                <a:spcPct val="120000"/>
              </a:lnSpc>
              <a:spcBef>
                <a:spcPts val="0"/>
              </a:spcBef>
              <a:buNone/>
            </a:pPr>
            <a:r>
              <a:rPr lang="de-DE" dirty="0"/>
              <a:t> </a:t>
            </a:r>
          </a:p>
          <a:p>
            <a:pPr marL="0" indent="0">
              <a:lnSpc>
                <a:spcPct val="120000"/>
              </a:lnSpc>
              <a:spcBef>
                <a:spcPts val="0"/>
              </a:spcBef>
              <a:buNone/>
            </a:pPr>
            <a:r>
              <a:rPr lang="de-DE" dirty="0"/>
              <a:t>Eine Frau</a:t>
            </a:r>
          </a:p>
          <a:p>
            <a:pPr marL="0" indent="0">
              <a:lnSpc>
                <a:spcPct val="120000"/>
              </a:lnSpc>
              <a:spcBef>
                <a:spcPts val="0"/>
              </a:spcBef>
              <a:buNone/>
            </a:pPr>
            <a:r>
              <a:rPr lang="de-DE" dirty="0"/>
              <a:t>die scheinbar nie etwas anficht</a:t>
            </a:r>
          </a:p>
          <a:p>
            <a:pPr marL="0" indent="0">
              <a:lnSpc>
                <a:spcPct val="120000"/>
              </a:lnSpc>
              <a:spcBef>
                <a:spcPts val="0"/>
              </a:spcBef>
              <a:buNone/>
            </a:pPr>
            <a:r>
              <a:rPr lang="de-DE" dirty="0"/>
              <a:t>die gelegentlich doch in Tränen ausbricht</a:t>
            </a:r>
          </a:p>
          <a:p>
            <a:pPr marL="0" indent="0">
              <a:lnSpc>
                <a:spcPct val="120000"/>
              </a:lnSpc>
              <a:spcBef>
                <a:spcPts val="0"/>
              </a:spcBef>
              <a:buNone/>
            </a:pPr>
            <a:r>
              <a:rPr lang="de-DE" dirty="0"/>
              <a:t>erklärt mir ruhig lächelnd dann: </a:t>
            </a:r>
          </a:p>
          <a:p>
            <a:pPr marL="0" indent="0">
              <a:lnSpc>
                <a:spcPct val="120000"/>
              </a:lnSpc>
              <a:spcBef>
                <a:spcPts val="0"/>
              </a:spcBef>
              <a:buNone/>
            </a:pPr>
            <a:r>
              <a:rPr lang="de-DE" dirty="0"/>
              <a:t>Der </a:t>
            </a:r>
            <a:r>
              <a:rPr lang="de-DE" dirty="0" err="1"/>
              <a:t>Mimosenbaum</a:t>
            </a:r>
            <a:r>
              <a:rPr lang="de-DE" dirty="0"/>
              <a:t> sei wie ein Schwamm</a:t>
            </a:r>
            <a:r>
              <a:rPr lang="de-DE" dirty="0" smtClean="0"/>
              <a:t>.</a:t>
            </a:r>
          </a:p>
          <a:p>
            <a:pPr marL="0" indent="0">
              <a:lnSpc>
                <a:spcPct val="120000"/>
              </a:lnSpc>
              <a:spcBef>
                <a:spcPts val="0"/>
              </a:spcBef>
              <a:buNone/>
            </a:pPr>
            <a:endParaRPr lang="de-DE" dirty="0" smtClean="0"/>
          </a:p>
          <a:p>
            <a:pPr marL="0" indent="0">
              <a:lnSpc>
                <a:spcPct val="120000"/>
              </a:lnSpc>
              <a:spcBef>
                <a:spcPts val="0"/>
              </a:spcBef>
              <a:buNone/>
            </a:pPr>
            <a:r>
              <a:rPr lang="de-DE" dirty="0" smtClean="0"/>
              <a:t>Nicht </a:t>
            </a:r>
            <a:r>
              <a:rPr lang="de-DE" dirty="0" err="1"/>
              <a:t>daß</a:t>
            </a:r>
            <a:r>
              <a:rPr lang="de-DE" dirty="0"/>
              <a:t> die Blätter bei Berührung zucken</a:t>
            </a:r>
          </a:p>
          <a:p>
            <a:pPr marL="0" indent="0">
              <a:lnSpc>
                <a:spcPct val="120000"/>
              </a:lnSpc>
              <a:spcBef>
                <a:spcPts val="0"/>
              </a:spcBef>
              <a:buNone/>
            </a:pPr>
            <a:r>
              <a:rPr lang="de-DE" dirty="0"/>
              <a:t>Nicht </a:t>
            </a:r>
            <a:r>
              <a:rPr lang="de-DE" dirty="0" err="1"/>
              <a:t>daß</a:t>
            </a:r>
            <a:r>
              <a:rPr lang="de-DE" dirty="0"/>
              <a:t> die gelben Blütenstände</a:t>
            </a:r>
          </a:p>
          <a:p>
            <a:pPr marL="0" indent="0">
              <a:lnSpc>
                <a:spcPct val="120000"/>
              </a:lnSpc>
              <a:spcBef>
                <a:spcPts val="0"/>
              </a:spcBef>
              <a:buNone/>
            </a:pPr>
            <a:r>
              <a:rPr lang="de-DE" dirty="0"/>
              <a:t>sonnenlos</a:t>
            </a:r>
          </a:p>
          <a:p>
            <a:pPr marL="0" indent="0">
              <a:lnSpc>
                <a:spcPct val="120000"/>
              </a:lnSpc>
              <a:spcBef>
                <a:spcPts val="0"/>
              </a:spcBef>
              <a:buNone/>
            </a:pPr>
            <a:r>
              <a:rPr lang="de-DE" dirty="0"/>
              <a:t>sich ducken</a:t>
            </a:r>
          </a:p>
          <a:p>
            <a:pPr marL="0" indent="0">
              <a:lnSpc>
                <a:spcPct val="120000"/>
              </a:lnSpc>
              <a:spcBef>
                <a:spcPts val="0"/>
              </a:spcBef>
              <a:buNone/>
            </a:pPr>
            <a:r>
              <a:rPr lang="de-DE" dirty="0"/>
              <a:t>sei das Mimosenhafte der Mimose.</a:t>
            </a:r>
          </a:p>
          <a:p>
            <a:endParaRPr lang="de-DE" dirty="0"/>
          </a:p>
          <a:p>
            <a:endParaRPr lang="de-DE" dirty="0"/>
          </a:p>
          <a:p>
            <a:endParaRPr lang="de-DE" dirty="0"/>
          </a:p>
        </p:txBody>
      </p:sp>
      <p:sp>
        <p:nvSpPr>
          <p:cNvPr id="4" name="Inhaltsplatzhalter 3"/>
          <p:cNvSpPr>
            <a:spLocks noGrp="1"/>
          </p:cNvSpPr>
          <p:nvPr>
            <p:ph sz="half" idx="2"/>
          </p:nvPr>
        </p:nvSpPr>
        <p:spPr>
          <a:xfrm>
            <a:off x="6370320" y="1340768"/>
            <a:ext cx="4754880" cy="4968552"/>
          </a:xfrm>
        </p:spPr>
        <p:txBody>
          <a:bodyPr>
            <a:normAutofit fontScale="92500" lnSpcReduction="20000"/>
          </a:bodyPr>
          <a:lstStyle/>
          <a:p>
            <a:pPr marL="0" indent="0">
              <a:lnSpc>
                <a:spcPct val="120000"/>
              </a:lnSpc>
              <a:spcBef>
                <a:spcPts val="0"/>
              </a:spcBef>
              <a:buNone/>
            </a:pPr>
            <a:r>
              <a:rPr lang="de-DE" dirty="0"/>
              <a:t>Wenn es aber tagelang regnet</a:t>
            </a:r>
          </a:p>
          <a:p>
            <a:pPr marL="0" indent="0">
              <a:lnSpc>
                <a:spcPct val="120000"/>
              </a:lnSpc>
              <a:spcBef>
                <a:spcPts val="0"/>
              </a:spcBef>
              <a:buNone/>
            </a:pPr>
            <a:r>
              <a:rPr lang="de-DE" dirty="0"/>
              <a:t>beugt</a:t>
            </a:r>
          </a:p>
          <a:p>
            <a:pPr marL="0" indent="0">
              <a:lnSpc>
                <a:spcPct val="120000"/>
              </a:lnSpc>
              <a:spcBef>
                <a:spcPts val="0"/>
              </a:spcBef>
              <a:buNone/>
            </a:pPr>
            <a:r>
              <a:rPr lang="de-DE" dirty="0"/>
              <a:t>vollgesogen von</a:t>
            </a:r>
          </a:p>
          <a:p>
            <a:pPr marL="0" indent="0">
              <a:lnSpc>
                <a:spcPct val="120000"/>
              </a:lnSpc>
              <a:spcBef>
                <a:spcPts val="0"/>
              </a:spcBef>
              <a:buNone/>
            </a:pPr>
            <a:r>
              <a:rPr lang="de-DE" dirty="0"/>
              <a:t>sagen wir ruhig statt Regen</a:t>
            </a:r>
          </a:p>
          <a:p>
            <a:pPr marL="0" indent="0">
              <a:lnSpc>
                <a:spcPct val="120000"/>
              </a:lnSpc>
              <a:spcBef>
                <a:spcPts val="0"/>
              </a:spcBef>
              <a:buNone/>
            </a:pPr>
            <a:r>
              <a:rPr lang="de-DE" dirty="0"/>
              <a:t>den Wassern des Himmels</a:t>
            </a:r>
          </a:p>
          <a:p>
            <a:pPr marL="0" indent="0">
              <a:lnSpc>
                <a:spcPct val="120000"/>
              </a:lnSpc>
              <a:spcBef>
                <a:spcPts val="0"/>
              </a:spcBef>
              <a:buNone/>
            </a:pPr>
            <a:r>
              <a:rPr lang="de-DE" dirty="0"/>
              <a:t>schwer und schwerer geworden</a:t>
            </a:r>
          </a:p>
          <a:p>
            <a:pPr marL="0" indent="0">
              <a:lnSpc>
                <a:spcPct val="120000"/>
              </a:lnSpc>
              <a:spcBef>
                <a:spcPts val="0"/>
              </a:spcBef>
              <a:buNone/>
            </a:pPr>
            <a:r>
              <a:rPr lang="de-DE" dirty="0"/>
              <a:t>der </a:t>
            </a:r>
            <a:r>
              <a:rPr lang="de-DE" dirty="0" err="1"/>
              <a:t>Mimosenbaum</a:t>
            </a:r>
            <a:endParaRPr lang="de-DE" dirty="0"/>
          </a:p>
          <a:p>
            <a:pPr marL="0" indent="0">
              <a:lnSpc>
                <a:spcPct val="120000"/>
              </a:lnSpc>
              <a:spcBef>
                <a:spcPts val="0"/>
              </a:spcBef>
              <a:buNone/>
            </a:pPr>
            <a:r>
              <a:rPr lang="de-DE" dirty="0"/>
              <a:t>sich der Erde entgegen</a:t>
            </a:r>
          </a:p>
          <a:p>
            <a:pPr marL="0" indent="0">
              <a:lnSpc>
                <a:spcPct val="120000"/>
              </a:lnSpc>
              <a:spcBef>
                <a:spcPts val="0"/>
              </a:spcBef>
              <a:buNone/>
            </a:pPr>
            <a:r>
              <a:rPr lang="de-DE" dirty="0"/>
              <a:t>und reißt</a:t>
            </a:r>
          </a:p>
          <a:p>
            <a:pPr marL="0" indent="0">
              <a:lnSpc>
                <a:spcPct val="120000"/>
              </a:lnSpc>
              <a:spcBef>
                <a:spcPts val="0"/>
              </a:spcBef>
              <a:buNone/>
            </a:pPr>
            <a:r>
              <a:rPr lang="de-DE" dirty="0"/>
              <a:t>mit mimosenhaft </a:t>
            </a:r>
            <a:r>
              <a:rPr lang="de-DE" dirty="0" err="1"/>
              <a:t>müdschwerer</a:t>
            </a:r>
            <a:r>
              <a:rPr lang="de-DE" dirty="0"/>
              <a:t> Kraft</a:t>
            </a:r>
          </a:p>
          <a:p>
            <a:pPr marL="0" indent="0">
              <a:lnSpc>
                <a:spcPct val="120000"/>
              </a:lnSpc>
              <a:spcBef>
                <a:spcPts val="0"/>
              </a:spcBef>
              <a:buNone/>
            </a:pPr>
            <a:r>
              <a:rPr lang="de-DE" dirty="0"/>
              <a:t>die eigenen Wurzeln sich aus dem Saft. </a:t>
            </a:r>
          </a:p>
          <a:p>
            <a:r>
              <a:rPr lang="de-DE" dirty="0"/>
              <a:t> </a:t>
            </a:r>
          </a:p>
          <a:p>
            <a:endParaRPr lang="de-DE" dirty="0"/>
          </a:p>
        </p:txBody>
      </p:sp>
      <p:pic>
        <p:nvPicPr>
          <p:cNvPr id="5" name="Picture 2" descr="Bildergebnis für mimo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8048" y="4581128"/>
            <a:ext cx="2540029" cy="1905022"/>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9480376" y="4581128"/>
            <a:ext cx="2304256" cy="461665"/>
          </a:xfrm>
          <a:prstGeom prst="rect">
            <a:avLst/>
          </a:prstGeom>
          <a:noFill/>
        </p:spPr>
        <p:txBody>
          <a:bodyPr wrap="square" rtlCol="0">
            <a:spAutoFit/>
          </a:bodyPr>
          <a:lstStyle/>
          <a:p>
            <a:r>
              <a:rPr lang="de-DE" sz="1200" dirty="0" smtClean="0"/>
              <a:t>Friederike Roth, </a:t>
            </a:r>
            <a:r>
              <a:rPr lang="de-DE" sz="1200" i="1" dirty="0" smtClean="0"/>
              <a:t>Schattige Gärten</a:t>
            </a:r>
            <a:endParaRPr lang="de-DE" sz="1200" i="1" dirty="0"/>
          </a:p>
        </p:txBody>
      </p:sp>
    </p:spTree>
    <p:extLst>
      <p:ext uri="{BB962C8B-B14F-4D97-AF65-F5344CB8AC3E}">
        <p14:creationId xmlns:p14="http://schemas.microsoft.com/office/powerpoint/2010/main" val="12362551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650773" y="2221891"/>
            <a:ext cx="9068586" cy="2590800"/>
          </a:xfrm>
        </p:spPr>
        <p:txBody>
          <a:bodyPr/>
          <a:lstStyle/>
          <a:p>
            <a:pPr>
              <a:lnSpc>
                <a:spcPts val="3600"/>
              </a:lnSpc>
            </a:pPr>
            <a:r>
              <a:rPr lang="de-DE" sz="2800" b="1" dirty="0"/>
              <a:t>Salondamen, Hausfrauen, Wissenschaftlerinnen. Schreibende Frauen in Schwaben von Sophie von La Roche bis Friederike Roth</a:t>
            </a:r>
            <a:r>
              <a:rPr lang="de-DE" sz="2800" dirty="0"/>
              <a:t/>
            </a:r>
            <a:br>
              <a:rPr lang="de-DE" sz="2800" dirty="0"/>
            </a:br>
            <a:endParaRPr lang="de-DE" sz="2800" dirty="0"/>
          </a:p>
        </p:txBody>
      </p:sp>
      <p:sp>
        <p:nvSpPr>
          <p:cNvPr id="3" name="Untertitel 2"/>
          <p:cNvSpPr>
            <a:spLocks noGrp="1"/>
          </p:cNvSpPr>
          <p:nvPr>
            <p:ph type="subTitle" idx="1"/>
          </p:nvPr>
        </p:nvSpPr>
        <p:spPr/>
        <p:txBody>
          <a:bodyPr/>
          <a:lstStyle/>
          <a:p>
            <a:r>
              <a:rPr lang="de-DE" dirty="0" smtClean="0"/>
              <a:t>Literatursommer 2018: Frauen in der Literatur</a:t>
            </a:r>
            <a:endParaRPr lang="de-DE" dirty="0"/>
          </a:p>
        </p:txBody>
      </p:sp>
      <p:pic>
        <p:nvPicPr>
          <p:cNvPr id="4" name="Picture 2" descr="Bildergebnis für mimo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5840" y="404664"/>
            <a:ext cx="2540029" cy="1905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791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Blaugrü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0</TotalTime>
  <Words>2096</Words>
  <Application>Microsoft Office PowerPoint</Application>
  <PresentationFormat>Breitbild</PresentationFormat>
  <Paragraphs>163</Paragraphs>
  <Slides>24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24</vt:i4>
      </vt:variant>
    </vt:vector>
  </HeadingPairs>
  <TitlesOfParts>
    <vt:vector size="30" baseType="lpstr">
      <vt:lpstr>Arial</vt:lpstr>
      <vt:lpstr>Calibri</vt:lpstr>
      <vt:lpstr>Century Gothic</vt:lpstr>
      <vt:lpstr>Garamond</vt:lpstr>
      <vt:lpstr>Times New Roman</vt:lpstr>
      <vt:lpstr>Savon</vt:lpstr>
      <vt:lpstr>Salondamen, Hausfrauen, Wissenschaftlerinnen. Schreibende Frauen in Schwaben von Sophie von La Roche bis Friederike Roth </vt:lpstr>
      <vt:lpstr>Ruth Klüger, Gegenströmung</vt:lpstr>
      <vt:lpstr>I. Die Salondame: Sophie von La Roche (1730-1807)</vt:lpstr>
      <vt:lpstr>I. Die Salondame: Sophie von La Roche (1730-1807)</vt:lpstr>
      <vt:lpstr>I. Die Salondame: Sophie von La Roche (1730-1807)</vt:lpstr>
      <vt:lpstr>I. Die Salondame: Sophie von La Roche (1730-1807)</vt:lpstr>
      <vt:lpstr>I. Die Salondame: Sophie von La Roche (1730-1807)</vt:lpstr>
      <vt:lpstr>I. Die Salondame: Sophie von La Roche (1730-1807)</vt:lpstr>
      <vt:lpstr>II. Die Rebellin: Marianne Ehrmann (1755-1795)</vt:lpstr>
      <vt:lpstr>II. Die Rebellin: Marianne Ehrmann (1755-1795)</vt:lpstr>
      <vt:lpstr>II. Die Rebellin: Marianne Ehrmann (1755-1795)</vt:lpstr>
      <vt:lpstr>III. Die Hausfrau: Ottilie Wildermuth (1817-1877) </vt:lpstr>
      <vt:lpstr>III. Die Hausfrau: Ottilie Wildermuth (1817-1877)</vt:lpstr>
      <vt:lpstr>III. Die Hausfrau: Ottilie Wildermuth (1817-1877) </vt:lpstr>
      <vt:lpstr>III. Die Hausfrau: Ottilie Wildermuth (1817-1877)</vt:lpstr>
      <vt:lpstr>IV. Die Frauenrechtlerin: Eugenie von Soden (1858-1930) </vt:lpstr>
      <vt:lpstr>IV. Die Frauenrechtlerin: Eugenie von Soden (1858-1930) </vt:lpstr>
      <vt:lpstr>IV. Die Frauenrechtlerin: Eugenie von Soden (1858-1930) </vt:lpstr>
      <vt:lpstr>V. Die moderne Frau: Friederike Roth (geb. 1948)</vt:lpstr>
      <vt:lpstr>V. Die moderne Frau: Friederike Roth (geb. 1948)</vt:lpstr>
      <vt:lpstr>V. Die moderne Frau: Friederike Roth (geb. 1948)</vt:lpstr>
      <vt:lpstr>V. Die moderne Frau: Friederike Roth (geb. 1948)</vt:lpstr>
      <vt:lpstr>VI. Kein Ende. Am Anfang</vt:lpstr>
      <vt:lpstr>Salondamen, Hausfrauen, Wissenschaftlerinnen. Schreibende Frauen in Schwaben von Sophie von La Roche bis Friederike Roth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jutta</dc:creator>
  <cp:lastModifiedBy>jutta</cp:lastModifiedBy>
  <cp:revision>36</cp:revision>
  <dcterms:created xsi:type="dcterms:W3CDTF">2018-02-09T09:33:54Z</dcterms:created>
  <dcterms:modified xsi:type="dcterms:W3CDTF">2018-05-25T12:43:54Z</dcterms:modified>
</cp:coreProperties>
</file>