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27" autoAdjust="0"/>
    <p:restoredTop sz="94660"/>
  </p:normalViewPr>
  <p:slideViewPr>
    <p:cSldViewPr>
      <p:cViewPr varScale="1">
        <p:scale>
          <a:sx n="163" d="100"/>
          <a:sy n="163" d="100"/>
        </p:scale>
        <p:origin x="168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1.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9282" name="Group 66"/>
          <p:cNvGrpSpPr>
            <a:grpSpLocks/>
          </p:cNvGrpSpPr>
          <p:nvPr/>
        </p:nvGrpSpPr>
        <p:grpSpPr bwMode="auto">
          <a:xfrm>
            <a:off x="0" y="0"/>
            <a:ext cx="9144000" cy="6899275"/>
            <a:chOff x="0" y="0"/>
            <a:chExt cx="5760" cy="4346"/>
          </a:xfrm>
        </p:grpSpPr>
        <p:sp>
          <p:nvSpPr>
            <p:cNvPr id="9267" name="Rectangle 51"/>
            <p:cNvSpPr>
              <a:spLocks noChangeArrowheads="1"/>
            </p:cNvSpPr>
            <p:nvPr userDrawn="1"/>
          </p:nvSpPr>
          <p:spPr bwMode="hidden">
            <a:xfrm>
              <a:off x="144" y="2016"/>
              <a:ext cx="5520" cy="1008"/>
            </a:xfrm>
            <a:prstGeom prst="rect">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66" name="Rectangle 50"/>
            <p:cNvSpPr>
              <a:spLocks noChangeArrowheads="1"/>
            </p:cNvSpPr>
            <p:nvPr userDrawn="1"/>
          </p:nvSpPr>
          <p:spPr bwMode="hidden">
            <a:xfrm>
              <a:off x="576" y="576"/>
              <a:ext cx="4800" cy="1008"/>
            </a:xfrm>
            <a:prstGeom prst="rect">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42" name="AutoShape 26" descr="Stationery"/>
            <p:cNvSpPr>
              <a:spLocks noChangeArrowheads="1"/>
            </p:cNvSpPr>
            <p:nvPr userDrawn="1"/>
          </p:nvSpPr>
          <p:spPr bwMode="white">
            <a:xfrm>
              <a:off x="459" y="1008"/>
              <a:ext cx="4848" cy="1200"/>
            </a:xfrm>
            <a:prstGeom prst="bevel">
              <a:avLst>
                <a:gd name="adj" fmla="val 5162"/>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65" name="Rectangle 49"/>
            <p:cNvSpPr>
              <a:spLocks noChangeArrowheads="1"/>
            </p:cNvSpPr>
            <p:nvPr userDrawn="1"/>
          </p:nvSpPr>
          <p:spPr bwMode="hidden">
            <a:xfrm>
              <a:off x="0" y="3888"/>
              <a:ext cx="5760" cy="432"/>
            </a:xfrm>
            <a:prstGeom prst="rect">
              <a:avLst/>
            </a:prstGeom>
            <a:gradFill rotWithShape="0">
              <a:gsLst>
                <a:gs pos="0">
                  <a:schemeClr val="bg1"/>
                </a:gs>
                <a:gs pos="100000">
                  <a:schemeClr val="bg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9269" name="Picture 53" descr="ANABNR2"/>
            <p:cNvPicPr>
              <a:picLocks noChangeAspect="1" noChangeArrowheads="1"/>
            </p:cNvPicPr>
            <p:nvPr userDrawn="1"/>
          </p:nvPicPr>
          <p:blipFill>
            <a:blip r:embed="rId3">
              <a:extLst>
                <a:ext uri="{28A0092B-C50C-407E-A947-70E740481C1C}">
                  <a14:useLocalDpi xmlns:a14="http://schemas.microsoft.com/office/drawing/2010/main" val="0"/>
                </a:ext>
              </a:extLst>
            </a:blip>
            <a:srcRect l="-900" t="-1314" r="-2" b="-36961"/>
            <a:stretch>
              <a:fillRect/>
            </a:stretch>
          </p:blipFill>
          <p:spPr bwMode="auto">
            <a:xfrm>
              <a:off x="336" y="2016"/>
              <a:ext cx="5328" cy="730"/>
            </a:xfrm>
            <a:prstGeom prst="rect">
              <a:avLst/>
            </a:prstGeom>
            <a:noFill/>
            <a:extLst>
              <a:ext uri="{909E8E84-426E-40DD-AFC4-6F175D3DCCD1}">
                <a14:hiddenFill xmlns:a14="http://schemas.microsoft.com/office/drawing/2010/main">
                  <a:solidFill>
                    <a:srgbClr val="FFFFFF"/>
                  </a:solidFill>
                </a14:hiddenFill>
              </a:ext>
            </a:extLst>
          </p:spPr>
        </p:pic>
        <p:grpSp>
          <p:nvGrpSpPr>
            <p:cNvPr id="9270" name="Group 54"/>
            <p:cNvGrpSpPr>
              <a:grpSpLocks/>
            </p:cNvGrpSpPr>
            <p:nvPr userDrawn="1"/>
          </p:nvGrpSpPr>
          <p:grpSpPr bwMode="auto">
            <a:xfrm>
              <a:off x="0" y="0"/>
              <a:ext cx="96" cy="4346"/>
              <a:chOff x="0" y="480"/>
              <a:chExt cx="81" cy="3866"/>
            </a:xfrm>
          </p:grpSpPr>
          <p:pic>
            <p:nvPicPr>
              <p:cNvPr id="9271" name="Picture 55" descr="NAPVB"/>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480"/>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2" name="Picture 56" descr="NAPVB"/>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864"/>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3" name="Picture 57" descr="NAPVB"/>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1248"/>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4" name="Picture 58" descr="NAPVB"/>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1632"/>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5" name="Picture 59" descr="NAPVB"/>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2016"/>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6" name="Picture 60" descr="NAPVB"/>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2400"/>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7" name="Picture 61" descr="NAPVB"/>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2784"/>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8" name="Picture 62" descr="NAPVB"/>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3168"/>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9" name="Picture 63" descr="NAPVB"/>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3552"/>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80" name="Picture 64" descr="NAPVB"/>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3936"/>
                <a:ext cx="81" cy="410"/>
              </a:xfrm>
              <a:prstGeom prst="rect">
                <a:avLst/>
              </a:prstGeom>
              <a:noFill/>
              <a:extLst>
                <a:ext uri="{909E8E84-426E-40DD-AFC4-6F175D3DCCD1}">
                  <a14:hiddenFill xmlns:a14="http://schemas.microsoft.com/office/drawing/2010/main">
                    <a:solidFill>
                      <a:srgbClr val="FFFFFF"/>
                    </a:solidFill>
                  </a14:hiddenFill>
                </a:ext>
              </a:extLst>
            </p:spPr>
          </p:pic>
        </p:grpSp>
        <p:sp>
          <p:nvSpPr>
            <p:cNvPr id="9235" name="Rectangle 19"/>
            <p:cNvSpPr>
              <a:spLocks noChangeArrowheads="1"/>
            </p:cNvSpPr>
            <p:nvPr/>
          </p:nvSpPr>
          <p:spPr bwMode="hidden">
            <a:xfrm>
              <a:off x="501" y="1824"/>
              <a:ext cx="192" cy="624"/>
            </a:xfrm>
            <a:prstGeom prst="rect">
              <a:avLst/>
            </a:prstGeom>
            <a:solidFill>
              <a:schemeClr val="accent2">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9236" name="Rectangle 20"/>
          <p:cNvSpPr>
            <a:spLocks noGrp="1" noChangeArrowheads="1"/>
          </p:cNvSpPr>
          <p:nvPr>
            <p:ph type="ctrTitle"/>
          </p:nvPr>
        </p:nvSpPr>
        <p:spPr>
          <a:xfrm>
            <a:off x="685800" y="1905000"/>
            <a:ext cx="7772400" cy="1143000"/>
          </a:xfrm>
        </p:spPr>
        <p:txBody>
          <a:bodyPr/>
          <a:lstStyle>
            <a:lvl1pPr>
              <a:defRPr/>
            </a:lvl1pPr>
          </a:lstStyle>
          <a:p>
            <a:pPr lvl="0"/>
            <a:r>
              <a:rPr lang="de-DE" noProof="0"/>
              <a:t>Mastertitelformat bearbeiten</a:t>
            </a:r>
            <a:endParaRPr lang="en-US" noProof="0"/>
          </a:p>
        </p:txBody>
      </p:sp>
      <p:sp>
        <p:nvSpPr>
          <p:cNvPr id="9237" name="Rectangle 21"/>
          <p:cNvSpPr>
            <a:spLocks noGrp="1" noChangeArrowheads="1"/>
          </p:cNvSpPr>
          <p:nvPr>
            <p:ph type="subTitle" idx="1"/>
          </p:nvPr>
        </p:nvSpPr>
        <p:spPr>
          <a:xfrm>
            <a:off x="1447800" y="4267200"/>
            <a:ext cx="6400800" cy="1752600"/>
          </a:xfrm>
        </p:spPr>
        <p:txBody>
          <a:bodyPr anchor="ctr"/>
          <a:lstStyle>
            <a:lvl1pPr marL="0" indent="0" algn="ctr">
              <a:buFontTx/>
              <a:buNone/>
              <a:defRPr/>
            </a:lvl1pPr>
          </a:lstStyle>
          <a:p>
            <a:pPr lvl="0"/>
            <a:r>
              <a:rPr lang="de-DE" noProof="0"/>
              <a:t>Master-Untertitelformat bearbeiten</a:t>
            </a:r>
            <a:endParaRPr lang="en-US" noProof="0"/>
          </a:p>
        </p:txBody>
      </p:sp>
      <p:sp>
        <p:nvSpPr>
          <p:cNvPr id="9238" name="Rectangle 22"/>
          <p:cNvSpPr>
            <a:spLocks noGrp="1" noChangeArrowheads="1"/>
          </p:cNvSpPr>
          <p:nvPr>
            <p:ph type="dt" sz="half" idx="2"/>
          </p:nvPr>
        </p:nvSpPr>
        <p:spPr>
          <a:xfrm>
            <a:off x="685800" y="6248400"/>
            <a:ext cx="1905000" cy="457200"/>
          </a:xfrm>
        </p:spPr>
        <p:txBody>
          <a:bodyPr anchor="b"/>
          <a:lstStyle>
            <a:lvl1pPr>
              <a:defRPr/>
            </a:lvl1pPr>
          </a:lstStyle>
          <a:p>
            <a:endParaRPr lang="en-US"/>
          </a:p>
        </p:txBody>
      </p:sp>
      <p:sp>
        <p:nvSpPr>
          <p:cNvPr id="9239" name="Rectangle 23"/>
          <p:cNvSpPr>
            <a:spLocks noGrp="1" noChangeArrowheads="1"/>
          </p:cNvSpPr>
          <p:nvPr>
            <p:ph type="ftr" sz="quarter" idx="3"/>
          </p:nvPr>
        </p:nvSpPr>
        <p:spPr>
          <a:xfrm>
            <a:off x="3124200" y="6248400"/>
            <a:ext cx="2895600" cy="457200"/>
          </a:xfrm>
        </p:spPr>
        <p:txBody>
          <a:bodyPr anchor="b"/>
          <a:lstStyle>
            <a:lvl1pPr>
              <a:defRPr/>
            </a:lvl1pPr>
          </a:lstStyle>
          <a:p>
            <a:endParaRPr lang="en-US"/>
          </a:p>
        </p:txBody>
      </p:sp>
      <p:sp>
        <p:nvSpPr>
          <p:cNvPr id="9240" name="Rectangle 24"/>
          <p:cNvSpPr>
            <a:spLocks noGrp="1" noChangeArrowheads="1"/>
          </p:cNvSpPr>
          <p:nvPr>
            <p:ph type="sldNum" sz="quarter" idx="4"/>
          </p:nvPr>
        </p:nvSpPr>
        <p:spPr>
          <a:xfrm>
            <a:off x="6553200" y="6248400"/>
            <a:ext cx="1905000" cy="457200"/>
          </a:xfrm>
        </p:spPr>
        <p:txBody>
          <a:bodyPr anchor="b"/>
          <a:lstStyle>
            <a:lvl1pPr>
              <a:defRPr/>
            </a:lvl1pPr>
          </a:lstStyle>
          <a:p>
            <a:fld id="{454C5516-D118-44AE-97CB-383FEF95B1F7}" type="slidenum">
              <a:rPr lang="en-US"/>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BBBEC5A-DB19-4DF4-9005-F9C71117AE40}" type="slidenum">
              <a:rPr lang="en-US"/>
              <a:pPr/>
              <a:t>‹Nr.›</a:t>
            </a:fld>
            <a:endParaRPr lang="en-US"/>
          </a:p>
        </p:txBody>
      </p:sp>
    </p:spTree>
    <p:extLst>
      <p:ext uri="{BB962C8B-B14F-4D97-AF65-F5344CB8AC3E}">
        <p14:creationId xmlns:p14="http://schemas.microsoft.com/office/powerpoint/2010/main" val="518851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D74815B-4176-490A-97FC-0BA01A384E55}" type="slidenum">
              <a:rPr lang="en-US"/>
              <a:pPr/>
              <a:t>‹Nr.›</a:t>
            </a:fld>
            <a:endParaRPr lang="en-US"/>
          </a:p>
        </p:txBody>
      </p:sp>
    </p:spTree>
    <p:extLst>
      <p:ext uri="{BB962C8B-B14F-4D97-AF65-F5344CB8AC3E}">
        <p14:creationId xmlns:p14="http://schemas.microsoft.com/office/powerpoint/2010/main" val="67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sz="half" idx="1"/>
          </p:nvPr>
        </p:nvSpPr>
        <p:spPr>
          <a:xfrm>
            <a:off x="1066800" y="2133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5029200" y="2133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5788449-DAB9-4E17-A534-897E94B2786E}" type="slidenum">
              <a:rPr lang="en-US"/>
              <a:pPr/>
              <a:t>‹Nr.›</a:t>
            </a:fld>
            <a:endParaRPr lang="en-US"/>
          </a:p>
        </p:txBody>
      </p:sp>
    </p:spTree>
    <p:extLst>
      <p:ext uri="{BB962C8B-B14F-4D97-AF65-F5344CB8AC3E}">
        <p14:creationId xmlns:p14="http://schemas.microsoft.com/office/powerpoint/2010/main" val="391069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de-DE"/>
              <a:t>Mastertitelformat bearbeiten</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5AE0D67-F5B1-4007-B37D-2D505B22EA27}" type="slidenum">
              <a:rPr lang="en-US"/>
              <a:pPr/>
              <a:t>‹Nr.›</a:t>
            </a:fld>
            <a:endParaRPr lang="en-US"/>
          </a:p>
        </p:txBody>
      </p:sp>
    </p:spTree>
    <p:extLst>
      <p:ext uri="{BB962C8B-B14F-4D97-AF65-F5344CB8AC3E}">
        <p14:creationId xmlns:p14="http://schemas.microsoft.com/office/powerpoint/2010/main" val="2301809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8FBEA40-D7F4-448D-AB33-4C42393869CF}" type="slidenum">
              <a:rPr lang="en-US"/>
              <a:pPr/>
              <a:t>‹Nr.›</a:t>
            </a:fld>
            <a:endParaRPr lang="en-US"/>
          </a:p>
        </p:txBody>
      </p:sp>
    </p:spTree>
    <p:extLst>
      <p:ext uri="{BB962C8B-B14F-4D97-AF65-F5344CB8AC3E}">
        <p14:creationId xmlns:p14="http://schemas.microsoft.com/office/powerpoint/2010/main" val="3390231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1E1FB719-EDAE-4431-BF8A-680DA62BA451}" type="slidenum">
              <a:rPr lang="en-US"/>
              <a:pPr/>
              <a:t>‹Nr.›</a:t>
            </a:fld>
            <a:endParaRPr lang="en-US"/>
          </a:p>
        </p:txBody>
      </p:sp>
    </p:spTree>
    <p:extLst>
      <p:ext uri="{BB962C8B-B14F-4D97-AF65-F5344CB8AC3E}">
        <p14:creationId xmlns:p14="http://schemas.microsoft.com/office/powerpoint/2010/main" val="505532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58E7311-02BB-417E-89F7-7826F759A501}" type="slidenum">
              <a:rPr lang="en-US"/>
              <a:pPr/>
              <a:t>‹Nr.›</a:t>
            </a:fld>
            <a:endParaRPr lang="en-US"/>
          </a:p>
        </p:txBody>
      </p:sp>
    </p:spTree>
    <p:extLst>
      <p:ext uri="{BB962C8B-B14F-4D97-AF65-F5344CB8AC3E}">
        <p14:creationId xmlns:p14="http://schemas.microsoft.com/office/powerpoint/2010/main" val="2708241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930E2E8-0AE1-4334-9B8A-9C438B8AF02B}" type="slidenum">
              <a:rPr lang="en-US"/>
              <a:pPr/>
              <a:t>‹Nr.›</a:t>
            </a:fld>
            <a:endParaRPr lang="en-US"/>
          </a:p>
        </p:txBody>
      </p:sp>
    </p:spTree>
    <p:extLst>
      <p:ext uri="{BB962C8B-B14F-4D97-AF65-F5344CB8AC3E}">
        <p14:creationId xmlns:p14="http://schemas.microsoft.com/office/powerpoint/2010/main" val="3590197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F6E8021-9F4B-4B81-B825-FB73EE7BA9DC}" type="slidenum">
              <a:rPr lang="en-US"/>
              <a:pPr/>
              <a:t>‹Nr.›</a:t>
            </a:fld>
            <a:endParaRPr lang="en-US"/>
          </a:p>
        </p:txBody>
      </p:sp>
    </p:spTree>
    <p:extLst>
      <p:ext uri="{BB962C8B-B14F-4D97-AF65-F5344CB8AC3E}">
        <p14:creationId xmlns:p14="http://schemas.microsoft.com/office/powerpoint/2010/main" val="3278147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100" y="838200"/>
            <a:ext cx="1943100" cy="5410200"/>
          </a:xfrm>
        </p:spPr>
        <p:txBody>
          <a:bodyPr vert="eaVert"/>
          <a:lstStyle/>
          <a:p>
            <a:r>
              <a:rPr lang="de-DE"/>
              <a:t>Mastertitelformat bearbeiten</a:t>
            </a:r>
            <a:endParaRPr lang="en-US"/>
          </a:p>
        </p:txBody>
      </p:sp>
      <p:sp>
        <p:nvSpPr>
          <p:cNvPr id="3" name="Vertical Text Placeholder 2"/>
          <p:cNvSpPr>
            <a:spLocks noGrp="1"/>
          </p:cNvSpPr>
          <p:nvPr>
            <p:ph type="body" orient="vert" idx="1"/>
          </p:nvPr>
        </p:nvSpPr>
        <p:spPr>
          <a:xfrm>
            <a:off x="1066800" y="838200"/>
            <a:ext cx="5676900" cy="54102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84628ED-2FD4-4D17-862F-1FC14BACBD0F}" type="slidenum">
              <a:rPr lang="en-US"/>
              <a:pPr/>
              <a:t>‹Nr.›</a:t>
            </a:fld>
            <a:endParaRPr lang="en-US"/>
          </a:p>
        </p:txBody>
      </p:sp>
    </p:spTree>
    <p:extLst>
      <p:ext uri="{BB962C8B-B14F-4D97-AF65-F5344CB8AC3E}">
        <p14:creationId xmlns:p14="http://schemas.microsoft.com/office/powerpoint/2010/main" val="4226686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85" name="Group 61"/>
          <p:cNvGrpSpPr>
            <a:grpSpLocks/>
          </p:cNvGrpSpPr>
          <p:nvPr/>
        </p:nvGrpSpPr>
        <p:grpSpPr bwMode="auto">
          <a:xfrm>
            <a:off x="0" y="0"/>
            <a:ext cx="9144000" cy="6899275"/>
            <a:chOff x="0" y="0"/>
            <a:chExt cx="5760" cy="4346"/>
          </a:xfrm>
        </p:grpSpPr>
        <p:sp>
          <p:nvSpPr>
            <p:cNvPr id="1072" name="Rectangle 48"/>
            <p:cNvSpPr>
              <a:spLocks noChangeArrowheads="1"/>
            </p:cNvSpPr>
            <p:nvPr userDrawn="1"/>
          </p:nvSpPr>
          <p:spPr bwMode="hidden">
            <a:xfrm>
              <a:off x="528" y="0"/>
              <a:ext cx="624"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3" name="Rectangle 49"/>
            <p:cNvSpPr>
              <a:spLocks noChangeArrowheads="1"/>
            </p:cNvSpPr>
            <p:nvPr userDrawn="1"/>
          </p:nvSpPr>
          <p:spPr bwMode="hidden">
            <a:xfrm>
              <a:off x="1056" y="0"/>
              <a:ext cx="4704" cy="768"/>
            </a:xfrm>
            <a:prstGeom prst="rect">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053" name="Picture 29" descr="NAPVB"/>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52" cy="494"/>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NAPVB"/>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480"/>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55" name="Picture 31" descr="NAPVB"/>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864"/>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NAPVB"/>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1248"/>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57" name="Picture 33" descr="NAPVB"/>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1632"/>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NAPVB"/>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2016"/>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59" name="Picture 35" descr="NAPVB"/>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2400"/>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NAPVB"/>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2784"/>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61" name="Picture 37" descr="NAPVB"/>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3168"/>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NAPVB"/>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3552"/>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63" name="Picture 39" descr="NAPVB"/>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3936"/>
              <a:ext cx="81" cy="410"/>
            </a:xfrm>
            <a:prstGeom prst="rect">
              <a:avLst/>
            </a:prstGeom>
            <a:noFill/>
            <a:extLst>
              <a:ext uri="{909E8E84-426E-40DD-AFC4-6F175D3DCCD1}">
                <a14:hiddenFill xmlns:a14="http://schemas.microsoft.com/office/drawing/2010/main">
                  <a:solidFill>
                    <a:srgbClr val="FFFFFF"/>
                  </a:solidFill>
                </a14:hiddenFill>
              </a:ext>
            </a:extLst>
          </p:spPr>
        </p:pic>
        <p:sp>
          <p:nvSpPr>
            <p:cNvPr id="1065" name="Rectangle 41" descr="Stationery"/>
            <p:cNvSpPr>
              <a:spLocks noChangeArrowheads="1"/>
            </p:cNvSpPr>
            <p:nvPr userDrawn="1"/>
          </p:nvSpPr>
          <p:spPr bwMode="auto">
            <a:xfrm>
              <a:off x="480" y="69"/>
              <a:ext cx="576" cy="416"/>
            </a:xfrm>
            <a:prstGeom prst="rect">
              <a:avLst/>
            </a:prstGeom>
            <a:blipFill dpi="0" rotWithShape="0">
              <a:blip r:embed="rId14"/>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69" name="Rectangle 45" descr="Stationery"/>
            <p:cNvSpPr>
              <a:spLocks noChangeArrowheads="1"/>
            </p:cNvSpPr>
            <p:nvPr userDrawn="1"/>
          </p:nvSpPr>
          <p:spPr bwMode="auto">
            <a:xfrm>
              <a:off x="31" y="67"/>
              <a:ext cx="497" cy="4253"/>
            </a:xfrm>
            <a:prstGeom prst="rect">
              <a:avLst/>
            </a:prstGeom>
            <a:blipFill dpi="0" rotWithShape="0">
              <a:blip r:embed="rId14"/>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071" name="Picture 47" descr="ANABNR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16" y="0"/>
              <a:ext cx="4944" cy="495"/>
            </a:xfrm>
            <a:prstGeom prst="rect">
              <a:avLst/>
            </a:prstGeom>
            <a:noFill/>
            <a:extLst>
              <a:ext uri="{909E8E84-426E-40DD-AFC4-6F175D3DCCD1}">
                <a14:hiddenFill xmlns:a14="http://schemas.microsoft.com/office/drawing/2010/main">
                  <a:solidFill>
                    <a:srgbClr val="FFFFFF"/>
                  </a:solidFill>
                </a14:hiddenFill>
              </a:ext>
            </a:extLst>
          </p:spPr>
        </p:pic>
        <p:sp>
          <p:nvSpPr>
            <p:cNvPr id="1076" name="Rectangle 52"/>
            <p:cNvSpPr>
              <a:spLocks noChangeArrowheads="1"/>
            </p:cNvSpPr>
            <p:nvPr userDrawn="1"/>
          </p:nvSpPr>
          <p:spPr bwMode="auto">
            <a:xfrm>
              <a:off x="336" y="288"/>
              <a:ext cx="1440" cy="192"/>
            </a:xfrm>
            <a:prstGeom prst="rect">
              <a:avLst/>
            </a:prstGeom>
            <a:solidFill>
              <a:schemeClr val="accent2">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26" name="Rectangle 2"/>
          <p:cNvSpPr>
            <a:spLocks noGrp="1" noChangeArrowheads="1"/>
          </p:cNvSpPr>
          <p:nvPr>
            <p:ph type="title"/>
          </p:nvPr>
        </p:nvSpPr>
        <p:spPr bwMode="auto">
          <a:xfrm>
            <a:off x="1066800" y="8382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t>Mastertitelformat bearbeiten</a:t>
            </a:r>
            <a:endParaRPr lang="en-US"/>
          </a:p>
        </p:txBody>
      </p:sp>
      <p:sp>
        <p:nvSpPr>
          <p:cNvPr id="1027" name="Rectangle 3"/>
          <p:cNvSpPr>
            <a:spLocks noGrp="1" noChangeArrowheads="1"/>
          </p:cNvSpPr>
          <p:nvPr>
            <p:ph type="body" idx="1"/>
          </p:nvPr>
        </p:nvSpPr>
        <p:spPr bwMode="auto">
          <a:xfrm>
            <a:off x="1066800" y="21336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028" name="Rectangle 4"/>
          <p:cNvSpPr>
            <a:spLocks noGrp="1" noChangeArrowheads="1"/>
          </p:cNvSpPr>
          <p:nvPr>
            <p:ph type="dt" sz="half" idx="2"/>
          </p:nvPr>
        </p:nvSpPr>
        <p:spPr bwMode="auto">
          <a:xfrm>
            <a:off x="106680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tx2"/>
                </a:solidFill>
              </a:defRPr>
            </a:lvl1pPr>
          </a:lstStyle>
          <a:p>
            <a:endParaRPr lang="en-US"/>
          </a:p>
        </p:txBody>
      </p:sp>
      <p:sp>
        <p:nvSpPr>
          <p:cNvPr id="1029" name="Rectangle 5"/>
          <p:cNvSpPr>
            <a:spLocks noGrp="1" noChangeArrowheads="1"/>
          </p:cNvSpPr>
          <p:nvPr>
            <p:ph type="ftr" sz="quarter" idx="3"/>
          </p:nvPr>
        </p:nvSpPr>
        <p:spPr bwMode="auto">
          <a:xfrm>
            <a:off x="3429000" y="64008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tx2"/>
                </a:solidFill>
              </a:defRPr>
            </a:lvl1pPr>
          </a:lstStyle>
          <a:p>
            <a:endParaRPr lang="en-US"/>
          </a:p>
        </p:txBody>
      </p:sp>
      <p:sp>
        <p:nvSpPr>
          <p:cNvPr id="1030" name="Rectangle 6"/>
          <p:cNvSpPr>
            <a:spLocks noGrp="1" noChangeArrowheads="1"/>
          </p:cNvSpPr>
          <p:nvPr>
            <p:ph type="sldNum" sz="quarter" idx="4"/>
          </p:nvPr>
        </p:nvSpPr>
        <p:spPr bwMode="auto">
          <a:xfrm>
            <a:off x="693420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tx2"/>
                </a:solidFill>
              </a:defRPr>
            </a:lvl1pPr>
          </a:lstStyle>
          <a:p>
            <a:fld id="{23C7BAE3-71F2-4EA4-8997-8035D671FD30}" type="slidenum">
              <a:rPr lang="en-US"/>
              <a:pPr/>
              <a:t>‹Nr.›</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457200" indent="-457200" algn="l" rtl="0" eaLnBrk="1" fontAlgn="base" hangingPunct="1">
        <a:spcBef>
          <a:spcPct val="20000"/>
        </a:spcBef>
        <a:spcAft>
          <a:spcPct val="0"/>
        </a:spcAft>
        <a:buChar char="•"/>
        <a:defRPr sz="3200">
          <a:solidFill>
            <a:schemeClr val="tx1"/>
          </a:solidFill>
          <a:latin typeface="+mn-lt"/>
          <a:ea typeface="+mn-ea"/>
          <a:cs typeface="+mn-cs"/>
        </a:defRPr>
      </a:lvl1pPr>
      <a:lvl2pPr marL="1027113" indent="-455613" algn="l" rtl="0" eaLnBrk="1" fontAlgn="base" hangingPunct="1">
        <a:spcBef>
          <a:spcPct val="20000"/>
        </a:spcBef>
        <a:spcAft>
          <a:spcPct val="0"/>
        </a:spcAft>
        <a:buChar char="•"/>
        <a:defRPr sz="2800">
          <a:solidFill>
            <a:schemeClr val="tx1"/>
          </a:solidFill>
          <a:latin typeface="+mn-lt"/>
        </a:defRPr>
      </a:lvl2pPr>
      <a:lvl3pPr marL="1370013" indent="-228600" algn="l" rtl="0" eaLnBrk="1" fontAlgn="base" hangingPunct="1">
        <a:spcBef>
          <a:spcPct val="20000"/>
        </a:spcBef>
        <a:spcAft>
          <a:spcPct val="0"/>
        </a:spcAft>
        <a:buClr>
          <a:schemeClr val="accent2"/>
        </a:buClr>
        <a:buChar char="•"/>
        <a:defRPr sz="2400">
          <a:solidFill>
            <a:schemeClr val="tx1"/>
          </a:solidFill>
          <a:latin typeface="+mn-lt"/>
        </a:defRPr>
      </a:lvl3pPr>
      <a:lvl4pPr marL="1712913"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hyperlink" Target="https://de.wikipedia.org/wiki/1665" TargetMode="External"/><Relationship Id="rId13" Type="http://schemas.openxmlformats.org/officeDocument/2006/relationships/hyperlink" Target="https://en.wikipedia.org/wiki/Taranc%C3%B3n" TargetMode="External"/><Relationship Id="rId3" Type="http://schemas.openxmlformats.org/officeDocument/2006/relationships/hyperlink" Target="https://de.wikipedia.org/wiki/2._April" TargetMode="External"/><Relationship Id="rId7" Type="http://schemas.openxmlformats.org/officeDocument/2006/relationships/hyperlink" Target="https://de.wikipedia.org/wiki/24._Mai" TargetMode="External"/><Relationship Id="rId12" Type="http://schemas.openxmlformats.org/officeDocument/2006/relationships/image" Target="../media/image10.jpeg"/><Relationship Id="rId2" Type="http://schemas.openxmlformats.org/officeDocument/2006/relationships/image" Target="../media/image9.jpeg"/><Relationship Id="rId16" Type="http://schemas.openxmlformats.org/officeDocument/2006/relationships/image" Target="../media/image11.jpeg"/><Relationship Id="rId1" Type="http://schemas.openxmlformats.org/officeDocument/2006/relationships/slideLayout" Target="../slideLayouts/slideLayout6.xml"/><Relationship Id="rId6" Type="http://schemas.openxmlformats.org/officeDocument/2006/relationships/hyperlink" Target="https://de.wikipedia.org/wiki/Spanien" TargetMode="External"/><Relationship Id="rId11" Type="http://schemas.openxmlformats.org/officeDocument/2006/relationships/hyperlink" Target="https://de.wikipedia.org/wiki/Konzeptionistinnen" TargetMode="External"/><Relationship Id="rId5" Type="http://schemas.openxmlformats.org/officeDocument/2006/relationships/hyperlink" Target="https://de.wikipedia.org/wiki/%C3%81greda" TargetMode="External"/><Relationship Id="rId15" Type="http://schemas.openxmlformats.org/officeDocument/2006/relationships/hyperlink" Target="https://en.wikipedia.org/wiki/Maria_of_Portugal,_Duchess_of_Viseu" TargetMode="External"/><Relationship Id="rId10" Type="http://schemas.openxmlformats.org/officeDocument/2006/relationships/hyperlink" Target="https://de.wikipedia.org/wiki/Abt" TargetMode="External"/><Relationship Id="rId4" Type="http://schemas.openxmlformats.org/officeDocument/2006/relationships/hyperlink" Target="https://de.wikipedia.org/wiki/1602" TargetMode="External"/><Relationship Id="rId9" Type="http://schemas.openxmlformats.org/officeDocument/2006/relationships/hyperlink" Target="https://de.wikipedia.org/wiki/Vision_(Religion)" TargetMode="External"/><Relationship Id="rId14" Type="http://schemas.openxmlformats.org/officeDocument/2006/relationships/hyperlink" Target="https://en.wikipedia.org/wiki/Burgos"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152329-BA08-4296-8F40-A63981EC5155}"/>
              </a:ext>
            </a:extLst>
          </p:cNvPr>
          <p:cNvSpPr>
            <a:spLocks noGrp="1"/>
          </p:cNvSpPr>
          <p:nvPr>
            <p:ph type="ctrTitle"/>
          </p:nvPr>
        </p:nvSpPr>
        <p:spPr/>
        <p:txBody>
          <a:bodyPr/>
          <a:lstStyle/>
          <a:p>
            <a:r>
              <a:rPr lang="de-DE" sz="2400" dirty="0"/>
              <a:t>Ins Kloster oder auf Bildungsreise?</a:t>
            </a:r>
            <a:br>
              <a:rPr lang="de-DE" sz="2400" dirty="0"/>
            </a:br>
            <a:r>
              <a:rPr lang="de-DE" sz="1800" dirty="0"/>
              <a:t>Frauengestalten und Weiblichkeit in Wielands </a:t>
            </a:r>
            <a:r>
              <a:rPr lang="de-DE" sz="1800" i="1" dirty="0"/>
              <a:t>Don Sylvio</a:t>
            </a:r>
            <a:endParaRPr lang="de-DE" sz="1800" dirty="0"/>
          </a:p>
        </p:txBody>
      </p:sp>
      <p:sp>
        <p:nvSpPr>
          <p:cNvPr id="3" name="Untertitel 2">
            <a:extLst>
              <a:ext uri="{FF2B5EF4-FFF2-40B4-BE49-F238E27FC236}">
                <a16:creationId xmlns:a16="http://schemas.microsoft.com/office/drawing/2014/main" id="{A9FCBD8A-C0E1-4558-A041-A60F3FC35FC1}"/>
              </a:ext>
            </a:extLst>
          </p:cNvPr>
          <p:cNvSpPr>
            <a:spLocks noGrp="1"/>
          </p:cNvSpPr>
          <p:nvPr>
            <p:ph type="subTitle" idx="1"/>
          </p:nvPr>
        </p:nvSpPr>
        <p:spPr>
          <a:xfrm>
            <a:off x="1403648" y="129734"/>
            <a:ext cx="6400800" cy="1752600"/>
          </a:xfrm>
        </p:spPr>
        <p:txBody>
          <a:bodyPr/>
          <a:lstStyle/>
          <a:p>
            <a:r>
              <a:rPr lang="de-DE" sz="1600" dirty="0"/>
              <a:t>Dr. phil. habil. Jutta Heinz</a:t>
            </a:r>
          </a:p>
          <a:p>
            <a:r>
              <a:rPr lang="de-DE" sz="1600" dirty="0"/>
              <a:t>Goethe-Wörterbuch Tübingen</a:t>
            </a:r>
          </a:p>
          <a:p>
            <a:r>
              <a:rPr lang="de-DE" sz="1600" dirty="0"/>
              <a:t>Jutta.heinz@hadw-bw.de</a:t>
            </a:r>
          </a:p>
        </p:txBody>
      </p:sp>
      <p:pic>
        <p:nvPicPr>
          <p:cNvPr id="4" name="Picture 2">
            <a:extLst>
              <a:ext uri="{FF2B5EF4-FFF2-40B4-BE49-F238E27FC236}">
                <a16:creationId xmlns:a16="http://schemas.microsoft.com/office/drawing/2014/main" id="{2B79BA26-E65E-42B7-B170-65B4E8D965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4365104"/>
            <a:ext cx="2558994" cy="2012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5D59FD3-5154-4AB5-9DA2-3E74447933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4077072"/>
            <a:ext cx="1954577" cy="2372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089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D9ED1F-1E08-469F-B889-D063D6F38F69}"/>
              </a:ext>
            </a:extLst>
          </p:cNvPr>
          <p:cNvSpPr>
            <a:spLocks noGrp="1"/>
          </p:cNvSpPr>
          <p:nvPr>
            <p:ph type="title" idx="4294967295"/>
          </p:nvPr>
        </p:nvSpPr>
        <p:spPr>
          <a:xfrm>
            <a:off x="1043608" y="1066443"/>
            <a:ext cx="7772400" cy="1143000"/>
          </a:xfrm>
        </p:spPr>
        <p:txBody>
          <a:bodyPr/>
          <a:lstStyle/>
          <a:p>
            <a:r>
              <a:rPr lang="de-DE" sz="3600" dirty="0"/>
              <a:t>Gliederung</a:t>
            </a:r>
          </a:p>
        </p:txBody>
      </p:sp>
      <p:sp>
        <p:nvSpPr>
          <p:cNvPr id="5" name="Textfeld 4">
            <a:extLst>
              <a:ext uri="{FF2B5EF4-FFF2-40B4-BE49-F238E27FC236}">
                <a16:creationId xmlns:a16="http://schemas.microsoft.com/office/drawing/2014/main" id="{38EE2FFB-DA2A-41A2-98A4-4C572E689273}"/>
              </a:ext>
            </a:extLst>
          </p:cNvPr>
          <p:cNvSpPr txBox="1"/>
          <p:nvPr/>
        </p:nvSpPr>
        <p:spPr>
          <a:xfrm>
            <a:off x="2843808" y="2708920"/>
            <a:ext cx="4572000" cy="2511137"/>
          </a:xfrm>
          <a:prstGeom prst="rect">
            <a:avLst/>
          </a:prstGeom>
          <a:noFill/>
        </p:spPr>
        <p:txBody>
          <a:bodyPr wrap="square">
            <a:spAutoFit/>
          </a:bodyPr>
          <a:lstStyle/>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1	Ein Geschlechtertableau</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2	Lektürekritik und weibliches Lesen</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3	Weibliche Autorschaft und Rufmord</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4	Weibliche Berufsstände: Zigeunerin, Kammermädchen, Schauspielerinnen (und Prostituierte)</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5	Weibliche Charakterstereotype: die „Preziöse“ und die „Spröde“ </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6	Sympathie und Sexualität</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7	Eine uralte Frage und Teiresias</a:t>
            </a:r>
            <a:endParaRPr lang="de-DE" sz="1400" dirty="0">
              <a:effectLst/>
              <a:latin typeface="Times New Roman" panose="02020603050405020304" pitchFamily="18" charset="0"/>
              <a:ea typeface="Calibri" panose="020F0502020204030204" pitchFamily="34" charset="0"/>
            </a:endParaRPr>
          </a:p>
        </p:txBody>
      </p:sp>
      <p:pic>
        <p:nvPicPr>
          <p:cNvPr id="13" name="Grafik 12">
            <a:extLst>
              <a:ext uri="{FF2B5EF4-FFF2-40B4-BE49-F238E27FC236}">
                <a16:creationId xmlns:a16="http://schemas.microsoft.com/office/drawing/2014/main" id="{3E396C58-B99D-4B38-8EEA-C8A3BD5270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37" y="3500504"/>
            <a:ext cx="1838325" cy="3371850"/>
          </a:xfrm>
          <a:prstGeom prst="rect">
            <a:avLst/>
          </a:prstGeom>
        </p:spPr>
      </p:pic>
    </p:spTree>
    <p:extLst>
      <p:ext uri="{BB962C8B-B14F-4D97-AF65-F5344CB8AC3E}">
        <p14:creationId xmlns:p14="http://schemas.microsoft.com/office/powerpoint/2010/main" val="1022186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B3D7AF-7F66-4E9E-8E07-1F6A16B35F23}"/>
              </a:ext>
            </a:extLst>
          </p:cNvPr>
          <p:cNvSpPr>
            <a:spLocks noGrp="1"/>
          </p:cNvSpPr>
          <p:nvPr>
            <p:ph type="title"/>
          </p:nvPr>
        </p:nvSpPr>
        <p:spPr/>
        <p:txBody>
          <a:bodyPr/>
          <a:lstStyle/>
          <a:p>
            <a:r>
              <a:rPr lang="de-DE" sz="2400" dirty="0"/>
              <a:t>1 Geschlechtertableau</a:t>
            </a:r>
          </a:p>
        </p:txBody>
      </p:sp>
      <p:sp>
        <p:nvSpPr>
          <p:cNvPr id="4" name="Textfeld 3">
            <a:extLst>
              <a:ext uri="{FF2B5EF4-FFF2-40B4-BE49-F238E27FC236}">
                <a16:creationId xmlns:a16="http://schemas.microsoft.com/office/drawing/2014/main" id="{409797B7-15F3-4588-B2FA-206D5FF69868}"/>
              </a:ext>
            </a:extLst>
          </p:cNvPr>
          <p:cNvSpPr txBox="1"/>
          <p:nvPr/>
        </p:nvSpPr>
        <p:spPr>
          <a:xfrm>
            <a:off x="1763688" y="2363596"/>
            <a:ext cx="3096344" cy="3395994"/>
          </a:xfrm>
          <a:prstGeom prst="rect">
            <a:avLst/>
          </a:prstGeom>
          <a:noFill/>
        </p:spPr>
        <p:txBody>
          <a:bodyPr wrap="square">
            <a:spAutoFit/>
          </a:bodyPr>
          <a:lstStyle/>
          <a:p>
            <a:pPr marL="450215" indent="-450215">
              <a:lnSpc>
                <a:spcPts val="1700"/>
              </a:lnSpc>
              <a:spcAft>
                <a:spcPts val="300"/>
              </a:spcAft>
            </a:pPr>
            <a:r>
              <a:rPr lang="de-DE" sz="1800" b="1" dirty="0">
                <a:effectLst/>
                <a:latin typeface="Garamond" panose="02020404030301010803" pitchFamily="18" charset="0"/>
                <a:ea typeface="Calibri" panose="020F0502020204030204" pitchFamily="34" charset="0"/>
              </a:rPr>
              <a:t>Frauen</a:t>
            </a:r>
            <a:endParaRPr lang="de-DE" sz="1400" b="1"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 </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Donna Felicia</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Hyacinthe/Donna Seraphina</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 </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en-US" sz="1800" dirty="0">
                <a:effectLst/>
                <a:latin typeface="Garamond" panose="02020404030301010803" pitchFamily="18" charset="0"/>
                <a:ea typeface="Calibri" panose="020F0502020204030204" pitchFamily="34" charset="0"/>
              </a:rPr>
              <a:t>Laura</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en-US" sz="1800" dirty="0" err="1">
                <a:effectLst/>
                <a:latin typeface="Garamond" panose="02020404030301010803" pitchFamily="18" charset="0"/>
                <a:ea typeface="Calibri" panose="020F0502020204030204" pitchFamily="34" charset="0"/>
              </a:rPr>
              <a:t>Maritorne</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en-US" sz="1800" dirty="0">
                <a:effectLst/>
                <a:latin typeface="Garamond" panose="02020404030301010803" pitchFamily="18" charset="0"/>
                <a:ea typeface="Calibri" panose="020F0502020204030204" pitchFamily="34" charset="0"/>
              </a:rPr>
              <a:t> </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en-US" sz="1800" dirty="0">
                <a:effectLst/>
                <a:latin typeface="Garamond" panose="02020404030301010803" pitchFamily="18" charset="0"/>
                <a:ea typeface="Calibri" panose="020F0502020204030204" pitchFamily="34" charset="0"/>
              </a:rPr>
              <a:t>Donna </a:t>
            </a:r>
            <a:r>
              <a:rPr lang="en-US" sz="1800" dirty="0" err="1">
                <a:effectLst/>
                <a:latin typeface="Garamond" panose="02020404030301010803" pitchFamily="18" charset="0"/>
                <a:ea typeface="Calibri" panose="020F0502020204030204" pitchFamily="34" charset="0"/>
              </a:rPr>
              <a:t>Mencia</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en-US" sz="1800" dirty="0">
                <a:effectLst/>
                <a:latin typeface="Garamond" panose="02020404030301010803" pitchFamily="18" charset="0"/>
                <a:ea typeface="Calibri" panose="020F0502020204030204" pitchFamily="34" charset="0"/>
              </a:rPr>
              <a:t>Donna </a:t>
            </a:r>
            <a:r>
              <a:rPr lang="en-US" sz="1800" dirty="0" err="1">
                <a:effectLst/>
                <a:latin typeface="Garamond" panose="02020404030301010803" pitchFamily="18" charset="0"/>
                <a:ea typeface="Calibri" panose="020F0502020204030204" pitchFamily="34" charset="0"/>
              </a:rPr>
              <a:t>Mergelina</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en-US" sz="1800" dirty="0">
                <a:effectLst/>
                <a:latin typeface="Garamond" panose="02020404030301010803" pitchFamily="18" charset="0"/>
                <a:ea typeface="Calibri" panose="020F0502020204030204" pitchFamily="34" charset="0"/>
              </a:rPr>
              <a:t> </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eine alte Zigeunerin</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 </a:t>
            </a:r>
            <a:endParaRPr lang="de-DE" sz="1400" dirty="0">
              <a:effectLst/>
              <a:latin typeface="Times New Roman" panose="02020603050405020304" pitchFamily="18" charset="0"/>
              <a:ea typeface="Calibri" panose="020F0502020204030204" pitchFamily="34" charset="0"/>
            </a:endParaRPr>
          </a:p>
        </p:txBody>
      </p:sp>
      <p:sp>
        <p:nvSpPr>
          <p:cNvPr id="6" name="Textfeld 5">
            <a:extLst>
              <a:ext uri="{FF2B5EF4-FFF2-40B4-BE49-F238E27FC236}">
                <a16:creationId xmlns:a16="http://schemas.microsoft.com/office/drawing/2014/main" id="{9DE351AA-DBEC-4F24-AC4F-7F74B0D1DD27}"/>
              </a:ext>
            </a:extLst>
          </p:cNvPr>
          <p:cNvSpPr txBox="1"/>
          <p:nvPr/>
        </p:nvSpPr>
        <p:spPr>
          <a:xfrm>
            <a:off x="4590256" y="2363596"/>
            <a:ext cx="2808312" cy="3395994"/>
          </a:xfrm>
          <a:prstGeom prst="rect">
            <a:avLst/>
          </a:prstGeom>
          <a:noFill/>
        </p:spPr>
        <p:txBody>
          <a:bodyPr wrap="square">
            <a:spAutoFit/>
          </a:bodyPr>
          <a:lstStyle/>
          <a:p>
            <a:pPr marL="450215" indent="-450215">
              <a:lnSpc>
                <a:spcPts val="1700"/>
              </a:lnSpc>
              <a:spcAft>
                <a:spcPts val="300"/>
              </a:spcAft>
            </a:pPr>
            <a:r>
              <a:rPr lang="de-DE" sz="1800" b="1" dirty="0">
                <a:effectLst/>
                <a:latin typeface="Garamond" panose="02020404030301010803" pitchFamily="18" charset="0"/>
                <a:ea typeface="Calibri" panose="020F0502020204030204" pitchFamily="34" charset="0"/>
              </a:rPr>
              <a:t>Männer</a:t>
            </a:r>
            <a:endParaRPr lang="de-DE" sz="1400" b="1"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 </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Don Sylvio</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Don Eugenio</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de-DE" sz="1800" dirty="0">
                <a:effectLst/>
                <a:latin typeface="Garamond" panose="02020404030301010803" pitchFamily="18" charset="0"/>
                <a:ea typeface="Calibri" panose="020F0502020204030204" pitchFamily="34" charset="0"/>
              </a:rPr>
              <a:t> </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en-US" sz="1800" dirty="0" err="1">
                <a:effectLst/>
                <a:latin typeface="Garamond" panose="02020404030301010803" pitchFamily="18" charset="0"/>
                <a:ea typeface="Calibri" panose="020F0502020204030204" pitchFamily="34" charset="0"/>
              </a:rPr>
              <a:t>Pedrillo</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en-US" sz="1800" dirty="0" err="1">
                <a:effectLst/>
                <a:latin typeface="Garamond" panose="02020404030301010803" pitchFamily="18" charset="0"/>
                <a:ea typeface="Calibri" panose="020F0502020204030204" pitchFamily="34" charset="0"/>
              </a:rPr>
              <a:t>Barbier</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en-US" sz="1800" dirty="0">
                <a:effectLst/>
                <a:latin typeface="Garamond" panose="02020404030301010803" pitchFamily="18" charset="0"/>
                <a:ea typeface="Calibri" panose="020F0502020204030204" pitchFamily="34" charset="0"/>
              </a:rPr>
              <a:t> </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en-US" sz="1800" dirty="0">
                <a:effectLst/>
                <a:latin typeface="Garamond" panose="02020404030301010803" pitchFamily="18" charset="0"/>
                <a:ea typeface="Calibri" panose="020F0502020204030204" pitchFamily="34" charset="0"/>
              </a:rPr>
              <a:t>Rodrigo Sanchez</a:t>
            </a:r>
          </a:p>
          <a:p>
            <a:pPr marL="450215" indent="-450215">
              <a:lnSpc>
                <a:spcPts val="1700"/>
              </a:lnSpc>
              <a:spcAft>
                <a:spcPts val="300"/>
              </a:spcAft>
            </a:pP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en-US" sz="1800" dirty="0">
                <a:effectLst/>
                <a:latin typeface="Garamond" panose="02020404030301010803" pitchFamily="18" charset="0"/>
                <a:ea typeface="Calibri" panose="020F0502020204030204" pitchFamily="34" charset="0"/>
              </a:rPr>
              <a:t> </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en-US" sz="1800" dirty="0">
                <a:effectLst/>
                <a:latin typeface="Garamond" panose="02020404030301010803" pitchFamily="18" charset="0"/>
                <a:ea typeface="Calibri" panose="020F0502020204030204" pitchFamily="34" charset="0"/>
              </a:rPr>
              <a:t>Don Gabriel</a:t>
            </a:r>
            <a:endParaRPr lang="de-DE" sz="1400" dirty="0">
              <a:effectLst/>
              <a:latin typeface="Times New Roman" panose="02020603050405020304" pitchFamily="18" charset="0"/>
              <a:ea typeface="Calibri" panose="020F0502020204030204" pitchFamily="34" charset="0"/>
            </a:endParaRPr>
          </a:p>
          <a:p>
            <a:pPr marL="450215" indent="-450215">
              <a:lnSpc>
                <a:spcPts val="1700"/>
              </a:lnSpc>
              <a:spcAft>
                <a:spcPts val="300"/>
              </a:spcAft>
            </a:pPr>
            <a:r>
              <a:rPr lang="en-US" sz="1800" b="1" u="none" strike="noStrike" dirty="0">
                <a:effectLst/>
                <a:latin typeface="Garamond" panose="02020404030301010803" pitchFamily="18" charset="0"/>
                <a:ea typeface="Calibri" panose="020F0502020204030204" pitchFamily="34" charset="0"/>
              </a:rPr>
              <a:t> </a:t>
            </a:r>
            <a:endParaRPr lang="de-DE" sz="1400" dirty="0">
              <a:effectLst/>
              <a:latin typeface="Times New Roman" panose="02020603050405020304" pitchFamily="18" charset="0"/>
              <a:ea typeface="Calibri" panose="020F0502020204030204" pitchFamily="34" charset="0"/>
            </a:endParaRPr>
          </a:p>
        </p:txBody>
      </p:sp>
      <p:pic>
        <p:nvPicPr>
          <p:cNvPr id="1026" name="Picture 2">
            <a:extLst>
              <a:ext uri="{FF2B5EF4-FFF2-40B4-BE49-F238E27FC236}">
                <a16:creationId xmlns:a16="http://schemas.microsoft.com/office/drawing/2014/main" id="{6491EF58-EC76-4F88-9F05-EDB653B254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2250" y="5076825"/>
            <a:ext cx="2571750" cy="1781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834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997E1-71E0-4337-9E09-56FF12FD7BE9}"/>
              </a:ext>
            </a:extLst>
          </p:cNvPr>
          <p:cNvSpPr>
            <a:spLocks noGrp="1"/>
          </p:cNvSpPr>
          <p:nvPr>
            <p:ph type="title"/>
          </p:nvPr>
        </p:nvSpPr>
        <p:spPr/>
        <p:txBody>
          <a:bodyPr/>
          <a:lstStyle/>
          <a:p>
            <a:r>
              <a:rPr lang="de-DE" sz="2400" dirty="0"/>
              <a:t>2	Lektürekritik und weibliches Lesen</a:t>
            </a:r>
          </a:p>
        </p:txBody>
      </p:sp>
      <p:sp>
        <p:nvSpPr>
          <p:cNvPr id="4" name="Textfeld 3">
            <a:extLst>
              <a:ext uri="{FF2B5EF4-FFF2-40B4-BE49-F238E27FC236}">
                <a16:creationId xmlns:a16="http://schemas.microsoft.com/office/drawing/2014/main" id="{8C6D3797-225D-4916-BEC8-C7FE1EF5B5B1}"/>
              </a:ext>
            </a:extLst>
          </p:cNvPr>
          <p:cNvSpPr txBox="1"/>
          <p:nvPr/>
        </p:nvSpPr>
        <p:spPr>
          <a:xfrm>
            <a:off x="3995936" y="1981200"/>
            <a:ext cx="4572000" cy="4247317"/>
          </a:xfrm>
          <a:prstGeom prst="rect">
            <a:avLst/>
          </a:prstGeom>
          <a:noFill/>
        </p:spPr>
        <p:txBody>
          <a:bodyPr wrap="square">
            <a:spAutoFit/>
          </a:bodyPr>
          <a:lstStyle/>
          <a:p>
            <a:r>
              <a:rPr lang="de-DE" sz="1800" dirty="0">
                <a:effectLst/>
                <a:latin typeface="Times New Roman" panose="02020603050405020304" pitchFamily="18" charset="0"/>
                <a:ea typeface="Calibri" panose="020F0502020204030204" pitchFamily="34" charset="0"/>
              </a:rPr>
              <a:t>„</a:t>
            </a:r>
            <a:r>
              <a:rPr lang="de-DE" sz="1800" dirty="0" err="1">
                <a:effectLst/>
                <a:latin typeface="Times New Roman" panose="02020603050405020304" pitchFamily="18" charset="0"/>
                <a:ea typeface="Calibri" panose="020F0502020204030204" pitchFamily="34" charset="0"/>
              </a:rPr>
              <a:t>daß</a:t>
            </a:r>
            <a:r>
              <a:rPr lang="de-DE" sz="1800" dirty="0">
                <a:effectLst/>
                <a:latin typeface="Times New Roman" panose="02020603050405020304" pitchFamily="18" charset="0"/>
                <a:ea typeface="Calibri" panose="020F0502020204030204" pitchFamily="34" charset="0"/>
              </a:rPr>
              <a:t> ich </a:t>
            </a:r>
            <a:r>
              <a:rPr lang="de-DE" sz="1800" dirty="0" err="1">
                <a:effectLst/>
                <a:latin typeface="Times New Roman" panose="02020603050405020304" pitchFamily="18" charset="0"/>
                <a:ea typeface="Calibri" panose="020F0502020204030204" pitchFamily="34" charset="0"/>
              </a:rPr>
              <a:t>bey</a:t>
            </a:r>
            <a:r>
              <a:rPr lang="de-DE" sz="1800" dirty="0">
                <a:effectLst/>
                <a:latin typeface="Times New Roman" panose="02020603050405020304" pitchFamily="18" charset="0"/>
                <a:ea typeface="Calibri" panose="020F0502020204030204" pitchFamily="34" charset="0"/>
              </a:rPr>
              <a:t> Durchlesung des </a:t>
            </a:r>
            <a:r>
              <a:rPr lang="de-DE" sz="1800" dirty="0" err="1">
                <a:effectLst/>
                <a:latin typeface="Times New Roman" panose="02020603050405020304" pitchFamily="18" charset="0"/>
                <a:ea typeface="Calibri" panose="020F0502020204030204" pitchFamily="34" charset="0"/>
              </a:rPr>
              <a:t>Manuscripts</a:t>
            </a:r>
            <a:r>
              <a:rPr lang="de-DE" sz="1800" dirty="0">
                <a:effectLst/>
                <a:latin typeface="Times New Roman" panose="02020603050405020304" pitchFamily="18" charset="0"/>
                <a:ea typeface="Calibri" panose="020F0502020204030204" pitchFamily="34" charset="0"/>
              </a:rPr>
              <a:t> so oft und so herzlich lachen </a:t>
            </a:r>
            <a:r>
              <a:rPr lang="de-DE" sz="1800" dirty="0" err="1">
                <a:effectLst/>
                <a:latin typeface="Times New Roman" panose="02020603050405020304" pitchFamily="18" charset="0"/>
                <a:ea typeface="Calibri" panose="020F0502020204030204" pitchFamily="34" charset="0"/>
              </a:rPr>
              <a:t>mußte</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daß</a:t>
            </a:r>
            <a:r>
              <a:rPr lang="de-DE" sz="1800" dirty="0">
                <a:effectLst/>
                <a:latin typeface="Times New Roman" panose="02020603050405020304" pitchFamily="18" charset="0"/>
                <a:ea typeface="Calibri" panose="020F0502020204030204" pitchFamily="34" charset="0"/>
              </a:rPr>
              <a:t> meine Frau, welche </a:t>
            </a:r>
            <a:r>
              <a:rPr lang="de-DE" sz="1800" dirty="0" err="1">
                <a:effectLst/>
                <a:latin typeface="Times New Roman" panose="02020603050405020304" pitchFamily="18" charset="0"/>
                <a:ea typeface="Calibri" panose="020F0502020204030204" pitchFamily="34" charset="0"/>
              </a:rPr>
              <a:t>wußte</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daß</a:t>
            </a:r>
            <a:r>
              <a:rPr lang="de-DE" sz="1800" dirty="0">
                <a:effectLst/>
                <a:latin typeface="Times New Roman" panose="02020603050405020304" pitchFamily="18" charset="0"/>
                <a:ea typeface="Calibri" panose="020F0502020204030204" pitchFamily="34" charset="0"/>
              </a:rPr>
              <a:t> ich allein in meinem </a:t>
            </a:r>
            <a:r>
              <a:rPr lang="de-DE" sz="1800" dirty="0" err="1">
                <a:effectLst/>
                <a:latin typeface="Times New Roman" panose="02020603050405020304" pitchFamily="18" charset="0"/>
                <a:ea typeface="Calibri" panose="020F0502020204030204" pitchFamily="34" charset="0"/>
              </a:rPr>
              <a:t>Cabinete</a:t>
            </a:r>
            <a:r>
              <a:rPr lang="de-DE" sz="1800" dirty="0">
                <a:effectLst/>
                <a:latin typeface="Times New Roman" panose="02020603050405020304" pitchFamily="18" charset="0"/>
                <a:ea typeface="Calibri" panose="020F0502020204030204" pitchFamily="34" charset="0"/>
              </a:rPr>
              <a:t> war, endlich in voller Bestürzung </a:t>
            </a:r>
            <a:r>
              <a:rPr lang="de-DE" sz="1800" dirty="0" err="1">
                <a:effectLst/>
                <a:latin typeface="Times New Roman" panose="02020603050405020304" pitchFamily="18" charset="0"/>
                <a:ea typeface="Calibri" panose="020F0502020204030204" pitchFamily="34" charset="0"/>
              </a:rPr>
              <a:t>herbey</a:t>
            </a:r>
            <a:r>
              <a:rPr lang="de-DE" sz="1800" dirty="0">
                <a:effectLst/>
                <a:latin typeface="Times New Roman" panose="02020603050405020304" pitchFamily="18" charset="0"/>
                <a:ea typeface="Calibri" panose="020F0502020204030204" pitchFamily="34" charset="0"/>
              </a:rPr>
              <a:t> gelaufen kam, und mich fragte, was mir fehle; denn sie besorgte in der </a:t>
            </a:r>
            <a:r>
              <a:rPr lang="de-DE" sz="1800" dirty="0" err="1">
                <a:effectLst/>
                <a:latin typeface="Times New Roman" panose="02020603050405020304" pitchFamily="18" charset="0"/>
                <a:ea typeface="Calibri" panose="020F0502020204030204" pitchFamily="34" charset="0"/>
              </a:rPr>
              <a:t>That</a:t>
            </a:r>
            <a:r>
              <a:rPr lang="de-DE" sz="1800" dirty="0">
                <a:effectLst/>
                <a:latin typeface="Times New Roman" panose="02020603050405020304" pitchFamily="18" charset="0"/>
                <a:ea typeface="Calibri" panose="020F0502020204030204" pitchFamily="34" charset="0"/>
              </a:rPr>
              <a:t>, ich möchte närrisch geworden </a:t>
            </a:r>
            <a:r>
              <a:rPr lang="de-DE" sz="1800" dirty="0" err="1">
                <a:effectLst/>
                <a:latin typeface="Times New Roman" panose="02020603050405020304" pitchFamily="18" charset="0"/>
                <a:ea typeface="Calibri" panose="020F0502020204030204" pitchFamily="34" charset="0"/>
              </a:rPr>
              <a:t>seyn</a:t>
            </a:r>
            <a:r>
              <a:rPr lang="de-DE" sz="1800" dirty="0">
                <a:effectLst/>
                <a:latin typeface="Times New Roman" panose="02020603050405020304" pitchFamily="18" charset="0"/>
                <a:ea typeface="Calibri" panose="020F0502020204030204" pitchFamily="34" charset="0"/>
              </a:rPr>
              <a:t>, eine </a:t>
            </a:r>
            <a:r>
              <a:rPr lang="de-DE" sz="1800" dirty="0" err="1">
                <a:effectLst/>
                <a:latin typeface="Times New Roman" panose="02020603050405020304" pitchFamily="18" charset="0"/>
                <a:ea typeface="Calibri" panose="020F0502020204030204" pitchFamily="34" charset="0"/>
              </a:rPr>
              <a:t>Besorgniß</a:t>
            </a:r>
            <a:r>
              <a:rPr lang="de-DE" sz="1800" dirty="0">
                <a:effectLst/>
                <a:latin typeface="Times New Roman" panose="02020603050405020304" pitchFamily="18" charset="0"/>
                <a:ea typeface="Calibri" panose="020F0502020204030204" pitchFamily="34" charset="0"/>
              </a:rPr>
              <a:t>, womit sie, ich gestehe es, meinem Verstande eben keine Ehre </a:t>
            </a:r>
            <a:r>
              <a:rPr lang="de-DE" sz="1800" dirty="0" err="1">
                <a:effectLst/>
                <a:latin typeface="Times New Roman" panose="02020603050405020304" pitchFamily="18" charset="0"/>
                <a:ea typeface="Calibri" panose="020F0502020204030204" pitchFamily="34" charset="0"/>
              </a:rPr>
              <a:t>anthat</a:t>
            </a:r>
            <a:r>
              <a:rPr lang="de-DE" sz="1800" dirty="0">
                <a:effectLst/>
                <a:latin typeface="Times New Roman" panose="02020603050405020304" pitchFamily="18" charset="0"/>
                <a:ea typeface="Calibri" panose="020F0502020204030204" pitchFamily="34" charset="0"/>
              </a:rPr>
              <a:t>. Meine Frau, die eine gute Art von einem Hausweibe ist, und sich ihre Augen eben nicht mit vielem Lesen verderbt, hat, wenn sie gleich kein gelehrtes Frauenzimmer ist, doch so viel Vernunft, </a:t>
            </a:r>
            <a:r>
              <a:rPr lang="de-DE" sz="1800" dirty="0" err="1">
                <a:effectLst/>
                <a:latin typeface="Times New Roman" panose="02020603050405020304" pitchFamily="18" charset="0"/>
                <a:ea typeface="Calibri" panose="020F0502020204030204" pitchFamily="34" charset="0"/>
              </a:rPr>
              <a:t>daß</a:t>
            </a:r>
            <a:r>
              <a:rPr lang="de-DE" sz="1800" dirty="0">
                <a:effectLst/>
                <a:latin typeface="Times New Roman" panose="02020603050405020304" pitchFamily="18" charset="0"/>
                <a:ea typeface="Calibri" panose="020F0502020204030204" pitchFamily="34" charset="0"/>
              </a:rPr>
              <a:t> sie weißt, wenn man lachen und wenn man weinen muß.“ </a:t>
            </a:r>
            <a:endParaRPr lang="de-DE" dirty="0"/>
          </a:p>
        </p:txBody>
      </p:sp>
      <p:pic>
        <p:nvPicPr>
          <p:cNvPr id="2050" name="Picture 2" descr="Lesende Frauen: Nicht ohne ihre Bücher!">
            <a:extLst>
              <a:ext uri="{FF2B5EF4-FFF2-40B4-BE49-F238E27FC236}">
                <a16:creationId xmlns:a16="http://schemas.microsoft.com/office/drawing/2014/main" id="{E92150D3-4E16-4289-9F87-4672C4CEC4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1" y="4876801"/>
            <a:ext cx="3531941" cy="1981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284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E560D5-6226-4C98-9E52-AA19B6C2BBD3}"/>
              </a:ext>
            </a:extLst>
          </p:cNvPr>
          <p:cNvSpPr>
            <a:spLocks noGrp="1"/>
          </p:cNvSpPr>
          <p:nvPr>
            <p:ph type="title"/>
          </p:nvPr>
        </p:nvSpPr>
        <p:spPr/>
        <p:txBody>
          <a:bodyPr/>
          <a:lstStyle/>
          <a:p>
            <a:r>
              <a:rPr lang="de-DE" sz="2400" dirty="0"/>
              <a:t>3 Weibliche Autorschaft und Rufmord</a:t>
            </a:r>
          </a:p>
        </p:txBody>
      </p:sp>
      <p:pic>
        <p:nvPicPr>
          <p:cNvPr id="1026" name="Picture 2">
            <a:extLst>
              <a:ext uri="{FF2B5EF4-FFF2-40B4-BE49-F238E27FC236}">
                <a16:creationId xmlns:a16="http://schemas.microsoft.com/office/drawing/2014/main" id="{242CF3CD-7F63-4B83-B111-6B264131E3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2118799"/>
            <a:ext cx="2095500" cy="2257425"/>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a:extLst>
              <a:ext uri="{FF2B5EF4-FFF2-40B4-BE49-F238E27FC236}">
                <a16:creationId xmlns:a16="http://schemas.microsoft.com/office/drawing/2014/main" id="{6E613D01-F868-427E-8A01-06C1EA3FDAEA}"/>
              </a:ext>
            </a:extLst>
          </p:cNvPr>
          <p:cNvSpPr txBox="1"/>
          <p:nvPr/>
        </p:nvSpPr>
        <p:spPr>
          <a:xfrm>
            <a:off x="1331640" y="4797152"/>
            <a:ext cx="3384376" cy="1661993"/>
          </a:xfrm>
          <a:prstGeom prst="rect">
            <a:avLst/>
          </a:prstGeom>
          <a:noFill/>
        </p:spPr>
        <p:txBody>
          <a:bodyPr wrap="square">
            <a:spAutoFit/>
          </a:bodyPr>
          <a:lstStyle/>
          <a:p>
            <a:r>
              <a:rPr lang="de-DE" sz="1400" b="1" i="0" dirty="0">
                <a:solidFill>
                  <a:srgbClr val="202122"/>
                </a:solidFill>
                <a:effectLst/>
                <a:latin typeface="+mj-lt"/>
              </a:rPr>
              <a:t>María de Jesús de Ágreda</a:t>
            </a:r>
            <a:r>
              <a:rPr lang="de-DE" sz="1400" b="0" i="0" dirty="0">
                <a:solidFill>
                  <a:srgbClr val="202122"/>
                </a:solidFill>
                <a:effectLst/>
                <a:latin typeface="+mj-lt"/>
              </a:rPr>
              <a:t> (auch als </a:t>
            </a:r>
            <a:r>
              <a:rPr lang="de-DE" sz="1400" b="0" i="1" dirty="0">
                <a:solidFill>
                  <a:srgbClr val="202122"/>
                </a:solidFill>
                <a:effectLst/>
                <a:latin typeface="+mj-lt"/>
              </a:rPr>
              <a:t>Maria von </a:t>
            </a:r>
            <a:r>
              <a:rPr lang="de-DE" sz="1400" b="0" i="1" dirty="0" err="1">
                <a:solidFill>
                  <a:srgbClr val="202122"/>
                </a:solidFill>
                <a:effectLst/>
                <a:latin typeface="+mj-lt"/>
              </a:rPr>
              <a:t>Agrada</a:t>
            </a:r>
            <a:r>
              <a:rPr lang="de-DE" sz="1400" b="0" i="0" dirty="0">
                <a:solidFill>
                  <a:srgbClr val="202122"/>
                </a:solidFill>
                <a:effectLst/>
                <a:latin typeface="+mj-lt"/>
              </a:rPr>
              <a:t> benannt) (* </a:t>
            </a:r>
            <a:r>
              <a:rPr lang="de-DE" sz="1400" b="0" i="0" u="none" strike="noStrike" dirty="0">
                <a:solidFill>
                  <a:srgbClr val="0645AD"/>
                </a:solidFill>
                <a:effectLst/>
                <a:latin typeface="+mj-lt"/>
                <a:hlinkClick r:id="rId3" tooltip="2. April"/>
              </a:rPr>
              <a:t>2. April</a:t>
            </a:r>
            <a:r>
              <a:rPr lang="de-DE" sz="1400" b="0" i="0" dirty="0">
                <a:solidFill>
                  <a:srgbClr val="202122"/>
                </a:solidFill>
                <a:effectLst/>
                <a:latin typeface="+mj-lt"/>
              </a:rPr>
              <a:t> </a:t>
            </a:r>
            <a:r>
              <a:rPr lang="de-DE" sz="1400" b="0" i="0" u="none" strike="noStrike" dirty="0">
                <a:solidFill>
                  <a:srgbClr val="0645AD"/>
                </a:solidFill>
                <a:effectLst/>
                <a:latin typeface="+mj-lt"/>
                <a:hlinkClick r:id="rId4" tooltip="1602"/>
              </a:rPr>
              <a:t>1602</a:t>
            </a:r>
            <a:r>
              <a:rPr lang="de-DE" sz="1400" b="0" i="0" dirty="0">
                <a:solidFill>
                  <a:srgbClr val="202122"/>
                </a:solidFill>
                <a:effectLst/>
                <a:latin typeface="+mj-lt"/>
              </a:rPr>
              <a:t> in </a:t>
            </a:r>
            <a:r>
              <a:rPr lang="de-DE" sz="1400" b="0" i="0" u="none" strike="noStrike" dirty="0">
                <a:solidFill>
                  <a:srgbClr val="0645AD"/>
                </a:solidFill>
                <a:effectLst/>
                <a:latin typeface="+mj-lt"/>
                <a:hlinkClick r:id="rId5" tooltip="Ágreda"/>
              </a:rPr>
              <a:t>Ágreda</a:t>
            </a:r>
            <a:r>
              <a:rPr lang="de-DE" sz="1400" b="0" i="0" dirty="0">
                <a:solidFill>
                  <a:srgbClr val="202122"/>
                </a:solidFill>
                <a:effectLst/>
                <a:latin typeface="+mj-lt"/>
              </a:rPr>
              <a:t> (</a:t>
            </a:r>
            <a:r>
              <a:rPr lang="de-DE" sz="1400" b="0" i="0" u="none" strike="noStrike" dirty="0">
                <a:solidFill>
                  <a:srgbClr val="0645AD"/>
                </a:solidFill>
                <a:effectLst/>
                <a:latin typeface="+mj-lt"/>
                <a:hlinkClick r:id="rId6" tooltip="Spanien"/>
              </a:rPr>
              <a:t>Spanien</a:t>
            </a:r>
            <a:r>
              <a:rPr lang="de-DE" sz="1400" b="0" i="0" dirty="0">
                <a:solidFill>
                  <a:srgbClr val="202122"/>
                </a:solidFill>
                <a:effectLst/>
                <a:latin typeface="+mj-lt"/>
              </a:rPr>
              <a:t>); † </a:t>
            </a:r>
            <a:r>
              <a:rPr lang="de-DE" sz="1400" b="0" i="0" u="none" strike="noStrike" dirty="0">
                <a:solidFill>
                  <a:srgbClr val="0645AD"/>
                </a:solidFill>
                <a:effectLst/>
                <a:latin typeface="+mj-lt"/>
                <a:hlinkClick r:id="rId7" tooltip="24. Mai"/>
              </a:rPr>
              <a:t>24. Mai</a:t>
            </a:r>
            <a:r>
              <a:rPr lang="de-DE" sz="1400" b="0" i="0" dirty="0">
                <a:solidFill>
                  <a:srgbClr val="202122"/>
                </a:solidFill>
                <a:effectLst/>
                <a:latin typeface="+mj-lt"/>
              </a:rPr>
              <a:t> </a:t>
            </a:r>
            <a:r>
              <a:rPr lang="de-DE" sz="1400" b="0" i="0" u="none" strike="noStrike" dirty="0">
                <a:solidFill>
                  <a:srgbClr val="0645AD"/>
                </a:solidFill>
                <a:effectLst/>
                <a:latin typeface="+mj-lt"/>
                <a:hlinkClick r:id="rId8" tooltip="1665"/>
              </a:rPr>
              <a:t>1665</a:t>
            </a:r>
            <a:r>
              <a:rPr lang="de-DE" sz="1400" b="0" i="0" dirty="0">
                <a:solidFill>
                  <a:srgbClr val="202122"/>
                </a:solidFill>
                <a:effectLst/>
                <a:latin typeface="+mj-lt"/>
              </a:rPr>
              <a:t> ebenda) war eine </a:t>
            </a:r>
            <a:r>
              <a:rPr lang="de-DE" sz="1400" b="0" i="0" u="none" strike="noStrike" dirty="0">
                <a:solidFill>
                  <a:srgbClr val="0645AD"/>
                </a:solidFill>
                <a:effectLst/>
                <a:latin typeface="+mj-lt"/>
                <a:hlinkClick r:id="rId9" tooltip="Vision (Religion)"/>
              </a:rPr>
              <a:t>Visionärin</a:t>
            </a:r>
            <a:r>
              <a:rPr lang="de-DE" sz="1400" b="0" i="0" dirty="0">
                <a:solidFill>
                  <a:srgbClr val="202122"/>
                </a:solidFill>
                <a:effectLst/>
                <a:latin typeface="+mj-lt"/>
              </a:rPr>
              <a:t> und </a:t>
            </a:r>
            <a:r>
              <a:rPr lang="de-DE" sz="1400" b="0" i="0" u="none" strike="noStrike" dirty="0">
                <a:solidFill>
                  <a:srgbClr val="0645AD"/>
                </a:solidFill>
                <a:effectLst/>
                <a:latin typeface="+mj-lt"/>
                <a:hlinkClick r:id="rId10" tooltip="Abt"/>
              </a:rPr>
              <a:t>Äbtissin</a:t>
            </a:r>
            <a:r>
              <a:rPr lang="de-DE" sz="1400" b="0" i="0" dirty="0">
                <a:solidFill>
                  <a:srgbClr val="202122"/>
                </a:solidFill>
                <a:effectLst/>
                <a:latin typeface="+mj-lt"/>
              </a:rPr>
              <a:t> des</a:t>
            </a:r>
          </a:p>
          <a:p>
            <a:r>
              <a:rPr lang="de-DE" sz="1400" b="0" i="0" dirty="0">
                <a:solidFill>
                  <a:srgbClr val="202122"/>
                </a:solidFill>
                <a:effectLst/>
                <a:latin typeface="+mj-lt"/>
              </a:rPr>
              <a:t> </a:t>
            </a:r>
            <a:r>
              <a:rPr lang="de-DE" sz="1400" b="0" i="0" u="none" strike="noStrike" dirty="0" err="1">
                <a:solidFill>
                  <a:srgbClr val="0645AD"/>
                </a:solidFill>
                <a:effectLst/>
                <a:latin typeface="+mj-lt"/>
                <a:hlinkClick r:id="rId11" tooltip="Konzeptionistinnen"/>
              </a:rPr>
              <a:t>Konzeptionistinnenkonvents</a:t>
            </a:r>
            <a:r>
              <a:rPr lang="de-DE" sz="1400" b="0" i="0" dirty="0">
                <a:solidFill>
                  <a:srgbClr val="202122"/>
                </a:solidFill>
                <a:effectLst/>
                <a:latin typeface="+mj-lt"/>
              </a:rPr>
              <a:t> in der spanischen Ortschaft Ágreda.</a:t>
            </a:r>
            <a:endParaRPr lang="de-DE" sz="1400" dirty="0">
              <a:latin typeface="+mj-lt"/>
            </a:endParaRPr>
          </a:p>
        </p:txBody>
      </p:sp>
      <p:pic>
        <p:nvPicPr>
          <p:cNvPr id="1028" name="Picture 4" descr="Oil portrait of Luisa Sigea de Velasco, a Spanish humanist">
            <a:extLst>
              <a:ext uri="{FF2B5EF4-FFF2-40B4-BE49-F238E27FC236}">
                <a16:creationId xmlns:a16="http://schemas.microsoft.com/office/drawing/2014/main" id="{367F1C79-5AB0-4468-ABE6-59D9BCC0CDB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96136" y="1864609"/>
            <a:ext cx="1891612" cy="2545078"/>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a:extLst>
              <a:ext uri="{FF2B5EF4-FFF2-40B4-BE49-F238E27FC236}">
                <a16:creationId xmlns:a16="http://schemas.microsoft.com/office/drawing/2014/main" id="{AA4C9BA4-8B32-464B-B341-9171EB09EE87}"/>
              </a:ext>
            </a:extLst>
          </p:cNvPr>
          <p:cNvSpPr txBox="1"/>
          <p:nvPr/>
        </p:nvSpPr>
        <p:spPr>
          <a:xfrm>
            <a:off x="5021596" y="4633356"/>
            <a:ext cx="3582852" cy="2031325"/>
          </a:xfrm>
          <a:prstGeom prst="rect">
            <a:avLst/>
          </a:prstGeom>
          <a:noFill/>
        </p:spPr>
        <p:txBody>
          <a:bodyPr wrap="square">
            <a:spAutoFit/>
          </a:bodyPr>
          <a:lstStyle/>
          <a:p>
            <a:r>
              <a:rPr lang="en-US" sz="1400" b="1" i="0" dirty="0">
                <a:solidFill>
                  <a:srgbClr val="202122"/>
                </a:solidFill>
                <a:effectLst/>
                <a:latin typeface="+mj-lt"/>
              </a:rPr>
              <a:t>Luisa </a:t>
            </a:r>
            <a:r>
              <a:rPr lang="en-US" sz="1400" b="1" i="0" dirty="0" err="1">
                <a:solidFill>
                  <a:srgbClr val="202122"/>
                </a:solidFill>
                <a:effectLst/>
                <a:latin typeface="+mj-lt"/>
              </a:rPr>
              <a:t>Sigea</a:t>
            </a:r>
            <a:r>
              <a:rPr lang="en-US" sz="1400" b="1" i="0" dirty="0">
                <a:solidFill>
                  <a:srgbClr val="202122"/>
                </a:solidFill>
                <a:effectLst/>
                <a:latin typeface="+mj-lt"/>
              </a:rPr>
              <a:t> de Velasco</a:t>
            </a:r>
            <a:r>
              <a:rPr lang="en-US" sz="1400" b="0" i="0" dirty="0">
                <a:solidFill>
                  <a:srgbClr val="202122"/>
                </a:solidFill>
                <a:effectLst/>
                <a:latin typeface="+mj-lt"/>
              </a:rPr>
              <a:t> (1522 in </a:t>
            </a:r>
            <a:r>
              <a:rPr lang="en-US" sz="1400" b="0" i="0" u="none" strike="noStrike" dirty="0" err="1">
                <a:solidFill>
                  <a:srgbClr val="0645AD"/>
                </a:solidFill>
                <a:effectLst/>
                <a:latin typeface="+mj-lt"/>
                <a:hlinkClick r:id="rId13" tooltip="Tarancón"/>
              </a:rPr>
              <a:t>Tarancón</a:t>
            </a:r>
            <a:r>
              <a:rPr lang="en-US" sz="1400" b="0" i="0" dirty="0">
                <a:solidFill>
                  <a:srgbClr val="202122"/>
                </a:solidFill>
                <a:effectLst/>
                <a:latin typeface="+mj-lt"/>
              </a:rPr>
              <a:t> – October 13, 1560 in </a:t>
            </a:r>
            <a:r>
              <a:rPr lang="en-US" sz="1400" b="0" i="0" u="none" strike="noStrike" dirty="0">
                <a:solidFill>
                  <a:srgbClr val="0645AD"/>
                </a:solidFill>
                <a:effectLst/>
                <a:latin typeface="+mj-lt"/>
                <a:hlinkClick r:id="rId14" tooltip="Burgos"/>
              </a:rPr>
              <a:t>Burgos</a:t>
            </a:r>
            <a:r>
              <a:rPr lang="en-US" sz="1400" b="0" i="0" dirty="0">
                <a:solidFill>
                  <a:srgbClr val="202122"/>
                </a:solidFill>
                <a:effectLst/>
                <a:latin typeface="+mj-lt"/>
              </a:rPr>
              <a:t>), also known as </a:t>
            </a:r>
            <a:r>
              <a:rPr lang="en-US" sz="1400" b="1" i="0" dirty="0">
                <a:solidFill>
                  <a:srgbClr val="202122"/>
                </a:solidFill>
                <a:effectLst/>
                <a:latin typeface="+mj-lt"/>
              </a:rPr>
              <a:t>Luisa </a:t>
            </a:r>
            <a:r>
              <a:rPr lang="en-US" sz="1400" b="1" i="0" dirty="0" err="1">
                <a:solidFill>
                  <a:srgbClr val="202122"/>
                </a:solidFill>
                <a:effectLst/>
                <a:latin typeface="+mj-lt"/>
              </a:rPr>
              <a:t>Sigeia</a:t>
            </a:r>
            <a:r>
              <a:rPr lang="en-US" sz="1400" b="0" i="0" dirty="0">
                <a:solidFill>
                  <a:srgbClr val="202122"/>
                </a:solidFill>
                <a:effectLst/>
                <a:latin typeface="+mj-lt"/>
              </a:rPr>
              <a:t>, </a:t>
            </a:r>
            <a:r>
              <a:rPr lang="en-US" sz="1400" b="1" i="0" dirty="0">
                <a:solidFill>
                  <a:srgbClr val="202122"/>
                </a:solidFill>
                <a:effectLst/>
                <a:latin typeface="+mj-lt"/>
              </a:rPr>
              <a:t>Luisa </a:t>
            </a:r>
            <a:r>
              <a:rPr lang="en-US" sz="1400" b="1" i="0" dirty="0" err="1">
                <a:solidFill>
                  <a:srgbClr val="202122"/>
                </a:solidFill>
                <a:effectLst/>
                <a:latin typeface="+mj-lt"/>
              </a:rPr>
              <a:t>Sigea</a:t>
            </a:r>
            <a:r>
              <a:rPr lang="en-US" sz="1400" b="1" i="0" dirty="0">
                <a:solidFill>
                  <a:srgbClr val="202122"/>
                </a:solidFill>
                <a:effectLst/>
                <a:latin typeface="+mj-lt"/>
              </a:rPr>
              <a:t> </a:t>
            </a:r>
            <a:r>
              <a:rPr lang="en-US" sz="1400" b="1" i="0" dirty="0" err="1">
                <a:solidFill>
                  <a:srgbClr val="202122"/>
                </a:solidFill>
                <a:effectLst/>
                <a:latin typeface="+mj-lt"/>
              </a:rPr>
              <a:t>Toledana</a:t>
            </a:r>
            <a:r>
              <a:rPr lang="en-US" sz="1400" b="0" i="0" dirty="0">
                <a:solidFill>
                  <a:srgbClr val="202122"/>
                </a:solidFill>
                <a:effectLst/>
                <a:latin typeface="+mj-lt"/>
              </a:rPr>
              <a:t> and in the Latinized form </a:t>
            </a:r>
            <a:r>
              <a:rPr lang="en-US" sz="1400" b="1" i="0" dirty="0" err="1">
                <a:solidFill>
                  <a:srgbClr val="202122"/>
                </a:solidFill>
                <a:effectLst/>
                <a:latin typeface="+mj-lt"/>
              </a:rPr>
              <a:t>Aloysia</a:t>
            </a:r>
            <a:r>
              <a:rPr lang="en-US" sz="1400" b="1" i="0" dirty="0">
                <a:solidFill>
                  <a:srgbClr val="202122"/>
                </a:solidFill>
                <a:effectLst/>
                <a:latin typeface="+mj-lt"/>
              </a:rPr>
              <a:t> </a:t>
            </a:r>
            <a:r>
              <a:rPr lang="en-US" sz="1400" b="1" i="0" dirty="0" err="1">
                <a:solidFill>
                  <a:srgbClr val="202122"/>
                </a:solidFill>
                <a:effectLst/>
                <a:latin typeface="+mj-lt"/>
              </a:rPr>
              <a:t>Sygaea</a:t>
            </a:r>
            <a:r>
              <a:rPr lang="en-US" sz="1400" b="1" i="0" dirty="0">
                <a:solidFill>
                  <a:srgbClr val="202122"/>
                </a:solidFill>
                <a:effectLst/>
                <a:latin typeface="+mj-lt"/>
              </a:rPr>
              <a:t> </a:t>
            </a:r>
            <a:r>
              <a:rPr lang="en-US" sz="1400" b="1" i="0" dirty="0" err="1">
                <a:solidFill>
                  <a:srgbClr val="202122"/>
                </a:solidFill>
                <a:effectLst/>
                <a:latin typeface="+mj-lt"/>
              </a:rPr>
              <a:t>Toletana</a:t>
            </a:r>
            <a:r>
              <a:rPr lang="en-US" sz="1400" b="0" i="0" dirty="0">
                <a:solidFill>
                  <a:srgbClr val="202122"/>
                </a:solidFill>
                <a:effectLst/>
                <a:latin typeface="+mj-lt"/>
              </a:rPr>
              <a:t>, was a poet and intellectual, one of the major figures of Spanish humanism, who spent a good part of her life in the Portuguese court in the service of </a:t>
            </a:r>
            <a:r>
              <a:rPr lang="en-US" sz="1400" b="0" i="0" u="none" strike="noStrike" dirty="0">
                <a:solidFill>
                  <a:srgbClr val="0645AD"/>
                </a:solidFill>
                <a:effectLst/>
                <a:latin typeface="+mj-lt"/>
                <a:hlinkClick r:id="rId15" tooltip="Maria of Portugal, Duchess of Viseu"/>
              </a:rPr>
              <a:t>Maria of Portugal</a:t>
            </a:r>
            <a:r>
              <a:rPr lang="en-US" sz="1400" b="0" i="0" dirty="0">
                <a:solidFill>
                  <a:srgbClr val="202122"/>
                </a:solidFill>
                <a:effectLst/>
                <a:latin typeface="+mj-lt"/>
              </a:rPr>
              <a:t> (1521–1577), as her Latin teacher.</a:t>
            </a:r>
            <a:endParaRPr lang="de-DE" sz="1400" dirty="0">
              <a:latin typeface="+mj-lt"/>
            </a:endParaRPr>
          </a:p>
        </p:txBody>
      </p:sp>
      <p:pic>
        <p:nvPicPr>
          <p:cNvPr id="3074" name="Picture 2">
            <a:extLst>
              <a:ext uri="{FF2B5EF4-FFF2-40B4-BE49-F238E27FC236}">
                <a16:creationId xmlns:a16="http://schemas.microsoft.com/office/drawing/2014/main" id="{9564131B-AC6F-4F85-93DB-41F0624A417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283968" y="2333625"/>
            <a:ext cx="1331020" cy="1397875"/>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CCBFAC83-8C8B-4A9C-B3DF-E56F939C5605}"/>
              </a:ext>
            </a:extLst>
          </p:cNvPr>
          <p:cNvSpPr txBox="1"/>
          <p:nvPr/>
        </p:nvSpPr>
        <p:spPr>
          <a:xfrm>
            <a:off x="4455124" y="3915864"/>
            <a:ext cx="988708" cy="276999"/>
          </a:xfrm>
          <a:prstGeom prst="rect">
            <a:avLst/>
          </a:prstGeom>
          <a:noFill/>
        </p:spPr>
        <p:txBody>
          <a:bodyPr wrap="square" rtlCol="0">
            <a:spAutoFit/>
          </a:bodyPr>
          <a:lstStyle/>
          <a:p>
            <a:r>
              <a:rPr lang="de-DE" sz="1200" dirty="0"/>
              <a:t>Sappho</a:t>
            </a:r>
          </a:p>
        </p:txBody>
      </p:sp>
    </p:spTree>
    <p:extLst>
      <p:ext uri="{BB962C8B-B14F-4D97-AF65-F5344CB8AC3E}">
        <p14:creationId xmlns:p14="http://schemas.microsoft.com/office/powerpoint/2010/main" val="2107116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53F5A5-9DCA-4383-AA20-E2CD550D7960}"/>
              </a:ext>
            </a:extLst>
          </p:cNvPr>
          <p:cNvSpPr>
            <a:spLocks noGrp="1"/>
          </p:cNvSpPr>
          <p:nvPr>
            <p:ph type="title"/>
          </p:nvPr>
        </p:nvSpPr>
        <p:spPr>
          <a:xfrm>
            <a:off x="971600" y="1268760"/>
            <a:ext cx="7772400" cy="1143000"/>
          </a:xfrm>
        </p:spPr>
        <p:txBody>
          <a:bodyPr/>
          <a:lstStyle/>
          <a:p>
            <a:r>
              <a:rPr lang="de-DE" sz="2400" dirty="0"/>
              <a:t>4 Weibliche Berufsstände: </a:t>
            </a:r>
            <a:br>
              <a:rPr lang="de-DE" sz="2400" dirty="0"/>
            </a:br>
            <a:r>
              <a:rPr lang="de-DE" sz="2400" dirty="0"/>
              <a:t>Wahrsagerin, Kammermädchen, </a:t>
            </a:r>
            <a:br>
              <a:rPr lang="de-DE" sz="2400" dirty="0"/>
            </a:br>
            <a:r>
              <a:rPr lang="de-DE" sz="2400" dirty="0"/>
              <a:t>Schauspielerin (und Prostituierte)</a:t>
            </a:r>
          </a:p>
        </p:txBody>
      </p:sp>
      <p:pic>
        <p:nvPicPr>
          <p:cNvPr id="2050" name="Picture 2">
            <a:extLst>
              <a:ext uri="{FF2B5EF4-FFF2-40B4-BE49-F238E27FC236}">
                <a16:creationId xmlns:a16="http://schemas.microsoft.com/office/drawing/2014/main" id="{6E6A3102-705F-4638-A95D-9C695300D97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1835696" y="2643026"/>
            <a:ext cx="2636589" cy="2946214"/>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a:extLst>
              <a:ext uri="{FF2B5EF4-FFF2-40B4-BE49-F238E27FC236}">
                <a16:creationId xmlns:a16="http://schemas.microsoft.com/office/drawing/2014/main" id="{DAA0DFB2-A28C-4D86-9CCD-10A0BFDDE4BF}"/>
              </a:ext>
            </a:extLst>
          </p:cNvPr>
          <p:cNvSpPr txBox="1"/>
          <p:nvPr/>
        </p:nvSpPr>
        <p:spPr>
          <a:xfrm>
            <a:off x="5022305" y="2924944"/>
            <a:ext cx="3582143" cy="2031325"/>
          </a:xfrm>
          <a:prstGeom prst="rect">
            <a:avLst/>
          </a:prstGeom>
          <a:noFill/>
        </p:spPr>
        <p:txBody>
          <a:bodyPr wrap="square">
            <a:spAutoFit/>
          </a:bodyPr>
          <a:lstStyle/>
          <a:p>
            <a:r>
              <a:rPr lang="de-DE" sz="1800" dirty="0">
                <a:effectLst/>
                <a:latin typeface="Times New Roman" panose="02020603050405020304" pitchFamily="18" charset="0"/>
                <a:ea typeface="Calibri" panose="020F0502020204030204" pitchFamily="34" charset="0"/>
              </a:rPr>
              <a:t>Denn was ihre Geschichte betrifft, so war sie ein Kammer-Mädchen, und die Geschichte der Kammer-Mädchen ist, wie man weiß, wenigstens nach dem ordentlichen Lauf der Natur, in der ganzen Welt eine und eben dieselbige </a:t>
            </a:r>
            <a:endParaRPr lang="de-DE" dirty="0"/>
          </a:p>
        </p:txBody>
      </p:sp>
    </p:spTree>
    <p:extLst>
      <p:ext uri="{BB962C8B-B14F-4D97-AF65-F5344CB8AC3E}">
        <p14:creationId xmlns:p14="http://schemas.microsoft.com/office/powerpoint/2010/main" val="624405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D4633C-AE5A-4525-889D-28838A82765C}"/>
              </a:ext>
            </a:extLst>
          </p:cNvPr>
          <p:cNvSpPr>
            <a:spLocks noGrp="1"/>
          </p:cNvSpPr>
          <p:nvPr>
            <p:ph type="title"/>
          </p:nvPr>
        </p:nvSpPr>
        <p:spPr/>
        <p:txBody>
          <a:bodyPr/>
          <a:lstStyle/>
          <a:p>
            <a:r>
              <a:rPr lang="de-DE" sz="2400" dirty="0"/>
              <a:t>5. Weibliche Charakterstereotype: </a:t>
            </a:r>
            <a:br>
              <a:rPr lang="de-DE" sz="2400" dirty="0"/>
            </a:br>
            <a:r>
              <a:rPr lang="de-DE" sz="2400" dirty="0"/>
              <a:t>die „Preziöse“ und die „Spröde“</a:t>
            </a:r>
          </a:p>
        </p:txBody>
      </p:sp>
      <p:pic>
        <p:nvPicPr>
          <p:cNvPr id="3074" name="Picture 2" descr="Preziosität – Wikipedia">
            <a:extLst>
              <a:ext uri="{FF2B5EF4-FFF2-40B4-BE49-F238E27FC236}">
                <a16:creationId xmlns:a16="http://schemas.microsoft.com/office/drawing/2014/main" id="{78C47C39-9DC7-4A1B-ADBF-F6E111C0C7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2132856"/>
            <a:ext cx="2128778" cy="3719513"/>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a:extLst>
              <a:ext uri="{FF2B5EF4-FFF2-40B4-BE49-F238E27FC236}">
                <a16:creationId xmlns:a16="http://schemas.microsoft.com/office/drawing/2014/main" id="{A1D9AAC1-78DF-4DC7-849C-CC6EC81BA3BD}"/>
              </a:ext>
            </a:extLst>
          </p:cNvPr>
          <p:cNvSpPr txBox="1"/>
          <p:nvPr/>
        </p:nvSpPr>
        <p:spPr>
          <a:xfrm>
            <a:off x="4932040" y="2422951"/>
            <a:ext cx="3726160" cy="3139321"/>
          </a:xfrm>
          <a:prstGeom prst="rect">
            <a:avLst/>
          </a:prstGeom>
          <a:noFill/>
        </p:spPr>
        <p:txBody>
          <a:bodyPr wrap="square">
            <a:spAutoFit/>
          </a:bodyPr>
          <a:lstStyle/>
          <a:p>
            <a:r>
              <a:rPr lang="de-DE" sz="1800" dirty="0">
                <a:effectLst/>
                <a:latin typeface="Times New Roman" panose="02020603050405020304" pitchFamily="18" charset="0"/>
                <a:ea typeface="Calibri" panose="020F0502020204030204" pitchFamily="34" charset="0"/>
              </a:rPr>
              <a:t>Was sagen, sie, versetzte die schöne </a:t>
            </a:r>
            <a:r>
              <a:rPr lang="de-DE" sz="1800" i="1" dirty="0" err="1">
                <a:effectLst/>
                <a:latin typeface="Times New Roman" panose="02020603050405020304" pitchFamily="18" charset="0"/>
                <a:ea typeface="Calibri" panose="020F0502020204030204" pitchFamily="34" charset="0"/>
              </a:rPr>
              <a:t>Ondine</a:t>
            </a:r>
            <a:r>
              <a:rPr lang="de-DE" sz="1800" dirty="0">
                <a:effectLst/>
                <a:latin typeface="Times New Roman" panose="02020603050405020304" pitchFamily="18" charset="0"/>
                <a:ea typeface="Calibri" panose="020F0502020204030204" pitchFamily="34" charset="0"/>
              </a:rPr>
              <a:t> sehr </a:t>
            </a:r>
            <a:r>
              <a:rPr lang="de-DE" sz="1800" dirty="0" err="1">
                <a:effectLst/>
                <a:latin typeface="Times New Roman" panose="02020603050405020304" pitchFamily="18" charset="0"/>
                <a:ea typeface="Calibri" panose="020F0502020204030204" pitchFamily="34" charset="0"/>
              </a:rPr>
              <a:t>lebhaf</a:t>
            </a:r>
            <a:r>
              <a:rPr lang="de-DE" sz="1800" dirty="0">
                <a:effectLst/>
                <a:latin typeface="Times New Roman" panose="02020603050405020304" pitchFamily="18" charset="0"/>
                <a:ea typeface="Calibri" panose="020F0502020204030204" pitchFamily="34" charset="0"/>
              </a:rPr>
              <a:t>? Wie? eine </a:t>
            </a:r>
            <a:r>
              <a:rPr lang="de-DE" sz="1800" dirty="0" err="1">
                <a:effectLst/>
                <a:latin typeface="Times New Roman" panose="02020603050405020304" pitchFamily="18" charset="0"/>
                <a:ea typeface="Calibri" panose="020F0502020204030204" pitchFamily="34" charset="0"/>
              </a:rPr>
              <a:t>Preciöse</a:t>
            </a:r>
            <a:r>
              <a:rPr lang="de-DE" sz="1800" dirty="0">
                <a:effectLst/>
                <a:latin typeface="Times New Roman" panose="02020603050405020304" pitchFamily="18" charset="0"/>
                <a:ea typeface="Calibri" panose="020F0502020204030204" pitchFamily="34" charset="0"/>
              </a:rPr>
              <a:t>? ich? eine </a:t>
            </a:r>
            <a:r>
              <a:rPr lang="de-DE" sz="1800" dirty="0" err="1">
                <a:effectLst/>
                <a:latin typeface="Times New Roman" panose="02020603050405020304" pitchFamily="18" charset="0"/>
                <a:ea typeface="Calibri" panose="020F0502020204030204" pitchFamily="34" charset="0"/>
              </a:rPr>
              <a:t>Preciöse</a:t>
            </a:r>
            <a:r>
              <a:rPr lang="de-DE" sz="1800" dirty="0">
                <a:effectLst/>
                <a:latin typeface="Times New Roman" panose="02020603050405020304" pitchFamily="18" charset="0"/>
                <a:ea typeface="Calibri" panose="020F0502020204030204" pitchFamily="34" charset="0"/>
              </a:rPr>
              <a:t>, sagen sie? Wahrhaftig, sie kennen mich sehr schlecht, oder sie müssen in ihrem Leben keine </a:t>
            </a:r>
            <a:r>
              <a:rPr lang="de-DE" sz="1800" dirty="0" err="1">
                <a:effectLst/>
                <a:latin typeface="Times New Roman" panose="02020603050405020304" pitchFamily="18" charset="0"/>
                <a:ea typeface="Calibri" panose="020F0502020204030204" pitchFamily="34" charset="0"/>
              </a:rPr>
              <a:t>Preciöse</a:t>
            </a:r>
            <a:r>
              <a:rPr lang="de-DE" sz="1800" dirty="0">
                <a:effectLst/>
                <a:latin typeface="Times New Roman" panose="02020603050405020304" pitchFamily="18" charset="0"/>
                <a:ea typeface="Calibri" panose="020F0502020204030204" pitchFamily="34" charset="0"/>
              </a:rPr>
              <a:t> gesehen haben. Was finden sie geziertes oder gekünsteltes an meiner Person, an meinen Manieren, an meiner Kleidung, an der Art, mich auszudrücken? </a:t>
            </a:r>
            <a:endParaRPr lang="de-DE" dirty="0"/>
          </a:p>
        </p:txBody>
      </p:sp>
    </p:spTree>
    <p:extLst>
      <p:ext uri="{BB962C8B-B14F-4D97-AF65-F5344CB8AC3E}">
        <p14:creationId xmlns:p14="http://schemas.microsoft.com/office/powerpoint/2010/main" val="2405786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ADA6BC-4AD7-4F1D-A3D5-C6A5A29593AD}"/>
              </a:ext>
            </a:extLst>
          </p:cNvPr>
          <p:cNvSpPr>
            <a:spLocks noGrp="1"/>
          </p:cNvSpPr>
          <p:nvPr>
            <p:ph type="title"/>
          </p:nvPr>
        </p:nvSpPr>
        <p:spPr/>
        <p:txBody>
          <a:bodyPr/>
          <a:lstStyle/>
          <a:p>
            <a:r>
              <a:rPr lang="de-DE" sz="2400" dirty="0"/>
              <a:t>6. Sympathie und Sexualität</a:t>
            </a:r>
          </a:p>
        </p:txBody>
      </p:sp>
      <p:pic>
        <p:nvPicPr>
          <p:cNvPr id="6" name="Grafik 5">
            <a:extLst>
              <a:ext uri="{FF2B5EF4-FFF2-40B4-BE49-F238E27FC236}">
                <a16:creationId xmlns:a16="http://schemas.microsoft.com/office/drawing/2014/main" id="{D49DD819-5898-47FD-B812-A865346530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2420888"/>
            <a:ext cx="3028950" cy="2400300"/>
          </a:xfrm>
          <a:prstGeom prst="rect">
            <a:avLst/>
          </a:prstGeom>
        </p:spPr>
      </p:pic>
      <p:sp>
        <p:nvSpPr>
          <p:cNvPr id="8" name="Textfeld 7">
            <a:extLst>
              <a:ext uri="{FF2B5EF4-FFF2-40B4-BE49-F238E27FC236}">
                <a16:creationId xmlns:a16="http://schemas.microsoft.com/office/drawing/2014/main" id="{6092936D-8270-421B-BE73-C632716F19CE}"/>
              </a:ext>
            </a:extLst>
          </p:cNvPr>
          <p:cNvSpPr txBox="1"/>
          <p:nvPr/>
        </p:nvSpPr>
        <p:spPr>
          <a:xfrm>
            <a:off x="4965649" y="2276872"/>
            <a:ext cx="3438128" cy="2800767"/>
          </a:xfrm>
          <a:prstGeom prst="rect">
            <a:avLst/>
          </a:prstGeom>
          <a:noFill/>
        </p:spPr>
        <p:txBody>
          <a:bodyPr wrap="square">
            <a:spAutoFit/>
          </a:bodyPr>
          <a:lstStyle/>
          <a:p>
            <a:r>
              <a:rPr lang="de-DE" sz="1600" dirty="0">
                <a:effectLst/>
                <a:latin typeface="Times New Roman" panose="02020603050405020304" pitchFamily="18" charset="0"/>
                <a:ea typeface="Calibri" panose="020F0502020204030204" pitchFamily="34" charset="0"/>
              </a:rPr>
              <a:t>wenn wir, sage ich, diesen Weisen glauben sollen, so </a:t>
            </a:r>
            <a:r>
              <a:rPr lang="de-DE" sz="1600" dirty="0" err="1">
                <a:effectLst/>
                <a:latin typeface="Times New Roman" panose="02020603050405020304" pitchFamily="18" charset="0"/>
                <a:ea typeface="Calibri" panose="020F0502020204030204" pitchFamily="34" charset="0"/>
              </a:rPr>
              <a:t>mußte</a:t>
            </a:r>
            <a:r>
              <a:rPr lang="de-DE" sz="1600" dirty="0">
                <a:effectLst/>
                <a:latin typeface="Times New Roman" panose="02020603050405020304" pitchFamily="18" charset="0"/>
                <a:ea typeface="Calibri" panose="020F0502020204030204" pitchFamily="34" charset="0"/>
              </a:rPr>
              <a:t> die Anziehung, die sie selbst [</a:t>
            </a:r>
            <a:r>
              <a:rPr lang="de-DE" sz="1600" i="1" dirty="0">
                <a:effectLst/>
                <a:latin typeface="Times New Roman" panose="02020603050405020304" pitchFamily="18" charset="0"/>
                <a:ea typeface="Calibri" panose="020F0502020204030204" pitchFamily="34" charset="0"/>
              </a:rPr>
              <a:t>Donna Felicia </a:t>
            </a:r>
            <a:r>
              <a:rPr lang="de-DE" sz="1600" i="1" dirty="0" err="1">
                <a:effectLst/>
                <a:latin typeface="Times New Roman" panose="02020603050405020304" pitchFamily="18" charset="0"/>
                <a:ea typeface="Calibri" panose="020F0502020204030204" pitchFamily="34" charset="0"/>
              </a:rPr>
              <a:t>duch</a:t>
            </a:r>
            <a:r>
              <a:rPr lang="de-DE" sz="1600" i="1" dirty="0">
                <a:effectLst/>
                <a:latin typeface="Times New Roman" panose="02020603050405020304" pitchFamily="18" charset="0"/>
                <a:ea typeface="Calibri" panose="020F0502020204030204" pitchFamily="34" charset="0"/>
              </a:rPr>
              <a:t> Don Sylvio</a:t>
            </a:r>
            <a:r>
              <a:rPr lang="de-DE" sz="1600" dirty="0">
                <a:effectLst/>
                <a:latin typeface="Times New Roman" panose="02020603050405020304" pitchFamily="18" charset="0"/>
                <a:ea typeface="Calibri" panose="020F0502020204030204" pitchFamily="34" charset="0"/>
              </a:rPr>
              <a:t>] erfuhr, </a:t>
            </a:r>
            <a:r>
              <a:rPr lang="de-DE" sz="1600" dirty="0" err="1">
                <a:effectLst/>
                <a:latin typeface="Times New Roman" panose="02020603050405020304" pitchFamily="18" charset="0"/>
                <a:ea typeface="Calibri" panose="020F0502020204030204" pitchFamily="34" charset="0"/>
              </a:rPr>
              <a:t>würklich</a:t>
            </a:r>
            <a:r>
              <a:rPr lang="de-DE" sz="1600" dirty="0">
                <a:effectLst/>
                <a:latin typeface="Times New Roman" panose="02020603050405020304" pitchFamily="18" charset="0"/>
                <a:ea typeface="Calibri" panose="020F0502020204030204" pitchFamily="34" charset="0"/>
              </a:rPr>
              <a:t> um ein gutes Theil stärker </a:t>
            </a:r>
            <a:r>
              <a:rPr lang="de-DE" sz="1600" dirty="0" err="1">
                <a:effectLst/>
                <a:latin typeface="Times New Roman" panose="02020603050405020304" pitchFamily="18" charset="0"/>
                <a:ea typeface="Calibri" panose="020F0502020204030204" pitchFamily="34" charset="0"/>
              </a:rPr>
              <a:t>seyn</a:t>
            </a:r>
            <a:r>
              <a:rPr lang="de-DE" sz="1600" dirty="0">
                <a:effectLst/>
                <a:latin typeface="Times New Roman" panose="02020603050405020304" pitchFamily="18" charset="0"/>
                <a:ea typeface="Calibri" panose="020F0502020204030204" pitchFamily="34" charset="0"/>
              </a:rPr>
              <a:t>, ob sie gleich </a:t>
            </a:r>
            <a:r>
              <a:rPr lang="de-DE" sz="1600" dirty="0" err="1">
                <a:effectLst/>
                <a:latin typeface="Times New Roman" panose="02020603050405020304" pitchFamily="18" charset="0"/>
                <a:ea typeface="Calibri" panose="020F0502020204030204" pitchFamily="34" charset="0"/>
              </a:rPr>
              <a:t>vermitteltst</a:t>
            </a:r>
            <a:r>
              <a:rPr lang="de-DE" sz="1600" dirty="0">
                <a:effectLst/>
                <a:latin typeface="Times New Roman" panose="02020603050405020304" pitchFamily="18" charset="0"/>
                <a:ea typeface="Calibri" panose="020F0502020204030204" pitchFamily="34" charset="0"/>
              </a:rPr>
              <a:t> einer gewissen </a:t>
            </a:r>
            <a:r>
              <a:rPr lang="de-DE" sz="1600" i="1" dirty="0" err="1">
                <a:effectLst/>
                <a:latin typeface="Times New Roman" panose="02020603050405020304" pitchFamily="18" charset="0"/>
                <a:ea typeface="Calibri" panose="020F0502020204030204" pitchFamily="34" charset="0"/>
              </a:rPr>
              <a:t>vis</a:t>
            </a:r>
            <a:r>
              <a:rPr lang="de-DE" sz="1600" i="1" dirty="0">
                <a:effectLst/>
                <a:latin typeface="Times New Roman" panose="02020603050405020304" pitchFamily="18" charset="0"/>
                <a:ea typeface="Calibri" panose="020F0502020204030204" pitchFamily="34" charset="0"/>
              </a:rPr>
              <a:t> </a:t>
            </a:r>
            <a:r>
              <a:rPr lang="de-DE" sz="1600" i="1" dirty="0" err="1">
                <a:effectLst/>
                <a:latin typeface="Times New Roman" panose="02020603050405020304" pitchFamily="18" charset="0"/>
                <a:ea typeface="Calibri" panose="020F0502020204030204" pitchFamily="34" charset="0"/>
              </a:rPr>
              <a:t>inertiae</a:t>
            </a:r>
            <a:r>
              <a:rPr lang="de-DE" sz="1600" dirty="0">
                <a:effectLst/>
                <a:latin typeface="Times New Roman" panose="02020603050405020304" pitchFamily="18" charset="0"/>
                <a:ea typeface="Calibri" panose="020F0502020204030204" pitchFamily="34" charset="0"/>
              </a:rPr>
              <a:t>, womit die Erziehung oder Natur ihr Geschlecht zu begaben pflegt, die </a:t>
            </a:r>
            <a:r>
              <a:rPr lang="de-DE" sz="1600" dirty="0" err="1">
                <a:effectLst/>
                <a:latin typeface="Times New Roman" panose="02020603050405020304" pitchFamily="18" charset="0"/>
                <a:ea typeface="Calibri" panose="020F0502020204030204" pitchFamily="34" charset="0"/>
              </a:rPr>
              <a:t>Würkung</a:t>
            </a:r>
            <a:r>
              <a:rPr lang="de-DE" sz="1600" dirty="0">
                <a:effectLst/>
                <a:latin typeface="Times New Roman" panose="02020603050405020304" pitchFamily="18" charset="0"/>
                <a:ea typeface="Calibri" panose="020F0502020204030204" pitchFamily="34" charset="0"/>
              </a:rPr>
              <a:t> derselben, nach </a:t>
            </a:r>
            <a:r>
              <a:rPr lang="de-DE" sz="1600" dirty="0" err="1">
                <a:effectLst/>
                <a:latin typeface="Times New Roman" panose="02020603050405020304" pitchFamily="18" charset="0"/>
                <a:ea typeface="Calibri" panose="020F0502020204030204" pitchFamily="34" charset="0"/>
              </a:rPr>
              <a:t>Maaßgabe</a:t>
            </a:r>
            <a:r>
              <a:rPr lang="de-DE" sz="1600" dirty="0">
                <a:effectLst/>
                <a:latin typeface="Times New Roman" panose="02020603050405020304" pitchFamily="18" charset="0"/>
                <a:ea typeface="Calibri" panose="020F0502020204030204" pitchFamily="34" charset="0"/>
              </a:rPr>
              <a:t> der Umstände, so viel es </a:t>
            </a:r>
            <a:r>
              <a:rPr lang="de-DE" sz="1600" dirty="0" err="1">
                <a:effectLst/>
                <a:latin typeface="Times New Roman" panose="02020603050405020304" pitchFamily="18" charset="0"/>
                <a:ea typeface="Calibri" panose="020F0502020204030204" pitchFamily="34" charset="0"/>
              </a:rPr>
              <a:t>nöthig</a:t>
            </a:r>
            <a:r>
              <a:rPr lang="de-DE" sz="1600" dirty="0">
                <a:effectLst/>
                <a:latin typeface="Times New Roman" panose="02020603050405020304" pitchFamily="18" charset="0"/>
                <a:ea typeface="Calibri" panose="020F0502020204030204" pitchFamily="34" charset="0"/>
              </a:rPr>
              <a:t> war, zu schwächen </a:t>
            </a:r>
            <a:r>
              <a:rPr lang="de-DE" sz="1600" dirty="0" err="1">
                <a:effectLst/>
                <a:latin typeface="Times New Roman" panose="02020603050405020304" pitchFamily="18" charset="0"/>
                <a:ea typeface="Calibri" panose="020F0502020204030204" pitchFamily="34" charset="0"/>
              </a:rPr>
              <a:t>wußten</a:t>
            </a:r>
            <a:r>
              <a:rPr lang="de-DE" sz="1600" dirty="0">
                <a:effectLst/>
                <a:latin typeface="Times New Roman" panose="02020603050405020304" pitchFamily="18" charset="0"/>
                <a:ea typeface="Calibri" panose="020F0502020204030204" pitchFamily="34" charset="0"/>
              </a:rPr>
              <a:t>.</a:t>
            </a:r>
            <a:endParaRPr lang="de-DE" sz="1600" dirty="0"/>
          </a:p>
        </p:txBody>
      </p:sp>
    </p:spTree>
    <p:extLst>
      <p:ext uri="{BB962C8B-B14F-4D97-AF65-F5344CB8AC3E}">
        <p14:creationId xmlns:p14="http://schemas.microsoft.com/office/powerpoint/2010/main" val="542388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A5E599-4C16-4DAD-8111-98353E9EC237}"/>
              </a:ext>
            </a:extLst>
          </p:cNvPr>
          <p:cNvSpPr>
            <a:spLocks noGrp="1"/>
          </p:cNvSpPr>
          <p:nvPr>
            <p:ph type="title"/>
          </p:nvPr>
        </p:nvSpPr>
        <p:spPr/>
        <p:txBody>
          <a:bodyPr/>
          <a:lstStyle/>
          <a:p>
            <a:r>
              <a:rPr lang="de-DE" sz="2400" dirty="0"/>
              <a:t>7 Eine uralte Frage und Teiresias</a:t>
            </a:r>
          </a:p>
        </p:txBody>
      </p:sp>
      <p:pic>
        <p:nvPicPr>
          <p:cNvPr id="4098" name="Picture 2" descr="Teiresias stores in a forest two mating snakes Then he turned into a woman  Seven years later he ch">
            <a:extLst>
              <a:ext uri="{FF2B5EF4-FFF2-40B4-BE49-F238E27FC236}">
                <a16:creationId xmlns:a16="http://schemas.microsoft.com/office/drawing/2014/main" id="{C3CF4D3C-C91E-43CE-A28A-2C0AE372F3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128" y="2204864"/>
            <a:ext cx="4953744" cy="344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420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182BED-0224-4D59-9167-0FBEB55BCDCF}"/>
              </a:ext>
            </a:extLst>
          </p:cNvPr>
          <p:cNvSpPr>
            <a:spLocks noGrp="1"/>
          </p:cNvSpPr>
          <p:nvPr>
            <p:ph type="title"/>
          </p:nvPr>
        </p:nvSpPr>
        <p:spPr/>
        <p:txBody>
          <a:bodyPr/>
          <a:lstStyle/>
          <a:p>
            <a:r>
              <a:rPr lang="de-DE" sz="2400" dirty="0"/>
              <a:t>Ins Kloster oder auf Bildungsreise?  </a:t>
            </a:r>
            <a:br>
              <a:rPr lang="de-DE" sz="2400" dirty="0"/>
            </a:br>
            <a:r>
              <a:rPr lang="de-DE" sz="2400" dirty="0"/>
              <a:t>Zur Deutung des Schlusses</a:t>
            </a:r>
          </a:p>
        </p:txBody>
      </p:sp>
      <p:sp>
        <p:nvSpPr>
          <p:cNvPr id="4" name="Textfeld 3">
            <a:extLst>
              <a:ext uri="{FF2B5EF4-FFF2-40B4-BE49-F238E27FC236}">
                <a16:creationId xmlns:a16="http://schemas.microsoft.com/office/drawing/2014/main" id="{0263AD55-E06E-4F79-A195-0742210400AE}"/>
              </a:ext>
            </a:extLst>
          </p:cNvPr>
          <p:cNvSpPr txBox="1"/>
          <p:nvPr/>
        </p:nvSpPr>
        <p:spPr>
          <a:xfrm>
            <a:off x="2915816" y="5096470"/>
            <a:ext cx="4572000" cy="923330"/>
          </a:xfrm>
          <a:prstGeom prst="rect">
            <a:avLst/>
          </a:prstGeom>
          <a:noFill/>
        </p:spPr>
        <p:txBody>
          <a:bodyPr wrap="square">
            <a:spAutoFit/>
          </a:bodyPr>
          <a:lstStyle/>
          <a:p>
            <a:r>
              <a:rPr lang="de-DE" sz="1800" dirty="0">
                <a:effectLst/>
                <a:latin typeface="Times New Roman" panose="02020603050405020304" pitchFamily="18" charset="0"/>
                <a:ea typeface="Calibri" panose="020F0502020204030204" pitchFamily="34" charset="0"/>
              </a:rPr>
              <a:t>Ich überlasse es nun den Lesern, was sie </a:t>
            </a:r>
            <a:r>
              <a:rPr lang="de-DE" sz="1800" dirty="0" err="1">
                <a:effectLst/>
                <a:latin typeface="Times New Roman" panose="02020603050405020304" pitchFamily="18" charset="0"/>
                <a:ea typeface="Calibri" panose="020F0502020204030204" pitchFamily="34" charset="0"/>
              </a:rPr>
              <a:t>thun</a:t>
            </a:r>
            <a:r>
              <a:rPr lang="de-DE" sz="1800" dirty="0">
                <a:effectLst/>
                <a:latin typeface="Times New Roman" panose="02020603050405020304" pitchFamily="18" charset="0"/>
                <a:ea typeface="Calibri" panose="020F0502020204030204" pitchFamily="34" charset="0"/>
              </a:rPr>
              <a:t> wollen, ob sie </a:t>
            </a:r>
            <a:r>
              <a:rPr lang="de-DE" sz="1800" dirty="0" err="1">
                <a:effectLst/>
                <a:latin typeface="Times New Roman" panose="02020603050405020304" pitchFamily="18" charset="0"/>
                <a:ea typeface="Calibri" panose="020F0502020204030204" pitchFamily="34" charset="0"/>
              </a:rPr>
              <a:t>dabey</a:t>
            </a:r>
            <a:r>
              <a:rPr lang="de-DE" sz="1800" dirty="0">
                <a:effectLst/>
                <a:latin typeface="Times New Roman" panose="02020603050405020304" pitchFamily="18" charset="0"/>
                <a:ea typeface="Calibri" panose="020F0502020204030204" pitchFamily="34" charset="0"/>
              </a:rPr>
              <a:t> lachen, lächeln, sauer sehen, </a:t>
            </a:r>
            <a:r>
              <a:rPr lang="de-DE" sz="1800" dirty="0" err="1">
                <a:effectLst/>
                <a:latin typeface="Times New Roman" panose="02020603050405020304" pitchFamily="18" charset="0"/>
                <a:ea typeface="Calibri" panose="020F0502020204030204" pitchFamily="34" charset="0"/>
              </a:rPr>
              <a:t>schmählen</a:t>
            </a:r>
            <a:r>
              <a:rPr lang="de-DE" sz="1800" dirty="0">
                <a:effectLst/>
                <a:latin typeface="Times New Roman" panose="02020603050405020304" pitchFamily="18" charset="0"/>
                <a:ea typeface="Calibri" panose="020F0502020204030204" pitchFamily="34" charset="0"/>
              </a:rPr>
              <a:t> oder weinen wollen. </a:t>
            </a:r>
            <a:endParaRPr lang="de-DE" dirty="0"/>
          </a:p>
        </p:txBody>
      </p:sp>
      <p:pic>
        <p:nvPicPr>
          <p:cNvPr id="5124" name="Picture 4">
            <a:extLst>
              <a:ext uri="{FF2B5EF4-FFF2-40B4-BE49-F238E27FC236}">
                <a16:creationId xmlns:a16="http://schemas.microsoft.com/office/drawing/2014/main" id="{3ECF4BAE-4FEC-4A82-9E59-6F306A3CED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2492896"/>
            <a:ext cx="1954577" cy="23721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97BDBC48-8A40-4B89-A8B2-A98848AC63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4006" y="2836827"/>
            <a:ext cx="2558994" cy="201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0055085"/>
      </p:ext>
    </p:extLst>
  </p:cSld>
  <p:clrMapOvr>
    <a:masterClrMapping/>
  </p:clrMapOvr>
</p:sld>
</file>

<file path=ppt/theme/theme1.xml><?xml version="1.0" encoding="utf-8"?>
<a:theme xmlns:a="http://schemas.openxmlformats.org/drawingml/2006/main" name="Office">
  <a:themeElements>
    <a:clrScheme name="Office Theme 1">
      <a:dk1>
        <a:srgbClr val="666699"/>
      </a:dk1>
      <a:lt1>
        <a:srgbClr val="FFFFCC"/>
      </a:lt1>
      <a:dk2>
        <a:srgbClr val="687FCA"/>
      </a:dk2>
      <a:lt2>
        <a:srgbClr val="192449"/>
      </a:lt2>
      <a:accent1>
        <a:srgbClr val="C9DDF1"/>
      </a:accent1>
      <a:accent2>
        <a:srgbClr val="FAC164"/>
      </a:accent2>
      <a:accent3>
        <a:srgbClr val="B9C0E1"/>
      </a:accent3>
      <a:accent4>
        <a:srgbClr val="DADAAE"/>
      </a:accent4>
      <a:accent5>
        <a:srgbClr val="E1EBF7"/>
      </a:accent5>
      <a:accent6>
        <a:srgbClr val="E3AF5A"/>
      </a:accent6>
      <a:hlink>
        <a:srgbClr val="B0AE6A"/>
      </a:hlink>
      <a:folHlink>
        <a:srgbClr val="C3E684"/>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666699"/>
        </a:dk1>
        <a:lt1>
          <a:srgbClr val="FFFFCC"/>
        </a:lt1>
        <a:dk2>
          <a:srgbClr val="687FCA"/>
        </a:dk2>
        <a:lt2>
          <a:srgbClr val="192449"/>
        </a:lt2>
        <a:accent1>
          <a:srgbClr val="C9DDF1"/>
        </a:accent1>
        <a:accent2>
          <a:srgbClr val="FAC164"/>
        </a:accent2>
        <a:accent3>
          <a:srgbClr val="B9C0E1"/>
        </a:accent3>
        <a:accent4>
          <a:srgbClr val="DADAAE"/>
        </a:accent4>
        <a:accent5>
          <a:srgbClr val="E1EB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Office Theme 2">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B0AE6A"/>
        </a:hlink>
        <a:folHlink>
          <a:srgbClr val="C3E684"/>
        </a:folHlink>
      </a:clrScheme>
      <a:clrMap bg1="lt1" tx1="dk1" bg2="lt2" tx2="dk2" accent1="accent1" accent2="accent2" accent3="accent3" accent4="accent4" accent5="accent5" accent6="accent6" hlink="hlink" folHlink="folHlink"/>
    </a:extraClrScheme>
    <a:extraClrScheme>
      <a:clrScheme name="Office Theme 3">
        <a:dk1>
          <a:srgbClr val="333333"/>
        </a:dk1>
        <a:lt1>
          <a:srgbClr val="FFFFFF"/>
        </a:lt1>
        <a:dk2>
          <a:srgbClr val="000000"/>
        </a:dk2>
        <a:lt2>
          <a:srgbClr val="DDDDDD"/>
        </a:lt2>
        <a:accent1>
          <a:srgbClr val="DDDDDD"/>
        </a:accent1>
        <a:accent2>
          <a:srgbClr val="B2B2B2"/>
        </a:accent2>
        <a:accent3>
          <a:srgbClr val="FFFFFF"/>
        </a:accent3>
        <a:accent4>
          <a:srgbClr val="2A2A2A"/>
        </a:accent4>
        <a:accent5>
          <a:srgbClr val="EBEBEB"/>
        </a:accent5>
        <a:accent6>
          <a:srgbClr val="A1A1A1"/>
        </a:accent6>
        <a:hlink>
          <a:srgbClr val="808080"/>
        </a:hlink>
        <a:folHlink>
          <a:srgbClr val="5F5F5F"/>
        </a:folHlink>
      </a:clrScheme>
      <a:clrMap bg1="lt1" tx1="dk1" bg2="lt2" tx2="dk2" accent1="accent1" accent2="accent2" accent3="accent3" accent4="accent4" accent5="accent5" accent6="accent6" hlink="hlink" folHlink="folHlink"/>
    </a:extraClrScheme>
    <a:extraClrScheme>
      <a:clrScheme name="Office Theme 4">
        <a:dk1>
          <a:srgbClr val="8061A5"/>
        </a:dk1>
        <a:lt1>
          <a:srgbClr val="FFFFCC"/>
        </a:lt1>
        <a:dk2>
          <a:srgbClr val="967DB5"/>
        </a:dk2>
        <a:lt2>
          <a:srgbClr val="192449"/>
        </a:lt2>
        <a:accent1>
          <a:srgbClr val="D6C9F1"/>
        </a:accent1>
        <a:accent2>
          <a:srgbClr val="FAC164"/>
        </a:accent2>
        <a:accent3>
          <a:srgbClr val="C9BFD7"/>
        </a:accent3>
        <a:accent4>
          <a:srgbClr val="DADAAE"/>
        </a:accent4>
        <a:accent5>
          <a:srgbClr val="E8E1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Office Theme 5">
        <a:dk1>
          <a:srgbClr val="788D71"/>
        </a:dk1>
        <a:lt1>
          <a:srgbClr val="FFFFCC"/>
        </a:lt1>
        <a:dk2>
          <a:srgbClr val="93A48E"/>
        </a:dk2>
        <a:lt2>
          <a:srgbClr val="192449"/>
        </a:lt2>
        <a:accent1>
          <a:srgbClr val="E8D88A"/>
        </a:accent1>
        <a:accent2>
          <a:srgbClr val="F9B84F"/>
        </a:accent2>
        <a:accent3>
          <a:srgbClr val="C8CFC6"/>
        </a:accent3>
        <a:accent4>
          <a:srgbClr val="DADAAE"/>
        </a:accent4>
        <a:accent5>
          <a:srgbClr val="F2E9C4"/>
        </a:accent5>
        <a:accent6>
          <a:srgbClr val="E2A647"/>
        </a:accent6>
        <a:hlink>
          <a:srgbClr val="BC9652"/>
        </a:hlink>
        <a:folHlink>
          <a:srgbClr val="C1E581"/>
        </a:folHlink>
      </a:clrScheme>
      <a:clrMap bg1="dk2" tx1="lt1" bg2="dk1" tx2="lt2" accent1="accent1" accent2="accent2" accent3="accent3" accent4="accent4" accent5="accent5" accent6="accent6" hlink="hlink" folHlink="folHlink"/>
    </a:extraClrScheme>
    <a:extraClrScheme>
      <a:clrScheme name="Office Theme 6">
        <a:dk1>
          <a:srgbClr val="99735B"/>
        </a:dk1>
        <a:lt1>
          <a:srgbClr val="FFFFCC"/>
        </a:lt1>
        <a:dk2>
          <a:srgbClr val="B3937F"/>
        </a:dk2>
        <a:lt2>
          <a:srgbClr val="3C211C"/>
        </a:lt2>
        <a:accent1>
          <a:srgbClr val="D0C4A2"/>
        </a:accent1>
        <a:accent2>
          <a:srgbClr val="F9B84F"/>
        </a:accent2>
        <a:accent3>
          <a:srgbClr val="D6C8C0"/>
        </a:accent3>
        <a:accent4>
          <a:srgbClr val="DADAAE"/>
        </a:accent4>
        <a:accent5>
          <a:srgbClr val="E4DECE"/>
        </a:accent5>
        <a:accent6>
          <a:srgbClr val="E2A647"/>
        </a:accent6>
        <a:hlink>
          <a:srgbClr val="85BBBA"/>
        </a:hlink>
        <a:folHlink>
          <a:srgbClr val="BED98D"/>
        </a:folHlink>
      </a:clrScheme>
      <a:clrMap bg1="dk2" tx1="lt1" bg2="dk1" tx2="lt2" accent1="accent1" accent2="accent2" accent3="accent3" accent4="accent4" accent5="accent5" accent6="accent6" hlink="hlink" folHlink="folHlink"/>
    </a:extraClrScheme>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1152490-34DB-48D0-9E4E-F6AB4BE99B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Entwurfsvorlage Natur</Template>
  <TotalTime>0</TotalTime>
  <Words>648</Words>
  <Application>Microsoft Office PowerPoint</Application>
  <PresentationFormat>Bildschirmpräsentation (4:3)</PresentationFormat>
  <Paragraphs>55</Paragraphs>
  <Slides>10</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10</vt:i4>
      </vt:variant>
    </vt:vector>
  </HeadingPairs>
  <TitlesOfParts>
    <vt:vector size="14" baseType="lpstr">
      <vt:lpstr>Arial</vt:lpstr>
      <vt:lpstr>Garamond</vt:lpstr>
      <vt:lpstr>Times New Roman</vt:lpstr>
      <vt:lpstr>Office</vt:lpstr>
      <vt:lpstr>Ins Kloster oder auf Bildungsreise? Frauengestalten und Weiblichkeit in Wielands Don Sylvio</vt:lpstr>
      <vt:lpstr>Gliederung</vt:lpstr>
      <vt:lpstr>1 Geschlechtertableau</vt:lpstr>
      <vt:lpstr>2 Lektürekritik und weibliches Lesen</vt:lpstr>
      <vt:lpstr>3 Weibliche Autorschaft und Rufmord</vt:lpstr>
      <vt:lpstr>4 Weibliche Berufsstände:  Wahrsagerin, Kammermädchen,  Schauspielerin (und Prostituierte)</vt:lpstr>
      <vt:lpstr>5. Weibliche Charakterstereotype:  die „Preziöse“ und die „Spröde“</vt:lpstr>
      <vt:lpstr>6. Sympathie und Sexualität</vt:lpstr>
      <vt:lpstr>7 Eine uralte Frage und Teiresias</vt:lpstr>
      <vt:lpstr>Ins Kloster oder auf Bildungsreise?   Zur Deutung des Schlusses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 Kloster oder auf Bildungsreise? Frauengestalten und Frauenbilder in Wielands Don Sylvio</dc:title>
  <dc:subject/>
  <dc:creator>Gutachter</dc:creator>
  <cp:keywords/>
  <dc:description/>
  <cp:lastModifiedBy>Gutachter</cp:lastModifiedBy>
  <cp:revision>8</cp:revision>
  <cp:lastPrinted>1601-01-01T00:00:00Z</cp:lastPrinted>
  <dcterms:created xsi:type="dcterms:W3CDTF">2022-01-14T09:45:39Z</dcterms:created>
  <dcterms:modified xsi:type="dcterms:W3CDTF">2022-01-14T13:52:20Z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TC010690471031</vt:lpwstr>
  </property>
</Properties>
</file>