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
  </p:notesMasterIdLst>
  <p:sldIdLst>
    <p:sldId id="256" r:id="rId2"/>
    <p:sldId id="257" r:id="rId3"/>
    <p:sldId id="271" r:id="rId4"/>
    <p:sldId id="259" r:id="rId5"/>
    <p:sldId id="258" r:id="rId6"/>
    <p:sldId id="260" r:id="rId7"/>
    <p:sldId id="261" r:id="rId8"/>
    <p:sldId id="262" r:id="rId9"/>
    <p:sldId id="263" r:id="rId10"/>
    <p:sldId id="265" r:id="rId11"/>
    <p:sldId id="266"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1" d="100"/>
          <a:sy n="101" d="100"/>
        </p:scale>
        <p:origin x="-1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86673A-B8CB-44AE-B006-6CE76142DD04}" type="datetimeFigureOut">
              <a:rPr lang="de-DE" smtClean="0"/>
              <a:t>01.10.2013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4FFF19-FC6E-48E1-BED7-55B103E15C4F}" type="slidenum">
              <a:rPr lang="de-DE" smtClean="0"/>
              <a:t>‹Nr.›</a:t>
            </a:fld>
            <a:endParaRPr lang="de-DE"/>
          </a:p>
        </p:txBody>
      </p:sp>
    </p:spTree>
    <p:extLst>
      <p:ext uri="{BB962C8B-B14F-4D97-AF65-F5344CB8AC3E}">
        <p14:creationId xmlns:p14="http://schemas.microsoft.com/office/powerpoint/2010/main" val="1540840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pPr eaLnBrk="1" latinLnBrk="0" hangingPunct="1"/>
            <a:fld id="{69CD19DA-A8D7-4A60-B6F9-3AD7DEDA60F5}" type="datetime1">
              <a:rPr lang="en-US" smtClean="0"/>
              <a:t>10/1/2013</a:t>
            </a:fld>
            <a:endParaRPr lang="en-US"/>
          </a:p>
        </p:txBody>
      </p:sp>
      <p:sp>
        <p:nvSpPr>
          <p:cNvPr id="17" name="Fußzeilenplatzhalter 16"/>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pPr eaLnBrk="1" latinLnBrk="0" hangingPunct="1"/>
            <a:fld id="{B42DD6A9-3139-4466-BF3A-56244707B954}" type="datetime1">
              <a:rPr lang="en-US" smtClean="0"/>
              <a:t>10/1/2013</a:t>
            </a:fld>
            <a:endParaRPr lang="en-US"/>
          </a:p>
        </p:txBody>
      </p:sp>
      <p:sp>
        <p:nvSpPr>
          <p:cNvPr id="5" name="Fußzeilenplatzhalter 4"/>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6" name="Foliennummernplatzhalter 5"/>
          <p:cNvSpPr>
            <a:spLocks noGrp="1"/>
          </p:cNvSpPr>
          <p:nvPr>
            <p:ph type="sldNum" sz="quarter" idx="12"/>
          </p:nvPr>
        </p:nvSpPr>
        <p:spPr>
          <a:xfrm>
            <a:off x="4361688" y="1026372"/>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4" name="Datumsplatzhalter 3"/>
          <p:cNvSpPr>
            <a:spLocks noGrp="1"/>
          </p:cNvSpPr>
          <p:nvPr>
            <p:ph type="dt" sz="half" idx="10"/>
          </p:nvPr>
        </p:nvSpPr>
        <p:spPr/>
        <p:txBody>
          <a:bodyPr/>
          <a:lstStyle/>
          <a:p>
            <a:pPr eaLnBrk="1" latinLnBrk="0" hangingPunct="1"/>
            <a:fld id="{AFA124DB-3CA2-4DEB-AB66-989FE9EEB897}" type="datetime1">
              <a:rPr lang="en-US" smtClean="0"/>
              <a:t>10/1/2013</a:t>
            </a:fld>
            <a:endParaRPr lang="en-US"/>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pPr eaLnBrk="1" latinLnBrk="0" hangingPunct="1"/>
            <a:fld id="{DBAFFCC4-21EC-499E-BF9C-D0F22E00964C}" type="datetime1">
              <a:rPr lang="en-US" smtClean="0"/>
              <a:t>10/1/2013</a:t>
            </a:fld>
            <a:endParaRPr lang="en-US"/>
          </a:p>
        </p:txBody>
      </p:sp>
      <p:sp>
        <p:nvSpPr>
          <p:cNvPr id="6" name="Fußzeilenplatzhalter 5"/>
          <p:cNvSpPr>
            <a:spLocks noGrp="1"/>
          </p:cNvSpPr>
          <p:nvPr>
            <p:ph type="ftr" sz="quarter" idx="11"/>
          </p:nvPr>
        </p:nvSpPr>
        <p:spPr/>
        <p:txBody>
          <a:bodyPr/>
          <a:lstStyle/>
          <a:p>
            <a:r>
              <a:rPr kumimoji="0" lang="de-DE" smtClean="0"/>
              <a:t>Jutta Heinz: Lektüreszenen in weiblichen Autobiographien</a:t>
            </a:r>
            <a:endParaRPr kumimoji="0" lang="en-US" dirty="0"/>
          </a:p>
        </p:txBody>
      </p:sp>
      <p:sp>
        <p:nvSpPr>
          <p:cNvPr id="7" name="Foliennummernplatzhalt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pPr eaLnBrk="1" latinLnBrk="0" hangingPunct="1"/>
            <a:fld id="{8752CAA6-ADD2-4616-AEBE-0FC9789A620B}" type="datetime1">
              <a:rPr lang="en-US" smtClean="0"/>
              <a:t>10/1/2013</a:t>
            </a:fld>
            <a:endParaRPr lang="en-US"/>
          </a:p>
        </p:txBody>
      </p:sp>
      <p:sp>
        <p:nvSpPr>
          <p:cNvPr id="8" name="Fußzeilenplatzhalter 7"/>
          <p:cNvSpPr>
            <a:spLocks noGrp="1"/>
          </p:cNvSpPr>
          <p:nvPr>
            <p:ph type="ftr" sz="quarter" idx="11"/>
          </p:nvPr>
        </p:nvSpPr>
        <p:spPr>
          <a:xfrm>
            <a:off x="304800" y="6409944"/>
            <a:ext cx="3581400" cy="365760"/>
          </a:xfrm>
        </p:spPr>
        <p:txBody>
          <a:bodyPr/>
          <a:lstStyle/>
          <a:p>
            <a:r>
              <a:rPr kumimoji="0" lang="de-DE" smtClean="0"/>
              <a:t>Jutta Heinz: Lektüreszenen in weiblichen Autobiographien</a:t>
            </a:r>
            <a:endParaRPr kumimoji="0" lang="en-US"/>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‹Nr.›</a:t>
            </a:fld>
            <a:endParaRPr kumimoji="0" lang="en-US" dirty="0"/>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pPr eaLnBrk="1" latinLnBrk="0" hangingPunct="1"/>
            <a:fld id="{E3CCE4AA-C61C-47D0-AE12-3B1D3A4EA7C2}" type="datetime1">
              <a:rPr lang="en-US" smtClean="0"/>
              <a:t>10/1/2013</a:t>
            </a:fld>
            <a:endParaRPr lang="en-US"/>
          </a:p>
        </p:txBody>
      </p:sp>
      <p:sp>
        <p:nvSpPr>
          <p:cNvPr id="4" name="Fußzeilenplatzhalter 3"/>
          <p:cNvSpPr>
            <a:spLocks noGrp="1"/>
          </p:cNvSpPr>
          <p:nvPr>
            <p:ph type="ftr" sz="quarter" idx="11"/>
          </p:nvPr>
        </p:nvSpPr>
        <p:spPr/>
        <p:txBody>
          <a:bodyPr/>
          <a:lstStyle/>
          <a:p>
            <a:r>
              <a:rPr kumimoji="0" lang="de-DE" smtClean="0"/>
              <a:t>Jutta Heinz: Lektüreszenen in weiblichen Autobiographien</a:t>
            </a:r>
            <a:endParaRPr kumimoji="0" lang="en-US" dirty="0"/>
          </a:p>
        </p:txBody>
      </p:sp>
      <p:sp>
        <p:nvSpPr>
          <p:cNvPr id="5" name="Foliennummernplatzhalter 4"/>
          <p:cNvSpPr>
            <a:spLocks noGrp="1"/>
          </p:cNvSpPr>
          <p:nvPr>
            <p:ph type="sldNum" sz="quarter" idx="12"/>
          </p:nvPr>
        </p:nvSpPr>
        <p:spPr>
          <a:xfrm>
            <a:off x="4343400" y="1036020"/>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pPr eaLnBrk="1" latinLnBrk="0" hangingPunct="1"/>
            <a:fld id="{0809AA1E-FE1E-46F2-8DA1-E54246878545}" type="datetime1">
              <a:rPr lang="en-US" smtClean="0"/>
              <a:t>10/1/2013</a:t>
            </a:fld>
            <a:endParaRPr lang="en-US"/>
          </a:p>
        </p:txBody>
      </p:sp>
      <p:sp>
        <p:nvSpPr>
          <p:cNvPr id="3" name="Fußzeilenplatzhalter 2"/>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pPr eaLnBrk="1" latinLnBrk="0" hangingPunct="1"/>
            <a:fld id="{2C6B1FF6-39B9-40F5-8B67-33C6354A3D4F}" type="slidenum">
              <a:rPr kumimoji="0" lang="en-US" smtClean="0"/>
              <a:pPr eaLnBrk="1" latinLnBrk="0" hangingPunct="1"/>
              <a:t>‹Nr.›</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pPr eaLnBrk="1" latinLnBrk="0" hangingPunct="1"/>
            <a:fld id="{D30DEEF5-9D83-4F4A-BB3F-A799D7472E9A}" type="datetime1">
              <a:rPr lang="en-US" smtClean="0"/>
              <a:t>10/1/2013</a:t>
            </a:fld>
            <a:endParaRPr lang="en-US"/>
          </a:p>
        </p:txBody>
      </p:sp>
      <p:sp>
        <p:nvSpPr>
          <p:cNvPr id="6" name="Fußzeilenplatzhalter 5"/>
          <p:cNvSpPr>
            <a:spLocks noGrp="1"/>
          </p:cNvSpPr>
          <p:nvPr>
            <p:ph type="ftr" sz="quarter" idx="11"/>
          </p:nvPr>
        </p:nvSpPr>
        <p:spPr>
          <a:xfrm>
            <a:off x="301752" y="6410848"/>
            <a:ext cx="3383280" cy="365760"/>
          </a:xfrm>
        </p:spPr>
        <p:txBody>
          <a:bodyPr/>
          <a:lstStyle/>
          <a:p>
            <a:r>
              <a:rPr kumimoji="0" lang="de-DE" smtClean="0"/>
              <a:t>Jutta Heinz: Lektüreszenen in weiblichen Autobiographien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pPr eaLnBrk="1" latinLnBrk="0" hangingPunct="1"/>
            <a:fld id="{BF039F1A-6C8D-43D8-8F91-73E30DF9BCDC}" type="datetime1">
              <a:rPr lang="en-US" smtClean="0"/>
              <a:t>10/1/2013</a:t>
            </a:fld>
            <a:endParaRPr lang="en-US" dirty="0"/>
          </a:p>
        </p:txBody>
      </p:sp>
      <p:sp>
        <p:nvSpPr>
          <p:cNvPr id="6" name="Fußzeilenplatzhalter 5"/>
          <p:cNvSpPr>
            <a:spLocks noGrp="1"/>
          </p:cNvSpPr>
          <p:nvPr>
            <p:ph type="ftr" sz="quarter" idx="11"/>
          </p:nvPr>
        </p:nvSpPr>
        <p:spPr>
          <a:xfrm>
            <a:off x="301752" y="6410848"/>
            <a:ext cx="3584448" cy="365760"/>
          </a:xfrm>
        </p:spPr>
        <p:txBody>
          <a:bodyPr/>
          <a:lstStyle/>
          <a:p>
            <a:r>
              <a:rPr kumimoji="0" lang="de-DE" smtClean="0"/>
              <a:t>Jutta Heinz: Lektüreszenen in weiblichen Autobiographien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pPr eaLnBrk="1" latinLnBrk="0" hangingPunct="1"/>
            <a:fld id="{4EB6D809-26C5-41CC-BDFD-A6B82EE84C5F}" type="datetime1">
              <a:rPr lang="en-US" smtClean="0"/>
              <a:t>10/1/2013</a:t>
            </a:fld>
            <a:endParaRPr lang="en-US"/>
          </a:p>
        </p:txBody>
      </p:sp>
      <p:sp>
        <p:nvSpPr>
          <p:cNvPr id="5" name="Fußzeilenplatzhalter 4"/>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6" name="Foliennummernplatzhalt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pPr eaLnBrk="1" latinLnBrk="0" hangingPunct="1"/>
            <a:fld id="{2C6B1FF6-39B9-40F5-8B67-33C6354A3D4F}" type="slidenum">
              <a:rPr kumimoji="0" lang="en-US" smtClean="0"/>
              <a:pPr eaLnBrk="1" latinLnBrk="0" hangingPunct="1"/>
              <a:t>‹Nr.›</a:t>
            </a:fld>
            <a:endParaRPr kumimoji="0" lang="en-US" dirty="0"/>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pPr eaLnBrk="1" latinLnBrk="0" hangingPunct="1"/>
            <a:fld id="{C8B09B33-88CD-465F-92BA-08D724C9E650}" type="datetime1">
              <a:rPr lang="en-US" smtClean="0"/>
              <a:t>10/1/2013</a:t>
            </a:fld>
            <a:endParaRPr lang="en-US"/>
          </a:p>
        </p:txBody>
      </p:sp>
      <p:sp>
        <p:nvSpPr>
          <p:cNvPr id="5" name="Fußzeilenplatzhalter 4"/>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A6C2AF-F132-4CE6-A0D2-623E9EADE472}" type="datetime1">
              <a:rPr lang="en-US" smtClean="0"/>
              <a:t>10/1/2013</a:t>
            </a:fld>
            <a:endParaRPr lang="en-US" sz="1400" dirty="0">
              <a:solidFill>
                <a:srgbClr val="FFFFFF"/>
              </a:solidFill>
            </a:endParaRPr>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r>
              <a:rPr kumimoji="0" lang="de-DE" smtClean="0">
                <a:solidFill>
                  <a:srgbClr val="FFFFFF"/>
                </a:solidFill>
              </a:rPr>
              <a:t>Jutta Heinz: Lektüreszenen in weiblichen Autobiographien</a:t>
            </a:r>
            <a:endParaRPr kumimoji="0" lang="en-US" dirty="0">
              <a:solidFill>
                <a:srgbClr val="FFFFFF"/>
              </a:solidFill>
            </a:endParaRP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‹Nr.›</a:t>
            </a:fld>
            <a:endParaRPr kumimoji="0" lang="en-US" sz="1600" dirty="0">
              <a:solidFill>
                <a:schemeClr val="accent3">
                  <a:shade val="75000"/>
                </a:schemeClr>
              </a:solidFill>
            </a:endParaRPr>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371600" y="2819400"/>
            <a:ext cx="6400800" cy="1185664"/>
          </a:xfrm>
        </p:spPr>
        <p:txBody>
          <a:bodyPr/>
          <a:lstStyle/>
          <a:p>
            <a:r>
              <a:rPr lang="de-DE" cap="none" dirty="0" smtClean="0"/>
              <a:t>Tagung „Autobiographie und Außenseitertum“</a:t>
            </a:r>
          </a:p>
          <a:p>
            <a:r>
              <a:rPr lang="de-DE" cap="none" dirty="0" smtClean="0"/>
              <a:t>Toulouse, 3.-5. Oktober 2013</a:t>
            </a:r>
            <a:endParaRPr lang="de-DE" cap="none" dirty="0"/>
          </a:p>
        </p:txBody>
      </p:sp>
      <p:sp>
        <p:nvSpPr>
          <p:cNvPr id="3" name="Titel 2"/>
          <p:cNvSpPr>
            <a:spLocks noGrp="1"/>
          </p:cNvSpPr>
          <p:nvPr>
            <p:ph type="ctrTitle"/>
          </p:nvPr>
        </p:nvSpPr>
        <p:spPr>
          <a:xfrm>
            <a:off x="685800" y="381000"/>
            <a:ext cx="7772400" cy="1751856"/>
          </a:xfrm>
        </p:spPr>
        <p:txBody>
          <a:bodyPr>
            <a:normAutofit/>
          </a:bodyPr>
          <a:lstStyle/>
          <a:p>
            <a:r>
              <a:rPr lang="de-DE" sz="2400" b="1" dirty="0" smtClean="0"/>
              <a:t>Jutta Heinz: </a:t>
            </a:r>
            <a:br>
              <a:rPr lang="de-DE" sz="2400" b="1" dirty="0" smtClean="0"/>
            </a:br>
            <a:r>
              <a:rPr lang="de-DE" sz="2400" b="1" i="1" dirty="0" smtClean="0"/>
              <a:t>In der rechten Hand das Spinnrad, in der linken das Buch – Lektüreszenen in weiblichen Autobiographien zwischen 1750 und 1800</a:t>
            </a:r>
            <a:endParaRPr lang="de-DE" sz="2400" b="1" i="1"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872" y="3933056"/>
            <a:ext cx="2107961" cy="2555903"/>
          </a:xfrm>
          <a:prstGeom prst="rect">
            <a:avLst/>
          </a:prstGeom>
        </p:spPr>
      </p:pic>
    </p:spTree>
    <p:extLst>
      <p:ext uri="{BB962C8B-B14F-4D97-AF65-F5344CB8AC3E}">
        <p14:creationId xmlns:p14="http://schemas.microsoft.com/office/powerpoint/2010/main" val="3337024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sz="2800" b="1" dirty="0" smtClean="0"/>
              <a:t>Gliederung</a:t>
            </a:r>
            <a:endParaRPr lang="de-DE" sz="2800" b="1" dirty="0"/>
          </a:p>
        </p:txBody>
      </p:sp>
      <p:sp>
        <p:nvSpPr>
          <p:cNvPr id="3" name="Fußzeilenplatzhalter 2"/>
          <p:cNvSpPr>
            <a:spLocks noGrp="1"/>
          </p:cNvSpPr>
          <p:nvPr>
            <p:ph type="ftr" sz="quarter" idx="11"/>
          </p:nvPr>
        </p:nvSpPr>
        <p:spPr>
          <a:xfrm>
            <a:off x="304800" y="6410848"/>
            <a:ext cx="4195192" cy="365760"/>
          </a:xfrm>
        </p:spPr>
        <p:txBody>
          <a:bodyPr/>
          <a:lstStyle/>
          <a:p>
            <a:r>
              <a:rPr kumimoji="0" lang="de-DE" smtClean="0"/>
              <a:t>Jutta Heinz: Lektüreszenen in weiblichen Autobiographien</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a:t>
            </a:fld>
            <a:endParaRPr kumimoji="0" lang="en-US" dirty="0"/>
          </a:p>
        </p:txBody>
      </p:sp>
      <p:sp>
        <p:nvSpPr>
          <p:cNvPr id="7" name="Inhaltsplatzhalter 6"/>
          <p:cNvSpPr>
            <a:spLocks noGrp="1"/>
          </p:cNvSpPr>
          <p:nvPr>
            <p:ph sz="quarter" idx="1"/>
          </p:nvPr>
        </p:nvSpPr>
        <p:spPr/>
        <p:txBody>
          <a:bodyPr>
            <a:normAutofit/>
          </a:bodyPr>
          <a:lstStyle/>
          <a:p>
            <a:endParaRPr lang="de-DE" sz="1600" dirty="0" smtClean="0"/>
          </a:p>
          <a:p>
            <a:endParaRPr lang="de-DE" sz="1600" dirty="0"/>
          </a:p>
          <a:p>
            <a:r>
              <a:rPr lang="de-DE" sz="1600" dirty="0" smtClean="0"/>
              <a:t>I.	Der Ausschluss von Frauen aus </a:t>
            </a:r>
            <a:br>
              <a:rPr lang="de-DE" sz="1600" dirty="0" smtClean="0"/>
            </a:br>
            <a:r>
              <a:rPr lang="de-DE" sz="1600" dirty="0" smtClean="0"/>
              <a:t>	der Autobiographie (zur Forschung)</a:t>
            </a:r>
          </a:p>
          <a:p>
            <a:endParaRPr lang="de-DE" sz="1600" dirty="0"/>
          </a:p>
          <a:p>
            <a:r>
              <a:rPr lang="de-DE" sz="1600" dirty="0" smtClean="0"/>
              <a:t>II.	Zur Kritik an der „Frauenzimmerlektüre“</a:t>
            </a:r>
          </a:p>
          <a:p>
            <a:endParaRPr lang="de-DE" sz="1600" dirty="0"/>
          </a:p>
          <a:p>
            <a:r>
              <a:rPr lang="de-DE" sz="1600" dirty="0" smtClean="0"/>
              <a:t>III.	Lektüre in weiblichen Autobiographien</a:t>
            </a:r>
          </a:p>
          <a:p>
            <a:endParaRPr lang="de-DE" sz="1600" dirty="0"/>
          </a:p>
          <a:p>
            <a:r>
              <a:rPr lang="de-DE" sz="1600" dirty="0" smtClean="0"/>
              <a:t>IV:	Zusammenfassung: Lesen, </a:t>
            </a:r>
            <a:br>
              <a:rPr lang="de-DE" sz="1600" dirty="0" smtClean="0"/>
            </a:br>
            <a:r>
              <a:rPr lang="de-DE" sz="1600" dirty="0" smtClean="0"/>
              <a:t>	Autobiographie und Außenseitertum</a:t>
            </a:r>
          </a:p>
          <a:p>
            <a:endParaRPr lang="de-DE" sz="1600"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4576" y="1952836"/>
            <a:ext cx="2059249" cy="2952328"/>
          </a:xfrm>
          <a:prstGeom prst="rect">
            <a:avLst/>
          </a:prstGeom>
        </p:spPr>
      </p:pic>
    </p:spTree>
    <p:extLst>
      <p:ext uri="{BB962C8B-B14F-4D97-AF65-F5344CB8AC3E}">
        <p14:creationId xmlns:p14="http://schemas.microsoft.com/office/powerpoint/2010/main" val="1329330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t>I. Weibliche Autobiographien</a:t>
            </a:r>
            <a:endParaRPr lang="de-DE" sz="2800" b="1" dirty="0"/>
          </a:p>
        </p:txBody>
      </p:sp>
      <p:sp>
        <p:nvSpPr>
          <p:cNvPr id="3" name="Fußzeilenplatzhalter 2"/>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a:t>
            </a:fld>
            <a:endParaRPr kumimoji="0" lang="en-US" dirty="0"/>
          </a:p>
        </p:txBody>
      </p:sp>
      <p:sp>
        <p:nvSpPr>
          <p:cNvPr id="5" name="Inhaltsplatzhalter 4"/>
          <p:cNvSpPr>
            <a:spLocks noGrp="1"/>
          </p:cNvSpPr>
          <p:nvPr>
            <p:ph sz="quarter" idx="1"/>
          </p:nvPr>
        </p:nvSpPr>
        <p:spPr/>
        <p:txBody>
          <a:bodyPr>
            <a:normAutofit/>
          </a:bodyPr>
          <a:lstStyle/>
          <a:p>
            <a:r>
              <a:rPr lang="de-DE" sz="1800" dirty="0"/>
              <a:t>Zusammenfassend ergeben sich mehrere Möglichkeiten die geringe Präsenz von Frauen zu erklären: Schon die Form der Autobiographie legte im 18. Jahrhundert mehr oder minder fest, ob eine Lebensbeschreibung veröffentlicht wurde oder nicht. Diese Veröffentlichungsformen sind, nach Niggl (1977), als Gelehrtenautobiographien oder Formen der abenteuerlichen Lebensgeschichte zu fassen. Beide Formen waren aufgrund ihrer inhaltlichen Ausrichtung für Frauen nicht leicht zugänglich. Die für sie offene Form der pietistischen Ausrichtung war durch ihren religiösen Charakter nicht für eine Veröffentlichung vorgesehen. </a:t>
            </a:r>
            <a:endParaRPr lang="de-DE" sz="1800" dirty="0" smtClean="0"/>
          </a:p>
          <a:p>
            <a:endParaRPr lang="de-DE" sz="1800" dirty="0"/>
          </a:p>
          <a:p>
            <a:r>
              <a:rPr lang="de-DE" sz="1800" i="1" dirty="0" smtClean="0"/>
              <a:t>(Ortrun Niethammer: Autobiographien von Frauen im 18. Jahrhundert)</a:t>
            </a:r>
            <a:endParaRPr lang="de-DE" sz="1800" i="1" dirty="0"/>
          </a:p>
        </p:txBody>
      </p:sp>
    </p:spTree>
    <p:extLst>
      <p:ext uri="{BB962C8B-B14F-4D97-AF65-F5344CB8AC3E}">
        <p14:creationId xmlns:p14="http://schemas.microsoft.com/office/powerpoint/2010/main" val="3971007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t>II. Zur Kritik an der </a:t>
            </a:r>
            <a:r>
              <a:rPr lang="de-DE" sz="2800" b="1" dirty="0" smtClean="0"/>
              <a:t>„Frauenzimmerlektüre“</a:t>
            </a:r>
            <a:endParaRPr lang="de-DE" sz="2800" b="1" dirty="0"/>
          </a:p>
        </p:txBody>
      </p:sp>
      <p:sp>
        <p:nvSpPr>
          <p:cNvPr id="3" name="Fußzeilenplatzhalter 2"/>
          <p:cNvSpPr>
            <a:spLocks noGrp="1"/>
          </p:cNvSpPr>
          <p:nvPr>
            <p:ph type="ftr" sz="quarter" idx="11"/>
          </p:nvPr>
        </p:nvSpPr>
        <p:spPr>
          <a:xfrm>
            <a:off x="304800" y="6410848"/>
            <a:ext cx="5491336" cy="365760"/>
          </a:xfrm>
        </p:spPr>
        <p:txBody>
          <a:bodyPr/>
          <a:lstStyle/>
          <a:p>
            <a:r>
              <a:rPr kumimoji="0" lang="de-DE" dirty="0" smtClean="0"/>
              <a:t>Jutta Heinz: Lektüreszenen in weiblichen Autobiographien</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a:t>
            </a:fld>
            <a:endParaRPr kumimoji="0" lang="en-US" dirty="0"/>
          </a:p>
        </p:txBody>
      </p:sp>
      <p:sp>
        <p:nvSpPr>
          <p:cNvPr id="5" name="Inhaltsplatzhalter 4"/>
          <p:cNvSpPr>
            <a:spLocks noGrp="1"/>
          </p:cNvSpPr>
          <p:nvPr>
            <p:ph sz="quarter" idx="1"/>
          </p:nvPr>
        </p:nvSpPr>
        <p:spPr>
          <a:xfrm>
            <a:off x="301752" y="1527048"/>
            <a:ext cx="4774304" cy="4572000"/>
          </a:xfrm>
        </p:spPr>
        <p:txBody>
          <a:bodyPr>
            <a:normAutofit/>
          </a:bodyPr>
          <a:lstStyle/>
          <a:p>
            <a:pPr marL="0" indent="0" algn="ctr">
              <a:buNone/>
            </a:pPr>
            <a:endParaRPr lang="de-DE" sz="1800" b="1" dirty="0" smtClean="0"/>
          </a:p>
          <a:p>
            <a:pPr marL="0" indent="0" algn="ctr">
              <a:buNone/>
            </a:pPr>
            <a:r>
              <a:rPr lang="de-DE" sz="1800" b="1" dirty="0" smtClean="0"/>
              <a:t>Joachim </a:t>
            </a:r>
            <a:r>
              <a:rPr lang="de-DE" sz="1800" b="1" dirty="0"/>
              <a:t>Heinrich Campe</a:t>
            </a:r>
            <a:r>
              <a:rPr lang="de-DE" sz="1800" b="1" dirty="0" smtClean="0"/>
              <a:t>,</a:t>
            </a:r>
          </a:p>
          <a:p>
            <a:pPr marL="0" indent="0" algn="ctr">
              <a:buNone/>
            </a:pPr>
            <a:r>
              <a:rPr lang="de-DE" sz="1800" b="1" i="1" dirty="0" smtClean="0"/>
              <a:t>Väterlicher </a:t>
            </a:r>
            <a:r>
              <a:rPr lang="de-DE" sz="1800" b="1" i="1" dirty="0"/>
              <a:t>Rath für meine Tochter </a:t>
            </a:r>
            <a:r>
              <a:rPr lang="de-DE" sz="1800" b="1" dirty="0"/>
              <a:t>(1796)</a:t>
            </a:r>
          </a:p>
          <a:p>
            <a:pPr marL="0" indent="0" algn="ctr">
              <a:buNone/>
            </a:pPr>
            <a:endParaRPr lang="de-DE" sz="1800" b="1" dirty="0" smtClean="0"/>
          </a:p>
          <a:p>
            <a:pPr marL="0" indent="0">
              <a:buNone/>
            </a:pPr>
            <a:r>
              <a:rPr lang="de-DE" sz="1800" dirty="0"/>
              <a:t>Ihr seid wahrlich nicht dazu bestimmt, nur große Kinder, tändelnde Puppen, Närrinnen oder gar Furien zu sein; ihr seid vielmehr geschaffen – o vernimm deinen ehrwürdigen Beruf mit dankbarer Freude über die große Würde desselben! – um </a:t>
            </a:r>
            <a:r>
              <a:rPr lang="de-DE" sz="1800" i="1" dirty="0"/>
              <a:t>beglückende Gattinnen, bildende Mütter</a:t>
            </a:r>
            <a:r>
              <a:rPr lang="de-DE" sz="1800" dirty="0"/>
              <a:t> und </a:t>
            </a:r>
            <a:r>
              <a:rPr lang="de-DE" sz="1800" i="1" dirty="0"/>
              <a:t>weise Vorsteherinnen des </a:t>
            </a:r>
            <a:r>
              <a:rPr lang="de-DE" sz="1800" i="1" dirty="0" err="1"/>
              <a:t>innern</a:t>
            </a:r>
            <a:r>
              <a:rPr lang="de-DE" sz="1800" i="1" dirty="0"/>
              <a:t> Hauswesens </a:t>
            </a:r>
            <a:r>
              <a:rPr lang="de-DE" sz="1800" dirty="0"/>
              <a:t>zu werden </a:t>
            </a:r>
            <a:r>
              <a:rPr lang="de-DE" sz="1600" dirty="0"/>
              <a:t>!</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2564904"/>
            <a:ext cx="2801888" cy="2392112"/>
          </a:xfrm>
          <a:prstGeom prst="rect">
            <a:avLst/>
          </a:prstGeom>
        </p:spPr>
      </p:pic>
    </p:spTree>
    <p:extLst>
      <p:ext uri="{BB962C8B-B14F-4D97-AF65-F5344CB8AC3E}">
        <p14:creationId xmlns:p14="http://schemas.microsoft.com/office/powerpoint/2010/main" val="1076849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251520" y="1340768"/>
            <a:ext cx="4040188" cy="968896"/>
          </a:xfrm>
        </p:spPr>
        <p:txBody>
          <a:bodyPr/>
          <a:lstStyle/>
          <a:p>
            <a:r>
              <a:rPr lang="de-DE" sz="1800" dirty="0" smtClean="0"/>
              <a:t>Marianne Ehrmann: </a:t>
            </a:r>
            <a:r>
              <a:rPr lang="de-DE" sz="1800" i="1" dirty="0" err="1" smtClean="0"/>
              <a:t>Amaliens</a:t>
            </a:r>
            <a:r>
              <a:rPr lang="de-DE" sz="1800" i="1" dirty="0" smtClean="0"/>
              <a:t> Erholungsstunden. </a:t>
            </a:r>
            <a:r>
              <a:rPr lang="de-DE" sz="1800" i="1" dirty="0" err="1" smtClean="0"/>
              <a:t>Teutschlands</a:t>
            </a:r>
            <a:r>
              <a:rPr lang="de-DE" sz="1800" i="1" dirty="0" smtClean="0"/>
              <a:t> Töchtern geweiht</a:t>
            </a:r>
            <a:endParaRPr lang="de-DE" sz="1800" i="1" dirty="0"/>
          </a:p>
        </p:txBody>
      </p:sp>
      <p:sp>
        <p:nvSpPr>
          <p:cNvPr id="3" name="Textplatzhalter 2"/>
          <p:cNvSpPr>
            <a:spLocks noGrp="1"/>
          </p:cNvSpPr>
          <p:nvPr>
            <p:ph type="body" sz="half" idx="3"/>
          </p:nvPr>
        </p:nvSpPr>
        <p:spPr>
          <a:xfrm>
            <a:off x="4791330" y="1412776"/>
            <a:ext cx="4041775" cy="842744"/>
          </a:xfrm>
        </p:spPr>
        <p:txBody>
          <a:bodyPr/>
          <a:lstStyle/>
          <a:p>
            <a:r>
              <a:rPr lang="de-DE" sz="1800" dirty="0" smtClean="0"/>
              <a:t>Rezension von: </a:t>
            </a:r>
            <a:r>
              <a:rPr lang="de-DE" sz="1800" i="1" dirty="0" err="1" smtClean="0"/>
              <a:t>Amaliens</a:t>
            </a:r>
            <a:r>
              <a:rPr lang="de-DE" sz="1800" i="1" dirty="0" smtClean="0"/>
              <a:t> Erholungsstunden, in: </a:t>
            </a:r>
            <a:r>
              <a:rPr lang="de-DE" sz="1800" dirty="0" smtClean="0"/>
              <a:t> </a:t>
            </a:r>
            <a:br>
              <a:rPr lang="de-DE" sz="1800" dirty="0" smtClean="0"/>
            </a:br>
            <a:r>
              <a:rPr lang="de-DE" sz="1800" dirty="0" smtClean="0"/>
              <a:t>ADB 1792</a:t>
            </a:r>
            <a:endParaRPr lang="de-DE" sz="1800" dirty="0"/>
          </a:p>
        </p:txBody>
      </p:sp>
      <p:sp>
        <p:nvSpPr>
          <p:cNvPr id="4" name="Fußzeilenplatzhalter 3"/>
          <p:cNvSpPr>
            <a:spLocks noGrp="1"/>
          </p:cNvSpPr>
          <p:nvPr>
            <p:ph type="ftr" sz="quarter" idx="11"/>
          </p:nvPr>
        </p:nvSpPr>
        <p:spPr>
          <a:xfrm>
            <a:off x="304800" y="6409944"/>
            <a:ext cx="4771256" cy="365760"/>
          </a:xfrm>
        </p:spPr>
        <p:txBody>
          <a:bodyPr/>
          <a:lstStyle/>
          <a:p>
            <a:r>
              <a:rPr kumimoji="0" lang="de-DE" dirty="0" smtClean="0"/>
              <a:t>Jutta Heinz: Lektüreszenen in weiblichen Autobiographien</a:t>
            </a:r>
            <a:endParaRPr kumimoji="0" lang="en-US" dirty="0"/>
          </a:p>
        </p:txBody>
      </p:sp>
      <p:sp>
        <p:nvSpPr>
          <p:cNvPr id="5" name="Inhaltsplatzhalter 4"/>
          <p:cNvSpPr>
            <a:spLocks noGrp="1"/>
          </p:cNvSpPr>
          <p:nvPr>
            <p:ph sz="quarter" idx="2"/>
          </p:nvPr>
        </p:nvSpPr>
        <p:spPr/>
        <p:txBody>
          <a:bodyPr>
            <a:normAutofit/>
          </a:bodyPr>
          <a:lstStyle/>
          <a:p>
            <a:pPr marL="0" indent="0">
              <a:buNone/>
            </a:pPr>
            <a:endParaRPr lang="de-DE" sz="1600" dirty="0" smtClean="0"/>
          </a:p>
          <a:p>
            <a:pPr marL="0" indent="0">
              <a:buNone/>
            </a:pPr>
            <a:r>
              <a:rPr lang="de-DE" sz="1800" dirty="0" smtClean="0"/>
              <a:t>Durch </a:t>
            </a:r>
            <a:r>
              <a:rPr lang="de-DE" sz="1800" dirty="0"/>
              <a:t>sie </a:t>
            </a:r>
            <a:r>
              <a:rPr lang="de-DE" sz="1800" i="1" dirty="0" smtClean="0"/>
              <a:t>[die Lektüre] </a:t>
            </a:r>
            <a:r>
              <a:rPr lang="de-DE" sz="1800" dirty="0" smtClean="0"/>
              <a:t>geleitet </a:t>
            </a:r>
            <a:r>
              <a:rPr lang="de-DE" sz="1800" dirty="0"/>
              <a:t>erhält der Gelehrte seine Kenntnisse, der Philosoph seine Standhaftigkeit, der Menschenfreund seine feurige </a:t>
            </a:r>
            <a:r>
              <a:rPr lang="de-DE" sz="1800" dirty="0" err="1"/>
              <a:t>Thätigkeit</a:t>
            </a:r>
            <a:r>
              <a:rPr lang="de-DE" sz="1800" dirty="0"/>
              <a:t>, der Christ Vertrauen auf seinen Gott, der Sünder Bekehrung, das Weib Keuschheit, Frömmigkeit, häusliche Klugheit, reife Vernunft, gesellschaftlichen Ton, gesunde </a:t>
            </a:r>
            <a:r>
              <a:rPr lang="de-DE" sz="1800" dirty="0" err="1"/>
              <a:t>Beurtheilungskraft</a:t>
            </a:r>
            <a:r>
              <a:rPr lang="de-DE" sz="1800" dirty="0"/>
              <a:t>, Erfahrung und </a:t>
            </a:r>
            <a:r>
              <a:rPr lang="de-DE" sz="1800" dirty="0" err="1"/>
              <a:t>Menschenkenntniß</a:t>
            </a:r>
            <a:r>
              <a:rPr lang="de-DE" sz="1800" dirty="0"/>
              <a:t>. </a:t>
            </a:r>
          </a:p>
          <a:p>
            <a:pPr marL="0" indent="0">
              <a:buNone/>
            </a:pPr>
            <a:endParaRPr lang="de-DE" sz="1600" dirty="0"/>
          </a:p>
          <a:p>
            <a:endParaRPr lang="de-DE" sz="1600" dirty="0"/>
          </a:p>
        </p:txBody>
      </p:sp>
      <p:sp>
        <p:nvSpPr>
          <p:cNvPr id="6" name="Inhaltsplatzhalter 5"/>
          <p:cNvSpPr>
            <a:spLocks noGrp="1"/>
          </p:cNvSpPr>
          <p:nvPr>
            <p:ph sz="quarter" idx="4"/>
          </p:nvPr>
        </p:nvSpPr>
        <p:spPr/>
        <p:txBody>
          <a:bodyPr>
            <a:normAutofit/>
          </a:bodyPr>
          <a:lstStyle/>
          <a:p>
            <a:pPr marL="0" indent="0">
              <a:buNone/>
            </a:pPr>
            <a:endParaRPr lang="de-DE" sz="1600" dirty="0" smtClean="0"/>
          </a:p>
          <a:p>
            <a:pPr marL="0" indent="0">
              <a:buNone/>
            </a:pPr>
            <a:r>
              <a:rPr lang="de-DE" sz="1800" dirty="0"/>
              <a:t>Und doch finden sich wirklich für Frauenzimmer, auch von der genannten Bestimmung, </a:t>
            </a:r>
            <a:r>
              <a:rPr lang="de-DE" sz="1800" i="1" dirty="0"/>
              <a:t>noch weit schönere, nützlichere und </a:t>
            </a:r>
            <a:r>
              <a:rPr lang="de-DE" sz="1800" i="1" dirty="0" err="1"/>
              <a:t>nöthigere</a:t>
            </a:r>
            <a:r>
              <a:rPr lang="de-DE" sz="1800" i="1" dirty="0"/>
              <a:t> Beschäftigungen als Lektüre</a:t>
            </a:r>
            <a:endParaRPr lang="de-DE" sz="1800" dirty="0"/>
          </a:p>
          <a:p>
            <a:pPr marL="0" indent="0">
              <a:buNone/>
            </a:pPr>
            <a:endParaRPr lang="de-DE" sz="1600" dirty="0"/>
          </a:p>
        </p:txBody>
      </p:sp>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5</a:t>
            </a:fld>
            <a:endParaRPr kumimoji="0" lang="en-US" dirty="0"/>
          </a:p>
        </p:txBody>
      </p:sp>
      <p:sp>
        <p:nvSpPr>
          <p:cNvPr id="8" name="Titel 7"/>
          <p:cNvSpPr>
            <a:spLocks noGrp="1"/>
          </p:cNvSpPr>
          <p:nvPr>
            <p:ph type="title"/>
          </p:nvPr>
        </p:nvSpPr>
        <p:spPr/>
        <p:txBody>
          <a:bodyPr>
            <a:normAutofit/>
          </a:bodyPr>
          <a:lstStyle/>
          <a:p>
            <a:r>
              <a:rPr lang="de-DE" sz="2800" b="1" dirty="0" smtClean="0"/>
              <a:t>II. Zur Kritik an der „Frauenzimmerlektüre“</a:t>
            </a:r>
            <a:endParaRPr lang="de-DE" sz="2800" b="1" dirty="0"/>
          </a:p>
        </p:txBody>
      </p:sp>
    </p:spTree>
    <p:extLst>
      <p:ext uri="{BB962C8B-B14F-4D97-AF65-F5344CB8AC3E}">
        <p14:creationId xmlns:p14="http://schemas.microsoft.com/office/powerpoint/2010/main" val="873067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r>
              <a:rPr lang="de-DE" sz="2400" b="1" dirty="0" smtClean="0"/>
              <a:t>Anna Louisa Karsch, oder: </a:t>
            </a:r>
            <a:br>
              <a:rPr lang="de-DE" sz="2400" b="1" dirty="0" smtClean="0"/>
            </a:br>
            <a:r>
              <a:rPr lang="de-DE" sz="2400" b="1" dirty="0" smtClean="0"/>
              <a:t>Das Urbild der lesenden Autodidaktin</a:t>
            </a:r>
            <a:endParaRPr lang="de-DE" sz="2400" b="1" dirty="0"/>
          </a:p>
        </p:txBody>
      </p:sp>
      <p:sp>
        <p:nvSpPr>
          <p:cNvPr id="4" name="Fußzeilenplatzhalter 3"/>
          <p:cNvSpPr>
            <a:spLocks noGrp="1"/>
          </p:cNvSpPr>
          <p:nvPr>
            <p:ph type="ftr" sz="quarter" idx="11"/>
          </p:nvPr>
        </p:nvSpPr>
        <p:spPr>
          <a:xfrm>
            <a:off x="304800" y="6410848"/>
            <a:ext cx="4627240" cy="365760"/>
          </a:xfrm>
        </p:spPr>
        <p:txBody>
          <a:bodyPr/>
          <a:lstStyle/>
          <a:p>
            <a:r>
              <a:rPr kumimoji="0" lang="de-DE" dirty="0" smtClean="0"/>
              <a:t>Jutta Heinz: Lektüreszenen in weiblichen Autobiographien</a:t>
            </a:r>
            <a:endParaRPr kumimoji="0" lang="en-US" dirty="0"/>
          </a:p>
        </p:txBody>
      </p:sp>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6</a:t>
            </a:fld>
            <a:endParaRPr kumimoji="0" lang="en-US" dirty="0"/>
          </a:p>
        </p:txBody>
      </p:sp>
      <p:sp>
        <p:nvSpPr>
          <p:cNvPr id="5" name="Inhaltsplatzhalter 4"/>
          <p:cNvSpPr>
            <a:spLocks noGrp="1"/>
          </p:cNvSpPr>
          <p:nvPr>
            <p:ph sz="quarter" idx="1"/>
          </p:nvPr>
        </p:nvSpPr>
        <p:spPr>
          <a:xfrm>
            <a:off x="320040" y="1556792"/>
            <a:ext cx="7276296" cy="4572000"/>
          </a:xfrm>
        </p:spPr>
        <p:txBody>
          <a:bodyPr>
            <a:noAutofit/>
          </a:bodyPr>
          <a:lstStyle/>
          <a:p>
            <a:pPr marL="0" indent="0">
              <a:buNone/>
            </a:pPr>
            <a:r>
              <a:rPr lang="de-DE" sz="1800" dirty="0"/>
              <a:t>Die liebreichste Seele sprach in jedem Wort seines Unterrichts, und in weniger als einem Monat las ich ihm mit aller möglichen Fertigkeit die </a:t>
            </a:r>
            <a:r>
              <a:rPr lang="de-DE" sz="1800" dirty="0" err="1"/>
              <a:t>Sprüchwörter</a:t>
            </a:r>
            <a:r>
              <a:rPr lang="de-DE" sz="1800" dirty="0"/>
              <a:t> </a:t>
            </a:r>
            <a:r>
              <a:rPr lang="de-DE" sz="1800" dirty="0" err="1"/>
              <a:t>Salomonis</a:t>
            </a:r>
            <a:r>
              <a:rPr lang="de-DE" sz="1800" dirty="0"/>
              <a:t> vor. Ich fing an zu denken, was ich las, und von unbeschreiblicher Begierde </a:t>
            </a:r>
            <a:r>
              <a:rPr lang="de-DE" sz="1800" dirty="0" err="1"/>
              <a:t>angeflammt</a:t>
            </a:r>
            <a:r>
              <a:rPr lang="de-DE" sz="1800" dirty="0"/>
              <a:t>, lag ich unaufhörlich über dem Buche, aus welchem wir die Grundsätze der Religion erlernen. Mein ehrlicher Oheim freute sich heimlich, aber er </a:t>
            </a:r>
            <a:r>
              <a:rPr lang="de-DE" sz="1800" dirty="0" err="1"/>
              <a:t>riß</a:t>
            </a:r>
            <a:r>
              <a:rPr lang="de-DE" sz="1800" dirty="0"/>
              <a:t> mich oft von dem Buche und wandelte mit mir durch ein kleines Gehölz oder durch eine blumige Wiese. […] Ich wiederholte ihm alles Gelesene und verlangte die Erklärung derjenigen Stellen, die über meine </a:t>
            </a:r>
            <a:r>
              <a:rPr lang="de-DE" sz="1800" dirty="0" err="1"/>
              <a:t>Begrife</a:t>
            </a:r>
            <a:r>
              <a:rPr lang="de-DE" sz="1800" dirty="0"/>
              <a:t> waren. Er vergnügte sich, mein Ausleger zu sein</a:t>
            </a:r>
            <a:r>
              <a:rPr lang="de-DE" sz="1800" dirty="0" smtClean="0"/>
              <a:t>.</a:t>
            </a:r>
          </a:p>
          <a:p>
            <a:pPr marL="0" indent="0">
              <a:buNone/>
            </a:pPr>
            <a:endParaRPr lang="de-DE" sz="1800" dirty="0"/>
          </a:p>
          <a:p>
            <a:pPr marL="0" indent="0">
              <a:buNone/>
            </a:pPr>
            <a:r>
              <a:rPr lang="de-DE" sz="1800" dirty="0"/>
              <a:t>Ich lag ihm an, mich schreiben zu lehren; meine Großmutter widersetzte sich und wandte alle Beredsamkeit an, um diesen Vorsatz zu </a:t>
            </a:r>
            <a:r>
              <a:rPr lang="de-DE" sz="1800" dirty="0" err="1"/>
              <a:t>zernichten</a:t>
            </a:r>
            <a:r>
              <a:rPr lang="de-DE" sz="1800" dirty="0"/>
              <a:t>. Es </a:t>
            </a:r>
            <a:r>
              <a:rPr lang="de-DE" sz="1800" dirty="0" err="1"/>
              <a:t>mißlang</a:t>
            </a:r>
            <a:r>
              <a:rPr lang="de-DE" sz="1800" dirty="0"/>
              <a:t> ihr; ich suchte aus irgend einem Winkel ein Bret hervor und brachte es meinem gütigen Oheim. Er zeichnete mir Buchstaben darauf, ich malte sie nach, sehr bald ergriff ich die </a:t>
            </a:r>
            <a:r>
              <a:rPr lang="de-DE" sz="1800" dirty="0" smtClean="0"/>
              <a:t>Feder. </a:t>
            </a:r>
            <a:endParaRPr lang="de-DE" sz="1800" dirty="0"/>
          </a:p>
          <a:p>
            <a:pPr marL="0" indent="0">
              <a:buNone/>
            </a:pPr>
            <a:endParaRPr lang="de-DE" sz="1800" dirty="0"/>
          </a:p>
        </p:txBody>
      </p:sp>
      <p:sp>
        <p:nvSpPr>
          <p:cNvPr id="2" name="Textplatzhalter 1"/>
          <p:cNvSpPr>
            <a:spLocks noGrp="1"/>
          </p:cNvSpPr>
          <p:nvPr>
            <p:ph type="body" idx="4294967295"/>
          </p:nvPr>
        </p:nvSpPr>
        <p:spPr>
          <a:xfrm>
            <a:off x="9157223" y="1675909"/>
            <a:ext cx="467544" cy="733425"/>
          </a:xfrm>
        </p:spPr>
        <p:txBody>
          <a:bodyPr>
            <a:normAutofit fontScale="25000" lnSpcReduction="20000"/>
          </a:bodyPr>
          <a:lstStyle/>
          <a:p>
            <a:pPr algn="ctr"/>
            <a:r>
              <a:rPr lang="de-DE" sz="1800" i="1" dirty="0" smtClean="0"/>
              <a:t>Leben </a:t>
            </a:r>
            <a:r>
              <a:rPr lang="de-DE" sz="1800" i="1" dirty="0"/>
              <a:t>der A.L. Karschin, geb. Dürbach. </a:t>
            </a:r>
            <a:r>
              <a:rPr lang="de-DE" sz="1800" i="1" dirty="0" smtClean="0"/>
              <a:t/>
            </a:r>
            <a:br>
              <a:rPr lang="de-DE" sz="1800" i="1" dirty="0" smtClean="0"/>
            </a:br>
            <a:r>
              <a:rPr lang="de-DE" sz="1800" i="1" dirty="0" smtClean="0"/>
              <a:t>Von </a:t>
            </a:r>
            <a:r>
              <a:rPr lang="de-DE" sz="1800" i="1" dirty="0"/>
              <a:t>ihr selbst in Briefen an </a:t>
            </a:r>
            <a:r>
              <a:rPr lang="de-DE" sz="1800" i="1" dirty="0" smtClean="0"/>
              <a:t>Sulzer (1762)</a:t>
            </a:r>
            <a:endParaRPr lang="de-DE" sz="1800" i="1" dirty="0"/>
          </a:p>
          <a:p>
            <a:endParaRPr lang="de-DE" sz="1800" dirty="0"/>
          </a:p>
        </p:txBody>
      </p:sp>
      <p:pic>
        <p:nvPicPr>
          <p:cNvPr id="9" name="Inhaltsplatzhalter 8"/>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flipH="1">
            <a:off x="7668344" y="2780928"/>
            <a:ext cx="1197662" cy="1633289"/>
          </a:xfrm>
        </p:spPr>
      </p:pic>
    </p:spTree>
    <p:extLst>
      <p:ext uri="{BB962C8B-B14F-4D97-AF65-F5344CB8AC3E}">
        <p14:creationId xmlns:p14="http://schemas.microsoft.com/office/powerpoint/2010/main" val="1247302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fontScale="90000"/>
          </a:bodyPr>
          <a:lstStyle/>
          <a:p>
            <a:r>
              <a:rPr lang="de-DE" sz="2800" i="1" dirty="0" smtClean="0"/>
              <a:t/>
            </a:r>
            <a:br>
              <a:rPr lang="de-DE" sz="2800" i="1" dirty="0" smtClean="0"/>
            </a:br>
            <a:r>
              <a:rPr lang="de-DE" sz="2700" b="1" dirty="0"/>
              <a:t>Anna Louisa Karsch, oder: </a:t>
            </a:r>
            <a:br>
              <a:rPr lang="de-DE" sz="2700" b="1" dirty="0"/>
            </a:br>
            <a:r>
              <a:rPr lang="de-DE" sz="2700" b="1" dirty="0"/>
              <a:t>Das Urbild der lesenden Autodidaktin</a:t>
            </a:r>
            <a:endParaRPr lang="de-DE" sz="2700" dirty="0"/>
          </a:p>
        </p:txBody>
      </p:sp>
      <p:sp>
        <p:nvSpPr>
          <p:cNvPr id="4" name="Fußzeilenplatzhalter 3"/>
          <p:cNvSpPr>
            <a:spLocks noGrp="1"/>
          </p:cNvSpPr>
          <p:nvPr>
            <p:ph type="ftr" sz="quarter" idx="11"/>
          </p:nvPr>
        </p:nvSpPr>
        <p:spPr>
          <a:xfrm>
            <a:off x="304800" y="6410848"/>
            <a:ext cx="4771256" cy="365760"/>
          </a:xfrm>
        </p:spPr>
        <p:txBody>
          <a:bodyPr/>
          <a:lstStyle/>
          <a:p>
            <a:r>
              <a:rPr kumimoji="0" lang="de-DE" dirty="0" smtClean="0"/>
              <a:t>Jutta Heinz: Lektüreszenen in weiblichen Autobiographien</a:t>
            </a:r>
            <a:endParaRPr kumimoji="0" lang="en-US" dirty="0"/>
          </a:p>
        </p:txBody>
      </p:sp>
      <p:sp>
        <p:nvSpPr>
          <p:cNvPr id="7" name="Foliennummernplatzhalter 6"/>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7</a:t>
            </a:fld>
            <a:endParaRPr kumimoji="0" lang="en-US" dirty="0"/>
          </a:p>
        </p:txBody>
      </p:sp>
      <p:sp>
        <p:nvSpPr>
          <p:cNvPr id="5" name="Inhaltsplatzhalter 4"/>
          <p:cNvSpPr>
            <a:spLocks noGrp="1"/>
          </p:cNvSpPr>
          <p:nvPr>
            <p:ph sz="quarter" idx="1"/>
          </p:nvPr>
        </p:nvSpPr>
        <p:spPr>
          <a:xfrm>
            <a:off x="301752" y="1527048"/>
            <a:ext cx="7006552" cy="4782272"/>
          </a:xfrm>
        </p:spPr>
        <p:txBody>
          <a:bodyPr>
            <a:normAutofit fontScale="92500" lnSpcReduction="10000"/>
          </a:bodyPr>
          <a:lstStyle/>
          <a:p>
            <a:pPr>
              <a:lnSpc>
                <a:spcPct val="110000"/>
              </a:lnSpc>
            </a:pPr>
            <a:r>
              <a:rPr lang="de-DE" sz="1800" dirty="0"/>
              <a:t>Ich brauche sie künftig zur Wiege, und ich fürchte, sie wird verrückt im Kopfe werden, wenn sie fortfährt, Tag und Nacht über den Büchern zu liegen. Sie kann lesen und </a:t>
            </a:r>
            <a:r>
              <a:rPr lang="de-DE" sz="1800" dirty="0" smtClean="0"/>
              <a:t>schreiben</a:t>
            </a:r>
            <a:r>
              <a:rPr lang="de-DE" sz="1800" dirty="0"/>
              <a:t>, dies ist Alles, was ein Mädchen wissen muß. </a:t>
            </a:r>
            <a:endParaRPr lang="de-DE" sz="1800" dirty="0" smtClean="0"/>
          </a:p>
          <a:p>
            <a:pPr>
              <a:lnSpc>
                <a:spcPct val="110000"/>
              </a:lnSpc>
            </a:pPr>
            <a:endParaRPr lang="de-DE" sz="1800" dirty="0"/>
          </a:p>
          <a:p>
            <a:pPr>
              <a:lnSpc>
                <a:spcPct val="110000"/>
              </a:lnSpc>
            </a:pPr>
            <a:r>
              <a:rPr lang="de-DE" sz="1800" dirty="0" smtClean="0"/>
              <a:t>Nach </a:t>
            </a:r>
            <a:r>
              <a:rPr lang="de-DE" sz="1800" dirty="0"/>
              <a:t>vielen wichtigen Schlachten saß ich an einem Herbsttage am Rande eines kleinen Flusses und ward jenseits des Wassers einen Knaben gewahr, welchen einige Hirtenkinder umgeben hatten. Er war ihr Vorleser, und ich flog hin, um die Zahl seiner Zuhörer zu vermehren. </a:t>
            </a:r>
            <a:r>
              <a:rPr lang="de-DE" sz="1800" dirty="0" err="1"/>
              <a:t>Welch</a:t>
            </a:r>
            <a:r>
              <a:rPr lang="de-DE" sz="1800" dirty="0"/>
              <a:t> ein Glück für mich! Ich nahm in den folgenden Tagen einen Umweg, trieb meine Kinder durch den </a:t>
            </a:r>
            <a:r>
              <a:rPr lang="de-DE" sz="1800" dirty="0" err="1"/>
              <a:t>Fluß</a:t>
            </a:r>
            <a:r>
              <a:rPr lang="de-DE" sz="1800" dirty="0"/>
              <a:t>, wo er am seichtesten war und fand meine so lange entbehrte Wollust, die Bücher, wieder. Da waren Robinsons, irrende Ritter, Gespräche im Reiche der </a:t>
            </a:r>
            <a:r>
              <a:rPr lang="de-DE" sz="1800" dirty="0" err="1"/>
              <a:t>Todten</a:t>
            </a:r>
            <a:r>
              <a:rPr lang="de-DE" sz="1800" dirty="0"/>
              <a:t>; o da waren neue Welten für mich!</a:t>
            </a:r>
          </a:p>
          <a:p>
            <a:pPr>
              <a:lnSpc>
                <a:spcPct val="110000"/>
              </a:lnSpc>
            </a:pPr>
            <a:endParaRPr lang="de-DE" sz="1800" i="1" dirty="0" smtClean="0"/>
          </a:p>
          <a:p>
            <a:pPr>
              <a:lnSpc>
                <a:spcPct val="110000"/>
              </a:lnSpc>
            </a:pPr>
            <a:r>
              <a:rPr lang="de-DE" sz="1800" i="1" dirty="0" smtClean="0"/>
              <a:t>(</a:t>
            </a:r>
            <a:r>
              <a:rPr lang="de-DE" sz="1800" b="1" i="1" dirty="0" smtClean="0"/>
              <a:t>Leben </a:t>
            </a:r>
            <a:r>
              <a:rPr lang="de-DE" sz="1800" b="1" i="1" dirty="0"/>
              <a:t>der A.L. Karschin, geb. </a:t>
            </a:r>
            <a:r>
              <a:rPr lang="de-DE" sz="1800" b="1" i="1" dirty="0" err="1"/>
              <a:t>Dürbach</a:t>
            </a:r>
            <a:r>
              <a:rPr lang="de-DE" sz="1800" b="1" i="1" dirty="0"/>
              <a:t>. </a:t>
            </a:r>
            <a:r>
              <a:rPr lang="de-DE" sz="1800" b="1" i="1" dirty="0" smtClean="0"/>
              <a:t>Von </a:t>
            </a:r>
            <a:r>
              <a:rPr lang="de-DE" sz="1800" b="1" i="1" dirty="0"/>
              <a:t>ihr selbst in Briefen an </a:t>
            </a:r>
            <a:r>
              <a:rPr lang="de-DE" sz="1800" b="1" i="1" dirty="0" smtClean="0"/>
              <a:t>Sulzer, 1762</a:t>
            </a:r>
            <a:r>
              <a:rPr lang="de-DE" sz="1800" i="1" dirty="0"/>
              <a:t>)</a:t>
            </a:r>
            <a:endParaRPr lang="de-DE" sz="1800" i="1" dirty="0" smtClean="0"/>
          </a:p>
          <a:p>
            <a:pPr>
              <a:lnSpc>
                <a:spcPct val="110000"/>
              </a:lnSpc>
            </a:pPr>
            <a:endParaRPr lang="de-DE" sz="1700" dirty="0"/>
          </a:p>
          <a:p>
            <a:endParaRPr lang="de-DE" sz="1600" dirty="0"/>
          </a:p>
        </p:txBody>
      </p:sp>
      <p:sp>
        <p:nvSpPr>
          <p:cNvPr id="2" name="Textplatzhalter 1"/>
          <p:cNvSpPr>
            <a:spLocks noGrp="1"/>
          </p:cNvSpPr>
          <p:nvPr>
            <p:ph type="body" idx="4294967295"/>
          </p:nvPr>
        </p:nvSpPr>
        <p:spPr>
          <a:xfrm flipV="1">
            <a:off x="8748464" y="908720"/>
            <a:ext cx="1209899" cy="148158"/>
          </a:xfrm>
        </p:spPr>
        <p:txBody>
          <a:bodyPr>
            <a:normAutofit fontScale="25000" lnSpcReduction="20000"/>
          </a:bodyPr>
          <a:lstStyle/>
          <a:p>
            <a:pPr algn="ctr"/>
            <a:endParaRPr lang="de-DE"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6789" y="2718458"/>
            <a:ext cx="1335782" cy="1821521"/>
          </a:xfrm>
          <a:prstGeom prst="rect">
            <a:avLst/>
          </a:prstGeom>
        </p:spPr>
      </p:pic>
    </p:spTree>
    <p:extLst>
      <p:ext uri="{BB962C8B-B14F-4D97-AF65-F5344CB8AC3E}">
        <p14:creationId xmlns:p14="http://schemas.microsoft.com/office/powerpoint/2010/main" val="4179439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400" b="1" dirty="0" smtClean="0"/>
              <a:t>Dorothea </a:t>
            </a:r>
            <a:r>
              <a:rPr lang="de-DE" sz="2400" b="1" dirty="0" err="1" smtClean="0"/>
              <a:t>Friderika</a:t>
            </a:r>
            <a:r>
              <a:rPr lang="de-DE" sz="2400" b="1" dirty="0" smtClean="0"/>
              <a:t> </a:t>
            </a:r>
            <a:r>
              <a:rPr lang="de-DE" sz="2400" b="1" dirty="0" smtClean="0"/>
              <a:t>Baldinger</a:t>
            </a:r>
            <a:r>
              <a:rPr lang="de-DE" sz="2400" b="1" dirty="0" smtClean="0"/>
              <a:t>, oder:</a:t>
            </a:r>
            <a:br>
              <a:rPr lang="de-DE" sz="2400" b="1" dirty="0" smtClean="0"/>
            </a:br>
            <a:r>
              <a:rPr lang="de-DE" sz="2400" b="1" dirty="0" smtClean="0"/>
              <a:t>Die Ehe als Lese- und Bildungsgemeinschaft</a:t>
            </a:r>
            <a:endParaRPr lang="de-DE" sz="2400" b="1" dirty="0"/>
          </a:p>
        </p:txBody>
      </p:sp>
      <p:sp>
        <p:nvSpPr>
          <p:cNvPr id="3" name="Fußzeilenplatzhalter 2"/>
          <p:cNvSpPr>
            <a:spLocks noGrp="1"/>
          </p:cNvSpPr>
          <p:nvPr>
            <p:ph type="ftr" sz="quarter" idx="11"/>
          </p:nvPr>
        </p:nvSpPr>
        <p:spPr>
          <a:xfrm>
            <a:off x="304800" y="6410848"/>
            <a:ext cx="5131296" cy="365760"/>
          </a:xfrm>
        </p:spPr>
        <p:txBody>
          <a:bodyPr/>
          <a:lstStyle/>
          <a:p>
            <a:r>
              <a:rPr kumimoji="0" lang="de-DE" dirty="0" smtClean="0"/>
              <a:t>Jutta Heinz: Lektüreszenen in weiblichen Autobiographien</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8</a:t>
            </a:fld>
            <a:endParaRPr kumimoji="0" lang="en-US"/>
          </a:p>
        </p:txBody>
      </p:sp>
      <p:sp>
        <p:nvSpPr>
          <p:cNvPr id="8" name="Inhaltsplatzhalter 7"/>
          <p:cNvSpPr>
            <a:spLocks noGrp="1"/>
          </p:cNvSpPr>
          <p:nvPr>
            <p:ph sz="quarter" idx="1"/>
          </p:nvPr>
        </p:nvSpPr>
        <p:spPr>
          <a:xfrm>
            <a:off x="301752" y="1527048"/>
            <a:ext cx="6286472" cy="4572000"/>
          </a:xfrm>
        </p:spPr>
        <p:txBody>
          <a:bodyPr>
            <a:normAutofit fontScale="92500"/>
          </a:bodyPr>
          <a:lstStyle/>
          <a:p>
            <a:pPr marL="0" indent="0">
              <a:lnSpc>
                <a:spcPct val="110000"/>
              </a:lnSpc>
              <a:buNone/>
            </a:pPr>
            <a:r>
              <a:rPr lang="de-DE" sz="1800" dirty="0" smtClean="0"/>
              <a:t>Und </a:t>
            </a:r>
            <a:r>
              <a:rPr lang="de-DE" sz="1800" dirty="0"/>
              <a:t>kriegte damals den ersten </a:t>
            </a:r>
            <a:r>
              <a:rPr lang="de-DE" sz="1800" dirty="0" err="1"/>
              <a:t>Respect</a:t>
            </a:r>
            <a:r>
              <a:rPr lang="de-DE" sz="1800" dirty="0"/>
              <a:t> für die Gelehrsamkeit, weil gelehrten Männern eben so viel Ehre widerfuhr wie denen Potentaten der Erde. Ich wünschte so gar gelehrt zu werden, und ärgerte mich, daß mich mein Geschlecht davon </a:t>
            </a:r>
            <a:r>
              <a:rPr lang="de-DE" sz="1800" dirty="0" err="1"/>
              <a:t>ausschloß</a:t>
            </a:r>
            <a:r>
              <a:rPr lang="de-DE" sz="1800" dirty="0"/>
              <a:t>. Je so willst du wenigstens klug werden, dachte ich, und dies wird man aus Büchern, du willst brav lesen </a:t>
            </a:r>
            <a:endParaRPr lang="de-DE" sz="1800" dirty="0" smtClean="0"/>
          </a:p>
          <a:p>
            <a:pPr marL="0" indent="0">
              <a:lnSpc>
                <a:spcPct val="110000"/>
              </a:lnSpc>
              <a:buNone/>
            </a:pPr>
            <a:endParaRPr lang="de-DE" sz="1800" dirty="0" smtClean="0"/>
          </a:p>
          <a:p>
            <a:pPr marL="0" indent="0">
              <a:lnSpc>
                <a:spcPct val="110000"/>
              </a:lnSpc>
              <a:buNone/>
            </a:pPr>
            <a:r>
              <a:rPr lang="de-DE" sz="1800" dirty="0" smtClean="0"/>
              <a:t>Ich </a:t>
            </a:r>
            <a:r>
              <a:rPr lang="de-DE" sz="1800" dirty="0"/>
              <a:t>würde mehr haben werden können, wenn meine gute Mutter nicht geglaubt hätte: Bücher lesen, </a:t>
            </a:r>
            <a:r>
              <a:rPr lang="de-DE" sz="1800" dirty="0" err="1"/>
              <a:t>ausser</a:t>
            </a:r>
            <a:r>
              <a:rPr lang="de-DE" sz="1800" dirty="0"/>
              <a:t> Bibel und Gesangbuch, wäre Todsünde, Müßiggang für ein Mädchen. Wie oft wurde mir meine Liebe zum lesen nicht verbittert, manchmal die Bücher verschlossen, und ich an den </a:t>
            </a:r>
            <a:r>
              <a:rPr lang="de-DE" sz="1800" dirty="0" err="1"/>
              <a:t>Spinnroken</a:t>
            </a:r>
            <a:r>
              <a:rPr lang="de-DE" sz="1800" dirty="0"/>
              <a:t> verwiesen. Da ich so fertig lesen konnte, so legte ich mein Buch aufs linke Knie, und spann mit der rechten Hand. </a:t>
            </a:r>
            <a:endParaRPr lang="de-DE" sz="1800" dirty="0" smtClean="0"/>
          </a:p>
          <a:p>
            <a:pPr marL="0" indent="0">
              <a:lnSpc>
                <a:spcPct val="110000"/>
              </a:lnSpc>
              <a:buNone/>
            </a:pPr>
            <a:r>
              <a:rPr lang="de-DE" sz="1800" b="1" i="1" dirty="0" smtClean="0"/>
              <a:t>Versuch </a:t>
            </a:r>
            <a:r>
              <a:rPr lang="de-DE" sz="1800" b="1" i="1" dirty="0"/>
              <a:t>über meine Verstandeserziehung </a:t>
            </a:r>
            <a:r>
              <a:rPr lang="de-DE" sz="1800" b="1" dirty="0"/>
              <a:t>(1791)</a:t>
            </a:r>
            <a:endParaRPr lang="de-DE" sz="1800" dirty="0" smtClean="0"/>
          </a:p>
          <a:p>
            <a:pPr marL="0" indent="0">
              <a:lnSpc>
                <a:spcPct val="110000"/>
              </a:lnSpc>
              <a:buNone/>
            </a:pPr>
            <a:endParaRPr lang="de-DE" sz="1600" dirty="0" smtClean="0"/>
          </a:p>
          <a:p>
            <a:pPr marL="0" indent="0">
              <a:lnSpc>
                <a:spcPct val="110000"/>
              </a:lnSpc>
              <a:buNone/>
            </a:pPr>
            <a:endParaRPr lang="de-DE" sz="1600" dirty="0"/>
          </a:p>
        </p:txBody>
      </p:sp>
      <p:sp>
        <p:nvSpPr>
          <p:cNvPr id="7" name="Textplatzhalter 6"/>
          <p:cNvSpPr>
            <a:spLocks noGrp="1"/>
          </p:cNvSpPr>
          <p:nvPr>
            <p:ph type="body" idx="4294967295"/>
          </p:nvPr>
        </p:nvSpPr>
        <p:spPr>
          <a:xfrm>
            <a:off x="8855075" y="1700213"/>
            <a:ext cx="288925" cy="733425"/>
          </a:xfrm>
        </p:spPr>
        <p:txBody>
          <a:bodyPr>
            <a:normAutofit fontScale="25000" lnSpcReduction="20000"/>
          </a:bodyPr>
          <a:lstStyle/>
          <a:p>
            <a:pPr algn="ctr"/>
            <a:r>
              <a:rPr lang="de-DE" sz="1800" dirty="0" smtClean="0"/>
              <a:t>Dorothea </a:t>
            </a:r>
            <a:r>
              <a:rPr lang="de-DE" sz="1800" dirty="0" err="1" smtClean="0"/>
              <a:t>Friderika</a:t>
            </a:r>
            <a:r>
              <a:rPr lang="de-DE" sz="1800" dirty="0" smtClean="0"/>
              <a:t> Baldinger, </a:t>
            </a:r>
            <a:br>
              <a:rPr lang="de-DE" sz="1800" dirty="0" smtClean="0"/>
            </a:br>
            <a:r>
              <a:rPr lang="de-DE" sz="1800" i="1" dirty="0" smtClean="0"/>
              <a:t>Versuch über meine Verstandeserziehung </a:t>
            </a:r>
            <a:r>
              <a:rPr lang="de-DE" sz="1800" dirty="0" smtClean="0"/>
              <a:t>(1791)</a:t>
            </a:r>
            <a:endParaRPr lang="de-DE" sz="1800" dirty="0"/>
          </a:p>
        </p:txBody>
      </p:sp>
      <p:pic>
        <p:nvPicPr>
          <p:cNvPr id="9" name="Grafik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1938876"/>
            <a:ext cx="2095500" cy="3409950"/>
          </a:xfrm>
          <a:prstGeom prst="rect">
            <a:avLst/>
          </a:prstGeom>
        </p:spPr>
      </p:pic>
    </p:spTree>
    <p:extLst>
      <p:ext uri="{BB962C8B-B14F-4D97-AF65-F5344CB8AC3E}">
        <p14:creationId xmlns:p14="http://schemas.microsoft.com/office/powerpoint/2010/main" val="27668743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400" b="1" dirty="0" smtClean="0"/>
              <a:t>Angelika </a:t>
            </a:r>
            <a:r>
              <a:rPr lang="de-DE" sz="2400" b="1" dirty="0" smtClean="0"/>
              <a:t>Rosa</a:t>
            </a:r>
            <a:r>
              <a:rPr lang="de-DE" sz="2400" b="1" dirty="0" smtClean="0"/>
              <a:t>, oder: </a:t>
            </a:r>
            <a:br>
              <a:rPr lang="de-DE" sz="2400" b="1" dirty="0" smtClean="0"/>
            </a:br>
            <a:r>
              <a:rPr lang="de-DE" sz="2400" b="1" dirty="0" smtClean="0"/>
              <a:t>Lektüre als Berufsvorbereitung</a:t>
            </a:r>
            <a:endParaRPr lang="de-DE" sz="2400" dirty="0"/>
          </a:p>
        </p:txBody>
      </p:sp>
      <p:sp>
        <p:nvSpPr>
          <p:cNvPr id="3" name="Fußzeilenplatzhalter 2"/>
          <p:cNvSpPr>
            <a:spLocks noGrp="1"/>
          </p:cNvSpPr>
          <p:nvPr>
            <p:ph type="ftr" sz="quarter" idx="11"/>
          </p:nvPr>
        </p:nvSpPr>
        <p:spPr>
          <a:xfrm>
            <a:off x="304800" y="6410848"/>
            <a:ext cx="4987280" cy="365760"/>
          </a:xfrm>
        </p:spPr>
        <p:txBody>
          <a:bodyPr/>
          <a:lstStyle/>
          <a:p>
            <a:r>
              <a:rPr kumimoji="0" lang="de-DE" dirty="0" smtClean="0"/>
              <a:t>Jutta Heinz: Lektüreszenen in weiblichen Autobiographien</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9</a:t>
            </a:fld>
            <a:endParaRPr kumimoji="0" lang="en-US" dirty="0"/>
          </a:p>
        </p:txBody>
      </p:sp>
      <p:sp>
        <p:nvSpPr>
          <p:cNvPr id="5" name="Inhaltsplatzhalter 4"/>
          <p:cNvSpPr>
            <a:spLocks noGrp="1"/>
          </p:cNvSpPr>
          <p:nvPr>
            <p:ph sz="quarter" idx="1"/>
          </p:nvPr>
        </p:nvSpPr>
        <p:spPr/>
        <p:txBody>
          <a:bodyPr>
            <a:normAutofit/>
          </a:bodyPr>
          <a:lstStyle/>
          <a:p>
            <a:endParaRPr lang="de-DE" sz="1600" dirty="0" smtClean="0"/>
          </a:p>
          <a:p>
            <a:r>
              <a:rPr lang="de-DE" sz="1800" dirty="0"/>
              <a:t>Man ermahnte mich denn besonders, ja in der Musik und in den Wissenschaften nicht weiter zu gehen, da es einem tugendhaften Mädchen gar nicht anstünde, so etwas zu wissen, und ein Mädchen dadurch leicht verführt werden könnte, sondern ich sollte hübsch nähen, stricken und spinnen lernen; - und ich muß hier anmerken daß man da äußerst bigott ist und man hält es für Sünde, ein Mädchen etwas von den schönen Wissenschaften lernen zu lassen. </a:t>
            </a:r>
            <a:endParaRPr lang="de-DE" sz="1800" dirty="0" smtClean="0"/>
          </a:p>
          <a:p>
            <a:endParaRPr lang="de-DE" sz="1800" dirty="0"/>
          </a:p>
          <a:p>
            <a:r>
              <a:rPr lang="de-DE" sz="1800" dirty="0"/>
              <a:t>Auf diese Art arbeitete ich am Tage und halbe Nächte widmete ich den Wissenschaften, und Ruhe und Zufriedenheit nahmen wieder in meinem Herzen Platz, </a:t>
            </a:r>
            <a:r>
              <a:rPr lang="de-DE" sz="1800" dirty="0" smtClean="0"/>
              <a:t>also </a:t>
            </a:r>
            <a:r>
              <a:rPr lang="de-DE" sz="1800" dirty="0"/>
              <a:t>daß ich mich in meiner Lage glücklich </a:t>
            </a:r>
            <a:r>
              <a:rPr lang="de-DE" sz="1800" dirty="0" smtClean="0"/>
              <a:t>fühlte.</a:t>
            </a:r>
          </a:p>
          <a:p>
            <a:endParaRPr lang="de-DE" sz="1800" b="1" i="1" dirty="0" smtClean="0"/>
          </a:p>
          <a:p>
            <a:r>
              <a:rPr lang="de-DE" sz="1800" b="1" i="1" dirty="0" smtClean="0"/>
              <a:t>Lebensschicksale </a:t>
            </a:r>
            <a:r>
              <a:rPr lang="de-DE" sz="1800" b="1" i="1" dirty="0"/>
              <a:t>einer deutschen Frau </a:t>
            </a:r>
            <a:r>
              <a:rPr lang="de-DE" sz="1800" b="1" i="1" dirty="0" smtClean="0"/>
              <a:t>im </a:t>
            </a:r>
            <a:r>
              <a:rPr lang="de-DE" sz="1800" b="1" i="1" dirty="0"/>
              <a:t>18. Jahrhundert </a:t>
            </a:r>
            <a:r>
              <a:rPr lang="de-DE" sz="1800" b="1" dirty="0"/>
              <a:t>(1784/85)</a:t>
            </a:r>
            <a:endParaRPr lang="de-DE" sz="1800" dirty="0"/>
          </a:p>
        </p:txBody>
      </p:sp>
    </p:spTree>
    <p:extLst>
      <p:ext uri="{BB962C8B-B14F-4D97-AF65-F5344CB8AC3E}">
        <p14:creationId xmlns:p14="http://schemas.microsoft.com/office/powerpoint/2010/main" val="3044056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noAutofit/>
          </a:bodyPr>
          <a:lstStyle/>
          <a:p>
            <a:r>
              <a:rPr lang="de-DE" sz="2400" b="1" dirty="0" smtClean="0"/>
              <a:t>Charlotte von Einem, oder: </a:t>
            </a:r>
            <a:br>
              <a:rPr lang="de-DE" sz="2400" b="1" dirty="0" smtClean="0"/>
            </a:br>
            <a:r>
              <a:rPr lang="de-DE" sz="2400" b="1" dirty="0" smtClean="0"/>
              <a:t>Lektüre als Naschwerk</a:t>
            </a:r>
            <a:endParaRPr lang="de-DE" sz="2400" b="1" dirty="0"/>
          </a:p>
        </p:txBody>
      </p:sp>
      <p:sp>
        <p:nvSpPr>
          <p:cNvPr id="3" name="Fußzeilenplatzhalter 2"/>
          <p:cNvSpPr>
            <a:spLocks noGrp="1"/>
          </p:cNvSpPr>
          <p:nvPr>
            <p:ph type="ftr" sz="quarter" idx="11"/>
          </p:nvPr>
        </p:nvSpPr>
        <p:spPr/>
        <p:txBody>
          <a:bodyPr/>
          <a:lstStyle/>
          <a:p>
            <a:r>
              <a:rPr kumimoji="0" lang="de-DE" smtClean="0"/>
              <a:t>Jutta Heinz: Lektüreszenen in weiblichen Autobiographien</a:t>
            </a:r>
            <a:endParaRPr kumimoji="0" lang="en-US"/>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10</a:t>
            </a:fld>
            <a:endParaRPr kumimoji="0" lang="en-US" dirty="0"/>
          </a:p>
        </p:txBody>
      </p:sp>
      <p:sp>
        <p:nvSpPr>
          <p:cNvPr id="7" name="Inhaltsplatzhalter 6"/>
          <p:cNvSpPr>
            <a:spLocks noGrp="1"/>
          </p:cNvSpPr>
          <p:nvPr>
            <p:ph sz="half" idx="1"/>
          </p:nvPr>
        </p:nvSpPr>
        <p:spPr/>
        <p:txBody>
          <a:bodyPr>
            <a:normAutofit/>
          </a:bodyPr>
          <a:lstStyle/>
          <a:p>
            <a:pPr marL="0" indent="0">
              <a:buNone/>
            </a:pPr>
            <a:r>
              <a:rPr lang="de-DE" sz="1800" b="1" dirty="0" smtClean="0"/>
              <a:t>Charlotte von Einem:</a:t>
            </a:r>
            <a:r>
              <a:rPr lang="de-DE" sz="1800" b="1" i="1" dirty="0" smtClean="0"/>
              <a:t> Jugendgeschichte </a:t>
            </a:r>
            <a:r>
              <a:rPr lang="de-DE" sz="1800" b="1" dirty="0" smtClean="0"/>
              <a:t>(1824-26)</a:t>
            </a:r>
          </a:p>
          <a:p>
            <a:pPr marL="0" indent="0">
              <a:buNone/>
            </a:pPr>
            <a:endParaRPr lang="de-DE" sz="1800" b="1" i="1" dirty="0"/>
          </a:p>
          <a:p>
            <a:pPr marL="0" indent="0">
              <a:buNone/>
            </a:pPr>
            <a:r>
              <a:rPr lang="de-DE" sz="1800" dirty="0" smtClean="0"/>
              <a:t>Er legte</a:t>
            </a:r>
            <a:r>
              <a:rPr lang="de-DE" sz="1800" dirty="0"/>
              <a:t>, mittel- und unmittelbar den Grund zu meiner Bildung. Er las mir vor was er von Geschichten u. Schauspielen mir </a:t>
            </a:r>
            <a:r>
              <a:rPr lang="de-DE" sz="1800" dirty="0" err="1"/>
              <a:t>nüzlich</a:t>
            </a:r>
            <a:r>
              <a:rPr lang="de-DE" sz="1800" dirty="0"/>
              <a:t> fand, denn er war immer reich an Lektüre </a:t>
            </a:r>
            <a:r>
              <a:rPr lang="de-DE" sz="1800" dirty="0" err="1"/>
              <a:t>vorzügl</a:t>
            </a:r>
            <a:r>
              <a:rPr lang="de-DE" sz="1800" dirty="0"/>
              <a:t>. Neuer Schriften […]. Es kamen nun Gellerts Werke, Weißens Opern pp Übersetzungen des „Don </a:t>
            </a:r>
            <a:r>
              <a:rPr lang="de-DE" sz="1800" dirty="0" err="1"/>
              <a:t>Quixotte</a:t>
            </a:r>
            <a:r>
              <a:rPr lang="de-DE" sz="1800" dirty="0"/>
              <a:t>“ der tausend und Einer Nacht pp heraus. Oft nascht ich gegen Verbot und lernte bald rohe Blätter finden und ordnen so wie Zeitung Nachrichten mich sehr </a:t>
            </a:r>
            <a:r>
              <a:rPr lang="de-DE" sz="1800" dirty="0" err="1"/>
              <a:t>interessirten</a:t>
            </a:r>
            <a:r>
              <a:rPr lang="de-DE" sz="1800" dirty="0"/>
              <a:t> </a:t>
            </a:r>
            <a:endParaRPr lang="de-DE" sz="1800" b="1" i="1" dirty="0"/>
          </a:p>
        </p:txBody>
      </p:sp>
      <p:sp>
        <p:nvSpPr>
          <p:cNvPr id="8" name="Inhaltsplatzhalter 7"/>
          <p:cNvSpPr>
            <a:spLocks noGrp="1"/>
          </p:cNvSpPr>
          <p:nvPr>
            <p:ph sz="half" idx="2"/>
          </p:nvPr>
        </p:nvSpPr>
        <p:spPr/>
        <p:txBody>
          <a:bodyPr>
            <a:normAutofit/>
          </a:bodyPr>
          <a:lstStyle/>
          <a:p>
            <a:pPr marL="0" indent="0">
              <a:buNone/>
            </a:pPr>
            <a:r>
              <a:rPr lang="de-DE" sz="1800" b="1" dirty="0" smtClean="0"/>
              <a:t>Luise Wiedemann: </a:t>
            </a:r>
            <a:r>
              <a:rPr lang="de-DE" sz="1800" b="1" i="1" dirty="0" smtClean="0"/>
              <a:t>Erinnerungen </a:t>
            </a:r>
            <a:r>
              <a:rPr lang="de-DE" sz="1800" b="1" dirty="0" smtClean="0"/>
              <a:t>(ED: 1929)</a:t>
            </a:r>
          </a:p>
          <a:p>
            <a:pPr marL="0" indent="0">
              <a:buNone/>
            </a:pPr>
            <a:endParaRPr lang="de-DE" sz="1800" b="1" dirty="0"/>
          </a:p>
          <a:p>
            <a:pPr marL="0" indent="0">
              <a:buNone/>
            </a:pPr>
            <a:r>
              <a:rPr lang="de-DE" sz="1800" dirty="0"/>
              <a:t>Ich durfte Französisch so viel lesen wie ich wünschte damit ich mich [!] schnell die Sprache zu eigen machte, u. bekam </a:t>
            </a:r>
            <a:r>
              <a:rPr lang="de-DE" sz="1800" dirty="0" err="1"/>
              <a:t>vieleicht</a:t>
            </a:r>
            <a:r>
              <a:rPr lang="de-DE" sz="1800" dirty="0"/>
              <a:t> zu viel zu lesen. Abends lasen wir ernste Sachen. Deutsch suchte man sich unter der Hand zu verschaffen u. manches Buch ward in geheim verschlungen – was ich nicht billigen will.</a:t>
            </a:r>
          </a:p>
          <a:p>
            <a:pPr marL="0" indent="0">
              <a:buNone/>
            </a:pPr>
            <a:endParaRPr lang="de-DE" sz="1800" dirty="0"/>
          </a:p>
        </p:txBody>
      </p:sp>
    </p:spTree>
    <p:extLst>
      <p:ext uri="{BB962C8B-B14F-4D97-AF65-F5344CB8AC3E}">
        <p14:creationId xmlns:p14="http://schemas.microsoft.com/office/powerpoint/2010/main" val="2420119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400" b="1" dirty="0" smtClean="0"/>
              <a:t>Sophie von La </a:t>
            </a:r>
            <a:r>
              <a:rPr lang="de-DE" sz="2400" b="1" dirty="0" smtClean="0"/>
              <a:t>Roche</a:t>
            </a:r>
            <a:r>
              <a:rPr lang="de-DE" sz="2400" b="1" dirty="0" smtClean="0"/>
              <a:t>, oder: </a:t>
            </a:r>
            <a:br>
              <a:rPr lang="de-DE" sz="2400" b="1" dirty="0" smtClean="0"/>
            </a:br>
            <a:r>
              <a:rPr lang="de-DE" sz="2400" b="1" dirty="0" smtClean="0"/>
              <a:t>Erziehung zur Autorin</a:t>
            </a:r>
            <a:endParaRPr lang="de-DE" sz="2400" b="1" dirty="0"/>
          </a:p>
        </p:txBody>
      </p:sp>
      <p:sp>
        <p:nvSpPr>
          <p:cNvPr id="3" name="Fußzeilenplatzhalter 2"/>
          <p:cNvSpPr>
            <a:spLocks noGrp="1"/>
          </p:cNvSpPr>
          <p:nvPr>
            <p:ph type="ftr" sz="quarter" idx="11"/>
          </p:nvPr>
        </p:nvSpPr>
        <p:spPr>
          <a:xfrm>
            <a:off x="304800" y="6410848"/>
            <a:ext cx="4987280" cy="365760"/>
          </a:xfrm>
        </p:spPr>
        <p:txBody>
          <a:bodyPr/>
          <a:lstStyle/>
          <a:p>
            <a:r>
              <a:rPr kumimoji="0" lang="de-DE" dirty="0" smtClean="0"/>
              <a:t>Jutta Heinz: Lektüreszenen in weiblichen Autobiographien</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11</a:t>
            </a:fld>
            <a:endParaRPr kumimoji="0" lang="en-US" dirty="0"/>
          </a:p>
        </p:txBody>
      </p:sp>
      <p:sp>
        <p:nvSpPr>
          <p:cNvPr id="5" name="Inhaltsplatzhalter 4"/>
          <p:cNvSpPr>
            <a:spLocks noGrp="1"/>
          </p:cNvSpPr>
          <p:nvPr>
            <p:ph sz="quarter" idx="1"/>
          </p:nvPr>
        </p:nvSpPr>
        <p:spPr>
          <a:xfrm>
            <a:off x="301752" y="1527048"/>
            <a:ext cx="7150568" cy="4782272"/>
          </a:xfrm>
        </p:spPr>
        <p:txBody>
          <a:bodyPr>
            <a:noAutofit/>
          </a:bodyPr>
          <a:lstStyle/>
          <a:p>
            <a:r>
              <a:rPr lang="de-DE" sz="1800" dirty="0"/>
              <a:t>Nachher machte mein Vater mich früh die Bücher lieben, da er mich oft, ehe ich volle zwei Jahre alt war, in seine Bibliothek trug, wo er mich mit den schönen Verzierungen der Einbände und Titelblätter zu belustigen suchte, und es auch damit so weit brachte, daß ich mit 3 Jahre vollkommen lesen konnte; wohingegen meine Mutter mich, da unser schönes Haus nahe an einem Thore lag, bei ihren Spaziergängen mit sich nahm, und auf einer freundlichen mit Bäumen </a:t>
            </a:r>
            <a:r>
              <a:rPr lang="de-DE" sz="1800" dirty="0" err="1"/>
              <a:t>umfaßten</a:t>
            </a:r>
            <a:r>
              <a:rPr lang="de-DE" sz="1800" dirty="0"/>
              <a:t> Wiese mich hinsetzte (IV f.)</a:t>
            </a:r>
            <a:endParaRPr lang="de-DE" sz="1800" dirty="0" smtClean="0"/>
          </a:p>
          <a:p>
            <a:r>
              <a:rPr lang="de-DE" sz="1800" dirty="0" smtClean="0"/>
              <a:t>An </a:t>
            </a:r>
            <a:r>
              <a:rPr lang="de-DE" sz="1800" dirty="0"/>
              <a:t>der Tafel </a:t>
            </a:r>
            <a:r>
              <a:rPr lang="de-DE" sz="1800" dirty="0" err="1"/>
              <a:t>faßte</a:t>
            </a:r>
            <a:r>
              <a:rPr lang="de-DE" sz="1800" dirty="0"/>
              <a:t> dann mein Mann, oder ein Fremder den Faden auf, und man hörte Gedanken, welche die erste Idee bereicherten oder ausführten, und auch dieses wurde eine Übung für mein Gedächtnis, welche meine Kenntnisse vermehrte, aber natürlich zugleich das, was </a:t>
            </a:r>
            <a:r>
              <a:rPr lang="de-DE" sz="1800" i="1" dirty="0"/>
              <a:t>Lavater</a:t>
            </a:r>
            <a:r>
              <a:rPr lang="de-DE" sz="1800" dirty="0"/>
              <a:t> leichtes Schweben meiner Gedanken </a:t>
            </a:r>
            <a:r>
              <a:rPr lang="de-DE" sz="1800" dirty="0" smtClean="0"/>
              <a:t>nannte.</a:t>
            </a:r>
          </a:p>
          <a:p>
            <a:r>
              <a:rPr lang="de-DE" sz="1800" b="1" i="1" dirty="0" err="1"/>
              <a:t>Melusinens</a:t>
            </a:r>
            <a:r>
              <a:rPr lang="de-DE" sz="1800" b="1" i="1" dirty="0"/>
              <a:t> Sommer-Abende </a:t>
            </a:r>
            <a:r>
              <a:rPr lang="de-DE" sz="1800" b="1" dirty="0"/>
              <a:t>(1806)</a:t>
            </a:r>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2320" y="2852936"/>
            <a:ext cx="1521292" cy="2160066"/>
          </a:xfrm>
          <a:prstGeom prst="rect">
            <a:avLst/>
          </a:prstGeom>
        </p:spPr>
      </p:pic>
    </p:spTree>
    <p:extLst>
      <p:ext uri="{BB962C8B-B14F-4D97-AF65-F5344CB8AC3E}">
        <p14:creationId xmlns:p14="http://schemas.microsoft.com/office/powerpoint/2010/main" val="1240946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2400" b="1" dirty="0"/>
              <a:t>Johanna </a:t>
            </a:r>
            <a:r>
              <a:rPr lang="de-DE" sz="2400" b="1" dirty="0" smtClean="0"/>
              <a:t>Schopenhauer</a:t>
            </a:r>
            <a:r>
              <a:rPr lang="de-DE" sz="2400" b="1" dirty="0" smtClean="0"/>
              <a:t>, oder: </a:t>
            </a:r>
            <a:br>
              <a:rPr lang="de-DE" sz="2400" b="1" dirty="0" smtClean="0"/>
            </a:br>
            <a:r>
              <a:rPr lang="de-DE" sz="2400" b="1" dirty="0" smtClean="0"/>
              <a:t>„Dichtung und Wahrheit“, weiblich</a:t>
            </a:r>
            <a:endParaRPr lang="de-DE" sz="2400" b="1" dirty="0"/>
          </a:p>
        </p:txBody>
      </p:sp>
      <p:sp>
        <p:nvSpPr>
          <p:cNvPr id="3" name="Fußzeilenplatzhalter 2"/>
          <p:cNvSpPr>
            <a:spLocks noGrp="1"/>
          </p:cNvSpPr>
          <p:nvPr>
            <p:ph type="ftr" sz="quarter" idx="11"/>
          </p:nvPr>
        </p:nvSpPr>
        <p:spPr>
          <a:xfrm>
            <a:off x="304800" y="6410848"/>
            <a:ext cx="5059288" cy="365760"/>
          </a:xfrm>
        </p:spPr>
        <p:txBody>
          <a:bodyPr/>
          <a:lstStyle/>
          <a:p>
            <a:r>
              <a:rPr kumimoji="0" lang="de-DE" dirty="0" smtClean="0"/>
              <a:t>Jutta Heinz: Lektüreszenen in weiblichen Autobiographien</a:t>
            </a:r>
            <a:endParaRPr kumimoji="0" lang="en-US" dirty="0"/>
          </a:p>
        </p:txBody>
      </p:sp>
      <p:sp>
        <p:nvSpPr>
          <p:cNvPr id="4" name="Foliennummernplatzhalter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12</a:t>
            </a:fld>
            <a:endParaRPr kumimoji="0" lang="en-US" dirty="0"/>
          </a:p>
        </p:txBody>
      </p:sp>
      <p:sp>
        <p:nvSpPr>
          <p:cNvPr id="5" name="Inhaltsplatzhalter 4"/>
          <p:cNvSpPr>
            <a:spLocks noGrp="1"/>
          </p:cNvSpPr>
          <p:nvPr>
            <p:ph sz="quarter" idx="1"/>
          </p:nvPr>
        </p:nvSpPr>
        <p:spPr>
          <a:xfrm>
            <a:off x="301752" y="1527048"/>
            <a:ext cx="7068142" cy="4782272"/>
          </a:xfrm>
        </p:spPr>
        <p:txBody>
          <a:bodyPr>
            <a:noAutofit/>
          </a:bodyPr>
          <a:lstStyle/>
          <a:p>
            <a:r>
              <a:rPr lang="de-DE" sz="1800" dirty="0"/>
              <a:t>Ein Mädchen und Englisch lernen! Wozu in aller Welt sollte ihr das nützen? Die Frage wurde täglich von Freunden und Verwandten wiederholt, denn die Sache war damals in Danzig etwas Unerhörtes. </a:t>
            </a:r>
            <a:r>
              <a:rPr lang="de-DE" sz="1800" dirty="0" smtClean="0"/>
              <a:t>[…] Der </a:t>
            </a:r>
            <a:r>
              <a:rPr lang="de-DE" sz="1800" dirty="0"/>
              <a:t>Widerwille gegen den Gedanken für ein gelehrtes Frauenzimmer zu gelten, lag schon damals, wie eben noch jetzt, in meiner jungen Seele, so viel Rühmliches mir auch mein Kandidat von Madame </a:t>
            </a:r>
            <a:r>
              <a:rPr lang="de-DE" sz="1800" dirty="0" err="1"/>
              <a:t>Dacier</a:t>
            </a:r>
            <a:r>
              <a:rPr lang="de-DE" sz="1800" dirty="0"/>
              <a:t> und Frau Professorin Gottsched sagte.</a:t>
            </a:r>
          </a:p>
          <a:p>
            <a:endParaRPr lang="de-DE" sz="1800" dirty="0"/>
          </a:p>
          <a:p>
            <a:r>
              <a:rPr lang="de-DE" sz="1800" dirty="0" smtClean="0"/>
              <a:t>Weises </a:t>
            </a:r>
            <a:r>
              <a:rPr lang="de-DE" sz="1800" dirty="0"/>
              <a:t>Kinderfreund, der erst vor Kurzem ans Licht getreten war, dieses vortreffliche, in seiner Art noch immer unübertroffene Werk war es, das, wenn meine poetische Exaltation gar zu </a:t>
            </a:r>
            <a:r>
              <a:rPr lang="de-DE" sz="1800" dirty="0" err="1"/>
              <a:t>überschwenglich</a:t>
            </a:r>
            <a:r>
              <a:rPr lang="de-DE" sz="1800" dirty="0"/>
              <a:t> zu werden drohte, mich immer wieder in das Element zurückführte, in welches ich eigentlich noch gehörte, in die stille, freundliche </a:t>
            </a:r>
            <a:r>
              <a:rPr lang="de-DE" sz="1800" dirty="0" smtClean="0"/>
              <a:t>Kinderwelt. </a:t>
            </a:r>
          </a:p>
          <a:p>
            <a:r>
              <a:rPr lang="de-DE" sz="1800" b="1" i="1" dirty="0"/>
              <a:t>Jugendleben und Wanderbilder </a:t>
            </a:r>
            <a:r>
              <a:rPr lang="de-DE" sz="1800" b="1" dirty="0"/>
              <a:t>(1839)</a:t>
            </a:r>
            <a:endParaRPr lang="de-DE" sz="1800" dirty="0"/>
          </a:p>
          <a:p>
            <a:endParaRPr lang="de-DE" sz="1800"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894" y="2492897"/>
            <a:ext cx="1500798" cy="1944216"/>
          </a:xfrm>
          <a:prstGeom prst="rect">
            <a:avLst/>
          </a:prstGeom>
        </p:spPr>
      </p:pic>
    </p:spTree>
    <p:extLst>
      <p:ext uri="{BB962C8B-B14F-4D97-AF65-F5344CB8AC3E}">
        <p14:creationId xmlns:p14="http://schemas.microsoft.com/office/powerpoint/2010/main" val="3267425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2800" b="1" dirty="0" smtClean="0"/>
              <a:t>IV. Zusammenfassung</a:t>
            </a:r>
            <a:endParaRPr lang="de-DE" sz="2800" b="1" dirty="0"/>
          </a:p>
        </p:txBody>
      </p:sp>
      <p:sp>
        <p:nvSpPr>
          <p:cNvPr id="5" name="Inhaltsplatzhalter 4"/>
          <p:cNvSpPr>
            <a:spLocks noGrp="1"/>
          </p:cNvSpPr>
          <p:nvPr>
            <p:ph sz="quarter" idx="1"/>
          </p:nvPr>
        </p:nvSpPr>
        <p:spPr/>
        <p:txBody>
          <a:bodyPr>
            <a:normAutofit/>
          </a:bodyPr>
          <a:lstStyle/>
          <a:p>
            <a:endParaRPr lang="de-DE" sz="1600" dirty="0" smtClean="0"/>
          </a:p>
          <a:p>
            <a:pPr marL="0" indent="0">
              <a:buNone/>
            </a:pPr>
            <a:r>
              <a:rPr lang="de-DE" sz="1800" dirty="0" smtClean="0"/>
              <a:t>Daß </a:t>
            </a:r>
            <a:r>
              <a:rPr lang="de-DE" sz="1800" dirty="0"/>
              <a:t>ich aber für meine Handlungen völlige Freiheit verlange, daß mein Tun und Lassen, von meiner Überzeugung abhängen </a:t>
            </a:r>
            <a:r>
              <a:rPr lang="de-DE" sz="1800" dirty="0" smtClean="0"/>
              <a:t>müsse!</a:t>
            </a:r>
          </a:p>
          <a:p>
            <a:pPr marL="0" indent="0">
              <a:buNone/>
            </a:pPr>
            <a:r>
              <a:rPr lang="de-DE" sz="1800" dirty="0" smtClean="0"/>
              <a:t>(</a:t>
            </a:r>
            <a:r>
              <a:rPr lang="de-DE" sz="1800" i="1" dirty="0" smtClean="0"/>
              <a:t>Bekenntnisse einer schönen Seele, </a:t>
            </a:r>
            <a:r>
              <a:rPr lang="de-DE" sz="1800" dirty="0" smtClean="0"/>
              <a:t>6. Buch, </a:t>
            </a:r>
            <a:r>
              <a:rPr lang="de-DE" sz="1800" i="1" dirty="0" smtClean="0"/>
              <a:t>Wilhelm Meisters Lehrjahre</a:t>
            </a:r>
            <a:r>
              <a:rPr lang="de-DE" sz="1800" dirty="0" smtClean="0"/>
              <a:t>)</a:t>
            </a:r>
            <a:endParaRPr lang="de-DE" sz="1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1880" y="3068960"/>
            <a:ext cx="1956949" cy="2726682"/>
          </a:xfrm>
          <a:prstGeom prst="rect">
            <a:avLst/>
          </a:prstGeom>
        </p:spPr>
      </p:pic>
    </p:spTree>
    <p:extLst>
      <p:ext uri="{BB962C8B-B14F-4D97-AF65-F5344CB8AC3E}">
        <p14:creationId xmlns:p14="http://schemas.microsoft.com/office/powerpoint/2010/main" val="41869748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1578</Words>
  <Application>Microsoft Office PowerPoint</Application>
  <PresentationFormat>Bildschirmpräsentation (4:3)</PresentationFormat>
  <Paragraphs>96</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Civic</vt:lpstr>
      <vt:lpstr>Jutta Heinz:  In der rechten Hand das Spinnrad, in der linken das Buch – Lektüreszenen in weiblichen Autobiographien zwischen 1750 und 1800</vt:lpstr>
      <vt:lpstr>Gliederung</vt:lpstr>
      <vt:lpstr>I. Weibliche Autobiographien</vt:lpstr>
      <vt:lpstr>II. Zur Kritik an der „Frauenzimmerlektüre“</vt:lpstr>
      <vt:lpstr>II. Zur Kritik an der „Frauenzimmerlektüre“</vt:lpstr>
      <vt:lpstr>Anna Louisa Karsch, oder:  Das Urbild der lesenden Autodidaktin</vt:lpstr>
      <vt:lpstr> Anna Louisa Karsch, oder:  Das Urbild der lesenden Autodidaktin</vt:lpstr>
      <vt:lpstr>Dorothea Friderika Baldinger, oder: Die Ehe als Lese- und Bildungsgemeinschaft</vt:lpstr>
      <vt:lpstr>Angelika Rosa, oder:  Lektüre als Berufsvorbereitung</vt:lpstr>
      <vt:lpstr>Charlotte von Einem, oder:  Lektüre als Naschwerk</vt:lpstr>
      <vt:lpstr>Sophie von La Roche, oder:  Erziehung zur Autorin</vt:lpstr>
      <vt:lpstr>Johanna Schopenhauer, oder:  „Dichtung und Wahrheit“, weiblich</vt:lpstr>
      <vt:lpstr>IV. Zusammenfassung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der rechten Hand das Spinnrad, in der linken das Buch – Lektüreszenen in weiblichen Autobiographien zwischen 1750 und 1800</dc:title>
  <dc:creator>jutta</dc:creator>
  <cp:lastModifiedBy>jutta</cp:lastModifiedBy>
  <cp:revision>35</cp:revision>
  <dcterms:created xsi:type="dcterms:W3CDTF">2013-08-08T06:54:03Z</dcterms:created>
  <dcterms:modified xsi:type="dcterms:W3CDTF">2013-10-01T11:19:59Z</dcterms:modified>
</cp:coreProperties>
</file>