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64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8" r:id="rId15"/>
    <p:sldId id="279" r:id="rId16"/>
    <p:sldId id="280" r:id="rId17"/>
    <p:sldId id="281" r:id="rId18"/>
  </p:sldIdLst>
  <p:sldSz cx="12188825" cy="6858000"/>
  <p:notesSz cx="6858000" cy="9144000"/>
  <p:defaultTextStyle>
    <a:defPPr rtl="0">
      <a:defRPr lang="de-de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howGuides="1">
      <p:cViewPr varScale="1">
        <p:scale>
          <a:sx n="161" d="100"/>
          <a:sy n="161" d="100"/>
        </p:scale>
        <p:origin x="150" y="18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5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8471CA7-C7F5-4357-8634-245DFB53626A}" type="datetime1">
              <a:rPr lang="de-DE" smtClean="0">
                <a:solidFill>
                  <a:schemeClr val="tx2"/>
                </a:solidFill>
              </a:rPr>
              <a:t>27.02.2019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de-DE" smtClean="0">
                <a:solidFill>
                  <a:schemeClr val="tx2"/>
                </a:solidFill>
              </a:rPr>
              <a:pPr algn="r" rtl="0"/>
              <a:t>‹Nr.›</a:t>
            </a:fld>
            <a:endParaRPr lang="de-D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EBD9EDEE-B7FC-48B6-84C2-4E9B2A4DEB5D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2466800-FCC4-40ED-8121-852392402905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5053304" cy="4470400"/>
          </a:xfrm>
        </p:spPr>
        <p:txBody>
          <a:bodyPr rtlCol="0">
            <a:normAutofit/>
          </a:bodyPr>
          <a:lstStyle>
            <a:lvl1pPr algn="l" rtl="0">
              <a:defRPr sz="2300" baseline="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46811" y="1701800"/>
            <a:ext cx="5027852" cy="4470400"/>
          </a:xfrm>
        </p:spPr>
        <p:txBody>
          <a:bodyPr rtlCol="0">
            <a:normAutofit/>
          </a:bodyPr>
          <a:lstStyle>
            <a:lvl1pPr algn="l" rtl="0">
              <a:defRPr sz="23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BD3B511-74A1-49C1-8BBF-6E5801F20CF1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21372" y="1608836"/>
            <a:ext cx="4973041" cy="6771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117309" y="2349500"/>
            <a:ext cx="4977104" cy="3822699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01622" y="1608836"/>
            <a:ext cx="4973041" cy="6771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297559" y="2349500"/>
            <a:ext cx="4977104" cy="38227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495B4C8-53B4-41A2-BC27-1A17041F23EC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121F4CC-59E5-46B4-B50C-58254FB25E79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BF8962-F33D-41F6-B966-B9C74FFE9417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49111FD-66A0-445D-8D3E-E2E26D9FA204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81C9C88-B364-42F9-97DA-AB3AB30F19DE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1701800"/>
            <a:ext cx="10157354" cy="4394200"/>
          </a:xfrm>
        </p:spPr>
        <p:txBody>
          <a:bodyPr vert="eaVert" rtlCol="0"/>
          <a:lstStyle/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C53170-3258-4451-8276-C388C383B5A5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AB646A6-A3F4-4A74-A98A-2E7AEF4EF1AF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de-DE" noProof="0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de-DE" noProof="0" dirty="0"/>
              <a:t>Textmasterformat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6580EDB4-80EA-4326-BCA5-E9CE28A4E771}" type="datetime1">
              <a:rPr lang="de-DE" smtClean="0"/>
              <a:pPr/>
              <a:t>27.02.2019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dirty="0"/>
              <a:t>Was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Aufklärung</a:t>
            </a:r>
            <a:r>
              <a:rPr lang="en-US" dirty="0"/>
              <a:t>?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US" dirty="0" err="1"/>
              <a:t>Antworten</a:t>
            </a:r>
            <a:r>
              <a:rPr lang="en-US" dirty="0"/>
              <a:t> von Kant, Wieland, Lessing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6D998D1-EE16-4BAF-B8CB-A06FD6BDE8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242" y="0"/>
            <a:ext cx="3186514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A6D224-0012-4EF9-B68E-3CD28309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29578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Gliederung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D7ED4CE-7626-4A6E-AB6C-F710346F3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1268760"/>
            <a:ext cx="7128792" cy="4679528"/>
          </a:xfrm>
        </p:spPr>
        <p:txBody>
          <a:bodyPr>
            <a:normAutofit/>
          </a:bodyPr>
          <a:lstStyle/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eine</a:t>
            </a:r>
            <a:r>
              <a:rPr lang="de-DE" sz="1800" dirty="0"/>
              <a:t> </a:t>
            </a:r>
            <a:r>
              <a:rPr lang="de-DE" sz="1800" dirty="0">
                <a:solidFill>
                  <a:srgbClr val="C00000"/>
                </a:solidFill>
              </a:rPr>
              <a:t>Metapher</a:t>
            </a:r>
          </a:p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Lexikondefinitionen</a:t>
            </a:r>
          </a:p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eine berühmte Preisfrage</a:t>
            </a:r>
          </a:p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Kant: Mut zum Selbstdenken</a:t>
            </a:r>
          </a:p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Wieland: eine Selbstverständlichkeit</a:t>
            </a:r>
          </a:p>
          <a:p>
            <a:r>
              <a:rPr lang="de-DE" sz="1800" dirty="0"/>
              <a:t>Was ist Aufklärung? – </a:t>
            </a:r>
            <a:r>
              <a:rPr lang="de-DE" sz="1800" dirty="0">
                <a:solidFill>
                  <a:srgbClr val="C00000"/>
                </a:solidFill>
              </a:rPr>
              <a:t>Lessing: lieber irren als</a:t>
            </a:r>
            <a:br>
              <a:rPr lang="de-DE" sz="1800" dirty="0">
                <a:solidFill>
                  <a:srgbClr val="C00000"/>
                </a:solidFill>
              </a:rPr>
            </a:br>
            <a:r>
              <a:rPr lang="de-DE" sz="1800" dirty="0">
                <a:solidFill>
                  <a:srgbClr val="C00000"/>
                </a:solidFill>
              </a:rPr>
              <a:t>aufhören zu suchen</a:t>
            </a:r>
          </a:p>
          <a:p>
            <a:r>
              <a:rPr lang="de-DE" sz="1800" dirty="0"/>
              <a:t>Was ist Aufklärung?</a:t>
            </a:r>
          </a:p>
          <a:p>
            <a:endParaRPr lang="de-DE" sz="1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4630E5-848D-462C-A8DF-63A090C825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389" y="1196752"/>
            <a:ext cx="2840127" cy="402721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1297B90-C208-4755-B83C-84372E4891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5489446"/>
            <a:ext cx="2232248" cy="12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38D6F-0F29-492B-8DC9-4CB19A81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120552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eine Metapher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9556-B587-4E25-9D1F-0454DFEAE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8201" y="1628800"/>
            <a:ext cx="5688632" cy="4470400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de-DE" sz="1800" dirty="0"/>
              <a:t>„Was man von dem Vorteile und Schaden der Aufklärung sagt, ließe sich </a:t>
            </a:r>
            <a:r>
              <a:rPr lang="de-DE" sz="1800" dirty="0" err="1"/>
              <a:t>gewiß</a:t>
            </a:r>
            <a:r>
              <a:rPr lang="de-DE" sz="1800" dirty="0"/>
              <a:t> gut in einer </a:t>
            </a:r>
            <a:r>
              <a:rPr lang="de-DE" sz="1800" dirty="0">
                <a:solidFill>
                  <a:srgbClr val="C00000"/>
                </a:solidFill>
              </a:rPr>
              <a:t>Fabel vom Feuer </a:t>
            </a:r>
            <a:r>
              <a:rPr lang="de-DE" sz="1800" dirty="0"/>
              <a:t>darstellen. Es ist die Seele der unorganischen Natur, sein mäßiger Gebrauch macht uns das Leben angenehm, es erwärmt unsere Winter und erleuchtet unsere Nächte. Aber das müssen Lichter und Fackeln sein, die </a:t>
            </a:r>
            <a:r>
              <a:rPr lang="de-DE" sz="1800" dirty="0">
                <a:solidFill>
                  <a:srgbClr val="C00000"/>
                </a:solidFill>
              </a:rPr>
              <a:t>Straßenerleuchtung durch angezündete Häuser </a:t>
            </a:r>
            <a:r>
              <a:rPr lang="de-DE" sz="1800" dirty="0"/>
              <a:t>ist eine sehr böse Erleuchtung. Auch </a:t>
            </a:r>
            <a:r>
              <a:rPr lang="de-DE" sz="1800" dirty="0" err="1"/>
              <a:t>muß</a:t>
            </a:r>
            <a:r>
              <a:rPr lang="de-DE" sz="1800" dirty="0"/>
              <a:t> man Kinder damit nicht spielen lassen“. 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endParaRPr lang="de-DE" sz="1800" dirty="0"/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de-DE" sz="1800" i="1" dirty="0"/>
              <a:t>Georg Christoph Lichtenberg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B4B440-03FD-47AA-9663-976861267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24" y="1988840"/>
            <a:ext cx="2667000" cy="26479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2AA2C8F-89E9-406A-8638-133539B92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5565646"/>
            <a:ext cx="2232248" cy="12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4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8CF9-AE9B-4AAD-BBED-4B464E98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04528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Lexikalische Definitionen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534F9E-7918-4421-8BE9-704D32DDF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00" y="1701800"/>
            <a:ext cx="6552728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„1) Die </a:t>
            </a:r>
            <a:r>
              <a:rPr lang="de-DE" sz="1800" dirty="0">
                <a:solidFill>
                  <a:srgbClr val="C00000"/>
                </a:solidFill>
              </a:rPr>
              <a:t>Handlung</a:t>
            </a:r>
            <a:r>
              <a:rPr lang="de-DE" sz="1800" dirty="0"/>
              <a:t> des Aufklärens, besonders im figürlichen Verstande. </a:t>
            </a:r>
          </a:p>
          <a:p>
            <a:pPr marL="0" indent="0">
              <a:buNone/>
            </a:pPr>
            <a:r>
              <a:rPr lang="de-DE" sz="1800" dirty="0"/>
              <a:t>2) Der </a:t>
            </a:r>
            <a:r>
              <a:rPr lang="de-DE" sz="1800" dirty="0">
                <a:solidFill>
                  <a:srgbClr val="C00000"/>
                </a:solidFill>
              </a:rPr>
              <a:t>Zustand</a:t>
            </a:r>
            <a:r>
              <a:rPr lang="de-DE" sz="1800" dirty="0"/>
              <a:t>, da man mehr klare und deutliche, als dunkle Begriffe und </a:t>
            </a:r>
            <a:r>
              <a:rPr lang="de-DE" sz="1800" dirty="0" err="1"/>
              <a:t>Vorurtheile</a:t>
            </a:r>
            <a:r>
              <a:rPr lang="de-DE" sz="1800" dirty="0"/>
              <a:t> hat“. </a:t>
            </a:r>
          </a:p>
          <a:p>
            <a:pPr marL="0" indent="0">
              <a:buNone/>
            </a:pPr>
            <a:r>
              <a:rPr lang="de-DE" sz="1600" dirty="0"/>
              <a:t>Johann Christoph Adelung, </a:t>
            </a:r>
            <a:r>
              <a:rPr lang="de-DE" sz="1600" i="1" dirty="0"/>
              <a:t>Grammatisch-Kritisches Wörterbuch der deutschen Sprache</a:t>
            </a:r>
          </a:p>
          <a:p>
            <a:pPr marL="0" indent="0">
              <a:buNone/>
            </a:pPr>
            <a:r>
              <a:rPr lang="de-DE" sz="1800" dirty="0"/>
              <a:t>„Aufklärung ist die </a:t>
            </a:r>
            <a:r>
              <a:rPr lang="de-DE" sz="1800" dirty="0">
                <a:solidFill>
                  <a:srgbClr val="C00000"/>
                </a:solidFill>
              </a:rPr>
              <a:t>Maxime</a:t>
            </a:r>
            <a:r>
              <a:rPr lang="de-DE" sz="1800" dirty="0"/>
              <a:t>, jederzeit selbst zu denken“. </a:t>
            </a:r>
          </a:p>
          <a:p>
            <a:pPr marL="0" indent="0">
              <a:buNone/>
            </a:pPr>
            <a:r>
              <a:rPr lang="de-DE" sz="1600" i="1" dirty="0"/>
              <a:t>Deutsches Wörterbuch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9D24361-8142-4069-9486-A4B16A56F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2173111"/>
            <a:ext cx="1971907" cy="251177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EE29C83-899E-4C07-84C7-BFA614611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5565646"/>
            <a:ext cx="2232248" cy="129235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40D7BAD-44C1-4D65-8C10-ADD20AABD3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64" y="4625008"/>
            <a:ext cx="3981503" cy="1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8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5097F-D823-4C9C-B66A-2C0932E93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Lexikalische Definitionen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E3D540-A3D1-44C8-B5C3-8CD1702FE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196" y="1700808"/>
            <a:ext cx="7124467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„von </a:t>
            </a:r>
            <a:r>
              <a:rPr lang="de-DE" sz="1800" dirty="0">
                <a:solidFill>
                  <a:srgbClr val="C00000"/>
                </a:solidFill>
              </a:rPr>
              <a:t>Rationalismus</a:t>
            </a:r>
            <a:r>
              <a:rPr lang="de-DE" sz="1800" dirty="0"/>
              <a:t> und Fortschrittsglauben bestimmte europäische geistige Strömung des 17. und besonders des 18. Jahrhunderts, die sich </a:t>
            </a:r>
            <a:r>
              <a:rPr lang="de-DE" sz="1800" dirty="0">
                <a:solidFill>
                  <a:srgbClr val="C00000"/>
                </a:solidFill>
              </a:rPr>
              <a:t>gegen Aberglauben, Vorurteile und Autoritätsdenken</a:t>
            </a:r>
            <a:r>
              <a:rPr lang="de-DE" sz="1800" dirty="0"/>
              <a:t> wendet“. (Duden)</a:t>
            </a:r>
          </a:p>
          <a:p>
            <a:pPr marL="0" indent="0">
              <a:buNone/>
            </a:pPr>
            <a:r>
              <a:rPr lang="de-DE" sz="1800" dirty="0"/>
              <a:t>„Der Begriff Aufklärung […] bezeichnet die um das Jahr 1700 einsetzende Entwicklung, durch </a:t>
            </a:r>
            <a:r>
              <a:rPr lang="de-DE" sz="1800" dirty="0">
                <a:solidFill>
                  <a:srgbClr val="C00000"/>
                </a:solidFill>
              </a:rPr>
              <a:t>rationales Denken </a:t>
            </a:r>
            <a:r>
              <a:rPr lang="de-DE" sz="1800" dirty="0"/>
              <a:t>alle den </a:t>
            </a:r>
            <a:r>
              <a:rPr lang="de-DE" sz="1800" dirty="0">
                <a:solidFill>
                  <a:srgbClr val="C00000"/>
                </a:solidFill>
              </a:rPr>
              <a:t>Fortschritt</a:t>
            </a:r>
            <a:r>
              <a:rPr lang="de-DE" sz="1800" dirty="0"/>
              <a:t> behindernden Strukturen zu überwinden. Es galt </a:t>
            </a:r>
            <a:r>
              <a:rPr lang="de-DE" sz="1800" dirty="0">
                <a:solidFill>
                  <a:srgbClr val="C00000"/>
                </a:solidFill>
              </a:rPr>
              <a:t>Akzeptanz für neu erlangtes Wissen </a:t>
            </a:r>
            <a:r>
              <a:rPr lang="de-DE" sz="1800" dirty="0"/>
              <a:t>zu schaffen. […]</a:t>
            </a:r>
          </a:p>
          <a:p>
            <a:pPr marL="0" indent="0">
              <a:buNone/>
            </a:pPr>
            <a:r>
              <a:rPr lang="de-DE" sz="1900" dirty="0"/>
              <a:t>„die Hinwendung zu den </a:t>
            </a:r>
            <a:r>
              <a:rPr lang="de-DE" sz="1900" dirty="0">
                <a:solidFill>
                  <a:srgbClr val="C00000"/>
                </a:solidFill>
              </a:rPr>
              <a:t>Naturwissenschaften</a:t>
            </a:r>
            <a:r>
              <a:rPr lang="de-DE" sz="1900" dirty="0"/>
              <a:t>, das Plädoyer für </a:t>
            </a:r>
            <a:r>
              <a:rPr lang="de-DE" sz="1900" dirty="0">
                <a:solidFill>
                  <a:srgbClr val="C00000"/>
                </a:solidFill>
              </a:rPr>
              <a:t>religiöse Toleranz </a:t>
            </a:r>
            <a:r>
              <a:rPr lang="de-DE" sz="1900" dirty="0"/>
              <a:t>und die Orientierung am </a:t>
            </a:r>
            <a:r>
              <a:rPr lang="de-DE" sz="1900" dirty="0">
                <a:solidFill>
                  <a:srgbClr val="C00000"/>
                </a:solidFill>
              </a:rPr>
              <a:t>Naturrecht</a:t>
            </a:r>
            <a:r>
              <a:rPr lang="de-DE" sz="1900" dirty="0"/>
              <a:t>. Gesellschaftspolitisch zielte die Aufklärung auf </a:t>
            </a:r>
            <a:r>
              <a:rPr lang="de-DE" sz="1900" dirty="0">
                <a:solidFill>
                  <a:srgbClr val="C00000"/>
                </a:solidFill>
              </a:rPr>
              <a:t>mehr persönliche Handlungsfreiheit, Bildung, Bürgerrechte, allgemeine Menschenrechte und das Gemeinwohl als Staatspfli</a:t>
            </a:r>
            <a:r>
              <a:rPr lang="de-DE" sz="1900" dirty="0"/>
              <a:t>cht“</a:t>
            </a:r>
            <a:r>
              <a:rPr lang="de-DE" sz="1800" dirty="0"/>
              <a:t> (Wikipedia)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8C6039-DA35-48DE-AA35-7540DBBEE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8" y="1722457"/>
            <a:ext cx="2896052" cy="264264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D8DAC7C-EA2B-4ABD-942D-D87BA92F8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die berühmte Frage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AB7C97-383E-4F78-AD47-80BADE53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8068" y="1556792"/>
            <a:ext cx="5544617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„</a:t>
            </a:r>
            <a:r>
              <a:rPr lang="de-DE" sz="1800" dirty="0">
                <a:solidFill>
                  <a:srgbClr val="C00000"/>
                </a:solidFill>
              </a:rPr>
              <a:t>Was ist Aufklärung</a:t>
            </a:r>
            <a:r>
              <a:rPr lang="de-DE" sz="1800" dirty="0"/>
              <a:t>? Diese Frage, die beinahe so wichtig ist, als: </a:t>
            </a:r>
            <a:r>
              <a:rPr lang="de-DE" sz="1800" dirty="0">
                <a:solidFill>
                  <a:srgbClr val="C00000"/>
                </a:solidFill>
              </a:rPr>
              <a:t>Was ist Wahrheit</a:t>
            </a:r>
            <a:r>
              <a:rPr lang="de-DE" sz="1800" dirty="0"/>
              <a:t>? Sollte doch wohl beantwortet werden, ehe man aufzuklären anfinge. Und doch habe ich sie nirgends beantwortet gefunden!“ </a:t>
            </a:r>
          </a:p>
          <a:p>
            <a:pPr marL="0" indent="0">
              <a:buNone/>
            </a:pPr>
            <a:r>
              <a:rPr lang="de-DE" sz="1800" i="1" dirty="0"/>
              <a:t>(Berlinische Monatsschrift)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3537427-54E8-4FCE-BF8C-248055C34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3124816"/>
            <a:ext cx="3766740" cy="319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Kant: Mut und Selbstdenken!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AB7C97-383E-4F78-AD47-80BADE53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0076" y="1556792"/>
            <a:ext cx="5400600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„Aufklärung ist der </a:t>
            </a:r>
            <a:r>
              <a:rPr lang="de-DE" sz="1800" dirty="0">
                <a:solidFill>
                  <a:srgbClr val="C00000"/>
                </a:solidFill>
              </a:rPr>
              <a:t>Ausgang des Menschen aus seiner selbst verschuldeten Unmündigkeit</a:t>
            </a:r>
            <a:r>
              <a:rPr lang="de-DE" sz="1800" dirty="0"/>
              <a:t>. </a:t>
            </a:r>
            <a:r>
              <a:rPr lang="de-DE" sz="1800" dirty="0">
                <a:solidFill>
                  <a:srgbClr val="C00000"/>
                </a:solidFill>
              </a:rPr>
              <a:t>Unmündigkeit</a:t>
            </a:r>
            <a:r>
              <a:rPr lang="de-DE" sz="1800" dirty="0"/>
              <a:t> ist das Unvermögen, sich seines Verstandes ohne Leitung eines anderen zu bedienen. </a:t>
            </a:r>
            <a:r>
              <a:rPr lang="de-DE" sz="1800" dirty="0">
                <a:solidFill>
                  <a:srgbClr val="C00000"/>
                </a:solidFill>
              </a:rPr>
              <a:t>Selbstverschuldet</a:t>
            </a:r>
            <a:r>
              <a:rPr lang="de-DE" sz="1800" dirty="0"/>
              <a:t> ist diese Unmündigkeit, wenn die Ursache derselben nicht am </a:t>
            </a:r>
            <a:r>
              <a:rPr lang="de-DE" sz="1800" dirty="0">
                <a:solidFill>
                  <a:srgbClr val="C00000"/>
                </a:solidFill>
              </a:rPr>
              <a:t>Mangel des Verstandes</a:t>
            </a:r>
            <a:r>
              <a:rPr lang="de-DE" sz="1800" dirty="0"/>
              <a:t>, sondern der </a:t>
            </a:r>
            <a:r>
              <a:rPr lang="de-DE" sz="1800" dirty="0">
                <a:solidFill>
                  <a:srgbClr val="C00000"/>
                </a:solidFill>
              </a:rPr>
              <a:t>Entschließung und des </a:t>
            </a:r>
            <a:r>
              <a:rPr lang="de-DE" sz="1800" dirty="0" err="1">
                <a:solidFill>
                  <a:srgbClr val="C00000"/>
                </a:solidFill>
              </a:rPr>
              <a:t>Muthes</a:t>
            </a:r>
            <a:r>
              <a:rPr lang="de-DE" sz="1800" dirty="0">
                <a:solidFill>
                  <a:srgbClr val="C00000"/>
                </a:solidFill>
              </a:rPr>
              <a:t> </a:t>
            </a:r>
            <a:r>
              <a:rPr lang="de-DE" sz="1800" dirty="0"/>
              <a:t>liegt, sich seiner ohne Leitung eines andern zu bedienen. </a:t>
            </a:r>
            <a:r>
              <a:rPr lang="de-DE" sz="1800" i="1" dirty="0">
                <a:solidFill>
                  <a:srgbClr val="C00000"/>
                </a:solidFill>
              </a:rPr>
              <a:t>Sapere </a:t>
            </a:r>
            <a:r>
              <a:rPr lang="de-DE" sz="1800" i="1" dirty="0" err="1">
                <a:solidFill>
                  <a:srgbClr val="C00000"/>
                </a:solidFill>
              </a:rPr>
              <a:t>aude</a:t>
            </a:r>
            <a:r>
              <a:rPr lang="de-DE" sz="1800" dirty="0"/>
              <a:t>! Habe Muth dich deines eigenen Verstandes zu bedienen! Ist also der Wahlspruch der Aufklärung!“ </a:t>
            </a:r>
            <a:endParaRPr lang="de-DE" sz="18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AFDBF92-D565-4BC5-879D-5B3965BEA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716" y="1628800"/>
            <a:ext cx="2137375" cy="307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2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Kant: Mut und Selbstdenken!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AB7C97-383E-4F78-AD47-80BADE53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8028" y="1556792"/>
            <a:ext cx="5688632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800" dirty="0"/>
              <a:t>„Es ist so </a:t>
            </a:r>
            <a:r>
              <a:rPr lang="de-DE" sz="1800" dirty="0">
                <a:solidFill>
                  <a:srgbClr val="C00000"/>
                </a:solidFill>
              </a:rPr>
              <a:t>bequem, unmündig </a:t>
            </a:r>
            <a:r>
              <a:rPr lang="de-DE" sz="1800" dirty="0"/>
              <a:t>zu sein. Habe ich ein Buch, das für mich Verstand hat ,einen Seelsorger, der für mich Gewissen hat, einen Arzt, der für mich die Diät </a:t>
            </a:r>
            <a:r>
              <a:rPr lang="de-DE" sz="1800" dirty="0" err="1"/>
              <a:t>beureilt</a:t>
            </a:r>
            <a:r>
              <a:rPr lang="de-DE" sz="1800" dirty="0"/>
              <a:t> usw. so brauche mich ja nicht selbst zu bemühen. </a:t>
            </a:r>
            <a:r>
              <a:rPr lang="de-DE" sz="1800" dirty="0">
                <a:solidFill>
                  <a:srgbClr val="C00000"/>
                </a:solidFill>
              </a:rPr>
              <a:t>Ich habe nicht </a:t>
            </a:r>
            <a:r>
              <a:rPr lang="de-DE" sz="1800" dirty="0" err="1">
                <a:solidFill>
                  <a:srgbClr val="C00000"/>
                </a:solidFill>
              </a:rPr>
              <a:t>nöthig</a:t>
            </a:r>
            <a:r>
              <a:rPr lang="de-DE" sz="1800" dirty="0">
                <a:solidFill>
                  <a:srgbClr val="C00000"/>
                </a:solidFill>
              </a:rPr>
              <a:t> zu denken, wenn ich nur bezahlen kann</a:t>
            </a:r>
            <a:r>
              <a:rPr lang="de-DE" sz="1800" dirty="0"/>
              <a:t>“. </a:t>
            </a:r>
          </a:p>
          <a:p>
            <a:pPr marL="0" indent="0">
              <a:buNone/>
            </a:pPr>
            <a:r>
              <a:rPr lang="de-DE" sz="1800" dirty="0"/>
              <a:t>„Wenn denn die Natur unter dieser harten Hülle den Keim, für den sich am zärtlichsten sorgt, nämlich den </a:t>
            </a:r>
            <a:r>
              <a:rPr lang="de-DE" sz="1800" dirty="0">
                <a:solidFill>
                  <a:srgbClr val="C00000"/>
                </a:solidFill>
              </a:rPr>
              <a:t>Hang und Beruf zum freien Denken</a:t>
            </a:r>
            <a:r>
              <a:rPr lang="de-DE" sz="1800" dirty="0"/>
              <a:t>, ausgewickelt hat; so wirkt dieser allmählich auf die Sinnesart des Volkes […] und endlich sogar auch auf die </a:t>
            </a:r>
            <a:r>
              <a:rPr lang="de-DE" sz="1800" dirty="0">
                <a:solidFill>
                  <a:srgbClr val="C00000"/>
                </a:solidFill>
              </a:rPr>
              <a:t>Grundsätze der Regierung</a:t>
            </a:r>
            <a:r>
              <a:rPr lang="de-DE" sz="1800" dirty="0"/>
              <a:t>, die es ihr selbst zuträglich findet, </a:t>
            </a:r>
            <a:r>
              <a:rPr lang="de-DE" sz="1800" dirty="0">
                <a:solidFill>
                  <a:srgbClr val="C00000"/>
                </a:solidFill>
              </a:rPr>
              <a:t>den Menschen, der nun mehr als eine Maschine </a:t>
            </a:r>
            <a:r>
              <a:rPr lang="de-DE" sz="1800" dirty="0"/>
              <a:t>ist, seiner Würde gemäß zu behandeln“</a:t>
            </a:r>
            <a:endParaRPr lang="de-DE" sz="18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ABD4FD-3169-4BB5-B19E-BA2080FDA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24" y="2276872"/>
            <a:ext cx="2565588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6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Wieland: eine Selbstverständlichkeit!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E9F39DD-0A96-4169-8361-EE3DBA10F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520" y="2132856"/>
            <a:ext cx="1327807" cy="1872208"/>
          </a:xfr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5744C7E-2C1F-46AF-9C2C-E852C0DAD553}"/>
              </a:ext>
            </a:extLst>
          </p:cNvPr>
          <p:cNvSpPr txBox="1"/>
          <p:nvPr/>
        </p:nvSpPr>
        <p:spPr>
          <a:xfrm>
            <a:off x="1917948" y="1628800"/>
            <a:ext cx="64807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i="1" dirty="0"/>
              <a:t>Ein paar Goldkörner aus – </a:t>
            </a:r>
            <a:r>
              <a:rPr lang="de-DE" sz="1800" i="1" dirty="0" err="1"/>
              <a:t>Maculatur</a:t>
            </a:r>
            <a:r>
              <a:rPr lang="de-DE" sz="1800" i="1" dirty="0"/>
              <a:t> oder Sechs Antworten auf sechs Fragen </a:t>
            </a:r>
          </a:p>
          <a:p>
            <a:endParaRPr lang="de-DE" sz="1800" i="1" dirty="0"/>
          </a:p>
          <a:p>
            <a:pPr marL="342900" indent="-342900">
              <a:buAutoNum type="arabicParenR"/>
            </a:pPr>
            <a:r>
              <a:rPr lang="de-DE" sz="1800" dirty="0">
                <a:solidFill>
                  <a:srgbClr val="C00000"/>
                </a:solidFill>
              </a:rPr>
              <a:t>Was ist Aufklärung</a:t>
            </a:r>
            <a:r>
              <a:rPr lang="de-DE" sz="1800" dirty="0"/>
              <a:t>?</a:t>
            </a:r>
          </a:p>
          <a:p>
            <a:pPr marL="342900" indent="-342900">
              <a:buAutoNum type="arabicParenR"/>
            </a:pPr>
            <a:r>
              <a:rPr lang="de-DE" sz="1800" dirty="0"/>
              <a:t>Über welche </a:t>
            </a:r>
            <a:r>
              <a:rPr lang="de-DE" sz="1800" dirty="0">
                <a:solidFill>
                  <a:srgbClr val="C00000"/>
                </a:solidFill>
              </a:rPr>
              <a:t>Gegenstände</a:t>
            </a:r>
            <a:r>
              <a:rPr lang="de-DE" sz="1800" dirty="0"/>
              <a:t> kann und </a:t>
            </a:r>
            <a:r>
              <a:rPr lang="de-DE" sz="1800" dirty="0" err="1"/>
              <a:t>muß</a:t>
            </a:r>
            <a:r>
              <a:rPr lang="de-DE" sz="1800" dirty="0"/>
              <a:t> sie sich verbreiten?</a:t>
            </a:r>
          </a:p>
          <a:p>
            <a:pPr marL="342900" indent="-342900">
              <a:buAutoNum type="arabicParenR"/>
            </a:pPr>
            <a:r>
              <a:rPr lang="de-DE" sz="1800" dirty="0"/>
              <a:t>Wo sind ihre </a:t>
            </a:r>
            <a:r>
              <a:rPr lang="de-DE" sz="1800" dirty="0">
                <a:solidFill>
                  <a:srgbClr val="C00000"/>
                </a:solidFill>
              </a:rPr>
              <a:t>Grenzen</a:t>
            </a:r>
            <a:r>
              <a:rPr lang="de-DE" sz="1800" dirty="0"/>
              <a:t>?</a:t>
            </a:r>
          </a:p>
          <a:p>
            <a:pPr marL="342900" indent="-342900">
              <a:buAutoNum type="arabicParenR"/>
            </a:pPr>
            <a:r>
              <a:rPr lang="de-DE" sz="1800" dirty="0"/>
              <a:t>Durch welche </a:t>
            </a:r>
            <a:r>
              <a:rPr lang="de-DE" sz="1800" dirty="0">
                <a:solidFill>
                  <a:srgbClr val="C00000"/>
                </a:solidFill>
              </a:rPr>
              <a:t>Mittel</a:t>
            </a:r>
            <a:r>
              <a:rPr lang="de-DE" sz="1800" dirty="0"/>
              <a:t> wird sie befördert?</a:t>
            </a:r>
          </a:p>
          <a:p>
            <a:pPr marL="342900" indent="-342900">
              <a:buAutoNum type="arabicParenR"/>
            </a:pPr>
            <a:r>
              <a:rPr lang="de-DE" sz="1800" dirty="0"/>
              <a:t>Wer ist </a:t>
            </a:r>
            <a:r>
              <a:rPr lang="de-DE" sz="1800" dirty="0">
                <a:solidFill>
                  <a:srgbClr val="C00000"/>
                </a:solidFill>
              </a:rPr>
              <a:t>berechtigt</a:t>
            </a:r>
            <a:r>
              <a:rPr lang="de-DE" sz="1800" dirty="0"/>
              <a:t> die Menschheit aufzuklären?</a:t>
            </a:r>
          </a:p>
          <a:p>
            <a:pPr marL="342900" indent="-342900">
              <a:buAutoNum type="arabicParenR"/>
            </a:pPr>
            <a:r>
              <a:rPr lang="de-DE" sz="1800" dirty="0"/>
              <a:t>An welchen </a:t>
            </a:r>
            <a:r>
              <a:rPr lang="de-DE" sz="1800" dirty="0">
                <a:solidFill>
                  <a:srgbClr val="C00000"/>
                </a:solidFill>
              </a:rPr>
              <a:t>Folgen</a:t>
            </a:r>
            <a:r>
              <a:rPr lang="de-DE" sz="1800" dirty="0"/>
              <a:t> erkennt man ihre Wahrheit?</a:t>
            </a:r>
          </a:p>
          <a:p>
            <a:pPr marL="342900" indent="-342900">
              <a:buAutoNum type="arabicParenR"/>
            </a:pPr>
            <a:endParaRPr lang="de-DE" sz="18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8C219BB-5161-435D-9B61-ECBE50F12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488" y="4725144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1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Wieland: eine Selbstverständlichkeit!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3C983B70-E513-4C47-A377-2DA127850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764" y="1412776"/>
            <a:ext cx="2207146" cy="2367665"/>
          </a:xfr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6CA1F94-8AA5-4D04-8176-A3B36B718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1414233"/>
            <a:ext cx="1894890" cy="266283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F598C27-B50A-45C0-80E0-F35A7A838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899" y="4869160"/>
            <a:ext cx="3357011" cy="157977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4CF8915-1C5C-4A0A-822A-A364E64CB2EB}"/>
              </a:ext>
            </a:extLst>
          </p:cNvPr>
          <p:cNvSpPr txBox="1"/>
          <p:nvPr/>
        </p:nvSpPr>
        <p:spPr>
          <a:xfrm>
            <a:off x="2782044" y="1639416"/>
            <a:ext cx="51672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„das </a:t>
            </a:r>
            <a:r>
              <a:rPr lang="de-DE" sz="1800" dirty="0">
                <a:solidFill>
                  <a:srgbClr val="C00000"/>
                </a:solidFill>
              </a:rPr>
              <a:t>Wahre vom Falschen </a:t>
            </a:r>
            <a:r>
              <a:rPr lang="de-DE" sz="1800" dirty="0"/>
              <a:t>daran absondert, das Zusammengesetze in seine einfachen </a:t>
            </a:r>
            <a:r>
              <a:rPr lang="de-DE" sz="1800" dirty="0" err="1"/>
              <a:t>Bestandtheile</a:t>
            </a:r>
            <a:r>
              <a:rPr lang="de-DE" sz="1800" dirty="0"/>
              <a:t> auflöst, das Einfache bis zu seinem Ursprung verfolgt, und überhaupt, keiner Vorstellung oder Behauptung, die jemals von Menschen für Wahrheit ausgegeben worden ist, </a:t>
            </a:r>
            <a:r>
              <a:rPr lang="de-DE" sz="1800" dirty="0">
                <a:solidFill>
                  <a:srgbClr val="C00000"/>
                </a:solidFill>
              </a:rPr>
              <a:t>ein </a:t>
            </a:r>
            <a:r>
              <a:rPr lang="de-DE" sz="1800" dirty="0" err="1">
                <a:solidFill>
                  <a:srgbClr val="C00000"/>
                </a:solidFill>
              </a:rPr>
              <a:t>Freybrief</a:t>
            </a:r>
            <a:r>
              <a:rPr lang="de-DE" sz="1800" dirty="0">
                <a:solidFill>
                  <a:srgbClr val="C00000"/>
                </a:solidFill>
              </a:rPr>
              <a:t> gegen die </a:t>
            </a:r>
            <a:r>
              <a:rPr lang="de-DE" sz="1800" dirty="0" err="1">
                <a:solidFill>
                  <a:srgbClr val="C00000"/>
                </a:solidFill>
              </a:rPr>
              <a:t>uneingeschränkeste</a:t>
            </a:r>
            <a:r>
              <a:rPr lang="de-DE" sz="1800" dirty="0">
                <a:solidFill>
                  <a:srgbClr val="C00000"/>
                </a:solidFill>
              </a:rPr>
              <a:t> Untersuchung gestattet wird“</a:t>
            </a:r>
          </a:p>
          <a:p>
            <a:endParaRPr lang="de-DE" sz="1800" dirty="0"/>
          </a:p>
          <a:p>
            <a:r>
              <a:rPr lang="de-DE" sz="1800" dirty="0"/>
              <a:t>„</a:t>
            </a:r>
            <a:r>
              <a:rPr lang="de-DE" sz="1800" dirty="0" err="1"/>
              <a:t>daß</a:t>
            </a:r>
            <a:r>
              <a:rPr lang="de-DE" sz="1800" dirty="0"/>
              <a:t> jedermann – von </a:t>
            </a:r>
            <a:r>
              <a:rPr lang="de-DE" sz="1800" dirty="0">
                <a:solidFill>
                  <a:srgbClr val="C00000"/>
                </a:solidFill>
              </a:rPr>
              <a:t>Sokrates</a:t>
            </a:r>
            <a:r>
              <a:rPr lang="de-DE" sz="1800" dirty="0"/>
              <a:t> oder </a:t>
            </a:r>
            <a:r>
              <a:rPr lang="de-DE" sz="1800" dirty="0">
                <a:solidFill>
                  <a:srgbClr val="C00000"/>
                </a:solidFill>
              </a:rPr>
              <a:t>Kant</a:t>
            </a:r>
            <a:r>
              <a:rPr lang="de-DE" sz="1800" dirty="0"/>
              <a:t> bis zum </a:t>
            </a:r>
            <a:r>
              <a:rPr lang="de-DE" sz="1800" dirty="0" err="1"/>
              <a:t>obscursten</a:t>
            </a:r>
            <a:r>
              <a:rPr lang="de-DE" sz="1800" dirty="0"/>
              <a:t> aller übernatürlich erleuchteten </a:t>
            </a:r>
            <a:r>
              <a:rPr lang="de-DE" sz="1800" dirty="0">
                <a:solidFill>
                  <a:srgbClr val="C00000"/>
                </a:solidFill>
              </a:rPr>
              <a:t>Schneider</a:t>
            </a:r>
            <a:r>
              <a:rPr lang="de-DE" sz="1800" dirty="0"/>
              <a:t> und </a:t>
            </a:r>
            <a:r>
              <a:rPr lang="de-DE" sz="1800" dirty="0">
                <a:solidFill>
                  <a:srgbClr val="C00000"/>
                </a:solidFill>
              </a:rPr>
              <a:t>Schuster</a:t>
            </a:r>
            <a:r>
              <a:rPr lang="de-DE" sz="1800" dirty="0"/>
              <a:t>, ohne Ausnahme berechtigt ist, die Menschheit aufzuklären“.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52F1B6-B5E5-467D-BA2B-CCF4ECC5F666}"/>
              </a:ext>
            </a:extLst>
          </p:cNvPr>
          <p:cNvSpPr txBox="1"/>
          <p:nvPr/>
        </p:nvSpPr>
        <p:spPr>
          <a:xfrm>
            <a:off x="9009946" y="3933056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/>
              <a:t>Jakob Böhme, 1575-1624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3DA5E8-2078-496D-B654-D752D0E5E710}"/>
              </a:ext>
            </a:extLst>
          </p:cNvPr>
          <p:cNvSpPr txBox="1"/>
          <p:nvPr/>
        </p:nvSpPr>
        <p:spPr>
          <a:xfrm>
            <a:off x="621804" y="4149080"/>
            <a:ext cx="189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/>
              <a:t>Jan van Leiden, 1509-1536</a:t>
            </a:r>
          </a:p>
        </p:txBody>
      </p:sp>
      <p:pic>
        <p:nvPicPr>
          <p:cNvPr id="1026" name="Picture 2" descr="https://upload.wikimedia.org/wikipedia/commons/8/8f/Pyrite-38450.jpg">
            <a:extLst>
              <a:ext uri="{FF2B5EF4-FFF2-40B4-BE49-F238E27FC236}">
                <a16:creationId xmlns:a16="http://schemas.microsoft.com/office/drawing/2014/main" id="{33F451E9-EB0A-4349-A79B-E6A9E321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5" y="4841176"/>
            <a:ext cx="1829683" cy="163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77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Lessing: Lieber irren als aufhören zu suchen!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BEBBED1-0B4E-4739-A25F-8E5852AF9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660" y="1916832"/>
            <a:ext cx="2695298" cy="325886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1071900-DF6B-4CC0-9711-1898F69B2054}"/>
              </a:ext>
            </a:extLst>
          </p:cNvPr>
          <p:cNvSpPr txBox="1"/>
          <p:nvPr/>
        </p:nvSpPr>
        <p:spPr>
          <a:xfrm>
            <a:off x="1269876" y="1916832"/>
            <a:ext cx="547260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„Ein Mann, der </a:t>
            </a:r>
            <a:r>
              <a:rPr lang="de-DE" sz="1800" dirty="0">
                <a:solidFill>
                  <a:srgbClr val="C00000"/>
                </a:solidFill>
              </a:rPr>
              <a:t>Unwahrheit</a:t>
            </a:r>
            <a:r>
              <a:rPr lang="de-DE" sz="1800" dirty="0"/>
              <a:t> unter entgegengesetzter </a:t>
            </a:r>
            <a:r>
              <a:rPr lang="de-DE" sz="1800" dirty="0">
                <a:solidFill>
                  <a:srgbClr val="C00000"/>
                </a:solidFill>
              </a:rPr>
              <a:t>Überzeugung in guter Absicht ebenso scharfsinnig als bescheiden </a:t>
            </a:r>
            <a:r>
              <a:rPr lang="de-DE" sz="1800" dirty="0"/>
              <a:t>durchzusetzen versucht, ist unendlich mehr wert, als ein Mann, der die </a:t>
            </a:r>
            <a:r>
              <a:rPr lang="de-DE" sz="1800" dirty="0">
                <a:solidFill>
                  <a:srgbClr val="C00000"/>
                </a:solidFill>
              </a:rPr>
              <a:t>beste, edelste Wahrheit</a:t>
            </a:r>
            <a:r>
              <a:rPr lang="de-DE" sz="1800" dirty="0"/>
              <a:t> aus </a:t>
            </a:r>
            <a:r>
              <a:rPr lang="de-DE" sz="1800" dirty="0">
                <a:solidFill>
                  <a:srgbClr val="C00000"/>
                </a:solidFill>
              </a:rPr>
              <a:t>Vorurteil, mit Verschreiung seiner Gegner, auf alltägliche Weise verteidigt</a:t>
            </a:r>
            <a:r>
              <a:rPr lang="de-DE" sz="1800" dirty="0"/>
              <a:t>.“</a:t>
            </a:r>
          </a:p>
          <a:p>
            <a:endParaRPr lang="de-DE" sz="1800" dirty="0"/>
          </a:p>
          <a:p>
            <a:r>
              <a:rPr lang="de-DE" sz="1800" dirty="0"/>
              <a:t>Lessing,</a:t>
            </a:r>
            <a:r>
              <a:rPr lang="de-DE" sz="1800" i="1" dirty="0"/>
              <a:t> Über die Wahrheit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423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Lessing: Lieber irren als aufhören zu suchen!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189C872B-D6A6-4629-AED4-1C8DD43DD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108" y="3933056"/>
            <a:ext cx="5760640" cy="2683498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2406A5D-6A56-4DE3-8918-24913416E5F4}"/>
              </a:ext>
            </a:extLst>
          </p:cNvPr>
          <p:cNvSpPr txBox="1"/>
          <p:nvPr/>
        </p:nvSpPr>
        <p:spPr>
          <a:xfrm>
            <a:off x="2061964" y="1772816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„Wenn </a:t>
            </a:r>
            <a:r>
              <a:rPr lang="de-DE" sz="1800" dirty="0">
                <a:solidFill>
                  <a:srgbClr val="C00000"/>
                </a:solidFill>
              </a:rPr>
              <a:t>Gott</a:t>
            </a:r>
            <a:r>
              <a:rPr lang="de-DE" sz="1800" dirty="0"/>
              <a:t> in seiner </a:t>
            </a:r>
            <a:r>
              <a:rPr lang="de-DE" sz="1800" dirty="0">
                <a:solidFill>
                  <a:srgbClr val="C00000"/>
                </a:solidFill>
              </a:rPr>
              <a:t>Rechten alle Wahrheit </a:t>
            </a:r>
            <a:r>
              <a:rPr lang="de-DE" sz="1800" dirty="0"/>
              <a:t>und in seiner </a:t>
            </a:r>
            <a:r>
              <a:rPr lang="de-DE" sz="1800" dirty="0">
                <a:solidFill>
                  <a:srgbClr val="C00000"/>
                </a:solidFill>
              </a:rPr>
              <a:t>Linken den einzigen immer regen Trieb nach Wahrheit, obschon mit dem Zusatze, mich immer und ewig zu irren</a:t>
            </a:r>
            <a:r>
              <a:rPr lang="de-DE" sz="1800" dirty="0"/>
              <a:t>, verschlossen hielte und spräche zu mir: wähle! Ich fiele ihm mit Demut in seine Linke und sagte: Vater gib! </a:t>
            </a:r>
            <a:r>
              <a:rPr lang="de-DE" sz="1800" dirty="0">
                <a:solidFill>
                  <a:srgbClr val="C00000"/>
                </a:solidFill>
              </a:rPr>
              <a:t>Die reine Wahrheit ist ja doch nur für dich allein“. </a:t>
            </a:r>
          </a:p>
        </p:txBody>
      </p:sp>
    </p:spTree>
    <p:extLst>
      <p:ext uri="{BB962C8B-B14F-4D97-AF65-F5344CB8AC3E}">
        <p14:creationId xmlns:p14="http://schemas.microsoft.com/office/powerpoint/2010/main" val="31715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03052-769D-4D7A-A4D7-50886BC7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48544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– Lessing: besser handeln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1BD793-FBD7-457D-9F1A-67EBB91B9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5565646"/>
            <a:ext cx="2232248" cy="1292354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29038F8C-CB61-4CEB-A158-E895BE3CC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596" y="1669261"/>
            <a:ext cx="3121152" cy="3910584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71E81E2-25DA-4404-B26A-40201E3813C0}"/>
              </a:ext>
            </a:extLst>
          </p:cNvPr>
          <p:cNvSpPr txBox="1"/>
          <p:nvPr/>
        </p:nvSpPr>
        <p:spPr>
          <a:xfrm>
            <a:off x="1197868" y="1988840"/>
            <a:ext cx="5832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„Die Ringe wirken nur zurück? Und nicht </a:t>
            </a:r>
          </a:p>
          <a:p>
            <a:r>
              <a:rPr lang="de-DE" sz="1800" dirty="0"/>
              <a:t>nach außen? Jeder liebt sich selber nur </a:t>
            </a:r>
          </a:p>
          <a:p>
            <a:r>
              <a:rPr lang="de-DE" sz="1800" dirty="0"/>
              <a:t>am meisten? – O so seid ihr alle drei </a:t>
            </a:r>
            <a:r>
              <a:rPr lang="de-DE" sz="1800" dirty="0">
                <a:solidFill>
                  <a:srgbClr val="C00000"/>
                </a:solidFill>
              </a:rPr>
              <a:t>Betrogene Betrüger! </a:t>
            </a:r>
          </a:p>
          <a:p>
            <a:endParaRPr lang="de-DE" sz="1800" dirty="0"/>
          </a:p>
          <a:p>
            <a:r>
              <a:rPr lang="de-DE" sz="1800" dirty="0"/>
              <a:t>Es eifre jeder seiner </a:t>
            </a:r>
            <a:r>
              <a:rPr lang="de-DE" sz="1800" dirty="0">
                <a:solidFill>
                  <a:srgbClr val="C00000"/>
                </a:solidFill>
              </a:rPr>
              <a:t>freien </a:t>
            </a:r>
          </a:p>
          <a:p>
            <a:r>
              <a:rPr lang="de-DE" sz="1800" dirty="0" err="1">
                <a:solidFill>
                  <a:srgbClr val="C00000"/>
                </a:solidFill>
              </a:rPr>
              <a:t>unbestochnen</a:t>
            </a:r>
            <a:r>
              <a:rPr lang="de-DE" sz="1800" dirty="0">
                <a:solidFill>
                  <a:srgbClr val="C00000"/>
                </a:solidFill>
              </a:rPr>
              <a:t> Liebe </a:t>
            </a:r>
            <a:r>
              <a:rPr lang="de-DE" sz="1800" dirty="0"/>
              <a:t>nach“</a:t>
            </a:r>
          </a:p>
          <a:p>
            <a:endParaRPr lang="de-DE" sz="1800" dirty="0"/>
          </a:p>
          <a:p>
            <a:r>
              <a:rPr lang="de-DE" sz="1800" dirty="0"/>
              <a:t>Lessing,</a:t>
            </a:r>
            <a:r>
              <a:rPr lang="de-DE" sz="1800" i="1" dirty="0"/>
              <a:t> Nathan der Weise</a:t>
            </a:r>
          </a:p>
        </p:txBody>
      </p:sp>
    </p:spTree>
    <p:extLst>
      <p:ext uri="{BB962C8B-B14F-4D97-AF65-F5344CB8AC3E}">
        <p14:creationId xmlns:p14="http://schemas.microsoft.com/office/powerpoint/2010/main" val="299519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3D863-C125-4316-B44C-D318E6B87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735" y="518199"/>
            <a:ext cx="10157354" cy="832520"/>
          </a:xfrm>
        </p:spPr>
        <p:txBody>
          <a:bodyPr>
            <a:normAutofit/>
          </a:bodyPr>
          <a:lstStyle/>
          <a:p>
            <a:pPr algn="ctr"/>
            <a:r>
              <a:rPr lang="de-DE" sz="2400" b="1" dirty="0"/>
              <a:t>Was ist Aufklärung?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61142A3-46FC-485E-866A-D939E9473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93" y="1556792"/>
            <a:ext cx="2742255" cy="388843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12CE70-A2A0-42FA-BCA1-770B12583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60" y="3347879"/>
            <a:ext cx="2201511" cy="339348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FB5FF42-6EA1-419E-BF20-761105FA1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843" y="852646"/>
            <a:ext cx="2859716" cy="279548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88B18F0-0DF3-49A4-BA1B-185F8209FC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41" y="5067596"/>
            <a:ext cx="3092517" cy="179040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723F944-59E8-428E-A132-23828BA11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13" y="551358"/>
            <a:ext cx="2591013" cy="251760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A6F8E2CD-D140-45A2-9695-693A3D175F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066" y="3260279"/>
            <a:ext cx="3233000" cy="236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ücher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23_TF02787940_TF02787940.potx" id="{A07221C8-B975-4B87-AB41-47C02B22BFA6}" vid="{F586EF8F-8554-4952-87AF-18F7DCDD0B8D}"/>
    </a:ext>
  </a:extLst>
</a:theme>
</file>

<file path=ppt/theme/theme2.xml><?xml version="1.0" encoding="utf-8"?>
<a:theme xmlns:a="http://schemas.openxmlformats.org/drawingml/2006/main" name="Office-Design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4873beb7-5857-4685-be1f-d57550cc96c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Blauer Bücherstapel (Breitbild)</Template>
  <TotalTime>0</TotalTime>
  <Words>981</Words>
  <Application>Microsoft Office PowerPoint</Application>
  <PresentationFormat>Benutzerdefiniert</PresentationFormat>
  <Paragraphs>63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Bücher 16 x 9</vt:lpstr>
      <vt:lpstr>Was ist Aufklärung?</vt:lpstr>
      <vt:lpstr>Gliederung</vt:lpstr>
      <vt:lpstr>Was ist Aufklärung? – eine Metapher</vt:lpstr>
      <vt:lpstr>Was ist Aufklärung? – Lexikalische Definitionen</vt:lpstr>
      <vt:lpstr>Was ist Aufklärung? – Lexikalische Definitionen</vt:lpstr>
      <vt:lpstr>Was ist Aufklärung? – die berühmte Frage</vt:lpstr>
      <vt:lpstr>Was ist Aufklärung? – Kant: Mut und Selbstdenken!</vt:lpstr>
      <vt:lpstr>Was ist Aufklärung? – Kant: Mut und Selbstdenken!</vt:lpstr>
      <vt:lpstr>Was ist Aufklärung? – Wieland: eine Selbstverständlichkeit!</vt:lpstr>
      <vt:lpstr>Was ist Aufklärung? – Wieland: eine Selbstverständlichkeit!</vt:lpstr>
      <vt:lpstr>Was ist Aufklärung? – Lessing: Lieber irren als aufhören zu suchen!</vt:lpstr>
      <vt:lpstr>Was ist Aufklärung? – Lessing: Lieber irren als aufhören zu suchen!</vt:lpstr>
      <vt:lpstr>Was ist Aufklärung? – Lessing: besser handeln </vt:lpstr>
      <vt:lpstr>Was ist Aufklärung?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2019-02-11T15:16:02Z</dcterms:created>
  <dcterms:modified xsi:type="dcterms:W3CDTF">2019-02-27T09:09:49Z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