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7" r:id="rId23"/>
    <p:sldId id="278" r:id="rId2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9" d="100"/>
          <a:sy n="119" d="100"/>
        </p:scale>
        <p:origin x="-1709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5B1B7-0E28-42C2-8173-E9F019353D09}" type="datetimeFigureOut">
              <a:rPr lang="de-DE" smtClean="0"/>
              <a:t>11.09.2014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2DE2A-0585-4C60-B897-F72C5A055C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440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9B363-345E-4E03-BC46-A406EAA1475A}" type="datetime1">
              <a:rPr lang="de-DE" smtClean="0"/>
              <a:t>11.09.2014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C373A-D1EB-4408-8CC0-BD701C74034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C99F8-5A2D-49E8-8142-0285F7AF1798}" type="datetime1">
              <a:rPr lang="de-DE" smtClean="0"/>
              <a:t>11.09.2014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C373A-D1EB-4408-8CC0-BD701C74034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5A778-CC9F-4196-A040-FA341AAB53ED}" type="datetime1">
              <a:rPr lang="de-DE" smtClean="0"/>
              <a:t>11.09.2014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C373A-D1EB-4408-8CC0-BD701C74034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0DEE-4868-4A86-8145-69E72DD6D0D0}" type="datetime1">
              <a:rPr lang="de-DE" smtClean="0"/>
              <a:t>11.09.2014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C373A-D1EB-4408-8CC0-BD701C74034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79F96-23F1-4A09-8B18-D5893D1D187D}" type="datetime1">
              <a:rPr lang="de-DE" smtClean="0"/>
              <a:t>11.09.2014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C373A-D1EB-4408-8CC0-BD701C74034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63595-A32D-48A7-A60F-C045C93A4F72}" type="datetime1">
              <a:rPr lang="de-DE" smtClean="0"/>
              <a:t>11.09.2014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C373A-D1EB-4408-8CC0-BD701C74034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08C2-3DE7-488C-824A-A795FAA8FA80}" type="datetime1">
              <a:rPr lang="de-DE" smtClean="0"/>
              <a:t>11.09.2014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C373A-D1EB-4408-8CC0-BD701C74034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F1DD1-D8CB-46AD-873E-B27467D49B72}" type="datetime1">
              <a:rPr lang="de-DE" smtClean="0"/>
              <a:t>11.09.2014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C373A-D1EB-4408-8CC0-BD701C74034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C820A-D69A-43AD-A89E-DB5308EA3840}" type="datetime1">
              <a:rPr lang="de-DE" smtClean="0"/>
              <a:t>11.09.2014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C373A-D1EB-4408-8CC0-BD701C740346}" type="slidenum">
              <a:rPr lang="de-DE" smtClean="0"/>
              <a:t>‹Nr.›</a:t>
            </a:fld>
            <a:endParaRPr lang="de-DE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ACFE2-90A0-4651-8045-D121386121A8}" type="datetime1">
              <a:rPr lang="de-DE" smtClean="0"/>
              <a:t>11.09.2014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C373A-D1EB-4408-8CC0-BD701C74034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E6DB3-2A63-40D2-909C-2ABC5929F3E3}" type="datetime1">
              <a:rPr lang="de-DE" smtClean="0"/>
              <a:t>11.09.2014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C373A-D1EB-4408-8CC0-BD701C74034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2B9C6B52-47F1-4AF3-8C30-4CFB71871906}" type="datetime1">
              <a:rPr lang="de-DE" smtClean="0"/>
              <a:t>11.09.2014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C49C373A-D1EB-4408-8CC0-BD701C740346}" type="slidenum">
              <a:rPr lang="de-DE" smtClean="0"/>
              <a:t>‹Nr.›</a:t>
            </a:fld>
            <a:endParaRPr lang="de-DE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openxmlformats.org/officeDocument/2006/relationships/image" Target="../media/image30.jpg"/><Relationship Id="rId9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sz="2800" b="1" dirty="0" smtClean="0">
                <a:solidFill>
                  <a:schemeClr val="bg2">
                    <a:lumMod val="50000"/>
                  </a:schemeClr>
                </a:solidFill>
              </a:rPr>
              <a:t>Wieland und die Frauen</a:t>
            </a:r>
            <a:endParaRPr lang="de-DE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1800" dirty="0" smtClean="0"/>
              <a:t>Vortrag Wieland-Gesellschaft e.V. Biberach </a:t>
            </a:r>
          </a:p>
          <a:p>
            <a:pPr algn="ctr"/>
            <a:r>
              <a:rPr lang="de-DE" sz="1800" dirty="0" smtClean="0"/>
              <a:t>1. Oktober 2014</a:t>
            </a:r>
            <a:endParaRPr lang="de-DE" sz="1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378" y="764704"/>
            <a:ext cx="2355298" cy="3055357"/>
          </a:xfrm>
          <a:prstGeom prst="rect">
            <a:avLst/>
          </a:prstGeom>
          <a:ln>
            <a:noFill/>
          </a:ln>
          <a:effectLst>
            <a:glow rad="152400">
              <a:schemeClr val="accent1">
                <a:satMod val="175000"/>
                <a:alpha val="40000"/>
              </a:schemeClr>
            </a:glow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4059803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3" y="5315745"/>
            <a:ext cx="1205669" cy="140708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675724"/>
            <a:ext cx="7450987" cy="1385124"/>
          </a:xfrm>
        </p:spPr>
        <p:txBody>
          <a:bodyPr/>
          <a:lstStyle/>
          <a:p>
            <a:r>
              <a:rPr lang="de-DE" sz="2400" b="1" dirty="0">
                <a:solidFill>
                  <a:srgbClr val="FFC000"/>
                </a:solidFill>
              </a:rPr>
              <a:t>LIEBE UND FREUNDSCHAFT UMSCHLANG DIE VERWANDTEN SEELEN IM LEBEN </a:t>
            </a:r>
            <a:br>
              <a:rPr lang="de-DE" sz="2400" b="1" dirty="0">
                <a:solidFill>
                  <a:srgbClr val="FFC000"/>
                </a:solidFill>
              </a:rPr>
            </a:br>
            <a:r>
              <a:rPr lang="de-DE" sz="2400" b="1" dirty="0">
                <a:solidFill>
                  <a:srgbClr val="FFC000"/>
                </a:solidFill>
              </a:rPr>
              <a:t>UND IHR STERBLICHES DECKT DIESER GEMEINSAME STEIN</a:t>
            </a:r>
            <a:endParaRPr lang="de-DE" sz="2400" b="1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276872"/>
            <a:ext cx="1872208" cy="2626008"/>
          </a:xfr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998880"/>
            <a:ext cx="1364893" cy="170611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988906"/>
            <a:ext cx="1252029" cy="172606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14" name="Foliennummernplatzhalter 13"/>
          <p:cNvSpPr>
            <a:spLocks noGrp="1"/>
          </p:cNvSpPr>
          <p:nvPr>
            <p:ph type="sldNum" sz="quarter" idx="12"/>
          </p:nvPr>
        </p:nvSpPr>
        <p:spPr>
          <a:xfrm>
            <a:off x="251520" y="6357706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2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074183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Ein Mann der Frauen?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636912"/>
            <a:ext cx="1735857" cy="2314476"/>
          </a:xfrm>
        </p:spPr>
      </p:pic>
      <p:sp>
        <p:nvSpPr>
          <p:cNvPr id="5" name="Textfeld 4"/>
          <p:cNvSpPr txBox="1"/>
          <p:nvPr/>
        </p:nvSpPr>
        <p:spPr>
          <a:xfrm>
            <a:off x="899592" y="2132856"/>
            <a:ext cx="446449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C000"/>
                </a:solidFill>
              </a:rPr>
              <a:t>„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wissen</a:t>
            </a:r>
            <a:r>
              <a:rPr lang="en-US" sz="1600" dirty="0">
                <a:solidFill>
                  <a:srgbClr val="FFC000"/>
                </a:solidFill>
              </a:rPr>
              <a:t> daß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überhaupt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Bewunderer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Verehrer</a:t>
            </a:r>
            <a:r>
              <a:rPr lang="en-US" sz="1600" dirty="0">
                <a:solidFill>
                  <a:srgbClr val="FFC000"/>
                </a:solidFill>
              </a:rPr>
              <a:t> des </a:t>
            </a:r>
            <a:r>
              <a:rPr lang="en-US" sz="1600" dirty="0" err="1">
                <a:solidFill>
                  <a:srgbClr val="FFC000"/>
                </a:solidFill>
              </a:rPr>
              <a:t>schönen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Geschlechts</a:t>
            </a:r>
            <a:r>
              <a:rPr lang="en-US" sz="1600" dirty="0">
                <a:solidFill>
                  <a:srgbClr val="FFC000"/>
                </a:solidFill>
              </a:rPr>
              <a:t> bin. </a:t>
            </a:r>
            <a:r>
              <a:rPr lang="en-US" sz="1600" dirty="0" err="1">
                <a:solidFill>
                  <a:srgbClr val="FFC000"/>
                </a:solidFill>
              </a:rPr>
              <a:t>Vielleicht</a:t>
            </a:r>
            <a:r>
              <a:rPr lang="en-US" sz="1600" dirty="0">
                <a:solidFill>
                  <a:srgbClr val="FFC000"/>
                </a:solidFill>
              </a:rPr>
              <a:t> (</a:t>
            </a:r>
            <a:r>
              <a:rPr lang="en-US" sz="1600" dirty="0" err="1">
                <a:solidFill>
                  <a:srgbClr val="FFC000"/>
                </a:solidFill>
              </a:rPr>
              <a:t>unter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uns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gesagt</a:t>
            </a:r>
            <a:r>
              <a:rPr lang="en-US" sz="1600" dirty="0">
                <a:solidFill>
                  <a:srgbClr val="FFC000"/>
                </a:solidFill>
              </a:rPr>
              <a:t>) </a:t>
            </a:r>
            <a:r>
              <a:rPr lang="en-US" sz="1600" dirty="0" err="1">
                <a:solidFill>
                  <a:srgbClr val="FFC000"/>
                </a:solidFill>
              </a:rPr>
              <a:t>wäre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weniger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wenn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viele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FrauenZimmer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durch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selbst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kennen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gelernt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hätte</a:t>
            </a:r>
            <a:r>
              <a:rPr lang="en-US" sz="1600" dirty="0">
                <a:solidFill>
                  <a:srgbClr val="FFC000"/>
                </a:solidFill>
              </a:rPr>
              <a:t>. </a:t>
            </a:r>
            <a:r>
              <a:rPr lang="en-US" sz="1600" dirty="0" err="1">
                <a:solidFill>
                  <a:srgbClr val="FFC000"/>
                </a:solidFill>
              </a:rPr>
              <a:t>Dazu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Zeit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genug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gehabt</a:t>
            </a:r>
            <a:r>
              <a:rPr lang="en-US" sz="1600" dirty="0" smtClean="0">
                <a:solidFill>
                  <a:srgbClr val="FFC000"/>
                </a:solidFill>
              </a:rPr>
              <a:t>“.</a:t>
            </a:r>
          </a:p>
          <a:p>
            <a:r>
              <a:rPr lang="en-US" sz="1200" i="1" dirty="0" smtClean="0">
                <a:solidFill>
                  <a:srgbClr val="FFC000"/>
                </a:solidFill>
              </a:rPr>
              <a:t>(Brief von Wieland an J.G. Zimmermann)</a:t>
            </a:r>
          </a:p>
          <a:p>
            <a:endParaRPr lang="en-US" sz="1600" dirty="0">
              <a:solidFill>
                <a:srgbClr val="FFC000"/>
              </a:solidFill>
            </a:endParaRPr>
          </a:p>
          <a:p>
            <a:r>
              <a:rPr lang="en-US" sz="1600" dirty="0"/>
              <a:t>„</a:t>
            </a:r>
            <a:r>
              <a:rPr lang="en-US" sz="1600" dirty="0" err="1"/>
              <a:t>Er</a:t>
            </a:r>
            <a:r>
              <a:rPr lang="en-US" sz="1600" dirty="0"/>
              <a:t> </a:t>
            </a:r>
            <a:r>
              <a:rPr lang="en-US" sz="1600" dirty="0" err="1"/>
              <a:t>ist</a:t>
            </a:r>
            <a:r>
              <a:rPr lang="en-US" sz="1600" dirty="0"/>
              <a:t> </a:t>
            </a:r>
            <a:r>
              <a:rPr lang="en-US" sz="1600" dirty="0" err="1"/>
              <a:t>im</a:t>
            </a:r>
            <a:r>
              <a:rPr lang="en-US" sz="1600" dirty="0"/>
              <a:t> </a:t>
            </a:r>
            <a:r>
              <a:rPr lang="en-US" sz="1600" dirty="0" err="1"/>
              <a:t>ersten</a:t>
            </a:r>
            <a:r>
              <a:rPr lang="en-US" sz="1600" dirty="0"/>
              <a:t> </a:t>
            </a:r>
            <a:r>
              <a:rPr lang="en-US" sz="1600" dirty="0" err="1"/>
              <a:t>Anblick</a:t>
            </a:r>
            <a:r>
              <a:rPr lang="en-US" sz="1600" dirty="0"/>
              <a:t> </a:t>
            </a:r>
            <a:r>
              <a:rPr lang="en-US" sz="1600" dirty="0" err="1"/>
              <a:t>nicht</a:t>
            </a:r>
            <a:r>
              <a:rPr lang="en-US" sz="1600" dirty="0"/>
              <a:t> </a:t>
            </a:r>
            <a:r>
              <a:rPr lang="en-US" sz="1600" dirty="0" err="1"/>
              <a:t>einnehmend</a:t>
            </a:r>
            <a:r>
              <a:rPr lang="en-US" sz="1600" dirty="0"/>
              <a:t>, </a:t>
            </a:r>
            <a:r>
              <a:rPr lang="en-US" sz="1600" dirty="0" err="1"/>
              <a:t>mager</a:t>
            </a:r>
            <a:r>
              <a:rPr lang="en-US" sz="1600" dirty="0"/>
              <a:t>, </a:t>
            </a:r>
            <a:r>
              <a:rPr lang="en-US" sz="1600" dirty="0" err="1"/>
              <a:t>Blatternarbicht</a:t>
            </a:r>
            <a:r>
              <a:rPr lang="en-US" sz="1600" dirty="0"/>
              <a:t>, </a:t>
            </a:r>
            <a:r>
              <a:rPr lang="en-US" sz="1600" dirty="0" err="1"/>
              <a:t>kein</a:t>
            </a:r>
            <a:r>
              <a:rPr lang="en-US" sz="1600" dirty="0"/>
              <a:t> Geist und </a:t>
            </a:r>
            <a:r>
              <a:rPr lang="en-US" sz="1600" dirty="0" err="1"/>
              <a:t>Leben</a:t>
            </a:r>
            <a:r>
              <a:rPr lang="en-US" sz="1600" dirty="0"/>
              <a:t> </a:t>
            </a:r>
            <a:r>
              <a:rPr lang="en-US" sz="1600" dirty="0" err="1"/>
              <a:t>im</a:t>
            </a:r>
            <a:r>
              <a:rPr lang="en-US" sz="1600" dirty="0"/>
              <a:t> </a:t>
            </a:r>
            <a:r>
              <a:rPr lang="en-US" sz="1600" dirty="0" err="1"/>
              <a:t>Gesicht</a:t>
            </a:r>
            <a:r>
              <a:rPr lang="en-US" sz="1600" dirty="0"/>
              <a:t>, </a:t>
            </a:r>
            <a:r>
              <a:rPr lang="en-US" sz="1600" dirty="0" err="1"/>
              <a:t>kurz</a:t>
            </a:r>
            <a:r>
              <a:rPr lang="en-US" sz="1600" dirty="0"/>
              <a:t>, die </a:t>
            </a:r>
            <a:r>
              <a:rPr lang="en-US" sz="1600" dirty="0" err="1"/>
              <a:t>Natur</a:t>
            </a:r>
            <a:r>
              <a:rPr lang="en-US" sz="1600" dirty="0"/>
              <a:t> hat an </a:t>
            </a:r>
            <a:r>
              <a:rPr lang="en-US" sz="1600" dirty="0" err="1"/>
              <a:t>seinem</a:t>
            </a:r>
            <a:r>
              <a:rPr lang="en-US" sz="1600" dirty="0"/>
              <a:t> </a:t>
            </a:r>
            <a:r>
              <a:rPr lang="en-US" sz="1600" dirty="0" err="1"/>
              <a:t>Körper</a:t>
            </a:r>
            <a:r>
              <a:rPr lang="en-US" sz="1600" dirty="0"/>
              <a:t> </a:t>
            </a:r>
            <a:r>
              <a:rPr lang="en-US" sz="1600" dirty="0" err="1"/>
              <a:t>nichts</a:t>
            </a:r>
            <a:r>
              <a:rPr lang="en-US" sz="1600" dirty="0"/>
              <a:t> </a:t>
            </a:r>
            <a:r>
              <a:rPr lang="en-US" sz="1600" dirty="0" err="1"/>
              <a:t>für</a:t>
            </a:r>
            <a:r>
              <a:rPr lang="en-US" sz="1600" dirty="0"/>
              <a:t> </a:t>
            </a:r>
            <a:r>
              <a:rPr lang="en-US" sz="1600" dirty="0" err="1"/>
              <a:t>ihn</a:t>
            </a:r>
            <a:r>
              <a:rPr lang="en-US" sz="1600" dirty="0"/>
              <a:t> </a:t>
            </a:r>
            <a:r>
              <a:rPr lang="en-US" sz="1600" dirty="0" err="1"/>
              <a:t>gethan</a:t>
            </a:r>
            <a:r>
              <a:rPr lang="en-US" sz="1600" dirty="0" smtClean="0"/>
              <a:t>“.</a:t>
            </a:r>
          </a:p>
          <a:p>
            <a:r>
              <a:rPr lang="en-US" sz="1200" i="1" dirty="0" smtClean="0"/>
              <a:t>(Brief von Karoline </a:t>
            </a:r>
            <a:r>
              <a:rPr lang="en-US" sz="1200" i="1" dirty="0" err="1" smtClean="0"/>
              <a:t>Flachsland</a:t>
            </a:r>
            <a:r>
              <a:rPr lang="en-US" sz="1200" i="1" dirty="0" smtClean="0"/>
              <a:t>)</a:t>
            </a:r>
            <a:endParaRPr lang="de-DE" sz="1200" i="1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3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075244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Die erste Jugendliebe: </a:t>
            </a:r>
            <a:b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Sophie Gutermann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99592" y="1700808"/>
            <a:ext cx="5256584" cy="4643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„Aber </a:t>
            </a:r>
            <a:r>
              <a:rPr lang="en-US" sz="1600" dirty="0" err="1">
                <a:solidFill>
                  <a:srgbClr val="FFC000"/>
                </a:solidFill>
              </a:rPr>
              <a:t>es</a:t>
            </a:r>
            <a:r>
              <a:rPr lang="en-US" sz="1600" dirty="0">
                <a:solidFill>
                  <a:srgbClr val="FFC000"/>
                </a:solidFill>
              </a:rPr>
              <a:t> war </a:t>
            </a:r>
            <a:r>
              <a:rPr lang="en-US" sz="1600" dirty="0" err="1">
                <a:solidFill>
                  <a:srgbClr val="FFC000"/>
                </a:solidFill>
              </a:rPr>
              <a:t>eine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idealische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eine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wahre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Zauberwelt</a:t>
            </a:r>
            <a:r>
              <a:rPr lang="en-US" sz="1600" dirty="0">
                <a:solidFill>
                  <a:srgbClr val="FFC000"/>
                </a:solidFill>
              </a:rPr>
              <a:t>, in der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lebte</a:t>
            </a:r>
            <a:r>
              <a:rPr lang="en-US" sz="1600" dirty="0">
                <a:solidFill>
                  <a:srgbClr val="FFC000"/>
                </a:solidFill>
              </a:rPr>
              <a:t>, und </a:t>
            </a:r>
            <a:r>
              <a:rPr lang="en-US" sz="1600" dirty="0" err="1">
                <a:solidFill>
                  <a:srgbClr val="FFC000"/>
                </a:solidFill>
              </a:rPr>
              <a:t>selbst</a:t>
            </a:r>
            <a:r>
              <a:rPr lang="en-US" sz="1600" dirty="0">
                <a:solidFill>
                  <a:srgbClr val="FFC000"/>
                </a:solidFill>
              </a:rPr>
              <a:t> die Sophie, die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so </a:t>
            </a:r>
            <a:r>
              <a:rPr lang="en-US" sz="1600" dirty="0" err="1">
                <a:solidFill>
                  <a:srgbClr val="FFC000"/>
                </a:solidFill>
              </a:rPr>
              <a:t>innig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doch</a:t>
            </a:r>
            <a:r>
              <a:rPr lang="en-US" sz="1600" dirty="0">
                <a:solidFill>
                  <a:srgbClr val="FFC000"/>
                </a:solidFill>
              </a:rPr>
              <a:t> so </a:t>
            </a:r>
            <a:r>
              <a:rPr lang="en-US" sz="1600" dirty="0" err="1">
                <a:solidFill>
                  <a:srgbClr val="FFC000"/>
                </a:solidFill>
              </a:rPr>
              <a:t>schwärmerisch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liebte</a:t>
            </a:r>
            <a:r>
              <a:rPr lang="en-US" sz="1600" dirty="0">
                <a:solidFill>
                  <a:srgbClr val="FFC000"/>
                </a:solidFill>
              </a:rPr>
              <a:t>, war </a:t>
            </a:r>
            <a:r>
              <a:rPr lang="en-US" sz="1600" dirty="0" err="1">
                <a:solidFill>
                  <a:srgbClr val="FFC000"/>
                </a:solidFill>
              </a:rPr>
              <a:t>nicht</a:t>
            </a:r>
            <a:r>
              <a:rPr lang="en-US" sz="1600" dirty="0">
                <a:solidFill>
                  <a:srgbClr val="FFC000"/>
                </a:solidFill>
              </a:rPr>
              <a:t> die </a:t>
            </a:r>
            <a:r>
              <a:rPr lang="en-US" sz="1600" dirty="0" err="1">
                <a:solidFill>
                  <a:srgbClr val="FFC000"/>
                </a:solidFill>
              </a:rPr>
              <a:t>wahre</a:t>
            </a:r>
            <a:r>
              <a:rPr lang="en-US" sz="1600" dirty="0">
                <a:solidFill>
                  <a:srgbClr val="FFC000"/>
                </a:solidFill>
              </a:rPr>
              <a:t> Sophie Gutermann, </a:t>
            </a:r>
            <a:r>
              <a:rPr lang="en-US" sz="1600" dirty="0" err="1">
                <a:solidFill>
                  <a:srgbClr val="FFC000"/>
                </a:solidFill>
              </a:rPr>
              <a:t>sondern</a:t>
            </a:r>
            <a:r>
              <a:rPr lang="en-US" sz="1600" dirty="0">
                <a:solidFill>
                  <a:srgbClr val="FFC000"/>
                </a:solidFill>
              </a:rPr>
              <a:t> die </a:t>
            </a:r>
            <a:r>
              <a:rPr lang="en-US" sz="1600" i="1" dirty="0" err="1">
                <a:solidFill>
                  <a:srgbClr val="FFC000"/>
                </a:solidFill>
              </a:rPr>
              <a:t>Idee</a:t>
            </a:r>
            <a:r>
              <a:rPr lang="en-US" sz="1600" i="1" dirty="0">
                <a:solidFill>
                  <a:srgbClr val="FFC000"/>
                </a:solidFill>
              </a:rPr>
              <a:t> der </a:t>
            </a:r>
            <a:r>
              <a:rPr lang="en-US" sz="1600" i="1" dirty="0" err="1">
                <a:solidFill>
                  <a:srgbClr val="FFC000"/>
                </a:solidFill>
              </a:rPr>
              <a:t>Vollkommenheit</a:t>
            </a:r>
            <a:r>
              <a:rPr lang="en-US" sz="1600" dirty="0">
                <a:solidFill>
                  <a:srgbClr val="FFC000"/>
                </a:solidFill>
              </a:rPr>
              <a:t>, die </a:t>
            </a:r>
            <a:r>
              <a:rPr lang="en-US" sz="1600" dirty="0" err="1">
                <a:solidFill>
                  <a:srgbClr val="FFC000"/>
                </a:solidFill>
              </a:rPr>
              <a:t>sich</a:t>
            </a:r>
            <a:r>
              <a:rPr lang="en-US" sz="1600" dirty="0">
                <a:solidFill>
                  <a:srgbClr val="FFC000"/>
                </a:solidFill>
              </a:rPr>
              <a:t> in </a:t>
            </a:r>
            <a:r>
              <a:rPr lang="en-US" sz="1600" dirty="0" err="1">
                <a:solidFill>
                  <a:srgbClr val="FFC000"/>
                </a:solidFill>
              </a:rPr>
              <a:t>ihr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verkörpert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darstellte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mit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identifizirte</a:t>
            </a:r>
            <a:r>
              <a:rPr lang="en-US" sz="1600" dirty="0">
                <a:solidFill>
                  <a:srgbClr val="FFC000"/>
                </a:solidFill>
              </a:rPr>
              <a:t>, und also </a:t>
            </a:r>
            <a:r>
              <a:rPr lang="en-US" sz="1600" dirty="0" err="1">
                <a:solidFill>
                  <a:srgbClr val="FFC000"/>
                </a:solidFill>
              </a:rPr>
              <a:t>ganz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natürlich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diese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seltsame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wunderbare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Platonische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Liebe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hervorbringen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mußte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wovon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späterhin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i="1" dirty="0">
                <a:solidFill>
                  <a:srgbClr val="FFC000"/>
                </a:solidFill>
              </a:rPr>
              <a:t>Agathon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mehrern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andern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meiner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Werke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einige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Schattenbilder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entwerfen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versuchte</a:t>
            </a:r>
            <a:r>
              <a:rPr lang="en-US" sz="1600" dirty="0">
                <a:solidFill>
                  <a:srgbClr val="FFC000"/>
                </a:solidFill>
              </a:rPr>
              <a:t>, und </a:t>
            </a:r>
            <a:r>
              <a:rPr lang="en-US" sz="1600" dirty="0" err="1">
                <a:solidFill>
                  <a:srgbClr val="FFC000"/>
                </a:solidFill>
              </a:rPr>
              <a:t>deren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süße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Täuschungen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einen</a:t>
            </a:r>
            <a:r>
              <a:rPr lang="en-US" sz="1600" dirty="0">
                <a:solidFill>
                  <a:srgbClr val="FFC000"/>
                </a:solidFill>
              </a:rPr>
              <a:t> so </a:t>
            </a:r>
            <a:r>
              <a:rPr lang="en-US" sz="1600" dirty="0" err="1">
                <a:solidFill>
                  <a:srgbClr val="FFC000"/>
                </a:solidFill>
              </a:rPr>
              <a:t>mächtigen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Einfluß</a:t>
            </a:r>
            <a:r>
              <a:rPr lang="en-US" sz="1600" dirty="0">
                <a:solidFill>
                  <a:srgbClr val="FFC000"/>
                </a:solidFill>
              </a:rPr>
              <a:t> auf </a:t>
            </a:r>
            <a:r>
              <a:rPr lang="en-US" sz="1600" dirty="0" err="1">
                <a:solidFill>
                  <a:srgbClr val="FFC000"/>
                </a:solidFill>
              </a:rPr>
              <a:t>meine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ganze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innere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äußere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Existenz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gehabt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haben</a:t>
            </a:r>
            <a:r>
              <a:rPr lang="en-US" sz="1600" dirty="0">
                <a:solidFill>
                  <a:srgbClr val="FFC000"/>
                </a:solidFill>
              </a:rPr>
              <a:t>. </a:t>
            </a:r>
            <a:r>
              <a:rPr lang="en-US" sz="1600" i="1" dirty="0" err="1">
                <a:solidFill>
                  <a:srgbClr val="FFC000"/>
                </a:solidFill>
              </a:rPr>
              <a:t>Nichts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ist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wol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gewisser</a:t>
            </a:r>
            <a:r>
              <a:rPr lang="en-US" sz="1600" i="1" dirty="0">
                <a:solidFill>
                  <a:srgbClr val="FFC000"/>
                </a:solidFill>
              </a:rPr>
              <a:t>, </a:t>
            </a:r>
            <a:r>
              <a:rPr lang="en-US" sz="1600" i="1" dirty="0" err="1">
                <a:solidFill>
                  <a:srgbClr val="FFC000"/>
                </a:solidFill>
              </a:rPr>
              <a:t>als</a:t>
            </a:r>
            <a:r>
              <a:rPr lang="en-US" sz="1600" i="1" dirty="0">
                <a:solidFill>
                  <a:srgbClr val="FFC000"/>
                </a:solidFill>
              </a:rPr>
              <a:t> daß </a:t>
            </a:r>
            <a:r>
              <a:rPr lang="en-US" sz="1600" i="1" dirty="0" err="1">
                <a:solidFill>
                  <a:srgbClr val="FFC000"/>
                </a:solidFill>
              </a:rPr>
              <a:t>ich</a:t>
            </a:r>
            <a:r>
              <a:rPr lang="en-US" sz="1600" i="1" dirty="0">
                <a:solidFill>
                  <a:srgbClr val="FFC000"/>
                </a:solidFill>
              </a:rPr>
              <a:t>, </a:t>
            </a:r>
            <a:r>
              <a:rPr lang="en-US" sz="1600" i="1" dirty="0" err="1">
                <a:solidFill>
                  <a:srgbClr val="FFC000"/>
                </a:solidFill>
              </a:rPr>
              <a:t>wofern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uns</a:t>
            </a:r>
            <a:r>
              <a:rPr lang="en-US" sz="1600" i="1" dirty="0">
                <a:solidFill>
                  <a:srgbClr val="FFC000"/>
                </a:solidFill>
              </a:rPr>
              <a:t> das </a:t>
            </a:r>
            <a:r>
              <a:rPr lang="en-US" sz="1600" i="1" dirty="0" err="1">
                <a:solidFill>
                  <a:srgbClr val="FFC000"/>
                </a:solidFill>
              </a:rPr>
              <a:t>Schicksal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nicht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im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Jahre</a:t>
            </a:r>
            <a:r>
              <a:rPr lang="en-US" sz="1600" i="1" dirty="0">
                <a:solidFill>
                  <a:srgbClr val="FFC000"/>
                </a:solidFill>
              </a:rPr>
              <a:t> 1750 </a:t>
            </a:r>
            <a:r>
              <a:rPr lang="en-US" sz="1600" i="1" dirty="0" err="1">
                <a:solidFill>
                  <a:srgbClr val="FFC000"/>
                </a:solidFill>
              </a:rPr>
              <a:t>zusammengebracht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hätte</a:t>
            </a:r>
            <a:r>
              <a:rPr lang="en-US" sz="1600" i="1" dirty="0">
                <a:solidFill>
                  <a:srgbClr val="FFC000"/>
                </a:solidFill>
              </a:rPr>
              <a:t>, </a:t>
            </a:r>
            <a:r>
              <a:rPr lang="en-US" sz="1600" i="1" dirty="0" err="1">
                <a:solidFill>
                  <a:srgbClr val="FFC000"/>
                </a:solidFill>
              </a:rPr>
              <a:t>kein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Dichter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geworden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wäre</a:t>
            </a:r>
            <a:r>
              <a:rPr lang="en-US" sz="1600" dirty="0" smtClean="0">
                <a:solidFill>
                  <a:srgbClr val="FFC000"/>
                </a:solidFill>
              </a:rPr>
              <a:t>“.</a:t>
            </a:r>
            <a:endParaRPr lang="de-DE" sz="1600" dirty="0">
              <a:solidFill>
                <a:srgbClr val="FFC000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636912"/>
            <a:ext cx="1607820" cy="2286000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4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132051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Die emanzipierte Frau: </a:t>
            </a:r>
            <a:b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Julie Bondeli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4282638" cy="42835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„Der Mademoiselle Bondeli </a:t>
            </a:r>
            <a:r>
              <a:rPr lang="en-US" sz="1600" dirty="0" err="1">
                <a:solidFill>
                  <a:srgbClr val="FFC000"/>
                </a:solidFill>
              </a:rPr>
              <a:t>ist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vollkommen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gelungen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mich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zwei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ganze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Stunden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lang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verdrießlich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machen</a:t>
            </a:r>
            <a:r>
              <a:rPr lang="en-US" sz="1600" dirty="0">
                <a:solidFill>
                  <a:srgbClr val="FFC000"/>
                </a:solidFill>
              </a:rPr>
              <a:t>. Das </a:t>
            </a:r>
            <a:r>
              <a:rPr lang="en-US" sz="1600" dirty="0" err="1">
                <a:solidFill>
                  <a:srgbClr val="FFC000"/>
                </a:solidFill>
              </a:rPr>
              <a:t>ist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schreckliches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Mädchen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diese</a:t>
            </a:r>
            <a:r>
              <a:rPr lang="en-US" sz="1600" dirty="0">
                <a:solidFill>
                  <a:srgbClr val="FFC000"/>
                </a:solidFill>
              </a:rPr>
              <a:t> Mademoiselle Bondeli.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redete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mir</a:t>
            </a:r>
            <a:r>
              <a:rPr lang="en-US" sz="1600" dirty="0">
                <a:solidFill>
                  <a:srgbClr val="FFC000"/>
                </a:solidFill>
              </a:rPr>
              <a:t> in </a:t>
            </a:r>
            <a:r>
              <a:rPr lang="en-US" sz="1600" dirty="0" err="1">
                <a:solidFill>
                  <a:srgbClr val="FFC000"/>
                </a:solidFill>
              </a:rPr>
              <a:t>Einem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Zuge</a:t>
            </a:r>
            <a:r>
              <a:rPr lang="en-US" sz="1600" dirty="0">
                <a:solidFill>
                  <a:srgbClr val="FFC000"/>
                </a:solidFill>
              </a:rPr>
              <a:t> von </a:t>
            </a:r>
            <a:r>
              <a:rPr lang="en-US" sz="1600" dirty="0" err="1">
                <a:solidFill>
                  <a:srgbClr val="FFC000"/>
                </a:solidFill>
              </a:rPr>
              <a:t>Platon</a:t>
            </a:r>
            <a:r>
              <a:rPr lang="en-US" sz="1600" dirty="0">
                <a:solidFill>
                  <a:srgbClr val="FFC000"/>
                </a:solidFill>
              </a:rPr>
              <a:t> und Plinius, Cicero und Leibnitz, Pfaff, Aristoteles und Locke, von </a:t>
            </a:r>
            <a:r>
              <a:rPr lang="en-US" sz="1600" dirty="0" err="1">
                <a:solidFill>
                  <a:srgbClr val="FFC000"/>
                </a:solidFill>
              </a:rPr>
              <a:t>rechtwinklichten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gleichschenklichen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Dreiecken</a:t>
            </a:r>
            <a:r>
              <a:rPr lang="en-US" sz="1600" dirty="0">
                <a:solidFill>
                  <a:srgbClr val="FFC000"/>
                </a:solidFill>
              </a:rPr>
              <a:t> und was </a:t>
            </a:r>
            <a:r>
              <a:rPr lang="en-US" sz="1600" dirty="0" err="1">
                <a:solidFill>
                  <a:srgbClr val="FFC000"/>
                </a:solidFill>
              </a:rPr>
              <a:t>weiß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sonst</a:t>
            </a:r>
            <a:r>
              <a:rPr lang="en-US" sz="1600" dirty="0">
                <a:solidFill>
                  <a:srgbClr val="FFC000"/>
                </a:solidFill>
              </a:rPr>
              <a:t>;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redete</a:t>
            </a:r>
            <a:r>
              <a:rPr lang="en-US" sz="1600" dirty="0">
                <a:solidFill>
                  <a:srgbClr val="FFC000"/>
                </a:solidFill>
              </a:rPr>
              <a:t> von </a:t>
            </a:r>
            <a:r>
              <a:rPr lang="en-US" sz="1600" dirty="0" err="1">
                <a:solidFill>
                  <a:srgbClr val="FFC000"/>
                </a:solidFill>
              </a:rPr>
              <a:t>Allem</a:t>
            </a:r>
            <a:r>
              <a:rPr lang="en-US" sz="1600" dirty="0">
                <a:solidFill>
                  <a:srgbClr val="FFC000"/>
                </a:solidFill>
              </a:rPr>
              <a:t>. </a:t>
            </a:r>
            <a:r>
              <a:rPr lang="en-US" sz="1600" dirty="0" err="1">
                <a:solidFill>
                  <a:srgbClr val="FFC000"/>
                </a:solidFill>
              </a:rPr>
              <a:t>Nichts</a:t>
            </a:r>
            <a:r>
              <a:rPr lang="en-US" sz="1600" dirty="0">
                <a:solidFill>
                  <a:srgbClr val="FFC000"/>
                </a:solidFill>
              </a:rPr>
              <a:t> in der </a:t>
            </a:r>
            <a:r>
              <a:rPr lang="en-US" sz="1600" dirty="0" err="1">
                <a:solidFill>
                  <a:srgbClr val="FFC000"/>
                </a:solidFill>
              </a:rPr>
              <a:t>ganzen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Natur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ist</a:t>
            </a:r>
            <a:r>
              <a:rPr lang="en-US" sz="1600" dirty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äußersten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Schnelligkeit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ihrer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Zunge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vergleichen</a:t>
            </a:r>
            <a:r>
              <a:rPr lang="en-US" sz="1600" dirty="0" smtClean="0">
                <a:solidFill>
                  <a:srgbClr val="FFC000"/>
                </a:solidFill>
              </a:rPr>
              <a:t>“.</a:t>
            </a:r>
          </a:p>
          <a:p>
            <a:pPr marL="0" indent="0">
              <a:buNone/>
            </a:pPr>
            <a:r>
              <a:rPr lang="en-US" sz="1600" dirty="0"/>
              <a:t>„</a:t>
            </a:r>
            <a:r>
              <a:rPr lang="en-US" sz="1600" dirty="0" err="1"/>
              <a:t>Sie</a:t>
            </a:r>
            <a:r>
              <a:rPr lang="en-US" sz="1600" dirty="0"/>
              <a:t> will </a:t>
            </a:r>
            <a:r>
              <a:rPr lang="en-US" sz="1600" i="1" dirty="0" err="1"/>
              <a:t>Freunde</a:t>
            </a:r>
            <a:r>
              <a:rPr lang="en-US" sz="1600" dirty="0"/>
              <a:t> </a:t>
            </a:r>
            <a:r>
              <a:rPr lang="en-US" sz="1600" dirty="0" err="1"/>
              <a:t>haben</a:t>
            </a:r>
            <a:r>
              <a:rPr lang="en-US" sz="1600" dirty="0"/>
              <a:t>, </a:t>
            </a:r>
            <a:r>
              <a:rPr lang="en-US" sz="1600" dirty="0" err="1"/>
              <a:t>sie</a:t>
            </a:r>
            <a:r>
              <a:rPr lang="en-US" sz="1600" dirty="0"/>
              <a:t> </a:t>
            </a:r>
            <a:r>
              <a:rPr lang="en-US" sz="1600" dirty="0" err="1"/>
              <a:t>hält</a:t>
            </a:r>
            <a:r>
              <a:rPr lang="en-US" sz="1600" dirty="0"/>
              <a:t> die </a:t>
            </a:r>
            <a:r>
              <a:rPr lang="en-US" sz="1600" dirty="0" err="1"/>
              <a:t>Freundschaft</a:t>
            </a:r>
            <a:r>
              <a:rPr lang="en-US" sz="1600" dirty="0"/>
              <a:t> </a:t>
            </a:r>
            <a:r>
              <a:rPr lang="en-US" sz="1600" dirty="0" err="1"/>
              <a:t>für</a:t>
            </a:r>
            <a:r>
              <a:rPr lang="en-US" sz="1600" dirty="0"/>
              <a:t> </a:t>
            </a:r>
            <a:r>
              <a:rPr lang="en-US" sz="1600" dirty="0" err="1"/>
              <a:t>eine</a:t>
            </a:r>
            <a:r>
              <a:rPr lang="en-US" sz="1600" dirty="0"/>
              <a:t> </a:t>
            </a:r>
            <a:r>
              <a:rPr lang="en-US" sz="1600" i="1" dirty="0" err="1"/>
              <a:t>vernünftige</a:t>
            </a:r>
            <a:r>
              <a:rPr lang="en-US" sz="1600" dirty="0"/>
              <a:t> und </a:t>
            </a:r>
            <a:r>
              <a:rPr lang="en-US" sz="1600" i="1" dirty="0" err="1"/>
              <a:t>beständige</a:t>
            </a:r>
            <a:r>
              <a:rPr lang="en-US" sz="1600" i="1" dirty="0"/>
              <a:t> </a:t>
            </a:r>
            <a:r>
              <a:rPr lang="en-US" sz="1600" dirty="0" err="1"/>
              <a:t>Liebe</a:t>
            </a:r>
            <a:r>
              <a:rPr lang="en-US" sz="1600" dirty="0" smtClean="0"/>
              <a:t>“.</a:t>
            </a:r>
            <a:endParaRPr lang="de-DE" sz="1600" dirty="0">
              <a:solidFill>
                <a:srgbClr val="FFC000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348880"/>
            <a:ext cx="1767980" cy="2344701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5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20186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Der Skandal: Christine </a:t>
            </a:r>
            <a:r>
              <a:rPr lang="de-DE" sz="2400" b="1" dirty="0" err="1" smtClean="0">
                <a:solidFill>
                  <a:schemeClr val="bg2">
                    <a:lumMod val="50000"/>
                  </a:schemeClr>
                </a:solidFill>
              </a:rPr>
              <a:t>Hogel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187624" y="1844824"/>
            <a:ext cx="4138622" cy="4051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„Die </a:t>
            </a:r>
            <a:r>
              <a:rPr lang="en-US" sz="1600" dirty="0" err="1">
                <a:solidFill>
                  <a:srgbClr val="FFC000"/>
                </a:solidFill>
              </a:rPr>
              <a:t>Serenen</a:t>
            </a:r>
            <a:r>
              <a:rPr lang="en-US" sz="1600" dirty="0">
                <a:solidFill>
                  <a:srgbClr val="FFC000"/>
                </a:solidFill>
              </a:rPr>
              <a:t>, die </a:t>
            </a:r>
            <a:r>
              <a:rPr lang="en-US" sz="1600" i="1" dirty="0">
                <a:solidFill>
                  <a:srgbClr val="FFC000"/>
                </a:solidFill>
              </a:rPr>
              <a:t>Sophie</a:t>
            </a:r>
            <a:r>
              <a:rPr lang="en-US" sz="1600" dirty="0">
                <a:solidFill>
                  <a:srgbClr val="FFC000"/>
                </a:solidFill>
              </a:rPr>
              <a:t> die </a:t>
            </a:r>
            <a:r>
              <a:rPr lang="en-US" sz="1600" i="1" dirty="0">
                <a:solidFill>
                  <a:srgbClr val="FFC000"/>
                </a:solidFill>
              </a:rPr>
              <a:t>Julie </a:t>
            </a:r>
            <a:r>
              <a:rPr lang="en-US" sz="1600" dirty="0" err="1">
                <a:solidFill>
                  <a:srgbClr val="FFC000"/>
                </a:solidFill>
              </a:rPr>
              <a:t>kurz</a:t>
            </a:r>
            <a:r>
              <a:rPr lang="en-US" sz="1600" dirty="0">
                <a:solidFill>
                  <a:srgbClr val="FFC000"/>
                </a:solidFill>
              </a:rPr>
              <a:t> die Seraphischen und </a:t>
            </a:r>
            <a:r>
              <a:rPr lang="en-US" sz="1600" dirty="0" err="1">
                <a:solidFill>
                  <a:srgbClr val="FFC000"/>
                </a:solidFill>
              </a:rPr>
              <a:t>Cherubinischen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Damen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jeden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Augenblick</a:t>
            </a:r>
            <a:r>
              <a:rPr lang="en-US" sz="1600" dirty="0">
                <a:solidFill>
                  <a:srgbClr val="FFC000"/>
                </a:solidFill>
              </a:rPr>
              <a:t> von </a:t>
            </a:r>
            <a:r>
              <a:rPr lang="en-US" sz="1600" i="1" dirty="0" err="1">
                <a:solidFill>
                  <a:srgbClr val="FFC000"/>
                </a:solidFill>
              </a:rPr>
              <a:t>Seligkeit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dirty="0">
                <a:solidFill>
                  <a:srgbClr val="FFC000"/>
                </a:solidFill>
              </a:rPr>
              <a:t>den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kosten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gaben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mit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zwanzig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Jahrhunderten</a:t>
            </a:r>
            <a:r>
              <a:rPr lang="en-US" sz="1600" dirty="0">
                <a:solidFill>
                  <a:srgbClr val="FFC000"/>
                </a:solidFill>
              </a:rPr>
              <a:t> von </a:t>
            </a:r>
            <a:r>
              <a:rPr lang="en-US" sz="1600" dirty="0" err="1">
                <a:solidFill>
                  <a:srgbClr val="FFC000"/>
                </a:solidFill>
              </a:rPr>
              <a:t>Quaal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Verdammnis</a:t>
            </a:r>
            <a:r>
              <a:rPr lang="en-US" sz="1600" dirty="0">
                <a:solidFill>
                  <a:srgbClr val="FFC000"/>
                </a:solidFill>
              </a:rPr>
              <a:t> (</a:t>
            </a:r>
            <a:r>
              <a:rPr lang="en-US" sz="1600" dirty="0" err="1">
                <a:solidFill>
                  <a:srgbClr val="FFC000"/>
                </a:solidFill>
              </a:rPr>
              <a:t>Jahrhunderte</a:t>
            </a:r>
            <a:r>
              <a:rPr lang="en-US" sz="1600" dirty="0">
                <a:solidFill>
                  <a:srgbClr val="FFC000"/>
                </a:solidFill>
              </a:rPr>
              <a:t> der Imagination!) </a:t>
            </a:r>
            <a:r>
              <a:rPr lang="en-US" sz="1600" dirty="0" err="1">
                <a:solidFill>
                  <a:srgbClr val="FFC000"/>
                </a:solidFill>
              </a:rPr>
              <a:t>bezahlen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lassen</a:t>
            </a:r>
            <a:r>
              <a:rPr lang="en-US" sz="1600" dirty="0">
                <a:solidFill>
                  <a:srgbClr val="FFC000"/>
                </a:solidFill>
              </a:rPr>
              <a:t>. </a:t>
            </a:r>
            <a:r>
              <a:rPr lang="en-US" sz="1600" dirty="0" err="1">
                <a:solidFill>
                  <a:srgbClr val="FFC000"/>
                </a:solidFill>
              </a:rPr>
              <a:t>Meine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kleine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Philomele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ist</a:t>
            </a:r>
            <a:r>
              <a:rPr lang="en-US" sz="1600" dirty="0">
                <a:solidFill>
                  <a:srgbClr val="FFC000"/>
                </a:solidFill>
              </a:rPr>
              <a:t> das </a:t>
            </a:r>
            <a:r>
              <a:rPr lang="en-US" sz="1600" dirty="0" err="1">
                <a:solidFill>
                  <a:srgbClr val="FFC000"/>
                </a:solidFill>
              </a:rPr>
              <a:t>einzige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Mädchen</a:t>
            </a:r>
            <a:r>
              <a:rPr lang="en-US" sz="1600" dirty="0">
                <a:solidFill>
                  <a:srgbClr val="FFC000"/>
                </a:solidFill>
              </a:rPr>
              <a:t> in der Welt, das </a:t>
            </a:r>
            <a:r>
              <a:rPr lang="en-US" sz="1600" dirty="0" err="1">
                <a:solidFill>
                  <a:srgbClr val="FFC000"/>
                </a:solidFill>
              </a:rPr>
              <a:t>mir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nichts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als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Gutes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gethan</a:t>
            </a:r>
            <a:r>
              <a:rPr lang="en-US" sz="1600" dirty="0">
                <a:solidFill>
                  <a:srgbClr val="FFC000"/>
                </a:solidFill>
              </a:rPr>
              <a:t> hat.“</a:t>
            </a:r>
            <a:r>
              <a:rPr lang="de-DE" sz="1600" dirty="0">
                <a:solidFill>
                  <a:srgbClr val="FFC000"/>
                </a:solidFill>
              </a:rPr>
              <a:t> </a:t>
            </a:r>
            <a:endParaRPr lang="de-DE" sz="16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e-DE" sz="1200" i="1" dirty="0" smtClean="0">
                <a:solidFill>
                  <a:srgbClr val="FFC000"/>
                </a:solidFill>
              </a:rPr>
              <a:t>(Brief </a:t>
            </a:r>
            <a:r>
              <a:rPr lang="de-DE" sz="1200" i="1" dirty="0">
                <a:solidFill>
                  <a:srgbClr val="FFC000"/>
                </a:solidFill>
              </a:rPr>
              <a:t>an Johann Georg </a:t>
            </a:r>
            <a:r>
              <a:rPr lang="de-DE" sz="1200" i="1" dirty="0" smtClean="0">
                <a:solidFill>
                  <a:srgbClr val="FFC000"/>
                </a:solidFill>
              </a:rPr>
              <a:t>Zimmermann</a:t>
            </a:r>
            <a:r>
              <a:rPr lang="de-DE" sz="1200" i="1" dirty="0">
                <a:solidFill>
                  <a:srgbClr val="FFC000"/>
                </a:solidFill>
              </a:rPr>
              <a:t>)</a:t>
            </a: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708920"/>
            <a:ext cx="1403853" cy="1964680"/>
          </a:xfrm>
        </p:spPr>
      </p:pic>
      <p:sp>
        <p:nvSpPr>
          <p:cNvPr id="6" name="Textfeld 5"/>
          <p:cNvSpPr txBox="1"/>
          <p:nvPr/>
        </p:nvSpPr>
        <p:spPr>
          <a:xfrm>
            <a:off x="5936470" y="4869159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i="1" dirty="0" smtClean="0"/>
              <a:t>Christiane </a:t>
            </a:r>
            <a:r>
              <a:rPr lang="de-DE" sz="1200" i="1" dirty="0" err="1" smtClean="0"/>
              <a:t>Vulpius</a:t>
            </a:r>
            <a:r>
              <a:rPr lang="de-DE" sz="1200" i="1" dirty="0" smtClean="0"/>
              <a:t> mit ihrem Sohn August</a:t>
            </a:r>
            <a:endParaRPr lang="de-DE" sz="1200" i="1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6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75521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Die erotische Befreiung: </a:t>
            </a:r>
            <a:b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2400" b="1" i="1" dirty="0" smtClean="0">
                <a:solidFill>
                  <a:schemeClr val="bg2">
                    <a:lumMod val="50000"/>
                  </a:schemeClr>
                </a:solidFill>
              </a:rPr>
              <a:t>Comische Erzählungen</a:t>
            </a:r>
            <a:endParaRPr lang="de-DE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55576" y="1700808"/>
            <a:ext cx="5328592" cy="4536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600" dirty="0">
                <a:solidFill>
                  <a:srgbClr val="FFC000"/>
                </a:solidFill>
              </a:rPr>
              <a:t>Wollt ihr, daß </a:t>
            </a:r>
            <a:r>
              <a:rPr lang="de-DE" sz="1600" dirty="0" err="1">
                <a:solidFill>
                  <a:srgbClr val="FFC000"/>
                </a:solidFill>
              </a:rPr>
              <a:t>augenbliks</a:t>
            </a:r>
            <a:r>
              <a:rPr lang="de-DE" sz="1600" dirty="0">
                <a:solidFill>
                  <a:srgbClr val="FFC000"/>
                </a:solidFill>
              </a:rPr>
              <a:t> der ganze Reiz </a:t>
            </a:r>
            <a:r>
              <a:rPr lang="de-DE" sz="1600" dirty="0" smtClean="0">
                <a:solidFill>
                  <a:srgbClr val="FFC000"/>
                </a:solidFill>
              </a:rPr>
              <a:t>verschwinde,</a:t>
            </a:r>
            <a:br>
              <a:rPr lang="de-DE" sz="1600" dirty="0" smtClean="0">
                <a:solidFill>
                  <a:srgbClr val="FFC000"/>
                </a:solidFill>
              </a:rPr>
            </a:br>
            <a:r>
              <a:rPr lang="de-DE" sz="1600" dirty="0" smtClean="0">
                <a:solidFill>
                  <a:srgbClr val="FFC000"/>
                </a:solidFill>
              </a:rPr>
              <a:t>Der</a:t>
            </a:r>
            <a:r>
              <a:rPr lang="de-DE" sz="1600" dirty="0">
                <a:solidFill>
                  <a:srgbClr val="FFC000"/>
                </a:solidFill>
              </a:rPr>
              <a:t>, wie ihr </a:t>
            </a:r>
            <a:r>
              <a:rPr lang="de-DE" sz="1600" dirty="0" err="1">
                <a:solidFill>
                  <a:srgbClr val="FFC000"/>
                </a:solidFill>
              </a:rPr>
              <a:t>meynt</a:t>
            </a:r>
            <a:r>
              <a:rPr lang="de-DE" sz="1600" dirty="0">
                <a:solidFill>
                  <a:srgbClr val="FFC000"/>
                </a:solidFill>
              </a:rPr>
              <a:t>, aus ihren Augen </a:t>
            </a:r>
            <a:r>
              <a:rPr lang="de-DE" sz="1600" dirty="0" err="1">
                <a:solidFill>
                  <a:srgbClr val="FFC000"/>
                </a:solidFill>
              </a:rPr>
              <a:t>blizt</a:t>
            </a:r>
            <a:r>
              <a:rPr lang="de-DE" sz="1600" dirty="0">
                <a:solidFill>
                  <a:srgbClr val="FFC000"/>
                </a:solidFill>
              </a:rPr>
              <a:t>? </a:t>
            </a:r>
            <a:r>
              <a:rPr lang="de-DE" sz="1600" dirty="0" smtClean="0">
                <a:solidFill>
                  <a:srgbClr val="FFC000"/>
                </a:solidFill>
              </a:rPr>
              <a:t>Gut</a:t>
            </a:r>
            <a:r>
              <a:rPr lang="de-DE" sz="1600" dirty="0">
                <a:solidFill>
                  <a:srgbClr val="FFC000"/>
                </a:solidFill>
              </a:rPr>
              <a:t>! Nehmt ihr nur die zauberische </a:t>
            </a:r>
            <a:r>
              <a:rPr lang="de-DE" sz="1600" dirty="0" smtClean="0">
                <a:solidFill>
                  <a:srgbClr val="FFC000"/>
                </a:solidFill>
              </a:rPr>
              <a:t>Binde, womit </a:t>
            </a:r>
            <a:r>
              <a:rPr lang="de-DE" sz="1600" dirty="0">
                <a:solidFill>
                  <a:srgbClr val="FFC000"/>
                </a:solidFill>
              </a:rPr>
              <a:t>sie ihren Busen </a:t>
            </a:r>
            <a:r>
              <a:rPr lang="de-DE" sz="1600" dirty="0" err="1">
                <a:solidFill>
                  <a:srgbClr val="FFC000"/>
                </a:solidFill>
              </a:rPr>
              <a:t>stüzt</a:t>
            </a:r>
            <a:r>
              <a:rPr lang="de-DE" sz="1600" dirty="0">
                <a:solidFill>
                  <a:srgbClr val="FFC000"/>
                </a:solidFill>
              </a:rPr>
              <a:t>. </a:t>
            </a:r>
            <a:endParaRPr lang="de-DE" sz="16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e-DE" sz="1600" dirty="0" smtClean="0">
                <a:solidFill>
                  <a:srgbClr val="FFC000"/>
                </a:solidFill>
              </a:rPr>
              <a:t>Frau </a:t>
            </a:r>
            <a:r>
              <a:rPr lang="de-DE" sz="1600" dirty="0">
                <a:solidFill>
                  <a:srgbClr val="FFC000"/>
                </a:solidFill>
              </a:rPr>
              <a:t>Eisenfresserin, das </a:t>
            </a:r>
            <a:r>
              <a:rPr lang="de-DE" sz="1600" dirty="0" smtClean="0">
                <a:solidFill>
                  <a:srgbClr val="FFC000"/>
                </a:solidFill>
              </a:rPr>
              <a:t>widerlegt </a:t>
            </a:r>
            <a:r>
              <a:rPr lang="de-DE" sz="1600" dirty="0">
                <a:solidFill>
                  <a:srgbClr val="FFC000"/>
                </a:solidFill>
              </a:rPr>
              <a:t>sich leicht, </a:t>
            </a:r>
            <a:r>
              <a:rPr lang="de-DE" sz="1600" dirty="0" smtClean="0">
                <a:solidFill>
                  <a:srgbClr val="FFC000"/>
                </a:solidFill>
              </a:rPr>
              <a:t/>
            </a:r>
            <a:br>
              <a:rPr lang="de-DE" sz="1600" dirty="0" smtClean="0">
                <a:solidFill>
                  <a:srgbClr val="FFC000"/>
                </a:solidFill>
              </a:rPr>
            </a:br>
            <a:r>
              <a:rPr lang="de-DE" sz="1600" dirty="0" smtClean="0">
                <a:solidFill>
                  <a:srgbClr val="FFC000"/>
                </a:solidFill>
              </a:rPr>
              <a:t>Sagt </a:t>
            </a:r>
            <a:r>
              <a:rPr lang="de-DE" sz="1600" dirty="0" err="1">
                <a:solidFill>
                  <a:srgbClr val="FFC000"/>
                </a:solidFill>
              </a:rPr>
              <a:t>Cypria</a:t>
            </a:r>
            <a:r>
              <a:rPr lang="de-DE" sz="1600" dirty="0">
                <a:solidFill>
                  <a:srgbClr val="FFC000"/>
                </a:solidFill>
              </a:rPr>
              <a:t>, „hier liegt die Zauber-Binde! </a:t>
            </a:r>
            <a:r>
              <a:rPr lang="de-DE" sz="1600" dirty="0" smtClean="0">
                <a:solidFill>
                  <a:srgbClr val="FFC000"/>
                </a:solidFill>
              </a:rPr>
              <a:t/>
            </a:r>
            <a:br>
              <a:rPr lang="de-DE" sz="1600" dirty="0" smtClean="0">
                <a:solidFill>
                  <a:srgbClr val="FFC000"/>
                </a:solidFill>
              </a:rPr>
            </a:br>
            <a:r>
              <a:rPr lang="de-DE" sz="1600" dirty="0" smtClean="0">
                <a:solidFill>
                  <a:srgbClr val="FFC000"/>
                </a:solidFill>
              </a:rPr>
              <a:t>Und </a:t>
            </a:r>
            <a:r>
              <a:rPr lang="de-DE" sz="1600" dirty="0">
                <a:solidFill>
                  <a:srgbClr val="FFC000"/>
                </a:solidFill>
              </a:rPr>
              <a:t>gleicht schon </a:t>
            </a:r>
            <a:r>
              <a:rPr lang="de-DE" sz="1600" dirty="0" err="1">
                <a:solidFill>
                  <a:srgbClr val="FFC000"/>
                </a:solidFill>
              </a:rPr>
              <a:t>diß</a:t>
            </a:r>
            <a:r>
              <a:rPr lang="de-DE" sz="1600" dirty="0">
                <a:solidFill>
                  <a:srgbClr val="FFC000"/>
                </a:solidFill>
              </a:rPr>
              <a:t> an Umfang und Gewicht </a:t>
            </a:r>
            <a:r>
              <a:rPr lang="de-DE" sz="1600" dirty="0" smtClean="0">
                <a:solidFill>
                  <a:srgbClr val="FFC000"/>
                </a:solidFill>
              </a:rPr>
              <a:t/>
            </a:r>
            <a:br>
              <a:rPr lang="de-DE" sz="1600" dirty="0" smtClean="0">
                <a:solidFill>
                  <a:srgbClr val="FFC000"/>
                </a:solidFill>
              </a:rPr>
            </a:br>
            <a:r>
              <a:rPr lang="de-DE" sz="1600" dirty="0" smtClean="0">
                <a:solidFill>
                  <a:srgbClr val="FFC000"/>
                </a:solidFill>
              </a:rPr>
              <a:t>Dem </a:t>
            </a:r>
            <a:r>
              <a:rPr lang="de-DE" sz="1600" dirty="0">
                <a:solidFill>
                  <a:srgbClr val="FFC000"/>
                </a:solidFill>
              </a:rPr>
              <a:t>stolzen Wuchs von euerm Busen nicht, </a:t>
            </a:r>
            <a:r>
              <a:rPr lang="de-DE" sz="1600" dirty="0">
                <a:solidFill>
                  <a:srgbClr val="FFC000"/>
                </a:solidFill>
              </a:rPr>
              <a:t/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 smtClean="0">
                <a:solidFill>
                  <a:srgbClr val="FFC000"/>
                </a:solidFill>
              </a:rPr>
              <a:t>So </a:t>
            </a:r>
            <a:r>
              <a:rPr lang="de-DE" sz="1600" dirty="0">
                <a:solidFill>
                  <a:srgbClr val="FFC000"/>
                </a:solidFill>
              </a:rPr>
              <a:t>weiß es sich doch, wie ihr seht, </a:t>
            </a:r>
            <a:r>
              <a:rPr lang="de-DE" sz="1600" dirty="0" smtClean="0">
                <a:solidFill>
                  <a:srgbClr val="FFC000"/>
                </a:solidFill>
              </a:rPr>
              <a:t/>
            </a:r>
            <a:br>
              <a:rPr lang="de-DE" sz="1600" dirty="0" smtClean="0">
                <a:solidFill>
                  <a:srgbClr val="FFC000"/>
                </a:solidFill>
              </a:rPr>
            </a:br>
            <a:r>
              <a:rPr lang="de-DE" sz="1600" dirty="0" smtClean="0">
                <a:solidFill>
                  <a:srgbClr val="FFC000"/>
                </a:solidFill>
              </a:rPr>
              <a:t>Durch </a:t>
            </a:r>
            <a:r>
              <a:rPr lang="de-DE" sz="1600" dirty="0" err="1">
                <a:solidFill>
                  <a:srgbClr val="FFC000"/>
                </a:solidFill>
              </a:rPr>
              <a:t>innre</a:t>
            </a:r>
            <a:r>
              <a:rPr lang="de-DE" sz="1600" dirty="0">
                <a:solidFill>
                  <a:srgbClr val="FFC000"/>
                </a:solidFill>
              </a:rPr>
              <a:t> </a:t>
            </a:r>
            <a:r>
              <a:rPr lang="de-DE" sz="1600" dirty="0" err="1">
                <a:solidFill>
                  <a:srgbClr val="FFC000"/>
                </a:solidFill>
              </a:rPr>
              <a:t>Elasticität</a:t>
            </a:r>
            <a:r>
              <a:rPr lang="de-DE" sz="1600" dirty="0">
                <a:solidFill>
                  <a:srgbClr val="FFC000"/>
                </a:solidFill>
              </a:rPr>
              <a:t> </a:t>
            </a:r>
            <a:r>
              <a:rPr lang="de-DE" sz="1600" dirty="0" smtClean="0">
                <a:solidFill>
                  <a:srgbClr val="FFC000"/>
                </a:solidFill>
              </a:rPr>
              <a:t/>
            </a:r>
            <a:br>
              <a:rPr lang="de-DE" sz="1600" dirty="0" smtClean="0">
                <a:solidFill>
                  <a:srgbClr val="FFC000"/>
                </a:solidFill>
              </a:rPr>
            </a:br>
            <a:r>
              <a:rPr lang="de-DE" sz="1600" dirty="0" smtClean="0">
                <a:solidFill>
                  <a:srgbClr val="FFC000"/>
                </a:solidFill>
              </a:rPr>
              <a:t>Auch </a:t>
            </a:r>
            <a:r>
              <a:rPr lang="de-DE" sz="1600" dirty="0" err="1" smtClean="0">
                <a:solidFill>
                  <a:srgbClr val="FFC000"/>
                </a:solidFill>
              </a:rPr>
              <a:t>ungestützt</a:t>
            </a:r>
            <a:r>
              <a:rPr lang="de-DE" sz="1600" dirty="0" smtClean="0">
                <a:solidFill>
                  <a:srgbClr val="FFC000"/>
                </a:solidFill>
              </a:rPr>
              <a:t> </a:t>
            </a:r>
            <a:r>
              <a:rPr lang="de-DE" sz="1600" dirty="0">
                <a:solidFill>
                  <a:srgbClr val="FFC000"/>
                </a:solidFill>
              </a:rPr>
              <a:t>im Gleichgewicht zu </a:t>
            </a:r>
            <a:r>
              <a:rPr lang="de-DE" sz="1600" dirty="0" smtClean="0">
                <a:solidFill>
                  <a:srgbClr val="FFC000"/>
                </a:solidFill>
              </a:rPr>
              <a:t>halten.“</a:t>
            </a:r>
          </a:p>
          <a:p>
            <a:pPr marL="0" indent="0">
              <a:buNone/>
            </a:pPr>
            <a:r>
              <a:rPr lang="de-DE" sz="1300" i="1" dirty="0" smtClean="0">
                <a:solidFill>
                  <a:srgbClr val="FFC000"/>
                </a:solidFill>
              </a:rPr>
              <a:t>(Comische </a:t>
            </a:r>
            <a:r>
              <a:rPr lang="de-DE" sz="1300" i="1" dirty="0">
                <a:solidFill>
                  <a:srgbClr val="FFC000"/>
                </a:solidFill>
              </a:rPr>
              <a:t>Erzählungen, Das </a:t>
            </a:r>
            <a:r>
              <a:rPr lang="de-DE" sz="1300" i="1" dirty="0" err="1">
                <a:solidFill>
                  <a:srgbClr val="FFC000"/>
                </a:solidFill>
              </a:rPr>
              <a:t>Urtheil</a:t>
            </a:r>
            <a:r>
              <a:rPr lang="de-DE" sz="1300" i="1" dirty="0">
                <a:solidFill>
                  <a:srgbClr val="FFC000"/>
                </a:solidFill>
              </a:rPr>
              <a:t> des </a:t>
            </a:r>
            <a:r>
              <a:rPr lang="de-DE" sz="1300" i="1" dirty="0" smtClean="0">
                <a:solidFill>
                  <a:srgbClr val="FFC000"/>
                </a:solidFill>
              </a:rPr>
              <a:t>Paris)</a:t>
            </a:r>
            <a:endParaRPr lang="de-DE" sz="1600" dirty="0">
              <a:solidFill>
                <a:srgbClr val="FFC000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7" y="2420888"/>
            <a:ext cx="2016224" cy="2596005"/>
          </a:xfrm>
          <a:prstGeom prst="rect">
            <a:avLst/>
          </a:prstGeom>
        </p:spPr>
      </p:pic>
      <p:sp>
        <p:nvSpPr>
          <p:cNvPr id="8" name="Inhaltsplatzhalter 7"/>
          <p:cNvSpPr>
            <a:spLocks noGrp="1"/>
          </p:cNvSpPr>
          <p:nvPr>
            <p:ph sz="half" idx="2"/>
          </p:nvPr>
        </p:nvSpPr>
        <p:spPr>
          <a:xfrm flipH="1">
            <a:off x="9750306" y="1796961"/>
            <a:ext cx="45719" cy="467123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7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562713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378981" cy="924475"/>
          </a:xfrm>
        </p:spPr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Das Eheweib: </a:t>
            </a:r>
            <a:b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Anna Dorothea von Hillenbrand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4786694" cy="4499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„Nun </a:t>
            </a:r>
            <a:r>
              <a:rPr lang="en-US" sz="1600" dirty="0" err="1">
                <a:solidFill>
                  <a:srgbClr val="FFC000"/>
                </a:solidFill>
              </a:rPr>
              <a:t>geht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mir</a:t>
            </a:r>
            <a:r>
              <a:rPr lang="en-US" sz="1600" dirty="0">
                <a:solidFill>
                  <a:srgbClr val="FFC000"/>
                </a:solidFill>
              </a:rPr>
              <a:t> von den </a:t>
            </a:r>
            <a:r>
              <a:rPr lang="en-US" sz="1600" dirty="0" err="1">
                <a:solidFill>
                  <a:srgbClr val="FFC000"/>
                </a:solidFill>
              </a:rPr>
              <a:t>Bedürfnissen</a:t>
            </a:r>
            <a:r>
              <a:rPr lang="en-US" sz="1600" dirty="0">
                <a:solidFill>
                  <a:srgbClr val="FFC000"/>
                </a:solidFill>
              </a:rPr>
              <a:t> des </a:t>
            </a:r>
            <a:r>
              <a:rPr lang="en-US" sz="1600" dirty="0" err="1">
                <a:solidFill>
                  <a:srgbClr val="FFC000"/>
                </a:solidFill>
              </a:rPr>
              <a:t>menschl</a:t>
            </a:r>
            <a:r>
              <a:rPr lang="en-US" sz="1600" dirty="0">
                <a:solidFill>
                  <a:srgbClr val="FFC000"/>
                </a:solidFill>
              </a:rPr>
              <a:t>. </a:t>
            </a:r>
            <a:r>
              <a:rPr lang="en-US" sz="1600" dirty="0" err="1">
                <a:solidFill>
                  <a:srgbClr val="FFC000"/>
                </a:solidFill>
              </a:rPr>
              <a:t>Lebens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nichts</a:t>
            </a:r>
            <a:r>
              <a:rPr lang="en-US" sz="1600" dirty="0">
                <a:solidFill>
                  <a:srgbClr val="FFC000"/>
                </a:solidFill>
              </a:rPr>
              <a:t> ab </a:t>
            </a:r>
            <a:r>
              <a:rPr lang="en-US" sz="1600" dirty="0" err="1">
                <a:solidFill>
                  <a:srgbClr val="FFC000"/>
                </a:solidFill>
              </a:rPr>
              <a:t>als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Weib</a:t>
            </a:r>
            <a:r>
              <a:rPr lang="en-US" sz="1600" dirty="0">
                <a:solidFill>
                  <a:srgbClr val="FFC000"/>
                </a:solidFill>
              </a:rPr>
              <a:t>, und da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durch</a:t>
            </a:r>
            <a:r>
              <a:rPr lang="en-US" sz="1600" dirty="0">
                <a:solidFill>
                  <a:srgbClr val="FFC000"/>
                </a:solidFill>
              </a:rPr>
              <a:t> den </a:t>
            </a:r>
            <a:r>
              <a:rPr lang="en-US" sz="1600" dirty="0" err="1">
                <a:solidFill>
                  <a:srgbClr val="FFC000"/>
                </a:solidFill>
              </a:rPr>
              <a:t>Tod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meines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Bruders</a:t>
            </a:r>
            <a:r>
              <a:rPr lang="en-US" sz="1600" dirty="0">
                <a:solidFill>
                  <a:srgbClr val="FFC000"/>
                </a:solidFill>
              </a:rPr>
              <a:t> die </a:t>
            </a:r>
            <a:r>
              <a:rPr lang="en-US" sz="1600" dirty="0" err="1">
                <a:solidFill>
                  <a:srgbClr val="FFC000"/>
                </a:solidFill>
              </a:rPr>
              <a:t>Ehre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</a:t>
            </a:r>
            <a:r>
              <a:rPr lang="en-US" sz="1600" dirty="0">
                <a:solidFill>
                  <a:srgbClr val="FFC000"/>
                </a:solidFill>
              </a:rPr>
              <a:t>, der </a:t>
            </a:r>
            <a:r>
              <a:rPr lang="en-US" sz="1600" dirty="0" err="1">
                <a:solidFill>
                  <a:srgbClr val="FFC000"/>
                </a:solidFill>
              </a:rPr>
              <a:t>einzige</a:t>
            </a:r>
            <a:r>
              <a:rPr lang="en-US" sz="1600" dirty="0">
                <a:solidFill>
                  <a:srgbClr val="FFC000"/>
                </a:solidFill>
              </a:rPr>
              <a:t> von </a:t>
            </a:r>
            <a:r>
              <a:rPr lang="en-US" sz="1600" dirty="0" err="1">
                <a:solidFill>
                  <a:srgbClr val="FFC000"/>
                </a:solidFill>
              </a:rPr>
              <a:t>meiner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Familie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seyn</a:t>
            </a:r>
            <a:r>
              <a:rPr lang="en-US" sz="1600" dirty="0">
                <a:solidFill>
                  <a:srgbClr val="FFC000"/>
                </a:solidFill>
              </a:rPr>
              <a:t>, so </a:t>
            </a:r>
            <a:r>
              <a:rPr lang="en-US" sz="1600" dirty="0" err="1">
                <a:solidFill>
                  <a:srgbClr val="FFC000"/>
                </a:solidFill>
              </a:rPr>
              <a:t>werde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von </a:t>
            </a:r>
            <a:r>
              <a:rPr lang="en-US" sz="1600" dirty="0" err="1">
                <a:solidFill>
                  <a:srgbClr val="FFC000"/>
                </a:solidFill>
              </a:rPr>
              <a:t>meinen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lieben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alten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Eltern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über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diesen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Punct</a:t>
            </a:r>
            <a:r>
              <a:rPr lang="en-US" sz="1600" dirty="0">
                <a:solidFill>
                  <a:srgbClr val="FFC000"/>
                </a:solidFill>
              </a:rPr>
              <a:t> so </a:t>
            </a:r>
            <a:r>
              <a:rPr lang="en-US" sz="1600" dirty="0" err="1">
                <a:solidFill>
                  <a:srgbClr val="FFC000"/>
                </a:solidFill>
              </a:rPr>
              <a:t>sehr</a:t>
            </a:r>
            <a:r>
              <a:rPr lang="en-US" sz="1600" dirty="0">
                <a:solidFill>
                  <a:srgbClr val="FFC000"/>
                </a:solidFill>
              </a:rPr>
              <a:t> in die </a:t>
            </a:r>
            <a:r>
              <a:rPr lang="en-US" sz="1600" dirty="0" err="1">
                <a:solidFill>
                  <a:srgbClr val="FFC000"/>
                </a:solidFill>
              </a:rPr>
              <a:t>Enge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getrieben</a:t>
            </a:r>
            <a:r>
              <a:rPr lang="en-US" sz="1600" dirty="0">
                <a:solidFill>
                  <a:srgbClr val="FFC000"/>
                </a:solidFill>
              </a:rPr>
              <a:t>, daß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bald </a:t>
            </a:r>
            <a:r>
              <a:rPr lang="en-US" sz="1600" dirty="0" err="1">
                <a:solidFill>
                  <a:srgbClr val="FFC000"/>
                </a:solidFill>
              </a:rPr>
              <a:t>genöthigt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seyn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werde</a:t>
            </a:r>
            <a:r>
              <a:rPr lang="en-US" sz="1600" dirty="0">
                <a:solidFill>
                  <a:srgbClr val="FFC000"/>
                </a:solidFill>
              </a:rPr>
              <a:t>, in die </a:t>
            </a:r>
            <a:r>
              <a:rPr lang="en-US" sz="1600" dirty="0" err="1">
                <a:solidFill>
                  <a:srgbClr val="FFC000"/>
                </a:solidFill>
              </a:rPr>
              <a:t>ganze</a:t>
            </a:r>
            <a:r>
              <a:rPr lang="en-US" sz="1600" dirty="0">
                <a:solidFill>
                  <a:srgbClr val="FFC000"/>
                </a:solidFill>
              </a:rPr>
              <a:t> Welt um </a:t>
            </a:r>
            <a:r>
              <a:rPr lang="en-US" sz="1600" dirty="0" err="1">
                <a:solidFill>
                  <a:srgbClr val="FFC000"/>
                </a:solidFill>
              </a:rPr>
              <a:t>ein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Weib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auszuschreiben</a:t>
            </a:r>
            <a:r>
              <a:rPr lang="en-US" sz="1600" dirty="0">
                <a:solidFill>
                  <a:srgbClr val="FFC000"/>
                </a:solidFill>
              </a:rPr>
              <a:t>. </a:t>
            </a:r>
            <a:r>
              <a:rPr lang="en-US" sz="1600" dirty="0" err="1">
                <a:solidFill>
                  <a:srgbClr val="FFC000"/>
                </a:solidFill>
              </a:rPr>
              <a:t>Hier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findet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keine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vor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mich</a:t>
            </a:r>
            <a:r>
              <a:rPr lang="en-US" sz="1600" dirty="0">
                <a:solidFill>
                  <a:srgbClr val="FFC000"/>
                </a:solidFill>
              </a:rPr>
              <a:t>; </a:t>
            </a:r>
            <a:r>
              <a:rPr lang="en-US" sz="1600" dirty="0" err="1">
                <a:solidFill>
                  <a:srgbClr val="FFC000"/>
                </a:solidFill>
              </a:rPr>
              <a:t>denn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sollte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hübsche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gescheidte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muntre</a:t>
            </a:r>
            <a:r>
              <a:rPr lang="en-US" sz="1600" dirty="0">
                <a:solidFill>
                  <a:srgbClr val="FFC000"/>
                </a:solidFill>
              </a:rPr>
              <a:t> und wo </a:t>
            </a:r>
            <a:r>
              <a:rPr lang="en-US" sz="1600" dirty="0" err="1">
                <a:solidFill>
                  <a:srgbClr val="FFC000"/>
                </a:solidFill>
              </a:rPr>
              <a:t>möglich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reiche</a:t>
            </a:r>
            <a:r>
              <a:rPr lang="en-US" sz="1600" dirty="0">
                <a:solidFill>
                  <a:srgbClr val="FFC000"/>
                </a:solidFill>
              </a:rPr>
              <a:t> Frau </a:t>
            </a:r>
            <a:r>
              <a:rPr lang="en-US" sz="1600" dirty="0" err="1">
                <a:solidFill>
                  <a:srgbClr val="FFC000"/>
                </a:solidFill>
              </a:rPr>
              <a:t>haben</a:t>
            </a:r>
            <a:r>
              <a:rPr lang="en-US" sz="1600" dirty="0">
                <a:solidFill>
                  <a:srgbClr val="FFC000"/>
                </a:solidFill>
              </a:rPr>
              <a:t>, und die </a:t>
            </a:r>
            <a:r>
              <a:rPr lang="en-US" sz="1600" dirty="0" err="1">
                <a:solidFill>
                  <a:srgbClr val="FFC000"/>
                </a:solidFill>
              </a:rPr>
              <a:t>drey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oder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vier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Jungfrauen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welche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hier</a:t>
            </a:r>
            <a:r>
              <a:rPr lang="en-US" sz="1600" dirty="0">
                <a:solidFill>
                  <a:srgbClr val="FFC000"/>
                </a:solidFill>
              </a:rPr>
              <a:t>, stands </a:t>
            </a:r>
            <a:r>
              <a:rPr lang="en-US" sz="1600" dirty="0" err="1">
                <a:solidFill>
                  <a:srgbClr val="FFC000"/>
                </a:solidFill>
              </a:rPr>
              <a:t>halber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ein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Recht</a:t>
            </a:r>
            <a:r>
              <a:rPr lang="en-US" sz="1600" dirty="0">
                <a:solidFill>
                  <a:srgbClr val="FFC000"/>
                </a:solidFill>
              </a:rPr>
              <a:t> an </a:t>
            </a:r>
            <a:r>
              <a:rPr lang="en-US" sz="1600" dirty="0" err="1">
                <a:solidFill>
                  <a:srgbClr val="FFC000"/>
                </a:solidFill>
              </a:rPr>
              <a:t>mich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könnten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sind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entweder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schön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dumm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oder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dumm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häßlich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dazu</a:t>
            </a:r>
            <a:r>
              <a:rPr lang="en-US" sz="1600" dirty="0" smtClean="0">
                <a:solidFill>
                  <a:srgbClr val="FFC000"/>
                </a:solidFill>
              </a:rPr>
              <a:t>.“</a:t>
            </a:r>
          </a:p>
          <a:p>
            <a:pPr marL="0" indent="0">
              <a:buNone/>
            </a:pPr>
            <a:r>
              <a:rPr lang="en-US" sz="1200" i="1" dirty="0" smtClean="0">
                <a:solidFill>
                  <a:srgbClr val="FFC000"/>
                </a:solidFill>
              </a:rPr>
              <a:t>(Brief an Salomon Geßner)</a:t>
            </a:r>
            <a:endParaRPr lang="de-DE" sz="1200" i="1" dirty="0">
              <a:solidFill>
                <a:srgbClr val="FFC000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683" y="2559050"/>
            <a:ext cx="1623060" cy="2552700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107504" y="6453336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8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908073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Das Eheweib: </a:t>
            </a:r>
            <a:b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Anna Dorothea Wieland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wissen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mein</a:t>
            </a:r>
            <a:r>
              <a:rPr lang="en-US" sz="1600" dirty="0">
                <a:solidFill>
                  <a:srgbClr val="FFC000"/>
                </a:solidFill>
              </a:rPr>
              <a:t> Freund, das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eine</a:t>
            </a:r>
            <a:r>
              <a:rPr lang="en-US" sz="1600" dirty="0">
                <a:solidFill>
                  <a:srgbClr val="FFC000"/>
                </a:solidFill>
              </a:rPr>
              <a:t> Frau </a:t>
            </a:r>
            <a:r>
              <a:rPr lang="en-US" sz="1600" dirty="0" err="1">
                <a:solidFill>
                  <a:srgbClr val="FFC000"/>
                </a:solidFill>
              </a:rPr>
              <a:t>habe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aber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wissen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noch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nicht</a:t>
            </a:r>
            <a:r>
              <a:rPr lang="en-US" sz="1600" dirty="0">
                <a:solidFill>
                  <a:srgbClr val="FFC000"/>
                </a:solidFill>
              </a:rPr>
              <a:t>, daß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glücklich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genug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gewesen</a:t>
            </a:r>
            <a:r>
              <a:rPr lang="en-US" sz="1600" dirty="0">
                <a:solidFill>
                  <a:srgbClr val="FFC000"/>
                </a:solidFill>
              </a:rPr>
              <a:t> bin, </a:t>
            </a:r>
            <a:r>
              <a:rPr lang="en-US" sz="1600" dirty="0" err="1">
                <a:solidFill>
                  <a:srgbClr val="FFC000"/>
                </a:solidFill>
              </a:rPr>
              <a:t>vielleicht</a:t>
            </a:r>
            <a:r>
              <a:rPr lang="en-US" sz="1600" dirty="0">
                <a:solidFill>
                  <a:srgbClr val="FFC000"/>
                </a:solidFill>
              </a:rPr>
              <a:t> die </a:t>
            </a:r>
            <a:r>
              <a:rPr lang="en-US" sz="1600" i="1" dirty="0" err="1">
                <a:solidFill>
                  <a:srgbClr val="FFC000"/>
                </a:solidFill>
              </a:rPr>
              <a:t>Einzige</a:t>
            </a:r>
            <a:r>
              <a:rPr lang="en-US" sz="1600" dirty="0">
                <a:solidFill>
                  <a:srgbClr val="FFC000"/>
                </a:solidFill>
              </a:rPr>
              <a:t> in der Welt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bekommen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welche</a:t>
            </a:r>
            <a:r>
              <a:rPr lang="en-US" sz="1600" dirty="0">
                <a:solidFill>
                  <a:srgbClr val="FFC000"/>
                </a:solidFill>
              </a:rPr>
              <a:t> in </a:t>
            </a:r>
            <a:r>
              <a:rPr lang="en-US" sz="1600" dirty="0" err="1">
                <a:solidFill>
                  <a:srgbClr val="FFC000"/>
                </a:solidFill>
              </a:rPr>
              <a:t>allen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Stücken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dazu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taugte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i="1" dirty="0" err="1">
                <a:solidFill>
                  <a:srgbClr val="FFC000"/>
                </a:solidFill>
              </a:rPr>
              <a:t>meine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i="1" dirty="0">
                <a:solidFill>
                  <a:srgbClr val="FFC000"/>
                </a:solidFill>
              </a:rPr>
              <a:t>Frau</a:t>
            </a:r>
            <a:r>
              <a:rPr lang="en-US" sz="1600" dirty="0">
                <a:solidFill>
                  <a:srgbClr val="FFC000"/>
                </a:solidFill>
              </a:rPr>
              <a:t> (</a:t>
            </a:r>
            <a:r>
              <a:rPr lang="en-US" sz="1600" dirty="0" err="1">
                <a:solidFill>
                  <a:srgbClr val="FFC000"/>
                </a:solidFill>
              </a:rPr>
              <a:t>notés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que</a:t>
            </a:r>
            <a:r>
              <a:rPr lang="en-US" sz="1600" dirty="0">
                <a:solidFill>
                  <a:srgbClr val="FFC000"/>
                </a:solidFill>
              </a:rPr>
              <a:t> je ne dis pa, ma </a:t>
            </a:r>
            <a:r>
              <a:rPr lang="en-US" sz="1600" dirty="0" err="1">
                <a:solidFill>
                  <a:srgbClr val="FFC000"/>
                </a:solidFill>
              </a:rPr>
              <a:t>Maitreße</a:t>
            </a:r>
            <a:r>
              <a:rPr lang="en-US" sz="1600" dirty="0">
                <a:solidFill>
                  <a:srgbClr val="FFC000"/>
                </a:solidFill>
              </a:rPr>
              <a:t>)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seyn</a:t>
            </a:r>
            <a:r>
              <a:rPr lang="en-US" sz="1600" dirty="0" smtClean="0">
                <a:solidFill>
                  <a:srgbClr val="FFC000"/>
                </a:solidFill>
              </a:rPr>
              <a:t>".</a:t>
            </a:r>
          </a:p>
          <a:p>
            <a:pPr marL="0" indent="0">
              <a:buNone/>
            </a:pPr>
            <a:r>
              <a:rPr lang="en-US" sz="1200" i="1" dirty="0" smtClean="0">
                <a:solidFill>
                  <a:srgbClr val="FFC000"/>
                </a:solidFill>
              </a:rPr>
              <a:t>(Brief an Johann Georg Zimmermann)</a:t>
            </a:r>
            <a:endParaRPr lang="de-DE" sz="1200" i="1" dirty="0">
              <a:solidFill>
                <a:srgbClr val="FFC000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88" y="2453074"/>
            <a:ext cx="3470275" cy="2764651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9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096301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Der Witwer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4786694" cy="45715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„Das </a:t>
            </a:r>
            <a:r>
              <a:rPr lang="en-US" sz="1600" dirty="0" err="1">
                <a:solidFill>
                  <a:srgbClr val="FFC000"/>
                </a:solidFill>
              </a:rPr>
              <a:t>Schwerste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überstehen</a:t>
            </a:r>
            <a:r>
              <a:rPr lang="en-US" sz="1600" dirty="0">
                <a:solidFill>
                  <a:srgbClr val="FFC000"/>
                </a:solidFill>
              </a:rPr>
              <a:t> war </a:t>
            </a:r>
            <a:r>
              <a:rPr lang="en-US" sz="1600" dirty="0" err="1">
                <a:solidFill>
                  <a:srgbClr val="FFC000"/>
                </a:solidFill>
              </a:rPr>
              <a:t>ohne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Zweifel</a:t>
            </a:r>
            <a:r>
              <a:rPr lang="en-US" sz="1600" dirty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Tod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dieser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über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alles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geliebten</a:t>
            </a:r>
            <a:r>
              <a:rPr lang="en-US" sz="1600" dirty="0">
                <a:solidFill>
                  <a:srgbClr val="FFC000"/>
                </a:solidFill>
              </a:rPr>
              <a:t>, so </a:t>
            </a:r>
            <a:r>
              <a:rPr lang="en-US" sz="1600" dirty="0" err="1">
                <a:solidFill>
                  <a:srgbClr val="FFC000"/>
                </a:solidFill>
              </a:rPr>
              <a:t>ganz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für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geschaffnen</a:t>
            </a:r>
            <a:r>
              <a:rPr lang="en-US" sz="1600" dirty="0">
                <a:solidFill>
                  <a:srgbClr val="FFC000"/>
                </a:solidFill>
              </a:rPr>
              <a:t>, so </a:t>
            </a:r>
            <a:r>
              <a:rPr lang="en-US" sz="1600" dirty="0" err="1">
                <a:solidFill>
                  <a:srgbClr val="FFC000"/>
                </a:solidFill>
              </a:rPr>
              <a:t>ganz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für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lebenden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durch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Millionen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zarter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Faden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verwebten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durch</a:t>
            </a:r>
            <a:r>
              <a:rPr lang="en-US" sz="1600" dirty="0">
                <a:solidFill>
                  <a:srgbClr val="FFC000"/>
                </a:solidFill>
              </a:rPr>
              <a:t> die </a:t>
            </a:r>
            <a:r>
              <a:rPr lang="en-US" sz="1600" dirty="0" err="1">
                <a:solidFill>
                  <a:srgbClr val="FFC000"/>
                </a:solidFill>
              </a:rPr>
              <a:t>Reinheit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Güte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ihres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Herzens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durch</a:t>
            </a:r>
            <a:r>
              <a:rPr lang="en-US" sz="1600" dirty="0">
                <a:solidFill>
                  <a:srgbClr val="FFC000"/>
                </a:solidFill>
              </a:rPr>
              <a:t> die </a:t>
            </a:r>
            <a:r>
              <a:rPr lang="en-US" sz="1600" dirty="0" err="1">
                <a:solidFill>
                  <a:srgbClr val="FFC000"/>
                </a:solidFill>
              </a:rPr>
              <a:t>immer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heitre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Klarheit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Ihres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innern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Sinnes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durch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wahrhaft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Sokratische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Weisheit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durch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alle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ungefärbten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anspruchlosen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Tugenden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kurz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durch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ganze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Liebenswürdigkeit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Anmuth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unentbehrlich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gewordenen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Lebensgefährtin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bessern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Hälfte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meiner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Selbst</a:t>
            </a:r>
            <a:r>
              <a:rPr lang="en-US" sz="1600" dirty="0">
                <a:solidFill>
                  <a:srgbClr val="FFC000"/>
                </a:solidFill>
              </a:rPr>
              <a:t>. </a:t>
            </a:r>
            <a:r>
              <a:rPr lang="en-US" sz="1600" dirty="0" err="1">
                <a:solidFill>
                  <a:srgbClr val="FFC000"/>
                </a:solidFill>
              </a:rPr>
              <a:t>Meine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Anhänglichkeit</a:t>
            </a:r>
            <a:r>
              <a:rPr lang="en-US" sz="1600" dirty="0">
                <a:solidFill>
                  <a:srgbClr val="FFC000"/>
                </a:solidFill>
              </a:rPr>
              <a:t> an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hatte</a:t>
            </a:r>
            <a:r>
              <a:rPr lang="en-US" sz="1600" dirty="0">
                <a:solidFill>
                  <a:srgbClr val="FFC000"/>
                </a:solidFill>
              </a:rPr>
              <a:t> in </a:t>
            </a:r>
            <a:r>
              <a:rPr lang="en-US" sz="1600" dirty="0" err="1">
                <a:solidFill>
                  <a:srgbClr val="FFC000"/>
                </a:solidFill>
              </a:rPr>
              <a:t>einer</a:t>
            </a:r>
            <a:r>
              <a:rPr lang="en-US" sz="1600" dirty="0">
                <a:solidFill>
                  <a:srgbClr val="FFC000"/>
                </a:solidFill>
              </a:rPr>
              <a:t> 35jährigen </a:t>
            </a:r>
            <a:r>
              <a:rPr lang="en-US" sz="1600" dirty="0" err="1">
                <a:solidFill>
                  <a:srgbClr val="FFC000"/>
                </a:solidFill>
              </a:rPr>
              <a:t>Ehe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jedem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Jahr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mit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jedem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Tage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zugenommen</a:t>
            </a:r>
            <a:r>
              <a:rPr lang="en-US" sz="1600" dirty="0">
                <a:solidFill>
                  <a:srgbClr val="FFC000"/>
                </a:solidFill>
              </a:rPr>
              <a:t> –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hatte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keinen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Begriff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ohne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leben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könnte</a:t>
            </a:r>
            <a:r>
              <a:rPr lang="en-US" sz="1600" dirty="0" smtClean="0">
                <a:solidFill>
                  <a:srgbClr val="FFC000"/>
                </a:solidFill>
              </a:rPr>
              <a:t>“.</a:t>
            </a:r>
          </a:p>
          <a:p>
            <a:pPr marL="0" indent="0">
              <a:buNone/>
            </a:pPr>
            <a:r>
              <a:rPr lang="en-US" sz="1200" i="1" dirty="0" smtClean="0">
                <a:solidFill>
                  <a:srgbClr val="FFC000"/>
                </a:solidFill>
              </a:rPr>
              <a:t>(Brief an Karl Leonhard Reinhold)</a:t>
            </a:r>
            <a:endParaRPr lang="de-DE" sz="1200" i="1" dirty="0">
              <a:solidFill>
                <a:srgbClr val="FFC000"/>
              </a:solidFill>
            </a:endParaRP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325" y="2553455"/>
            <a:ext cx="1976438" cy="2563889"/>
          </a:xfr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10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236105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Das Ideal der Hausfrau: </a:t>
            </a:r>
            <a:b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2400" b="1" i="1" dirty="0" smtClean="0">
                <a:solidFill>
                  <a:schemeClr val="bg2">
                    <a:lumMod val="50000"/>
                  </a:schemeClr>
                </a:solidFill>
              </a:rPr>
              <a:t>Die </a:t>
            </a:r>
            <a:r>
              <a:rPr lang="de-DE" sz="2400" b="1" i="1" dirty="0" err="1" smtClean="0">
                <a:solidFill>
                  <a:schemeClr val="bg2">
                    <a:lumMod val="50000"/>
                  </a:schemeClr>
                </a:solidFill>
              </a:rPr>
              <a:t>pythagorischen</a:t>
            </a:r>
            <a:r>
              <a:rPr lang="de-DE" sz="2400" b="1" i="1" dirty="0" smtClean="0">
                <a:solidFill>
                  <a:schemeClr val="bg2">
                    <a:lumMod val="50000"/>
                  </a:schemeClr>
                </a:solidFill>
              </a:rPr>
              <a:t> Frauen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27584" y="1772816"/>
            <a:ext cx="5184576" cy="45715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setzt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diese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weibliche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Sofrosyne</a:t>
            </a:r>
            <a:r>
              <a:rPr lang="en-US" sz="1600" dirty="0">
                <a:solidFill>
                  <a:srgbClr val="FFC000"/>
                </a:solidFill>
              </a:rPr>
              <a:t> [</a:t>
            </a:r>
            <a:r>
              <a:rPr lang="en-US" sz="1600" dirty="0" err="1">
                <a:solidFill>
                  <a:srgbClr val="FFC000"/>
                </a:solidFill>
              </a:rPr>
              <a:t>Besonnenheit</a:t>
            </a:r>
            <a:r>
              <a:rPr lang="en-US" sz="1600" dirty="0">
                <a:solidFill>
                  <a:srgbClr val="FFC000"/>
                </a:solidFill>
              </a:rPr>
              <a:t>], in </a:t>
            </a:r>
            <a:r>
              <a:rPr lang="en-US" sz="1600" dirty="0" err="1">
                <a:solidFill>
                  <a:srgbClr val="FFC000"/>
                </a:solidFill>
              </a:rPr>
              <a:t>welcher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eigentlich</a:t>
            </a:r>
            <a:r>
              <a:rPr lang="en-US" sz="1600" dirty="0">
                <a:solidFill>
                  <a:srgbClr val="FFC000"/>
                </a:solidFill>
              </a:rPr>
              <a:t> die </a:t>
            </a:r>
            <a:r>
              <a:rPr lang="en-US" sz="1600" dirty="0" err="1">
                <a:solidFill>
                  <a:srgbClr val="FFC000"/>
                </a:solidFill>
              </a:rPr>
              <a:t>moralische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Schönheit</a:t>
            </a:r>
            <a:r>
              <a:rPr lang="en-US" sz="1600" dirty="0">
                <a:solidFill>
                  <a:srgbClr val="FFC000"/>
                </a:solidFill>
              </a:rPr>
              <a:t> des </a:t>
            </a:r>
            <a:r>
              <a:rPr lang="en-US" sz="1600" dirty="0" err="1">
                <a:solidFill>
                  <a:srgbClr val="FFC000"/>
                </a:solidFill>
              </a:rPr>
              <a:t>Weibes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bestehe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hauptsächlich</a:t>
            </a:r>
            <a:r>
              <a:rPr lang="en-US" sz="1600" dirty="0">
                <a:solidFill>
                  <a:srgbClr val="FFC000"/>
                </a:solidFill>
              </a:rPr>
              <a:t> in die </a:t>
            </a:r>
            <a:r>
              <a:rPr lang="en-US" sz="1600" dirty="0" err="1">
                <a:solidFill>
                  <a:srgbClr val="FFC000"/>
                </a:solidFill>
              </a:rPr>
              <a:t>Keuschheit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eheliche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Treue</a:t>
            </a:r>
            <a:r>
              <a:rPr lang="en-US" sz="1600" dirty="0">
                <a:solidFill>
                  <a:srgbClr val="FFC000"/>
                </a:solidFill>
              </a:rPr>
              <a:t>; in </a:t>
            </a:r>
            <a:r>
              <a:rPr lang="en-US" sz="1600" dirty="0" err="1">
                <a:solidFill>
                  <a:srgbClr val="FFC000"/>
                </a:solidFill>
              </a:rPr>
              <a:t>Reinlichkeit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äußerste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Simplicität</a:t>
            </a:r>
            <a:r>
              <a:rPr lang="en-US" sz="1600" dirty="0">
                <a:solidFill>
                  <a:srgbClr val="FFC000"/>
                </a:solidFill>
              </a:rPr>
              <a:t> in </a:t>
            </a:r>
            <a:r>
              <a:rPr lang="en-US" sz="1600" dirty="0" err="1">
                <a:solidFill>
                  <a:srgbClr val="FFC000"/>
                </a:solidFill>
              </a:rPr>
              <a:t>Kleidung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Putz</a:t>
            </a:r>
            <a:r>
              <a:rPr lang="en-US" sz="1600" dirty="0">
                <a:solidFill>
                  <a:srgbClr val="FFC000"/>
                </a:solidFill>
              </a:rPr>
              <a:t>; in </a:t>
            </a:r>
            <a:r>
              <a:rPr lang="en-US" sz="1600" dirty="0" err="1">
                <a:solidFill>
                  <a:srgbClr val="FFC000"/>
                </a:solidFill>
              </a:rPr>
              <a:t>Entfernung</a:t>
            </a:r>
            <a:r>
              <a:rPr lang="en-US" sz="1600" dirty="0">
                <a:solidFill>
                  <a:srgbClr val="FFC000"/>
                </a:solidFill>
              </a:rPr>
              <a:t> von </a:t>
            </a:r>
            <a:r>
              <a:rPr lang="en-US" sz="1600" dirty="0" err="1">
                <a:solidFill>
                  <a:srgbClr val="FFC000"/>
                </a:solidFill>
              </a:rPr>
              <a:t>allem</a:t>
            </a:r>
            <a:r>
              <a:rPr lang="en-US" sz="1600" dirty="0">
                <a:solidFill>
                  <a:srgbClr val="FFC000"/>
                </a:solidFill>
              </a:rPr>
              <a:t>, was </a:t>
            </a:r>
            <a:r>
              <a:rPr lang="en-US" sz="1600" dirty="0" err="1">
                <a:solidFill>
                  <a:srgbClr val="FFC000"/>
                </a:solidFill>
              </a:rPr>
              <a:t>auch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nur</a:t>
            </a:r>
            <a:r>
              <a:rPr lang="en-US" sz="1600" dirty="0">
                <a:solidFill>
                  <a:srgbClr val="FFC000"/>
                </a:solidFill>
              </a:rPr>
              <a:t> den </a:t>
            </a:r>
            <a:r>
              <a:rPr lang="en-US" sz="1600" dirty="0" err="1">
                <a:solidFill>
                  <a:srgbClr val="FFC000"/>
                </a:solidFill>
              </a:rPr>
              <a:t>leisesten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Verdacht</a:t>
            </a:r>
            <a:r>
              <a:rPr lang="en-US" sz="1600" dirty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Koketterie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Begierde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andern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Männern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als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ihrem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eigenen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gefallen</a:t>
            </a:r>
            <a:r>
              <a:rPr lang="en-US" sz="1600" dirty="0">
                <a:solidFill>
                  <a:srgbClr val="FFC000"/>
                </a:solidFill>
              </a:rPr>
              <a:t>, auf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werfen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könnte</a:t>
            </a:r>
            <a:r>
              <a:rPr lang="en-US" sz="1600" dirty="0">
                <a:solidFill>
                  <a:srgbClr val="FFC000"/>
                </a:solidFill>
              </a:rPr>
              <a:t>; in die </a:t>
            </a:r>
            <a:r>
              <a:rPr lang="en-US" sz="1600" dirty="0" err="1">
                <a:solidFill>
                  <a:srgbClr val="FFC000"/>
                </a:solidFill>
              </a:rPr>
              <a:t>geflissenste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Einschränkung</a:t>
            </a:r>
            <a:r>
              <a:rPr lang="en-US" sz="1600" dirty="0">
                <a:solidFill>
                  <a:srgbClr val="FFC000"/>
                </a:solidFill>
              </a:rPr>
              <a:t> in </a:t>
            </a:r>
            <a:r>
              <a:rPr lang="en-US" sz="1600" dirty="0" err="1">
                <a:solidFill>
                  <a:srgbClr val="FFC000"/>
                </a:solidFill>
              </a:rPr>
              <a:t>ihr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Hauswesen</a:t>
            </a:r>
            <a:r>
              <a:rPr lang="en-US" sz="1600" dirty="0">
                <a:solidFill>
                  <a:srgbClr val="FFC000"/>
                </a:solidFill>
              </a:rPr>
              <a:t>; in </a:t>
            </a:r>
            <a:r>
              <a:rPr lang="en-US" sz="1600" dirty="0" err="1">
                <a:solidFill>
                  <a:srgbClr val="FFC000"/>
                </a:solidFill>
              </a:rPr>
              <a:t>Zärtlichkeit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Sorge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für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ihren</a:t>
            </a:r>
            <a:r>
              <a:rPr lang="en-US" sz="1600" dirty="0">
                <a:solidFill>
                  <a:srgbClr val="FFC000"/>
                </a:solidFill>
              </a:rPr>
              <a:t> Mann, </a:t>
            </a:r>
            <a:r>
              <a:rPr lang="en-US" sz="1600" dirty="0" err="1">
                <a:solidFill>
                  <a:srgbClr val="FFC000"/>
                </a:solidFill>
              </a:rPr>
              <a:t>ihre</a:t>
            </a:r>
            <a:r>
              <a:rPr lang="en-US" sz="1600" dirty="0">
                <a:solidFill>
                  <a:srgbClr val="FFC000"/>
                </a:solidFill>
              </a:rPr>
              <a:t> Kinder und </a:t>
            </a:r>
            <a:r>
              <a:rPr lang="en-US" sz="1600" dirty="0" err="1">
                <a:solidFill>
                  <a:srgbClr val="FFC000"/>
                </a:solidFill>
              </a:rPr>
              <a:t>ihr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Hausgesinde</a:t>
            </a:r>
            <a:r>
              <a:rPr lang="en-US" sz="1600" dirty="0">
                <a:solidFill>
                  <a:srgbClr val="FFC000"/>
                </a:solidFill>
              </a:rPr>
              <a:t>; und in </a:t>
            </a:r>
            <a:r>
              <a:rPr lang="en-US" sz="1600" dirty="0" err="1">
                <a:solidFill>
                  <a:srgbClr val="FFC000"/>
                </a:solidFill>
              </a:rPr>
              <a:t>eine</a:t>
            </a:r>
            <a:r>
              <a:rPr lang="en-US" sz="1600" dirty="0">
                <a:solidFill>
                  <a:srgbClr val="FFC000"/>
                </a:solidFill>
              </a:rPr>
              <a:t> von </a:t>
            </a:r>
            <a:r>
              <a:rPr lang="en-US" sz="1600" dirty="0" err="1">
                <a:solidFill>
                  <a:srgbClr val="FFC000"/>
                </a:solidFill>
              </a:rPr>
              <a:t>aller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abergläubischen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oder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schwärmerischen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Neigung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Außerordentlichen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Geheimnißvollen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gereinigte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religiöse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Frömmigkeit</a:t>
            </a:r>
            <a:r>
              <a:rPr lang="en-US" sz="1600" dirty="0">
                <a:solidFill>
                  <a:srgbClr val="FFC000"/>
                </a:solidFill>
              </a:rPr>
              <a:t>.“</a:t>
            </a:r>
            <a:endParaRPr lang="de-DE" sz="1600" dirty="0">
              <a:solidFill>
                <a:srgbClr val="FFC000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924944"/>
            <a:ext cx="1692360" cy="1790944"/>
          </a:xfrm>
        </p:spPr>
      </p:pic>
      <p:sp>
        <p:nvSpPr>
          <p:cNvPr id="6" name="Textfeld 5"/>
          <p:cNvSpPr txBox="1"/>
          <p:nvPr/>
        </p:nvSpPr>
        <p:spPr>
          <a:xfrm>
            <a:off x="6012160" y="494116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i="1" dirty="0" smtClean="0"/>
              <a:t>Theano von </a:t>
            </a:r>
            <a:r>
              <a:rPr lang="de-DE" sz="1200" i="1" dirty="0" err="1" smtClean="0"/>
              <a:t>Croton</a:t>
            </a:r>
            <a:endParaRPr lang="de-DE" sz="1200" i="1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11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114843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Das Ideal der emanzipierten Frau:</a:t>
            </a:r>
            <a:b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Vorwort zur </a:t>
            </a:r>
            <a:r>
              <a:rPr lang="de-DE" sz="2400" b="1" i="1" dirty="0" smtClean="0">
                <a:solidFill>
                  <a:schemeClr val="bg2">
                    <a:lumMod val="50000"/>
                  </a:schemeClr>
                </a:solidFill>
              </a:rPr>
              <a:t>Allgemeinen Damenbibliothek</a:t>
            </a:r>
            <a:endParaRPr lang="de-DE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4786694" cy="4499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„Daß die </a:t>
            </a:r>
            <a:r>
              <a:rPr lang="en-US" sz="1600" dirty="0" err="1">
                <a:solidFill>
                  <a:srgbClr val="FFC000"/>
                </a:solidFill>
              </a:rPr>
              <a:t>männliche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Hälfte</a:t>
            </a:r>
            <a:r>
              <a:rPr lang="en-US" sz="1600" dirty="0">
                <a:solidFill>
                  <a:srgbClr val="FFC000"/>
                </a:solidFill>
              </a:rPr>
              <a:t> des </a:t>
            </a:r>
            <a:r>
              <a:rPr lang="en-US" sz="1600" dirty="0" err="1">
                <a:solidFill>
                  <a:srgbClr val="FFC000"/>
                </a:solidFill>
              </a:rPr>
              <a:t>Menschengeschlechtes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keines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ausschliessenden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Rechtes</a:t>
            </a:r>
            <a:r>
              <a:rPr lang="en-US" sz="1600" dirty="0">
                <a:solidFill>
                  <a:srgbClr val="FFC000"/>
                </a:solidFill>
              </a:rPr>
              <a:t> an die </a:t>
            </a:r>
            <a:r>
              <a:rPr lang="en-US" sz="1600" dirty="0" err="1">
                <a:solidFill>
                  <a:srgbClr val="FFC000"/>
                </a:solidFill>
              </a:rPr>
              <a:t>Vortheile</a:t>
            </a:r>
            <a:r>
              <a:rPr lang="en-US" sz="1600" dirty="0">
                <a:solidFill>
                  <a:srgbClr val="FFC000"/>
                </a:solidFill>
              </a:rPr>
              <a:t>, die </a:t>
            </a:r>
            <a:r>
              <a:rPr lang="en-US" sz="1600" dirty="0" err="1">
                <a:solidFill>
                  <a:srgbClr val="FFC000"/>
                </a:solidFill>
              </a:rPr>
              <a:t>aus</a:t>
            </a:r>
            <a:r>
              <a:rPr lang="en-US" sz="1600" dirty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Kultur</a:t>
            </a:r>
            <a:r>
              <a:rPr lang="en-US" sz="1600" dirty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Wissenschaften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entspringen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anzumaßen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</a:t>
            </a:r>
            <a:r>
              <a:rPr lang="en-US" sz="1600" dirty="0">
                <a:solidFill>
                  <a:srgbClr val="FFC000"/>
                </a:solidFill>
              </a:rPr>
              <a:t>; und daß die </a:t>
            </a:r>
            <a:r>
              <a:rPr lang="en-US" sz="1600" dirty="0" err="1">
                <a:solidFill>
                  <a:srgbClr val="FFC000"/>
                </a:solidFill>
              </a:rPr>
              <a:t>andere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Hälfte</a:t>
            </a:r>
            <a:r>
              <a:rPr lang="en-US" sz="1600" dirty="0">
                <a:solidFill>
                  <a:srgbClr val="FFC000"/>
                </a:solidFill>
              </a:rPr>
              <a:t>, die </a:t>
            </a:r>
            <a:r>
              <a:rPr lang="en-US" sz="1600" dirty="0" err="1">
                <a:solidFill>
                  <a:srgbClr val="FFC000"/>
                </a:solidFill>
              </a:rPr>
              <a:t>aus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unsern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Müttern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Gattinnen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Schwestern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Töchtern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besteht</a:t>
            </a:r>
            <a:r>
              <a:rPr lang="en-US" sz="1600" dirty="0">
                <a:solidFill>
                  <a:srgbClr val="FFC000"/>
                </a:solidFill>
              </a:rPr>
              <a:t>, und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unsrer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Erhaltung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Glückseligkeit</a:t>
            </a:r>
            <a:r>
              <a:rPr lang="en-US" sz="1600" dirty="0">
                <a:solidFill>
                  <a:srgbClr val="FFC000"/>
                </a:solidFill>
              </a:rPr>
              <a:t> so </a:t>
            </a:r>
            <a:r>
              <a:rPr lang="en-US" sz="1600" dirty="0" err="1">
                <a:solidFill>
                  <a:srgbClr val="FFC000"/>
                </a:solidFill>
              </a:rPr>
              <a:t>unentbehrlich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ist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als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wir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ihrigen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eben</a:t>
            </a:r>
            <a:r>
              <a:rPr lang="en-US" sz="1600" dirty="0">
                <a:solidFill>
                  <a:srgbClr val="FFC000"/>
                </a:solidFill>
              </a:rPr>
              <a:t> so </a:t>
            </a:r>
            <a:r>
              <a:rPr lang="en-US" sz="1600" dirty="0" err="1">
                <a:solidFill>
                  <a:srgbClr val="FFC000"/>
                </a:solidFill>
              </a:rPr>
              <a:t>wohlgegründete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Ansprüche</a:t>
            </a:r>
            <a:r>
              <a:rPr lang="en-US" sz="1600" dirty="0">
                <a:solidFill>
                  <a:srgbClr val="FFC000"/>
                </a:solidFill>
              </a:rPr>
              <a:t> an </a:t>
            </a:r>
            <a:r>
              <a:rPr lang="en-US" sz="1600" dirty="0" err="1">
                <a:solidFill>
                  <a:srgbClr val="FFC000"/>
                </a:solidFill>
              </a:rPr>
              <a:t>alle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Mittel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Aufklärung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Bildung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Verschönerung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ihres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Geistes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Herzens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mit</a:t>
            </a:r>
            <a:r>
              <a:rPr lang="en-US" sz="1600" dirty="0">
                <a:solidFill>
                  <a:srgbClr val="FFC000"/>
                </a:solidFill>
              </a:rPr>
              <a:t> auf die Welt </a:t>
            </a:r>
            <a:r>
              <a:rPr lang="en-US" sz="1600" dirty="0" err="1">
                <a:solidFill>
                  <a:srgbClr val="FFC000"/>
                </a:solidFill>
              </a:rPr>
              <a:t>bringe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als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wir</a:t>
            </a:r>
            <a:r>
              <a:rPr lang="en-US" sz="1600" dirty="0">
                <a:solidFill>
                  <a:srgbClr val="FFC000"/>
                </a:solidFill>
              </a:rPr>
              <a:t>: </a:t>
            </a:r>
            <a:r>
              <a:rPr lang="en-US" sz="1600" dirty="0" err="1">
                <a:solidFill>
                  <a:srgbClr val="FFC000"/>
                </a:solidFill>
              </a:rPr>
              <a:t>eine</a:t>
            </a:r>
            <a:r>
              <a:rPr lang="en-US" sz="1600" dirty="0">
                <a:solidFill>
                  <a:srgbClr val="FFC000"/>
                </a:solidFill>
              </a:rPr>
              <a:t> so stark in die </a:t>
            </a:r>
            <a:r>
              <a:rPr lang="en-US" sz="1600" dirty="0" err="1">
                <a:solidFill>
                  <a:srgbClr val="FFC000"/>
                </a:solidFill>
              </a:rPr>
              <a:t>Augen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leuchtende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Wahrheit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kann</a:t>
            </a:r>
            <a:r>
              <a:rPr lang="en-US" sz="1600" dirty="0">
                <a:solidFill>
                  <a:srgbClr val="FFC000"/>
                </a:solidFill>
              </a:rPr>
              <a:t> in </a:t>
            </a:r>
            <a:r>
              <a:rPr lang="en-US" sz="1600" dirty="0" err="1">
                <a:solidFill>
                  <a:srgbClr val="FFC000"/>
                </a:solidFill>
              </a:rPr>
              <a:t>unsern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Tagen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wohl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keine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Frage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mehr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seyn</a:t>
            </a:r>
            <a:r>
              <a:rPr lang="en-US" sz="1600" dirty="0">
                <a:solidFill>
                  <a:srgbClr val="FFC000"/>
                </a:solidFill>
              </a:rPr>
              <a:t>“.</a:t>
            </a:r>
            <a:endParaRPr lang="de-DE" sz="1600" dirty="0">
              <a:solidFill>
                <a:srgbClr val="FFC000"/>
              </a:solidFill>
            </a:endParaRP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927512"/>
            <a:ext cx="2265363" cy="1815775"/>
          </a:xfr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12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091207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Das Ideal der emanzipierten Frau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4498662" cy="4051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</a:t>
            </a:r>
            <a:r>
              <a:rPr lang="en-US" sz="1600" dirty="0" err="1">
                <a:solidFill>
                  <a:srgbClr val="FFC000"/>
                </a:solidFill>
              </a:rPr>
              <a:t>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ist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längst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aus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Beyspielen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Thatsachen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offenbar</a:t>
            </a:r>
            <a:r>
              <a:rPr lang="en-US" sz="1600" dirty="0">
                <a:solidFill>
                  <a:srgbClr val="FFC000"/>
                </a:solidFill>
              </a:rPr>
              <a:t>, daß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nicht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nur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alles</a:t>
            </a:r>
            <a:r>
              <a:rPr lang="en-US" sz="1600" dirty="0">
                <a:solidFill>
                  <a:srgbClr val="FFC000"/>
                </a:solidFill>
              </a:rPr>
              <a:t>, was die </a:t>
            </a:r>
            <a:r>
              <a:rPr lang="en-US" sz="1600" dirty="0" err="1">
                <a:solidFill>
                  <a:srgbClr val="FFC000"/>
                </a:solidFill>
              </a:rPr>
              <a:t>scharfsinnigsten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Männer</a:t>
            </a:r>
            <a:r>
              <a:rPr lang="en-US" sz="1600" dirty="0">
                <a:solidFill>
                  <a:srgbClr val="FFC000"/>
                </a:solidFill>
              </a:rPr>
              <a:t> in den </a:t>
            </a:r>
            <a:r>
              <a:rPr lang="en-US" sz="1600" dirty="0" err="1">
                <a:solidFill>
                  <a:srgbClr val="FFC000"/>
                </a:solidFill>
              </a:rPr>
              <a:t>höhern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Wissenschaften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erfunden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verstehen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sich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eigen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machen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fähig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sind</a:t>
            </a:r>
            <a:r>
              <a:rPr lang="en-US" sz="1600" dirty="0">
                <a:solidFill>
                  <a:srgbClr val="FFC000"/>
                </a:solidFill>
              </a:rPr>
              <a:t>: </a:t>
            </a:r>
            <a:r>
              <a:rPr lang="en-US" sz="1600" dirty="0" err="1">
                <a:solidFill>
                  <a:srgbClr val="FFC000"/>
                </a:solidFill>
              </a:rPr>
              <a:t>sondern</a:t>
            </a:r>
            <a:r>
              <a:rPr lang="en-US" sz="1600" dirty="0">
                <a:solidFill>
                  <a:srgbClr val="FFC000"/>
                </a:solidFill>
              </a:rPr>
              <a:t> daß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in </a:t>
            </a:r>
            <a:r>
              <a:rPr lang="en-US" sz="1600" dirty="0" err="1">
                <a:solidFill>
                  <a:srgbClr val="FFC000"/>
                </a:solidFill>
              </a:rPr>
              <a:t>Werken</a:t>
            </a:r>
            <a:r>
              <a:rPr lang="en-US" sz="1600" dirty="0">
                <a:solidFill>
                  <a:srgbClr val="FFC000"/>
                </a:solidFill>
              </a:rPr>
              <a:t> des </a:t>
            </a:r>
            <a:r>
              <a:rPr lang="en-US" sz="1600" dirty="0" err="1">
                <a:solidFill>
                  <a:srgbClr val="FFC000"/>
                </a:solidFill>
              </a:rPr>
              <a:t>Geistes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zumal</a:t>
            </a:r>
            <a:r>
              <a:rPr lang="en-US" sz="1600" dirty="0">
                <a:solidFill>
                  <a:srgbClr val="FFC000"/>
                </a:solidFill>
              </a:rPr>
              <a:t> wo </a:t>
            </a:r>
            <a:r>
              <a:rPr lang="en-US" sz="1600" dirty="0" err="1">
                <a:solidFill>
                  <a:srgbClr val="FFC000"/>
                </a:solidFill>
              </a:rPr>
              <a:t>es</a:t>
            </a:r>
            <a:r>
              <a:rPr lang="en-US" sz="1600" dirty="0">
                <a:solidFill>
                  <a:srgbClr val="FFC000"/>
                </a:solidFill>
              </a:rPr>
              <a:t> auf </a:t>
            </a:r>
            <a:r>
              <a:rPr lang="en-US" sz="1600" dirty="0" err="1">
                <a:solidFill>
                  <a:srgbClr val="FFC000"/>
                </a:solidFill>
              </a:rPr>
              <a:t>Lebendigkeit</a:t>
            </a:r>
            <a:r>
              <a:rPr lang="en-US" sz="1600" dirty="0">
                <a:solidFill>
                  <a:srgbClr val="FFC000"/>
                </a:solidFill>
              </a:rPr>
              <a:t> der Imagination, </a:t>
            </a:r>
            <a:r>
              <a:rPr lang="en-US" sz="1600" dirty="0" err="1">
                <a:solidFill>
                  <a:srgbClr val="FFC000"/>
                </a:solidFill>
              </a:rPr>
              <a:t>Zartheit</a:t>
            </a:r>
            <a:r>
              <a:rPr lang="en-US" sz="1600" dirty="0">
                <a:solidFill>
                  <a:srgbClr val="FFC000"/>
                </a:solidFill>
              </a:rPr>
              <a:t> des </a:t>
            </a:r>
            <a:r>
              <a:rPr lang="en-US" sz="1600" dirty="0" err="1">
                <a:solidFill>
                  <a:srgbClr val="FFC000"/>
                </a:solidFill>
              </a:rPr>
              <a:t>Gefühls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Schönheit</a:t>
            </a:r>
            <a:r>
              <a:rPr lang="en-US" sz="1600" dirty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Gesinnungen</a:t>
            </a:r>
            <a:r>
              <a:rPr lang="en-US" sz="1600" dirty="0">
                <a:solidFill>
                  <a:srgbClr val="FFC000"/>
                </a:solidFill>
              </a:rPr>
              <a:t>, und </a:t>
            </a:r>
            <a:r>
              <a:rPr lang="en-US" sz="1600" dirty="0" err="1">
                <a:solidFill>
                  <a:srgbClr val="FFC000"/>
                </a:solidFill>
              </a:rPr>
              <a:t>Feinheit</a:t>
            </a:r>
            <a:r>
              <a:rPr lang="en-US" sz="1600" dirty="0">
                <a:solidFill>
                  <a:srgbClr val="FFC000"/>
                </a:solidFill>
              </a:rPr>
              <a:t> des </a:t>
            </a:r>
            <a:r>
              <a:rPr lang="en-US" sz="1600" dirty="0" err="1">
                <a:solidFill>
                  <a:srgbClr val="FFC000"/>
                </a:solidFill>
              </a:rPr>
              <a:t>Geschmackes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ankommt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Stufen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erstiegen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haben</a:t>
            </a:r>
            <a:r>
              <a:rPr lang="en-US" sz="1600" dirty="0">
                <a:solidFill>
                  <a:srgbClr val="FFC000"/>
                </a:solidFill>
              </a:rPr>
              <a:t>, die </a:t>
            </a:r>
            <a:r>
              <a:rPr lang="en-US" sz="1600" dirty="0" err="1">
                <a:solidFill>
                  <a:srgbClr val="FFC000"/>
                </a:solidFill>
              </a:rPr>
              <a:t>uns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kaum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erreichbar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sind</a:t>
            </a:r>
            <a:r>
              <a:rPr lang="en-US" sz="1600" dirty="0">
                <a:solidFill>
                  <a:srgbClr val="FFC000"/>
                </a:solidFill>
              </a:rPr>
              <a:t>.“</a:t>
            </a:r>
            <a:endParaRPr lang="de-DE" sz="1600" dirty="0">
              <a:solidFill>
                <a:srgbClr val="FFC000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420888"/>
            <a:ext cx="1895752" cy="2673011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13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964842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Das Ideal der emanzipierten Frau:</a:t>
            </a:r>
            <a:b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die Frau als Autorin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43608" y="1988840"/>
            <a:ext cx="4498662" cy="4051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 smtClean="0">
                <a:solidFill>
                  <a:srgbClr val="FFC000"/>
                </a:solidFill>
              </a:rPr>
              <a:t>„</a:t>
            </a:r>
            <a:r>
              <a:rPr lang="en-US" sz="1600" dirty="0" err="1" smtClean="0">
                <a:solidFill>
                  <a:srgbClr val="FFC000"/>
                </a:solidFill>
              </a:rPr>
              <a:t>Ich</a:t>
            </a:r>
            <a:r>
              <a:rPr lang="en-US" sz="1600" dirty="0" smtClean="0">
                <a:solidFill>
                  <a:srgbClr val="FFC000"/>
                </a:solidFill>
              </a:rPr>
              <a:t> </a:t>
            </a:r>
            <a:r>
              <a:rPr lang="en-US" sz="1600" dirty="0" err="1" smtClean="0">
                <a:solidFill>
                  <a:srgbClr val="FFC000"/>
                </a:solidFill>
              </a:rPr>
              <a:t>würde</a:t>
            </a:r>
            <a:r>
              <a:rPr lang="en-US" sz="1600" dirty="0" smtClean="0">
                <a:solidFill>
                  <a:srgbClr val="FFC000"/>
                </a:solidFill>
              </a:rPr>
              <a:t> den </a:t>
            </a:r>
            <a:r>
              <a:rPr lang="en-US" sz="1600" dirty="0" err="1">
                <a:solidFill>
                  <a:srgbClr val="FFC000"/>
                </a:solidFill>
              </a:rPr>
              <a:t>Redaktör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wer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auch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wäre</a:t>
            </a:r>
            <a:r>
              <a:rPr lang="en-US" sz="1600" dirty="0">
                <a:solidFill>
                  <a:srgbClr val="FFC000"/>
                </a:solidFill>
              </a:rPr>
              <a:t>, von der </a:t>
            </a:r>
            <a:r>
              <a:rPr lang="en-US" sz="1600" dirty="0" err="1">
                <a:solidFill>
                  <a:srgbClr val="FFC000"/>
                </a:solidFill>
              </a:rPr>
              <a:t>Pflicht</a:t>
            </a:r>
            <a:r>
              <a:rPr lang="en-US" sz="1600" dirty="0">
                <a:solidFill>
                  <a:srgbClr val="FFC000"/>
                </a:solidFill>
              </a:rPr>
              <a:t>, die </a:t>
            </a:r>
            <a:r>
              <a:rPr lang="en-US" sz="1600" dirty="0" err="1">
                <a:solidFill>
                  <a:srgbClr val="FFC000"/>
                </a:solidFill>
              </a:rPr>
              <a:t>Aufsätze</a:t>
            </a:r>
            <a:r>
              <a:rPr lang="en-US" sz="1600" dirty="0">
                <a:solidFill>
                  <a:srgbClr val="FFC000"/>
                </a:solidFill>
              </a:rPr>
              <a:t>, in der </a:t>
            </a:r>
            <a:r>
              <a:rPr lang="en-US" sz="1600" dirty="0" err="1">
                <a:solidFill>
                  <a:srgbClr val="FFC000"/>
                </a:solidFill>
              </a:rPr>
              <a:t>Absicht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höhern</a:t>
            </a:r>
            <a:r>
              <a:rPr lang="en-US" sz="1600" dirty="0">
                <a:solidFill>
                  <a:srgbClr val="FFC000"/>
                </a:solidFill>
              </a:rPr>
              <a:t> Grad von </a:t>
            </a:r>
            <a:r>
              <a:rPr lang="en-US" sz="1600" dirty="0" err="1">
                <a:solidFill>
                  <a:srgbClr val="FFC000"/>
                </a:solidFill>
              </a:rPr>
              <a:t>Vollkommenheit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geben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verbessern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dispensieren</a:t>
            </a:r>
            <a:r>
              <a:rPr lang="en-US" sz="1600" dirty="0">
                <a:solidFill>
                  <a:srgbClr val="FFC000"/>
                </a:solidFill>
              </a:rPr>
              <a:t>. Mein </a:t>
            </a:r>
            <a:r>
              <a:rPr lang="en-US" sz="1600" dirty="0" err="1">
                <a:solidFill>
                  <a:srgbClr val="FFC000"/>
                </a:solidFill>
              </a:rPr>
              <a:t>Rath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wäre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ihnen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ganze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Weiblichkeit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selbst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ihren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Mängeln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kleinen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Inkonsequenzen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Gedankensprüngen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Eigenheiten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Ausdruck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ppp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lassen</a:t>
            </a:r>
            <a:r>
              <a:rPr lang="en-US" sz="1600" dirty="0">
                <a:solidFill>
                  <a:srgbClr val="FFC000"/>
                </a:solidFill>
              </a:rPr>
              <a:t>, und um ja </a:t>
            </a:r>
            <a:r>
              <a:rPr lang="en-US" sz="1600" dirty="0" err="1">
                <a:solidFill>
                  <a:srgbClr val="FFC000"/>
                </a:solidFill>
              </a:rPr>
              <a:t>nicht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Gefahr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laufen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ihnen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etwas</a:t>
            </a:r>
            <a:r>
              <a:rPr lang="en-US" sz="1600" dirty="0">
                <a:solidFill>
                  <a:srgbClr val="FFC000"/>
                </a:solidFill>
              </a:rPr>
              <a:t> von </a:t>
            </a:r>
            <a:r>
              <a:rPr lang="en-US" sz="1600" dirty="0" err="1">
                <a:solidFill>
                  <a:srgbClr val="FFC000"/>
                </a:solidFill>
              </a:rPr>
              <a:t>ihrer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Originalität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Genialität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wenn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so </a:t>
            </a:r>
            <a:r>
              <a:rPr lang="en-US" sz="1600" dirty="0" err="1">
                <a:solidFill>
                  <a:srgbClr val="FFC000"/>
                </a:solidFill>
              </a:rPr>
              <a:t>sagen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könnte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Sexualität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abzustreifen</a:t>
            </a:r>
            <a:r>
              <a:rPr lang="en-US" sz="1600" dirty="0" smtClean="0">
                <a:solidFill>
                  <a:srgbClr val="FFC000"/>
                </a:solidFill>
              </a:rPr>
              <a:t>“.</a:t>
            </a:r>
          </a:p>
          <a:p>
            <a:pPr marL="0" indent="0">
              <a:buNone/>
            </a:pPr>
            <a:r>
              <a:rPr lang="en-US" sz="1200" i="1" dirty="0" smtClean="0">
                <a:solidFill>
                  <a:srgbClr val="FFC000"/>
                </a:solidFill>
              </a:rPr>
              <a:t>(Brief an </a:t>
            </a:r>
            <a:r>
              <a:rPr lang="en-US" sz="1200" i="1" dirty="0" err="1" smtClean="0">
                <a:solidFill>
                  <a:srgbClr val="FFC000"/>
                </a:solidFill>
              </a:rPr>
              <a:t>Rochlitz</a:t>
            </a:r>
            <a:r>
              <a:rPr lang="en-US" sz="1200" i="1" dirty="0" smtClean="0">
                <a:solidFill>
                  <a:srgbClr val="FFC000"/>
                </a:solidFill>
              </a:rPr>
              <a:t>)</a:t>
            </a:r>
          </a:p>
          <a:p>
            <a:pPr marL="0" indent="0">
              <a:buNone/>
            </a:pPr>
            <a:endParaRPr lang="de-DE" sz="1600" dirty="0">
              <a:solidFill>
                <a:srgbClr val="FFC000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492896"/>
            <a:ext cx="1520666" cy="2448272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14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556689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0460" y="476672"/>
            <a:ext cx="7123080" cy="924475"/>
          </a:xfrm>
        </p:spPr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Feminismus in der Antike: Lais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11560" y="1556793"/>
            <a:ext cx="5832648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„Du </a:t>
            </a:r>
            <a:r>
              <a:rPr lang="en-US" sz="1600" dirty="0" err="1">
                <a:solidFill>
                  <a:srgbClr val="FFC000"/>
                </a:solidFill>
              </a:rPr>
              <a:t>weißt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vermutlich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wie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wenig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bei</a:t>
            </a:r>
            <a:r>
              <a:rPr lang="en-US" sz="1600" dirty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Erziehung</a:t>
            </a:r>
            <a:r>
              <a:rPr lang="en-US" sz="1600" dirty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Griechischen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Töchter</a:t>
            </a:r>
            <a:r>
              <a:rPr lang="en-US" sz="1600" dirty="0">
                <a:solidFill>
                  <a:srgbClr val="FFC000"/>
                </a:solidFill>
              </a:rPr>
              <a:t> in </a:t>
            </a:r>
            <a:r>
              <a:rPr lang="en-US" sz="1600" dirty="0" err="1">
                <a:solidFill>
                  <a:srgbClr val="FFC000"/>
                </a:solidFill>
              </a:rPr>
              <a:t>Betrachtung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kommt</a:t>
            </a:r>
            <a:r>
              <a:rPr lang="en-US" sz="1600" dirty="0">
                <a:solidFill>
                  <a:srgbClr val="FFC000"/>
                </a:solidFill>
              </a:rPr>
              <a:t>, daß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auch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Seele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haben</a:t>
            </a:r>
            <a:r>
              <a:rPr lang="en-US" sz="1600" dirty="0">
                <a:solidFill>
                  <a:srgbClr val="FFC000"/>
                </a:solidFill>
              </a:rPr>
              <a:t>, und daß die </a:t>
            </a:r>
            <a:r>
              <a:rPr lang="en-US" sz="1600" dirty="0" err="1">
                <a:solidFill>
                  <a:srgbClr val="FFC000"/>
                </a:solidFill>
              </a:rPr>
              <a:t>Seele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kein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Geschlecht</a:t>
            </a:r>
            <a:r>
              <a:rPr lang="en-US" sz="1600" dirty="0">
                <a:solidFill>
                  <a:srgbClr val="FFC000"/>
                </a:solidFill>
              </a:rPr>
              <a:t> hat.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werden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erzogen</a:t>
            </a:r>
            <a:r>
              <a:rPr lang="en-US" sz="1600" dirty="0">
                <a:solidFill>
                  <a:srgbClr val="FFC000"/>
                </a:solidFill>
              </a:rPr>
              <a:t> um so bald </a:t>
            </a:r>
            <a:r>
              <a:rPr lang="en-US" sz="1600" dirty="0" err="1">
                <a:solidFill>
                  <a:srgbClr val="FFC000"/>
                </a:solidFill>
              </a:rPr>
              <a:t>als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möglich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Ehfrauen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werden</a:t>
            </a:r>
            <a:r>
              <a:rPr lang="en-US" sz="1600" dirty="0">
                <a:solidFill>
                  <a:srgbClr val="FFC000"/>
                </a:solidFill>
              </a:rPr>
              <a:t>; und der </a:t>
            </a:r>
            <a:r>
              <a:rPr lang="en-US" sz="1600" dirty="0" err="1">
                <a:solidFill>
                  <a:srgbClr val="FFC000"/>
                </a:solidFill>
              </a:rPr>
              <a:t>Grieche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verlangt</a:t>
            </a:r>
            <a:r>
              <a:rPr lang="en-US" sz="1600" dirty="0">
                <a:solidFill>
                  <a:srgbClr val="FFC000"/>
                </a:solidFill>
              </a:rPr>
              <a:t> von seiner </a:t>
            </a:r>
            <a:r>
              <a:rPr lang="en-US" sz="1600" dirty="0" err="1">
                <a:solidFill>
                  <a:srgbClr val="FFC000"/>
                </a:solidFill>
              </a:rPr>
              <a:t>ehlichen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Bettgenossin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nicht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mehr</a:t>
            </a:r>
            <a:r>
              <a:rPr lang="en-US" sz="1600" dirty="0">
                <a:solidFill>
                  <a:srgbClr val="FFC000"/>
                </a:solidFill>
              </a:rPr>
              <a:t> Geist, </a:t>
            </a:r>
            <a:r>
              <a:rPr lang="en-US" sz="1600" dirty="0" err="1">
                <a:solidFill>
                  <a:srgbClr val="FFC000"/>
                </a:solidFill>
              </a:rPr>
              <a:t>Talente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Kenntnisse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als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nötig</a:t>
            </a:r>
            <a:r>
              <a:rPr lang="en-US" sz="1600" dirty="0">
                <a:solidFill>
                  <a:srgbClr val="FFC000"/>
                </a:solidFill>
              </a:rPr>
              <a:t> hat, um (wo </a:t>
            </a:r>
            <a:r>
              <a:rPr lang="en-US" sz="1600" dirty="0" err="1">
                <a:solidFill>
                  <a:srgbClr val="FFC000"/>
                </a:solidFill>
              </a:rPr>
              <a:t>möglich</a:t>
            </a:r>
            <a:r>
              <a:rPr lang="en-US" sz="1600" dirty="0">
                <a:solidFill>
                  <a:srgbClr val="FFC000"/>
                </a:solidFill>
              </a:rPr>
              <a:t>) </a:t>
            </a:r>
            <a:r>
              <a:rPr lang="en-US" sz="1600" dirty="0" err="1">
                <a:solidFill>
                  <a:srgbClr val="FFC000"/>
                </a:solidFill>
              </a:rPr>
              <a:t>schöne</a:t>
            </a:r>
            <a:r>
              <a:rPr lang="en-US" sz="1600" dirty="0">
                <a:solidFill>
                  <a:srgbClr val="FFC000"/>
                </a:solidFill>
              </a:rPr>
              <a:t> Kinder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gebären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ihre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Mägde</a:t>
            </a:r>
            <a:r>
              <a:rPr lang="en-US" sz="1600" dirty="0">
                <a:solidFill>
                  <a:srgbClr val="FFC000"/>
                </a:solidFill>
              </a:rPr>
              <a:t> in der </a:t>
            </a:r>
            <a:r>
              <a:rPr lang="en-US" sz="1600" dirty="0" err="1">
                <a:solidFill>
                  <a:srgbClr val="FFC000"/>
                </a:solidFill>
              </a:rPr>
              <a:t>Zucht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halten</a:t>
            </a:r>
            <a:r>
              <a:rPr lang="en-US" sz="1600" dirty="0">
                <a:solidFill>
                  <a:srgbClr val="FFC000"/>
                </a:solidFill>
              </a:rPr>
              <a:t>, und die </a:t>
            </a:r>
            <a:r>
              <a:rPr lang="en-US" sz="1600" dirty="0" err="1">
                <a:solidFill>
                  <a:srgbClr val="FFC000"/>
                </a:solidFill>
              </a:rPr>
              <a:t>Geschäfte</a:t>
            </a:r>
            <a:r>
              <a:rPr lang="en-US" sz="1600" dirty="0">
                <a:solidFill>
                  <a:srgbClr val="FFC000"/>
                </a:solidFill>
              </a:rPr>
              <a:t> des </a:t>
            </a:r>
            <a:r>
              <a:rPr lang="en-US" sz="1600" dirty="0" err="1">
                <a:solidFill>
                  <a:srgbClr val="FFC000"/>
                </a:solidFill>
              </a:rPr>
              <a:t>Spinnrockens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Webstuhls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besorgen</a:t>
            </a:r>
            <a:r>
              <a:rPr lang="en-US" sz="1600" dirty="0">
                <a:solidFill>
                  <a:srgbClr val="FFC000"/>
                </a:solidFill>
              </a:rPr>
              <a:t>. </a:t>
            </a:r>
            <a:r>
              <a:rPr lang="en-US" sz="1600" dirty="0" err="1">
                <a:solidFill>
                  <a:srgbClr val="FFC000"/>
                </a:solidFill>
              </a:rPr>
              <a:t>Ist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überdies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sanft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keusch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eingezogen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trägt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wie</a:t>
            </a:r>
            <a:r>
              <a:rPr lang="en-US" sz="1600" dirty="0">
                <a:solidFill>
                  <a:srgbClr val="FFC000"/>
                </a:solidFill>
              </a:rPr>
              <a:t> die </a:t>
            </a:r>
            <a:r>
              <a:rPr lang="en-US" sz="1600" dirty="0" err="1">
                <a:solidFill>
                  <a:srgbClr val="FFC000"/>
                </a:solidFill>
              </a:rPr>
              <a:t>Schnecke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Gynäceon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immer</a:t>
            </a:r>
            <a:r>
              <a:rPr lang="en-US" sz="1600" dirty="0">
                <a:solidFill>
                  <a:srgbClr val="FFC000"/>
                </a:solidFill>
              </a:rPr>
              <a:t> auf </a:t>
            </a:r>
            <a:r>
              <a:rPr lang="en-US" sz="1600" dirty="0" err="1">
                <a:solidFill>
                  <a:srgbClr val="FFC000"/>
                </a:solidFill>
              </a:rPr>
              <a:t>dem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Rücken</a:t>
            </a:r>
            <a:r>
              <a:rPr lang="en-US" sz="1600" dirty="0">
                <a:solidFill>
                  <a:srgbClr val="FFC000"/>
                </a:solidFill>
              </a:rPr>
              <a:t>, und </a:t>
            </a:r>
            <a:r>
              <a:rPr lang="en-US" sz="1600" dirty="0" err="1">
                <a:solidFill>
                  <a:srgbClr val="FFC000"/>
                </a:solidFill>
              </a:rPr>
              <a:t>verlangt</a:t>
            </a:r>
            <a:r>
              <a:rPr lang="en-US" sz="1600" dirty="0">
                <a:solidFill>
                  <a:srgbClr val="FFC000"/>
                </a:solidFill>
              </a:rPr>
              <a:t> von </a:t>
            </a:r>
            <a:r>
              <a:rPr lang="en-US" sz="1600" dirty="0" err="1">
                <a:solidFill>
                  <a:srgbClr val="FFC000"/>
                </a:solidFill>
              </a:rPr>
              <a:t>keinem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andern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Manne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gesehen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werden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als</a:t>
            </a:r>
            <a:r>
              <a:rPr lang="en-US" sz="1600" dirty="0">
                <a:solidFill>
                  <a:srgbClr val="FFC000"/>
                </a:solidFill>
              </a:rPr>
              <a:t> von </a:t>
            </a:r>
            <a:r>
              <a:rPr lang="en-US" sz="1600" dirty="0" err="1">
                <a:solidFill>
                  <a:srgbClr val="FFC000"/>
                </a:solidFill>
              </a:rPr>
              <a:t>ihm</a:t>
            </a:r>
            <a:r>
              <a:rPr lang="en-US" sz="1600" dirty="0">
                <a:solidFill>
                  <a:srgbClr val="FFC000"/>
                </a:solidFill>
              </a:rPr>
              <a:t>, läßt </a:t>
            </a:r>
            <a:r>
              <a:rPr lang="en-US" sz="1600" dirty="0" err="1">
                <a:solidFill>
                  <a:srgbClr val="FFC000"/>
                </a:solidFill>
              </a:rPr>
              <a:t>sich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i="1" dirty="0">
                <a:solidFill>
                  <a:srgbClr val="FFC000"/>
                </a:solidFill>
              </a:rPr>
              <a:t>an </a:t>
            </a:r>
            <a:r>
              <a:rPr lang="en-US" sz="1600" dirty="0">
                <a:solidFill>
                  <a:srgbClr val="FFC000"/>
                </a:solidFill>
              </a:rPr>
              <a:t>und </a:t>
            </a:r>
            <a:r>
              <a:rPr lang="en-US" sz="1600" i="1" dirty="0">
                <a:solidFill>
                  <a:srgbClr val="FFC000"/>
                </a:solidFill>
              </a:rPr>
              <a:t>von </a:t>
            </a:r>
            <a:r>
              <a:rPr lang="en-US" sz="1600" i="1" dirty="0" err="1">
                <a:solidFill>
                  <a:srgbClr val="FFC000"/>
                </a:solidFill>
              </a:rPr>
              <a:t>ihm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alles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gefallen</a:t>
            </a:r>
            <a:r>
              <a:rPr lang="en-US" sz="1600" dirty="0">
                <a:solidFill>
                  <a:srgbClr val="FFC000"/>
                </a:solidFill>
              </a:rPr>
              <a:t>, und </a:t>
            </a:r>
            <a:r>
              <a:rPr lang="en-US" sz="1600" dirty="0" err="1">
                <a:solidFill>
                  <a:srgbClr val="FFC000"/>
                </a:solidFill>
              </a:rPr>
              <a:t>glaubt</a:t>
            </a:r>
            <a:r>
              <a:rPr lang="en-US" sz="1600" dirty="0">
                <a:solidFill>
                  <a:srgbClr val="FFC000"/>
                </a:solidFill>
              </a:rPr>
              <a:t> in </a:t>
            </a:r>
            <a:r>
              <a:rPr lang="en-US" sz="1600" dirty="0" err="1">
                <a:solidFill>
                  <a:srgbClr val="FFC000"/>
                </a:solidFill>
              </a:rPr>
              <a:t>Demut</a:t>
            </a:r>
            <a:r>
              <a:rPr lang="en-US" sz="1600" dirty="0">
                <a:solidFill>
                  <a:srgbClr val="FFC000"/>
                </a:solidFill>
              </a:rPr>
              <a:t>, daß </a:t>
            </a:r>
            <a:r>
              <a:rPr lang="en-US" sz="1600" dirty="0" err="1">
                <a:solidFill>
                  <a:srgbClr val="FFC000"/>
                </a:solidFill>
              </a:rPr>
              <a:t>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keinen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schönern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klügern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bravern</a:t>
            </a:r>
            <a:r>
              <a:rPr lang="en-US" sz="1600" dirty="0">
                <a:solidFill>
                  <a:srgbClr val="FFC000"/>
                </a:solidFill>
              </a:rPr>
              <a:t> Mann in der Welt </a:t>
            </a:r>
            <a:r>
              <a:rPr lang="en-US" sz="1600" dirty="0" err="1">
                <a:solidFill>
                  <a:srgbClr val="FFC000"/>
                </a:solidFill>
              </a:rPr>
              <a:t>gebe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als</a:t>
            </a:r>
            <a:r>
              <a:rPr lang="en-US" sz="1600" dirty="0">
                <a:solidFill>
                  <a:srgbClr val="FFC000"/>
                </a:solidFill>
              </a:rPr>
              <a:t> den </a:t>
            </a:r>
            <a:r>
              <a:rPr lang="en-US" sz="1600" dirty="0" err="1">
                <a:solidFill>
                  <a:srgbClr val="FFC000"/>
                </a:solidFill>
              </a:rPr>
              <a:t>ihrigen</a:t>
            </a:r>
            <a:r>
              <a:rPr lang="en-US" sz="1600" dirty="0">
                <a:solidFill>
                  <a:srgbClr val="FFC000"/>
                </a:solidFill>
              </a:rPr>
              <a:t>: so </a:t>
            </a:r>
            <a:r>
              <a:rPr lang="en-US" sz="1600" dirty="0" err="1">
                <a:solidFill>
                  <a:srgbClr val="FFC000"/>
                </a:solidFill>
              </a:rPr>
              <a:t>dankt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er</a:t>
            </a:r>
            <a:r>
              <a:rPr lang="en-US" sz="1600" dirty="0">
                <a:solidFill>
                  <a:srgbClr val="FFC000"/>
                </a:solidFill>
              </a:rPr>
              <a:t> den </a:t>
            </a:r>
            <a:r>
              <a:rPr lang="en-US" sz="1600" dirty="0" err="1">
                <a:solidFill>
                  <a:srgbClr val="FFC000"/>
                </a:solidFill>
              </a:rPr>
              <a:t>Göttern</a:t>
            </a:r>
            <a:r>
              <a:rPr lang="en-US" sz="1600" dirty="0">
                <a:solidFill>
                  <a:srgbClr val="FFC000"/>
                </a:solidFill>
              </a:rPr>
              <a:t>, die </a:t>
            </a:r>
            <a:r>
              <a:rPr lang="en-US" sz="1600" dirty="0" err="1">
                <a:solidFill>
                  <a:srgbClr val="FFC000"/>
                </a:solidFill>
              </a:rPr>
              <a:t>ihn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einem</a:t>
            </a:r>
            <a:r>
              <a:rPr lang="en-US" sz="1600" dirty="0">
                <a:solidFill>
                  <a:srgbClr val="FFC000"/>
                </a:solidFill>
              </a:rPr>
              <a:t> so </a:t>
            </a:r>
            <a:r>
              <a:rPr lang="en-US" sz="1600" dirty="0" err="1">
                <a:solidFill>
                  <a:srgbClr val="FFC000"/>
                </a:solidFill>
              </a:rPr>
              <a:t>frommen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tugendsamen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Weibe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beschenkt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haben</a:t>
            </a:r>
            <a:r>
              <a:rPr lang="en-US" sz="1600" dirty="0">
                <a:solidFill>
                  <a:srgbClr val="FFC000"/>
                </a:solidFill>
              </a:rPr>
              <a:t>“. </a:t>
            </a:r>
            <a:endParaRPr lang="en-US" sz="16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e-DE" sz="1400" i="1" dirty="0" smtClean="0">
                <a:solidFill>
                  <a:srgbClr val="FFC000"/>
                </a:solidFill>
              </a:rPr>
              <a:t>(Aristipp </a:t>
            </a:r>
            <a:r>
              <a:rPr lang="de-DE" sz="1400" i="1" dirty="0">
                <a:solidFill>
                  <a:srgbClr val="FFC000"/>
                </a:solidFill>
              </a:rPr>
              <a:t>und einige seiner </a:t>
            </a:r>
            <a:r>
              <a:rPr lang="de-DE" sz="1400" i="1" dirty="0" smtClean="0">
                <a:solidFill>
                  <a:srgbClr val="FFC000"/>
                </a:solidFill>
              </a:rPr>
              <a:t>Zeitgenossen)</a:t>
            </a:r>
            <a:endParaRPr lang="de-DE" sz="1400" i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e-DE" sz="1600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492896"/>
            <a:ext cx="1734814" cy="2288884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15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4185537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0460" y="836712"/>
            <a:ext cx="7123080" cy="924475"/>
          </a:xfrm>
        </p:spPr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Feminismus in der Antike: Lais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4354646" cy="4051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„Dies </a:t>
            </a:r>
            <a:r>
              <a:rPr lang="en-US" sz="1600" dirty="0" err="1">
                <a:solidFill>
                  <a:srgbClr val="FFC000"/>
                </a:solidFill>
              </a:rPr>
              <a:t>ist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deucht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mich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eine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notwendige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Folge</a:t>
            </a:r>
            <a:r>
              <a:rPr lang="en-US" sz="1600" dirty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unleugbaren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Tatsache</a:t>
            </a:r>
            <a:r>
              <a:rPr lang="en-US" sz="1600" dirty="0">
                <a:solidFill>
                  <a:srgbClr val="FFC000"/>
                </a:solidFill>
              </a:rPr>
              <a:t>, daß der </a:t>
            </a:r>
            <a:r>
              <a:rPr lang="en-US" sz="1600" dirty="0" err="1">
                <a:solidFill>
                  <a:srgbClr val="FFC000"/>
                </a:solidFill>
              </a:rPr>
              <a:t>weibliche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Teil</a:t>
            </a:r>
            <a:r>
              <a:rPr lang="en-US" sz="1600" dirty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Menschheit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beinahe</a:t>
            </a:r>
            <a:r>
              <a:rPr lang="en-US" sz="1600" dirty="0">
                <a:solidFill>
                  <a:srgbClr val="FFC000"/>
                </a:solidFill>
              </a:rPr>
              <a:t> auf </a:t>
            </a:r>
            <a:r>
              <a:rPr lang="en-US" sz="1600" dirty="0" err="1">
                <a:solidFill>
                  <a:srgbClr val="FFC000"/>
                </a:solidFill>
              </a:rPr>
              <a:t>dem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ganzen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Erdboden</a:t>
            </a:r>
            <a:r>
              <a:rPr lang="en-US" sz="1600" dirty="0">
                <a:solidFill>
                  <a:srgbClr val="FFC000"/>
                </a:solidFill>
              </a:rPr>
              <a:t> in </a:t>
            </a:r>
            <a:r>
              <a:rPr lang="en-US" sz="1600" dirty="0" err="1">
                <a:solidFill>
                  <a:srgbClr val="FFC000"/>
                </a:solidFill>
              </a:rPr>
              <a:t>einem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Zustande</a:t>
            </a:r>
            <a:r>
              <a:rPr lang="en-US" sz="1600" dirty="0">
                <a:solidFill>
                  <a:srgbClr val="FFC000"/>
                </a:solidFill>
              </a:rPr>
              <a:t> von </a:t>
            </a:r>
            <a:r>
              <a:rPr lang="en-US" sz="1600" dirty="0" err="1">
                <a:solidFill>
                  <a:srgbClr val="FFC000"/>
                </a:solidFill>
              </a:rPr>
              <a:t>Abwürdigung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Unterdrückung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befindet</a:t>
            </a:r>
            <a:r>
              <a:rPr lang="en-US" sz="1600" dirty="0">
                <a:solidFill>
                  <a:srgbClr val="FFC000"/>
                </a:solidFill>
              </a:rPr>
              <a:t>, der </a:t>
            </a:r>
            <a:r>
              <a:rPr lang="en-US" sz="1600" dirty="0" err="1">
                <a:solidFill>
                  <a:srgbClr val="FFC000"/>
                </a:solidFill>
              </a:rPr>
              <a:t>sich</a:t>
            </a:r>
            <a:r>
              <a:rPr lang="en-US" sz="1600" dirty="0">
                <a:solidFill>
                  <a:srgbClr val="FFC000"/>
                </a:solidFill>
              </a:rPr>
              <a:t> auf </a:t>
            </a:r>
            <a:r>
              <a:rPr lang="en-US" sz="1600" dirty="0" err="1">
                <a:solidFill>
                  <a:srgbClr val="FFC000"/>
                </a:solidFill>
              </a:rPr>
              <a:t>nichts</a:t>
            </a:r>
            <a:r>
              <a:rPr lang="en-US" sz="1600" dirty="0">
                <a:solidFill>
                  <a:srgbClr val="FFC000"/>
                </a:solidFill>
              </a:rPr>
              <a:t> in der Welt </a:t>
            </a:r>
            <a:r>
              <a:rPr lang="en-US" sz="1600" dirty="0" err="1">
                <a:solidFill>
                  <a:srgbClr val="FFC000"/>
                </a:solidFill>
              </a:rPr>
              <a:t>als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Überlegenheit</a:t>
            </a:r>
            <a:r>
              <a:rPr lang="en-US" sz="1600" dirty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Männer</a:t>
            </a:r>
            <a:r>
              <a:rPr lang="en-US" sz="1600" dirty="0">
                <a:solidFill>
                  <a:srgbClr val="FFC000"/>
                </a:solidFill>
              </a:rPr>
              <a:t> an </a:t>
            </a:r>
            <a:r>
              <a:rPr lang="en-US" sz="1600" dirty="0" err="1">
                <a:solidFill>
                  <a:srgbClr val="FFC000"/>
                </a:solidFill>
              </a:rPr>
              <a:t>körperlicher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Stärke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gründen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kann</a:t>
            </a:r>
            <a:r>
              <a:rPr lang="en-US" sz="1600" dirty="0">
                <a:solidFill>
                  <a:srgbClr val="FFC000"/>
                </a:solidFill>
              </a:rPr>
              <a:t>“.</a:t>
            </a:r>
            <a:endParaRPr lang="de-DE" sz="1600" dirty="0">
              <a:solidFill>
                <a:srgbClr val="FFC000"/>
              </a:solidFill>
            </a:endParaRP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5568114" y="2795616"/>
            <a:ext cx="2400266" cy="1800199"/>
          </a:xfr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16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931157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Sommermärchen in Oßmannstedt:</a:t>
            </a:r>
            <a:b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Sophie Brentano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4570670" cy="45715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 smtClean="0">
                <a:solidFill>
                  <a:srgbClr val="FFC000"/>
                </a:solidFill>
              </a:rPr>
              <a:t>“</a:t>
            </a:r>
            <a:r>
              <a:rPr lang="en-US" sz="1600" dirty="0" err="1" smtClean="0">
                <a:solidFill>
                  <a:srgbClr val="FFC000"/>
                </a:solidFill>
              </a:rPr>
              <a:t>eines</a:t>
            </a:r>
            <a:r>
              <a:rPr lang="en-US" sz="1600" dirty="0" smtClean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liebenswürdigsten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sogar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ungeachtet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schon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als</a:t>
            </a:r>
            <a:r>
              <a:rPr lang="en-US" sz="1600" dirty="0">
                <a:solidFill>
                  <a:srgbClr val="FFC000"/>
                </a:solidFill>
              </a:rPr>
              <a:t> Kind um </a:t>
            </a:r>
            <a:r>
              <a:rPr lang="en-US" sz="1600" dirty="0" err="1">
                <a:solidFill>
                  <a:srgbClr val="FFC000"/>
                </a:solidFill>
              </a:rPr>
              <a:t>ihr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linkes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Auge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gekommen</a:t>
            </a:r>
            <a:r>
              <a:rPr lang="en-US" sz="1600" dirty="0">
                <a:solidFill>
                  <a:srgbClr val="FFC000"/>
                </a:solidFill>
              </a:rPr>
              <a:t>, der </a:t>
            </a:r>
            <a:r>
              <a:rPr lang="en-US" sz="1600" dirty="0" err="1">
                <a:solidFill>
                  <a:srgbClr val="FFC000"/>
                </a:solidFill>
              </a:rPr>
              <a:t>schönsten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Mädchen</a:t>
            </a:r>
            <a:r>
              <a:rPr lang="en-US" sz="1600" dirty="0">
                <a:solidFill>
                  <a:srgbClr val="FFC000"/>
                </a:solidFill>
              </a:rPr>
              <a:t>, die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je </a:t>
            </a:r>
            <a:r>
              <a:rPr lang="en-US" sz="1600" dirty="0" err="1">
                <a:solidFill>
                  <a:srgbClr val="FFC000"/>
                </a:solidFill>
              </a:rPr>
              <a:t>gesehen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</a:t>
            </a:r>
            <a:r>
              <a:rPr lang="en-US" sz="1600" dirty="0" smtClean="0">
                <a:solidFill>
                  <a:srgbClr val="FFC000"/>
                </a:solidFill>
              </a:rPr>
              <a:t>.“</a:t>
            </a:r>
          </a:p>
          <a:p>
            <a:pPr marL="0" indent="0">
              <a:buNone/>
            </a:pPr>
            <a:r>
              <a:rPr lang="en-US" sz="1400" i="1" dirty="0" smtClean="0">
                <a:solidFill>
                  <a:srgbClr val="FFC000"/>
                </a:solidFill>
              </a:rPr>
              <a:t>(Wieland an Heinrich Geßner)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</a:t>
            </a:r>
            <a:r>
              <a:rPr lang="en-US" sz="1600" dirty="0" err="1">
                <a:solidFill>
                  <a:srgbClr val="FFC000"/>
                </a:solidFill>
              </a:rPr>
              <a:t>Vor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allen</a:t>
            </a:r>
            <a:r>
              <a:rPr lang="en-US" sz="1600" dirty="0">
                <a:solidFill>
                  <a:srgbClr val="FFC000"/>
                </a:solidFill>
              </a:rPr>
              <a:t> hat Wieland </a:t>
            </a:r>
            <a:r>
              <a:rPr lang="en-US" sz="1600" dirty="0" err="1">
                <a:solidFill>
                  <a:srgbClr val="FFC000"/>
                </a:solidFill>
              </a:rPr>
              <a:t>mein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Herz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gewonnen</a:t>
            </a:r>
            <a:r>
              <a:rPr lang="en-US" sz="1600" dirty="0">
                <a:solidFill>
                  <a:srgbClr val="FFC000"/>
                </a:solidFill>
              </a:rPr>
              <a:t>. Der </a:t>
            </a:r>
            <a:r>
              <a:rPr lang="en-US" sz="1600" dirty="0" err="1">
                <a:solidFill>
                  <a:srgbClr val="FFC000"/>
                </a:solidFill>
              </a:rPr>
              <a:t>Gelehrte</a:t>
            </a:r>
            <a:r>
              <a:rPr lang="en-US" sz="1600" dirty="0">
                <a:solidFill>
                  <a:srgbClr val="FFC000"/>
                </a:solidFill>
              </a:rPr>
              <a:t>, der </a:t>
            </a:r>
            <a:r>
              <a:rPr lang="en-US" sz="1600" dirty="0" err="1">
                <a:solidFill>
                  <a:srgbClr val="FFC000"/>
                </a:solidFill>
              </a:rPr>
              <a:t>Dichter</a:t>
            </a:r>
            <a:r>
              <a:rPr lang="en-US" sz="1600" dirty="0">
                <a:solidFill>
                  <a:srgbClr val="FFC000"/>
                </a:solidFill>
              </a:rPr>
              <a:t>, der </a:t>
            </a:r>
            <a:r>
              <a:rPr lang="en-US" sz="1600" dirty="0" err="1">
                <a:solidFill>
                  <a:srgbClr val="FFC000"/>
                </a:solidFill>
              </a:rPr>
              <a:t>berühmteste</a:t>
            </a:r>
            <a:r>
              <a:rPr lang="en-US" sz="1600" dirty="0">
                <a:solidFill>
                  <a:srgbClr val="FFC000"/>
                </a:solidFill>
              </a:rPr>
              <a:t> Mann in </a:t>
            </a:r>
            <a:r>
              <a:rPr lang="en-US" sz="1600" dirty="0" err="1">
                <a:solidFill>
                  <a:srgbClr val="FFC000"/>
                </a:solidFill>
              </a:rPr>
              <a:t>Teutschland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alles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ist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vergessen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seitdem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den </a:t>
            </a:r>
            <a:r>
              <a:rPr lang="en-US" sz="1600" i="1" dirty="0">
                <a:solidFill>
                  <a:srgbClr val="FFC000"/>
                </a:solidFill>
              </a:rPr>
              <a:t>Menschen </a:t>
            </a:r>
            <a:r>
              <a:rPr lang="en-US" sz="1600" dirty="0" err="1">
                <a:solidFill>
                  <a:srgbClr val="FFC000"/>
                </a:solidFill>
              </a:rPr>
              <a:t>kenne</a:t>
            </a:r>
            <a:r>
              <a:rPr lang="en-US" sz="1600" dirty="0">
                <a:solidFill>
                  <a:srgbClr val="FFC000"/>
                </a:solidFill>
              </a:rPr>
              <a:t>. […]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wünsche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dir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aus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inniger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Liebe</a:t>
            </a:r>
            <a:r>
              <a:rPr lang="en-US" sz="1600" dirty="0">
                <a:solidFill>
                  <a:srgbClr val="FFC000"/>
                </a:solidFill>
              </a:rPr>
              <a:t>, du </a:t>
            </a:r>
            <a:r>
              <a:rPr lang="en-US" sz="1600" dirty="0" err="1">
                <a:solidFill>
                  <a:srgbClr val="FFC000"/>
                </a:solidFill>
              </a:rPr>
              <a:t>mögtest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ihm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nur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einmal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im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Innern</a:t>
            </a:r>
            <a:r>
              <a:rPr lang="en-US" sz="1600" dirty="0">
                <a:solidFill>
                  <a:srgbClr val="FFC000"/>
                </a:solidFill>
              </a:rPr>
              <a:t> seines </a:t>
            </a:r>
            <a:r>
              <a:rPr lang="en-US" sz="1600" dirty="0" err="1">
                <a:solidFill>
                  <a:srgbClr val="FFC000"/>
                </a:solidFill>
              </a:rPr>
              <a:t>häußlichen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Lebens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sehen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gewiß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würdest</a:t>
            </a:r>
            <a:r>
              <a:rPr lang="en-US" sz="1600" dirty="0">
                <a:solidFill>
                  <a:srgbClr val="FFC000"/>
                </a:solidFill>
              </a:rPr>
              <a:t> du </a:t>
            </a:r>
            <a:r>
              <a:rPr lang="en-US" sz="1600" dirty="0" err="1">
                <a:solidFill>
                  <a:srgbClr val="FFC000"/>
                </a:solidFill>
              </a:rPr>
              <a:t>auch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sein</a:t>
            </a:r>
            <a:r>
              <a:rPr lang="en-US" sz="1600" dirty="0">
                <a:solidFill>
                  <a:srgbClr val="FFC000"/>
                </a:solidFill>
              </a:rPr>
              <a:t> Hand </a:t>
            </a:r>
            <a:r>
              <a:rPr lang="en-US" sz="1600" dirty="0" err="1">
                <a:solidFill>
                  <a:srgbClr val="FFC000"/>
                </a:solidFill>
              </a:rPr>
              <a:t>mit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zärtlicher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Verehrung</a:t>
            </a:r>
            <a:r>
              <a:rPr lang="en-US" sz="1600" dirty="0">
                <a:solidFill>
                  <a:srgbClr val="FFC000"/>
                </a:solidFill>
              </a:rPr>
              <a:t> an die </a:t>
            </a:r>
            <a:r>
              <a:rPr lang="en-US" sz="1600" dirty="0" err="1">
                <a:solidFill>
                  <a:srgbClr val="FFC000"/>
                </a:solidFill>
              </a:rPr>
              <a:t>Lippen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legen</a:t>
            </a:r>
            <a:r>
              <a:rPr lang="en-US" sz="1600" dirty="0">
                <a:solidFill>
                  <a:srgbClr val="FFC000"/>
                </a:solidFill>
              </a:rPr>
              <a:t>, und auf das </a:t>
            </a:r>
            <a:r>
              <a:rPr lang="en-US" sz="1600" dirty="0" err="1">
                <a:solidFill>
                  <a:srgbClr val="FFC000"/>
                </a:solidFill>
              </a:rPr>
              <a:t>Haupt</a:t>
            </a:r>
            <a:r>
              <a:rPr lang="en-US" sz="1600" dirty="0">
                <a:solidFill>
                  <a:srgbClr val="FFC000"/>
                </a:solidFill>
              </a:rPr>
              <a:t> dieses </a:t>
            </a:r>
            <a:r>
              <a:rPr lang="en-US" sz="1600" dirty="0" err="1">
                <a:solidFill>
                  <a:srgbClr val="FFC000"/>
                </a:solidFill>
              </a:rPr>
              <a:t>liebenswürdigen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Greißes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Frieden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Seegen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erbitten</a:t>
            </a:r>
            <a:r>
              <a:rPr lang="en-US" sz="1600" dirty="0" smtClean="0">
                <a:solidFill>
                  <a:srgbClr val="FFC000"/>
                </a:solidFill>
              </a:rPr>
              <a:t>.“</a:t>
            </a:r>
          </a:p>
          <a:p>
            <a:pPr marL="0" indent="0">
              <a:buNone/>
            </a:pPr>
            <a:r>
              <a:rPr lang="en-US" sz="1400" i="1" dirty="0" smtClean="0">
                <a:solidFill>
                  <a:srgbClr val="FFC000"/>
                </a:solidFill>
              </a:rPr>
              <a:t>(Sophie Brentano an Henriette von </a:t>
            </a:r>
            <a:r>
              <a:rPr lang="en-US" sz="1400" i="1" dirty="0" err="1" smtClean="0">
                <a:solidFill>
                  <a:srgbClr val="FFC000"/>
                </a:solidFill>
              </a:rPr>
              <a:t>Arnstein</a:t>
            </a:r>
            <a:r>
              <a:rPr lang="en-US" sz="1400" i="1" dirty="0" smtClean="0">
                <a:solidFill>
                  <a:srgbClr val="FFC000"/>
                </a:solidFill>
              </a:rPr>
              <a:t>)</a:t>
            </a:r>
            <a:endParaRPr lang="de-DE" sz="1400" i="1" dirty="0">
              <a:solidFill>
                <a:srgbClr val="FFC000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933056"/>
            <a:ext cx="1414771" cy="1744611"/>
          </a:xfrm>
          <a:prstGeom prst="rect">
            <a:avLst/>
          </a:prstGeom>
        </p:spPr>
      </p:pic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628" y="2132856"/>
            <a:ext cx="1563849" cy="1681138"/>
          </a:xfr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35496" y="6453336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17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557638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Der Tod in Oßmannstedt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259632" y="2024844"/>
            <a:ext cx="2952328" cy="2808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„Was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an </a:t>
            </a:r>
            <a:r>
              <a:rPr lang="en-US" sz="1600" dirty="0" err="1">
                <a:solidFill>
                  <a:srgbClr val="FFC000"/>
                </a:solidFill>
              </a:rPr>
              <a:t>diesem</a:t>
            </a:r>
            <a:r>
              <a:rPr lang="en-US" sz="1600" dirty="0">
                <a:solidFill>
                  <a:srgbClr val="FFC000"/>
                </a:solidFill>
              </a:rPr>
              <a:t> Engel </a:t>
            </a:r>
            <a:r>
              <a:rPr lang="en-US" sz="1600" dirty="0" err="1">
                <a:solidFill>
                  <a:srgbClr val="FFC000"/>
                </a:solidFill>
              </a:rPr>
              <a:t>verlohren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ist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unersetzlich</a:t>
            </a:r>
            <a:r>
              <a:rPr lang="en-US" sz="1600" dirty="0">
                <a:solidFill>
                  <a:srgbClr val="FFC000"/>
                </a:solidFill>
              </a:rPr>
              <a:t>; </a:t>
            </a:r>
            <a:r>
              <a:rPr lang="en-US" sz="1600" dirty="0" err="1">
                <a:solidFill>
                  <a:srgbClr val="FFC000"/>
                </a:solidFill>
              </a:rPr>
              <a:t>desto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theurer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ist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mir</a:t>
            </a:r>
            <a:r>
              <a:rPr lang="en-US" sz="1600" dirty="0">
                <a:solidFill>
                  <a:srgbClr val="FFC000"/>
                </a:solidFill>
              </a:rPr>
              <a:t> nun was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noch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</a:t>
            </a:r>
            <a:r>
              <a:rPr lang="en-US" sz="1600" dirty="0">
                <a:solidFill>
                  <a:srgbClr val="FFC000"/>
                </a:solidFill>
              </a:rPr>
              <a:t>, und was </a:t>
            </a:r>
            <a:r>
              <a:rPr lang="en-US" sz="1600" dirty="0" err="1">
                <a:solidFill>
                  <a:srgbClr val="FFC000"/>
                </a:solidFill>
              </a:rPr>
              <a:t>mir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noch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unersetzlicher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wäre</a:t>
            </a:r>
            <a:r>
              <a:rPr lang="en-US" sz="1600" dirty="0" smtClean="0">
                <a:solidFill>
                  <a:srgbClr val="FFC000"/>
                </a:solidFill>
              </a:rPr>
              <a:t>.”</a:t>
            </a:r>
            <a:endParaRPr lang="de-DE" sz="1600" dirty="0">
              <a:solidFill>
                <a:srgbClr val="FFC000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"/>
            <a:ext cx="1115616" cy="1054228"/>
          </a:xfrm>
          <a:prstGeom prst="rect">
            <a:avLst/>
          </a:prstGeom>
        </p:spPr>
      </p:pic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18</a:t>
            </a:fld>
            <a:endParaRPr lang="de-DE" sz="1200" dirty="0"/>
          </a:p>
        </p:txBody>
      </p:sp>
      <p:pic>
        <p:nvPicPr>
          <p:cNvPr id="12" name="Inhaltsplatzhalter 1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988840"/>
            <a:ext cx="2762401" cy="3578495"/>
          </a:xfrm>
        </p:spPr>
      </p:pic>
    </p:spTree>
    <p:extLst>
      <p:ext uri="{BB962C8B-B14F-4D97-AF65-F5344CB8AC3E}">
        <p14:creationId xmlns:p14="http://schemas.microsoft.com/office/powerpoint/2010/main" val="1122970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Liebe und Ehe: </a:t>
            </a:r>
            <a:b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2400" b="1" i="1" dirty="0" smtClean="0">
                <a:solidFill>
                  <a:schemeClr val="bg2">
                    <a:lumMod val="50000"/>
                  </a:schemeClr>
                </a:solidFill>
              </a:rPr>
              <a:t>Menander und Glycerion</a:t>
            </a:r>
            <a:endParaRPr lang="de-DE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4786694" cy="47155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behauptet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sogar</a:t>
            </a:r>
            <a:r>
              <a:rPr lang="en-US" sz="1600" dirty="0">
                <a:solidFill>
                  <a:srgbClr val="FFC000"/>
                </a:solidFill>
              </a:rPr>
              <a:t>, die </a:t>
            </a:r>
            <a:r>
              <a:rPr lang="en-US" sz="1600" dirty="0" err="1">
                <a:solidFill>
                  <a:srgbClr val="FFC000"/>
                </a:solidFill>
              </a:rPr>
              <a:t>Ehe</a:t>
            </a:r>
            <a:r>
              <a:rPr lang="en-US" sz="1600" dirty="0">
                <a:solidFill>
                  <a:srgbClr val="FFC000"/>
                </a:solidFill>
              </a:rPr>
              <a:t> an </a:t>
            </a:r>
            <a:r>
              <a:rPr lang="en-US" sz="1600" dirty="0" err="1">
                <a:solidFill>
                  <a:srgbClr val="FFC000"/>
                </a:solidFill>
              </a:rPr>
              <a:t>sich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selbst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mit</a:t>
            </a:r>
            <a:r>
              <a:rPr lang="en-US" sz="1600" dirty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Liebe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nichts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schaffen</a:t>
            </a:r>
            <a:r>
              <a:rPr lang="en-US" sz="1600" dirty="0">
                <a:solidFill>
                  <a:srgbClr val="FFC000"/>
                </a:solidFill>
              </a:rPr>
              <a:t>: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sei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nichts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als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bürgerlicher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Vertrag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dessen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Erfüllung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bloße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Redlichkeit</a:t>
            </a:r>
            <a:r>
              <a:rPr lang="en-US" sz="1600" dirty="0">
                <a:solidFill>
                  <a:srgbClr val="FFC000"/>
                </a:solidFill>
              </a:rPr>
              <a:t>, ja </a:t>
            </a:r>
            <a:r>
              <a:rPr lang="en-US" sz="1600" dirty="0" err="1">
                <a:solidFill>
                  <a:srgbClr val="FFC000"/>
                </a:solidFill>
              </a:rPr>
              <a:t>schon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bloße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Rücksicht</a:t>
            </a:r>
            <a:r>
              <a:rPr lang="en-US" sz="1600" dirty="0">
                <a:solidFill>
                  <a:srgbClr val="FFC000"/>
                </a:solidFill>
              </a:rPr>
              <a:t> auf die </a:t>
            </a:r>
            <a:r>
              <a:rPr lang="en-US" sz="1600" dirty="0" err="1">
                <a:solidFill>
                  <a:srgbClr val="FFC000"/>
                </a:solidFill>
              </a:rPr>
              <a:t>damit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verknüpften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Vortheile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völlig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hinreiche</a:t>
            </a:r>
            <a:r>
              <a:rPr lang="en-US" sz="1600" dirty="0">
                <a:solidFill>
                  <a:srgbClr val="FFC000"/>
                </a:solidFill>
              </a:rPr>
              <a:t>, und </a:t>
            </a:r>
            <a:r>
              <a:rPr lang="en-US" sz="1600" dirty="0" err="1">
                <a:solidFill>
                  <a:srgbClr val="FFC000"/>
                </a:solidFill>
              </a:rPr>
              <a:t>sie</a:t>
            </a:r>
            <a:r>
              <a:rPr lang="en-US" sz="1600" dirty="0">
                <a:solidFill>
                  <a:srgbClr val="FFC000"/>
                </a:solidFill>
              </a:rPr>
              <a:t> will </a:t>
            </a:r>
            <a:r>
              <a:rPr lang="en-US" sz="1600" dirty="0" err="1">
                <a:solidFill>
                  <a:srgbClr val="FFC000"/>
                </a:solidFill>
              </a:rPr>
              <a:t>nicht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zugeben</a:t>
            </a:r>
            <a:r>
              <a:rPr lang="en-US" sz="1600" dirty="0">
                <a:solidFill>
                  <a:srgbClr val="FFC000"/>
                </a:solidFill>
              </a:rPr>
              <a:t>, daß </a:t>
            </a:r>
            <a:r>
              <a:rPr lang="en-US" sz="1600" dirty="0" err="1">
                <a:solidFill>
                  <a:srgbClr val="FFC000"/>
                </a:solidFill>
              </a:rPr>
              <a:t>ein</a:t>
            </a:r>
            <a:r>
              <a:rPr lang="en-US" sz="1600" dirty="0">
                <a:solidFill>
                  <a:srgbClr val="FFC000"/>
                </a:solidFill>
              </a:rPr>
              <a:t> so </a:t>
            </a:r>
            <a:r>
              <a:rPr lang="en-US" sz="1600" dirty="0" err="1">
                <a:solidFill>
                  <a:srgbClr val="FFC000"/>
                </a:solidFill>
              </a:rPr>
              <a:t>schönes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Bündniß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unsre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Liebe</a:t>
            </a:r>
            <a:r>
              <a:rPr lang="en-US" sz="1600" dirty="0">
                <a:solidFill>
                  <a:srgbClr val="FFC000"/>
                </a:solidFill>
              </a:rPr>
              <a:t> in </a:t>
            </a:r>
            <a:r>
              <a:rPr lang="en-US" sz="1600" dirty="0" err="1">
                <a:solidFill>
                  <a:srgbClr val="FFC000"/>
                </a:solidFill>
              </a:rPr>
              <a:t>einen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Kontrakt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verwandelt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 smtClean="0">
                <a:solidFill>
                  <a:srgbClr val="FFC000"/>
                </a:solidFill>
              </a:rPr>
              <a:t>werde</a:t>
            </a:r>
            <a:r>
              <a:rPr lang="en-US" sz="1600" dirty="0" smtClean="0">
                <a:solidFill>
                  <a:srgbClr val="FFC000"/>
                </a:solidFill>
              </a:rPr>
              <a:t>.”</a:t>
            </a:r>
          </a:p>
          <a:p>
            <a:pPr marL="0" indent="0">
              <a:buNone/>
            </a:pPr>
            <a:endParaRPr lang="en-US" sz="16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1600" dirty="0"/>
              <a:t>„O daß </a:t>
            </a:r>
            <a:r>
              <a:rPr lang="en-US" sz="1600" dirty="0" err="1"/>
              <a:t>sie</a:t>
            </a:r>
            <a:r>
              <a:rPr lang="en-US" sz="1600" dirty="0"/>
              <a:t> </a:t>
            </a:r>
            <a:r>
              <a:rPr lang="en-US" sz="1600" dirty="0" err="1"/>
              <a:t>nicht</a:t>
            </a:r>
            <a:r>
              <a:rPr lang="en-US" sz="1600" dirty="0"/>
              <a:t> </a:t>
            </a:r>
            <a:r>
              <a:rPr lang="en-US" sz="1600" dirty="0" err="1"/>
              <a:t>immer</a:t>
            </a:r>
            <a:r>
              <a:rPr lang="en-US" sz="1600" dirty="0"/>
              <a:t> das </a:t>
            </a:r>
            <a:r>
              <a:rPr lang="en-US" sz="1600" dirty="0" err="1"/>
              <a:t>liebliche</a:t>
            </a:r>
            <a:r>
              <a:rPr lang="en-US" sz="1600" dirty="0"/>
              <a:t>, </a:t>
            </a:r>
            <a:r>
              <a:rPr lang="en-US" sz="1600" dirty="0" err="1"/>
              <a:t>unbefangene</a:t>
            </a:r>
            <a:r>
              <a:rPr lang="en-US" sz="1600" dirty="0"/>
              <a:t>, </a:t>
            </a:r>
            <a:r>
              <a:rPr lang="en-US" sz="1600" dirty="0" err="1"/>
              <a:t>sich</a:t>
            </a:r>
            <a:r>
              <a:rPr lang="en-US" sz="1600" dirty="0"/>
              <a:t> </a:t>
            </a:r>
            <a:r>
              <a:rPr lang="en-US" sz="1600" dirty="0" err="1"/>
              <a:t>selbst</a:t>
            </a:r>
            <a:r>
              <a:rPr lang="en-US" sz="1600" dirty="0"/>
              <a:t> </a:t>
            </a:r>
            <a:r>
              <a:rPr lang="en-US" sz="1600" dirty="0" err="1"/>
              <a:t>unbekannte</a:t>
            </a:r>
            <a:r>
              <a:rPr lang="en-US" sz="1600" dirty="0"/>
              <a:t>, </a:t>
            </a:r>
            <a:r>
              <a:rPr lang="en-US" sz="1600" dirty="0" err="1"/>
              <a:t>alles</a:t>
            </a:r>
            <a:r>
              <a:rPr lang="en-US" sz="1600" dirty="0"/>
              <a:t> </a:t>
            </a:r>
            <a:r>
              <a:rPr lang="en-US" sz="1600" dirty="0" err="1"/>
              <a:t>nur</a:t>
            </a:r>
            <a:r>
              <a:rPr lang="en-US" sz="1600" dirty="0"/>
              <a:t> </a:t>
            </a:r>
            <a:r>
              <a:rPr lang="en-US" sz="1600" dirty="0" err="1"/>
              <a:t>ahnende</a:t>
            </a:r>
            <a:r>
              <a:rPr lang="en-US" sz="1600" dirty="0"/>
              <a:t>, </a:t>
            </a:r>
            <a:r>
              <a:rPr lang="en-US" sz="1600" dirty="0" err="1"/>
              <a:t>nur</a:t>
            </a:r>
            <a:r>
              <a:rPr lang="en-US" sz="1600" dirty="0"/>
              <a:t> </a:t>
            </a:r>
            <a:r>
              <a:rPr lang="en-US" sz="1600" dirty="0" err="1"/>
              <a:t>durch</a:t>
            </a:r>
            <a:r>
              <a:rPr lang="en-US" sz="1600" dirty="0"/>
              <a:t> </a:t>
            </a:r>
            <a:r>
              <a:rPr lang="en-US" sz="1600" dirty="0" err="1"/>
              <a:t>leises</a:t>
            </a:r>
            <a:r>
              <a:rPr lang="en-US" sz="1600" dirty="0"/>
              <a:t> </a:t>
            </a:r>
            <a:r>
              <a:rPr lang="en-US" sz="1600" dirty="0" err="1"/>
              <a:t>schüchternes</a:t>
            </a:r>
            <a:r>
              <a:rPr lang="en-US" sz="1600" dirty="0"/>
              <a:t> </a:t>
            </a:r>
            <a:r>
              <a:rPr lang="en-US" sz="1600" dirty="0" err="1"/>
              <a:t>Tasten</a:t>
            </a:r>
            <a:r>
              <a:rPr lang="en-US" sz="1600" dirty="0"/>
              <a:t> </a:t>
            </a:r>
            <a:r>
              <a:rPr lang="en-US" sz="1600" dirty="0" err="1"/>
              <a:t>sich</a:t>
            </a:r>
            <a:r>
              <a:rPr lang="en-US" sz="1600" dirty="0"/>
              <a:t> </a:t>
            </a:r>
            <a:r>
              <a:rPr lang="en-US" sz="1600" dirty="0" err="1"/>
              <a:t>wahr</a:t>
            </a:r>
            <a:r>
              <a:rPr lang="en-US" sz="1600" dirty="0"/>
              <a:t> </a:t>
            </a:r>
            <a:r>
              <a:rPr lang="en-US" sz="1600" dirty="0" err="1"/>
              <a:t>machende</a:t>
            </a:r>
            <a:r>
              <a:rPr lang="en-US" sz="1600" dirty="0"/>
              <a:t>, </a:t>
            </a:r>
            <a:r>
              <a:rPr lang="en-US" sz="1600" dirty="0" err="1"/>
              <a:t>anspruchlose</a:t>
            </a:r>
            <a:r>
              <a:rPr lang="en-US" sz="1600" dirty="0"/>
              <a:t>, </a:t>
            </a:r>
            <a:r>
              <a:rPr lang="en-US" sz="1600" dirty="0" err="1"/>
              <a:t>trauliche</a:t>
            </a:r>
            <a:r>
              <a:rPr lang="en-US" sz="1600" dirty="0"/>
              <a:t> Kind </a:t>
            </a:r>
            <a:r>
              <a:rPr lang="en-US" sz="1600" dirty="0" err="1"/>
              <a:t>bleiben</a:t>
            </a:r>
            <a:r>
              <a:rPr lang="en-US" sz="1600" dirty="0"/>
              <a:t> </a:t>
            </a:r>
            <a:r>
              <a:rPr lang="en-US" sz="1600" dirty="0" err="1"/>
              <a:t>konnte</a:t>
            </a:r>
            <a:r>
              <a:rPr lang="en-US" sz="1600" dirty="0"/>
              <a:t>, das </a:t>
            </a:r>
            <a:r>
              <a:rPr lang="en-US" sz="1600" dirty="0" err="1"/>
              <a:t>sie</a:t>
            </a:r>
            <a:r>
              <a:rPr lang="en-US" sz="1600" dirty="0"/>
              <a:t> </a:t>
            </a:r>
            <a:r>
              <a:rPr lang="en-US" sz="1600" dirty="0" err="1"/>
              <a:t>mit</a:t>
            </a:r>
            <a:r>
              <a:rPr lang="en-US" sz="1600" dirty="0"/>
              <a:t> </a:t>
            </a:r>
            <a:r>
              <a:rPr lang="en-US" sz="1600" dirty="0" err="1"/>
              <a:t>sechszehn</a:t>
            </a:r>
            <a:r>
              <a:rPr lang="en-US" sz="1600" dirty="0"/>
              <a:t> </a:t>
            </a:r>
            <a:r>
              <a:rPr lang="en-US" sz="1600" dirty="0" err="1"/>
              <a:t>Jahren</a:t>
            </a:r>
            <a:r>
              <a:rPr lang="en-US" sz="1600" dirty="0"/>
              <a:t> war! – </a:t>
            </a:r>
            <a:r>
              <a:rPr lang="en-US" sz="1600" dirty="0" err="1"/>
              <a:t>Thörichter</a:t>
            </a:r>
            <a:r>
              <a:rPr lang="en-US" sz="1600" dirty="0"/>
              <a:t> </a:t>
            </a:r>
            <a:r>
              <a:rPr lang="en-US" sz="1600" dirty="0" err="1"/>
              <a:t>Wunsch</a:t>
            </a:r>
            <a:r>
              <a:rPr lang="en-US" sz="1600" dirty="0"/>
              <a:t>!“</a:t>
            </a:r>
            <a:endParaRPr lang="de-DE" sz="1600" dirty="0">
              <a:solidFill>
                <a:srgbClr val="FFC000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184" y="2607662"/>
            <a:ext cx="1784579" cy="2707541"/>
          </a:xfrm>
        </p:spPr>
      </p:pic>
      <p:sp>
        <p:nvSpPr>
          <p:cNvPr id="6" name="Textfeld 5"/>
          <p:cNvSpPr txBox="1"/>
          <p:nvPr/>
        </p:nvSpPr>
        <p:spPr>
          <a:xfrm>
            <a:off x="6228184" y="5517232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Büste von Menander</a:t>
            </a:r>
            <a:endParaRPr lang="de-DE" sz="12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19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572329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Liebe und Ehe: </a:t>
            </a:r>
            <a:b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2400" b="1" i="1" dirty="0" smtClean="0">
                <a:solidFill>
                  <a:schemeClr val="bg2">
                    <a:lumMod val="50000"/>
                  </a:schemeClr>
                </a:solidFill>
              </a:rPr>
              <a:t>Menander und Glycerion</a:t>
            </a:r>
            <a:endParaRPr lang="de-DE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4138622" cy="42835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</a:t>
            </a:r>
            <a:r>
              <a:rPr lang="en-US" sz="1600" dirty="0" err="1">
                <a:solidFill>
                  <a:srgbClr val="FFC000"/>
                </a:solidFill>
              </a:rPr>
              <a:t>Es</a:t>
            </a:r>
            <a:r>
              <a:rPr lang="en-US" sz="1600" dirty="0">
                <a:solidFill>
                  <a:srgbClr val="FFC000"/>
                </a:solidFill>
              </a:rPr>
              <a:t> hat der </a:t>
            </a:r>
            <a:r>
              <a:rPr lang="en-US" sz="1600" dirty="0" err="1">
                <a:solidFill>
                  <a:srgbClr val="FFC000"/>
                </a:solidFill>
              </a:rPr>
              <a:t>Natur</a:t>
            </a:r>
            <a:r>
              <a:rPr lang="en-US" sz="1600" dirty="0">
                <a:solidFill>
                  <a:srgbClr val="FFC000"/>
                </a:solidFill>
              </a:rPr>
              <a:t> nun </a:t>
            </a:r>
            <a:r>
              <a:rPr lang="en-US" sz="1600" dirty="0" err="1">
                <a:solidFill>
                  <a:srgbClr val="FFC000"/>
                </a:solidFill>
              </a:rPr>
              <a:t>einmal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beliebt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zwei</a:t>
            </a:r>
            <a:r>
              <a:rPr lang="en-US" sz="1600" dirty="0">
                <a:solidFill>
                  <a:srgbClr val="FFC000"/>
                </a:solidFill>
              </a:rPr>
              <a:t> so </a:t>
            </a:r>
            <a:r>
              <a:rPr lang="en-US" sz="1600" dirty="0" err="1">
                <a:solidFill>
                  <a:srgbClr val="FFC000"/>
                </a:solidFill>
              </a:rPr>
              <a:t>ungleichartige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Wesen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als</a:t>
            </a:r>
            <a:r>
              <a:rPr lang="en-US" sz="1600" dirty="0">
                <a:solidFill>
                  <a:srgbClr val="FFC000"/>
                </a:solidFill>
              </a:rPr>
              <a:t> Mann und </a:t>
            </a:r>
            <a:r>
              <a:rPr lang="en-US" sz="1600" dirty="0" err="1">
                <a:solidFill>
                  <a:srgbClr val="FFC000"/>
                </a:solidFill>
              </a:rPr>
              <a:t>Weib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sind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durch</a:t>
            </a:r>
            <a:r>
              <a:rPr lang="en-US" sz="1600" dirty="0">
                <a:solidFill>
                  <a:srgbClr val="FFC000"/>
                </a:solidFill>
              </a:rPr>
              <a:t> den </a:t>
            </a:r>
            <a:r>
              <a:rPr lang="en-US" sz="1600" dirty="0" err="1">
                <a:solidFill>
                  <a:srgbClr val="FFC000"/>
                </a:solidFill>
              </a:rPr>
              <a:t>Zauberring</a:t>
            </a:r>
            <a:r>
              <a:rPr lang="en-US" sz="1600" dirty="0">
                <a:solidFill>
                  <a:srgbClr val="FFC000"/>
                </a:solidFill>
              </a:rPr>
              <a:t> der </a:t>
            </a:r>
            <a:r>
              <a:rPr lang="en-US" sz="1600" dirty="0" err="1">
                <a:solidFill>
                  <a:srgbClr val="FFC000"/>
                </a:solidFill>
              </a:rPr>
              <a:t>Liebe</a:t>
            </a:r>
            <a:r>
              <a:rPr lang="en-US" sz="1600" dirty="0">
                <a:solidFill>
                  <a:srgbClr val="FFC000"/>
                </a:solidFill>
              </a:rPr>
              <a:t> auf </a:t>
            </a:r>
            <a:r>
              <a:rPr lang="en-US" sz="1600" dirty="0" err="1">
                <a:solidFill>
                  <a:srgbClr val="FFC000"/>
                </a:solidFill>
              </a:rPr>
              <a:t>längere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oder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kürzere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Zeit</a:t>
            </a:r>
            <a:r>
              <a:rPr lang="en-US" sz="1600" dirty="0">
                <a:solidFill>
                  <a:srgbClr val="FFC000"/>
                </a:solidFill>
              </a:rPr>
              <a:t> an </a:t>
            </a:r>
            <a:r>
              <a:rPr lang="en-US" sz="1600" dirty="0" err="1">
                <a:solidFill>
                  <a:srgbClr val="FFC000"/>
                </a:solidFill>
              </a:rPr>
              <a:t>einander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ketten</a:t>
            </a:r>
            <a:r>
              <a:rPr lang="en-US" sz="1600" dirty="0">
                <a:solidFill>
                  <a:srgbClr val="FFC000"/>
                </a:solidFill>
              </a:rPr>
              <a:t>. </a:t>
            </a:r>
            <a:r>
              <a:rPr lang="en-US" sz="1600" dirty="0" err="1">
                <a:solidFill>
                  <a:srgbClr val="FFC000"/>
                </a:solidFill>
              </a:rPr>
              <a:t>Zwei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Wesen</a:t>
            </a:r>
            <a:r>
              <a:rPr lang="en-US" sz="1600" dirty="0">
                <a:solidFill>
                  <a:srgbClr val="FFC000"/>
                </a:solidFill>
              </a:rPr>
              <a:t>, die von </a:t>
            </a:r>
            <a:r>
              <a:rPr lang="en-US" sz="1600" dirty="0" err="1">
                <a:solidFill>
                  <a:srgbClr val="FFC000"/>
                </a:solidFill>
              </a:rPr>
              <a:t>keiner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einzigen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Sache</a:t>
            </a:r>
            <a:r>
              <a:rPr lang="en-US" sz="1600" dirty="0">
                <a:solidFill>
                  <a:srgbClr val="FFC000"/>
                </a:solidFill>
              </a:rPr>
              <a:t> in der Welt </a:t>
            </a:r>
            <a:r>
              <a:rPr lang="en-US" sz="1600" dirty="0" err="1">
                <a:solidFill>
                  <a:srgbClr val="FFC000"/>
                </a:solidFill>
              </a:rPr>
              <a:t>dieselbe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Vorstellung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haben</a:t>
            </a:r>
            <a:r>
              <a:rPr lang="en-US" sz="1600" dirty="0">
                <a:solidFill>
                  <a:srgbClr val="FFC000"/>
                </a:solidFill>
              </a:rPr>
              <a:t>, und </a:t>
            </a:r>
            <a:r>
              <a:rPr lang="en-US" sz="1600" dirty="0" err="1">
                <a:solidFill>
                  <a:srgbClr val="FFC000"/>
                </a:solidFill>
              </a:rPr>
              <a:t>keinen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einzigen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Augenblick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dasselbe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fühlen</a:t>
            </a:r>
            <a:r>
              <a:rPr lang="en-US" sz="1600" dirty="0">
                <a:solidFill>
                  <a:srgbClr val="FFC000"/>
                </a:solidFill>
              </a:rPr>
              <a:t>; die </a:t>
            </a:r>
            <a:r>
              <a:rPr lang="en-US" sz="1600" dirty="0" err="1">
                <a:solidFill>
                  <a:srgbClr val="FFC000"/>
                </a:solidFill>
              </a:rPr>
              <a:t>einander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verstehen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nie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begreifen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nie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errathen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können</a:t>
            </a:r>
            <a:r>
              <a:rPr lang="en-US" sz="1600" dirty="0">
                <a:solidFill>
                  <a:srgbClr val="FFC000"/>
                </a:solidFill>
              </a:rPr>
              <a:t>, und </a:t>
            </a:r>
            <a:r>
              <a:rPr lang="en-US" sz="1600" dirty="0" err="1">
                <a:solidFill>
                  <a:srgbClr val="FFC000"/>
                </a:solidFill>
              </a:rPr>
              <a:t>sich</a:t>
            </a:r>
            <a:r>
              <a:rPr lang="en-US" sz="1600" dirty="0">
                <a:solidFill>
                  <a:srgbClr val="FFC000"/>
                </a:solidFill>
              </a:rPr>
              <a:t> also </a:t>
            </a:r>
            <a:r>
              <a:rPr lang="en-US" sz="1600" dirty="0" err="1">
                <a:solidFill>
                  <a:srgbClr val="FFC000"/>
                </a:solidFill>
              </a:rPr>
              <a:t>unaufhörlich</a:t>
            </a:r>
            <a:r>
              <a:rPr lang="en-US" sz="1600" dirty="0">
                <a:solidFill>
                  <a:srgbClr val="FFC000"/>
                </a:solidFill>
              </a:rPr>
              <a:t> an </a:t>
            </a:r>
            <a:r>
              <a:rPr lang="en-US" sz="1600" dirty="0" err="1">
                <a:solidFill>
                  <a:srgbClr val="FFC000"/>
                </a:solidFill>
              </a:rPr>
              <a:t>einander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irren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müssen</a:t>
            </a:r>
            <a:r>
              <a:rPr lang="en-US" sz="1600" dirty="0" smtClean="0">
                <a:solidFill>
                  <a:srgbClr val="FFC000"/>
                </a:solidFill>
              </a:rPr>
              <a:t>“.</a:t>
            </a:r>
            <a:endParaRPr lang="de-DE" sz="1600" dirty="0">
              <a:solidFill>
                <a:srgbClr val="FFC000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151" y="2420888"/>
            <a:ext cx="2303735" cy="3129767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20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915402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  <a:t>Freundschaft und Ehe: </a:t>
            </a:r>
            <a:br>
              <a:rPr lang="de-DE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2400" b="1" i="1" dirty="0" smtClean="0">
                <a:solidFill>
                  <a:schemeClr val="bg2">
                    <a:lumMod val="50000"/>
                  </a:schemeClr>
                </a:solidFill>
              </a:rPr>
              <a:t>Krates und Hipparchia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55576" y="1700808"/>
            <a:ext cx="4752528" cy="48965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C000"/>
                </a:solidFill>
              </a:rPr>
              <a:t>„</a:t>
            </a:r>
            <a:r>
              <a:rPr lang="en-US" sz="1600" dirty="0" err="1">
                <a:solidFill>
                  <a:srgbClr val="FFC000"/>
                </a:solidFill>
              </a:rPr>
              <a:t>mich</a:t>
            </a:r>
            <a:r>
              <a:rPr lang="en-US" sz="1600" dirty="0">
                <a:solidFill>
                  <a:srgbClr val="FFC000"/>
                </a:solidFill>
              </a:rPr>
              <a:t> in das </a:t>
            </a:r>
            <a:r>
              <a:rPr lang="en-US" sz="1600" i="1" dirty="0" err="1">
                <a:solidFill>
                  <a:srgbClr val="FFC000"/>
                </a:solidFill>
              </a:rPr>
              <a:t>Gynäceon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irgend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eines</a:t>
            </a:r>
            <a:r>
              <a:rPr lang="en-US" sz="1600" dirty="0">
                <a:solidFill>
                  <a:srgbClr val="FFC000"/>
                </a:solidFill>
              </a:rPr>
              <a:t> Mannes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einem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Webstuhl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einem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Spinnrocken</a:t>
            </a:r>
            <a:r>
              <a:rPr lang="en-US" sz="1600" dirty="0">
                <a:solidFill>
                  <a:srgbClr val="FFC000"/>
                </a:solidFill>
              </a:rPr>
              <a:t> und </a:t>
            </a:r>
            <a:r>
              <a:rPr lang="en-US" sz="1600" dirty="0" err="1">
                <a:solidFill>
                  <a:srgbClr val="FFC000"/>
                </a:solidFill>
              </a:rPr>
              <a:t>einem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Dutzend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Mägden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einsperren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lassen</a:t>
            </a:r>
            <a:r>
              <a:rPr lang="en-US" sz="1600" dirty="0">
                <a:solidFill>
                  <a:srgbClr val="FFC000"/>
                </a:solidFill>
              </a:rPr>
              <a:t>, um </a:t>
            </a:r>
            <a:r>
              <a:rPr lang="en-US" sz="1600" dirty="0" err="1">
                <a:solidFill>
                  <a:srgbClr val="FFC000"/>
                </a:solidFill>
              </a:rPr>
              <a:t>unter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ehrenvollen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Benennung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im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Grunde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weder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mehr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noch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weniger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als</a:t>
            </a:r>
            <a:r>
              <a:rPr lang="en-US" sz="1600" dirty="0">
                <a:solidFill>
                  <a:srgbClr val="FFC000"/>
                </a:solidFill>
              </a:rPr>
              <a:t> die </a:t>
            </a:r>
            <a:r>
              <a:rPr lang="en-US" sz="1600" i="1" dirty="0" err="1">
                <a:solidFill>
                  <a:srgbClr val="FFC000"/>
                </a:solidFill>
              </a:rPr>
              <a:t>gesetzmäßige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Beischläferin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eines</a:t>
            </a:r>
            <a:r>
              <a:rPr lang="en-US" sz="1600" dirty="0">
                <a:solidFill>
                  <a:srgbClr val="FFC000"/>
                </a:solidFill>
              </a:rPr>
              <a:t> Mannes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sein</a:t>
            </a:r>
            <a:r>
              <a:rPr lang="en-US" sz="1600" dirty="0">
                <a:solidFill>
                  <a:srgbClr val="FFC000"/>
                </a:solidFill>
              </a:rPr>
              <a:t>, der </a:t>
            </a:r>
            <a:r>
              <a:rPr lang="en-US" sz="1600" dirty="0" err="1">
                <a:solidFill>
                  <a:srgbClr val="FFC000"/>
                </a:solidFill>
              </a:rPr>
              <a:t>mir</a:t>
            </a:r>
            <a:r>
              <a:rPr lang="en-US" sz="1600" dirty="0">
                <a:solidFill>
                  <a:srgbClr val="FFC000"/>
                </a:solidFill>
              </a:rPr>
              <a:t>, in den </a:t>
            </a:r>
            <a:r>
              <a:rPr lang="en-US" sz="1600" dirty="0" err="1">
                <a:solidFill>
                  <a:srgbClr val="FFC000"/>
                </a:solidFill>
              </a:rPr>
              <a:t>ersten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zwei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oder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drei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Monaten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mit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Zudringlichkeit</a:t>
            </a:r>
            <a:r>
              <a:rPr lang="en-US" sz="1600" dirty="0">
                <a:solidFill>
                  <a:srgbClr val="FFC000"/>
                </a:solidFill>
              </a:rPr>
              <a:t>, die </a:t>
            </a:r>
            <a:r>
              <a:rPr lang="en-US" sz="1600" dirty="0" err="1">
                <a:solidFill>
                  <a:srgbClr val="FFC000"/>
                </a:solidFill>
              </a:rPr>
              <a:t>ich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für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i="1" dirty="0" err="1">
                <a:solidFill>
                  <a:srgbClr val="FFC000"/>
                </a:solidFill>
              </a:rPr>
              <a:t>Liebe</a:t>
            </a:r>
            <a:r>
              <a:rPr lang="en-US" sz="1600" i="1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nehmen</a:t>
            </a:r>
            <a:r>
              <a:rPr lang="en-US" sz="1600" dirty="0">
                <a:solidFill>
                  <a:srgbClr val="FFC000"/>
                </a:solidFill>
              </a:rPr>
              <a:t> müßte, das </a:t>
            </a:r>
            <a:r>
              <a:rPr lang="en-US" sz="1600" dirty="0" err="1">
                <a:solidFill>
                  <a:srgbClr val="FFC000"/>
                </a:solidFill>
              </a:rPr>
              <a:t>Recht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abgekauft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haben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glauben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würde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mich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mein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ganzes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übriges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Leben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durch</a:t>
            </a:r>
            <a:r>
              <a:rPr lang="en-US" sz="1600" dirty="0">
                <a:solidFill>
                  <a:srgbClr val="FFC000"/>
                </a:solidFill>
              </a:rPr>
              <a:t>, der </a:t>
            </a:r>
            <a:r>
              <a:rPr lang="en-US" sz="1600" dirty="0" err="1">
                <a:solidFill>
                  <a:srgbClr val="FFC000"/>
                </a:solidFill>
              </a:rPr>
              <a:t>Unterhaltung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mit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mir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selbst</a:t>
            </a:r>
            <a:r>
              <a:rPr lang="en-US" sz="1600" dirty="0">
                <a:solidFill>
                  <a:srgbClr val="FFC000"/>
                </a:solidFill>
              </a:rPr>
              <a:t>, der </a:t>
            </a:r>
            <a:r>
              <a:rPr lang="en-US" sz="1600" dirty="0" err="1">
                <a:solidFill>
                  <a:srgbClr val="FFC000"/>
                </a:solidFill>
              </a:rPr>
              <a:t>Kinderstube</a:t>
            </a:r>
            <a:r>
              <a:rPr lang="en-US" sz="1600" dirty="0">
                <a:solidFill>
                  <a:srgbClr val="FFC000"/>
                </a:solidFill>
              </a:rPr>
              <a:t>, und den </a:t>
            </a:r>
            <a:r>
              <a:rPr lang="en-US" sz="1600" dirty="0" err="1">
                <a:solidFill>
                  <a:srgbClr val="FFC000"/>
                </a:solidFill>
              </a:rPr>
              <a:t>Geschäften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einer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Oberschaffnerin</a:t>
            </a:r>
            <a:r>
              <a:rPr lang="en-US" sz="1600" dirty="0">
                <a:solidFill>
                  <a:srgbClr val="FFC000"/>
                </a:solidFill>
              </a:rPr>
              <a:t> seines </a:t>
            </a:r>
            <a:r>
              <a:rPr lang="en-US" sz="1600" dirty="0" err="1">
                <a:solidFill>
                  <a:srgbClr val="FFC000"/>
                </a:solidFill>
              </a:rPr>
              <a:t>Hauses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überlassen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unbekümmert</a:t>
            </a:r>
            <a:r>
              <a:rPr lang="en-US" sz="1600" dirty="0">
                <a:solidFill>
                  <a:srgbClr val="FFC000"/>
                </a:solidFill>
              </a:rPr>
              <a:t>, </a:t>
            </a:r>
            <a:r>
              <a:rPr lang="en-US" sz="1600" dirty="0" err="1">
                <a:solidFill>
                  <a:srgbClr val="FFC000"/>
                </a:solidFill>
              </a:rPr>
              <a:t>ob</a:t>
            </a:r>
            <a:r>
              <a:rPr lang="en-US" sz="1600" dirty="0">
                <a:solidFill>
                  <a:srgbClr val="FFC000"/>
                </a:solidFill>
              </a:rPr>
              <a:t> die </a:t>
            </a:r>
            <a:r>
              <a:rPr lang="en-US" sz="1600" dirty="0" err="1">
                <a:solidFill>
                  <a:srgbClr val="FFC000"/>
                </a:solidFill>
              </a:rPr>
              <a:t>Erfüllung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dieser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Pflichten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zu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Befriedigung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meiner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wesentlichsten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Triebe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hinreichend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sei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oder</a:t>
            </a:r>
            <a:r>
              <a:rPr lang="en-US" sz="1600" dirty="0">
                <a:solidFill>
                  <a:srgbClr val="FFC000"/>
                </a:solidFill>
              </a:rPr>
              <a:t> </a:t>
            </a:r>
            <a:r>
              <a:rPr lang="en-US" sz="1600" dirty="0" err="1">
                <a:solidFill>
                  <a:srgbClr val="FFC000"/>
                </a:solidFill>
              </a:rPr>
              <a:t>nicht</a:t>
            </a:r>
            <a:r>
              <a:rPr lang="en-US" sz="1600" dirty="0">
                <a:solidFill>
                  <a:srgbClr val="FFC000"/>
                </a:solidFill>
              </a:rPr>
              <a:t>.“</a:t>
            </a:r>
            <a:endParaRPr lang="de-DE" sz="1600" dirty="0">
              <a:solidFill>
                <a:srgbClr val="FFC000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1" y="2836260"/>
            <a:ext cx="2520280" cy="1813913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21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4206911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123080" cy="924475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„so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</a:rPr>
              <a:t>viele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50000"/>
                  </a:schemeClr>
                </a:solidFill>
              </a:rPr>
              <a:t>kleine</a:t>
            </a:r>
            <a:r>
              <a:rPr lang="en-US" sz="1800" b="1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50000"/>
                  </a:schemeClr>
                </a:solidFill>
              </a:rPr>
              <a:t>Liebesgötter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</a:rPr>
              <a:t>anzunehmen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</a:rPr>
              <a:t>als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</a:rPr>
              <a:t>es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</a:rPr>
              <a:t>verschiedene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</a:rPr>
              <a:t>Arten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 und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</a:rPr>
              <a:t>Abarten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 der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</a:rPr>
              <a:t>Liebe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</a:rPr>
              <a:t>gibt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, so daß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</a:rPr>
              <a:t>eigentlich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</a:rPr>
              <a:t>jedermann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</a:rPr>
              <a:t>seinen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</a:rPr>
              <a:t>eigenen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</a:rPr>
              <a:t>hätte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</a:rPr>
              <a:t>“</a:t>
            </a:r>
            <a:r>
              <a:rPr lang="en-US" sz="1800" dirty="0">
                <a:solidFill>
                  <a:srgbClr val="FFC000"/>
                </a:solidFill>
              </a:rPr>
              <a:t>.</a:t>
            </a:r>
            <a:endParaRPr lang="de-DE" sz="1800" dirty="0">
              <a:solidFill>
                <a:srgbClr val="FFC000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276872"/>
            <a:ext cx="1944216" cy="2522091"/>
          </a:xfrm>
        </p:spPr>
      </p:pic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5157192"/>
            <a:ext cx="1260140" cy="1470657"/>
          </a:xfr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980" y="4048998"/>
            <a:ext cx="1601867" cy="1730876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30" y="2396626"/>
            <a:ext cx="1443896" cy="1990574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825" y="1772816"/>
            <a:ext cx="1254937" cy="1463642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705" y="3140968"/>
            <a:ext cx="1175928" cy="1559519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>
          <a:xfrm>
            <a:off x="179512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22</a:t>
            </a:fld>
            <a:endParaRPr lang="de-DE" sz="12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495" y="4509120"/>
            <a:ext cx="1240419" cy="154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14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9443" y="404664"/>
            <a:ext cx="7125113" cy="924475"/>
          </a:xfrm>
        </p:spPr>
        <p:txBody>
          <a:bodyPr/>
          <a:lstStyle/>
          <a:p>
            <a:pPr algn="ctr"/>
            <a:r>
              <a:rPr lang="en-US" sz="2400" b="1" i="1" dirty="0">
                <a:solidFill>
                  <a:schemeClr val="bg2">
                    <a:lumMod val="50000"/>
                  </a:schemeClr>
                </a:solidFill>
              </a:rPr>
              <a:t>An Psyche. Die </a:t>
            </a:r>
            <a:r>
              <a:rPr lang="en-US" sz="2400" b="1" i="1" dirty="0" err="1">
                <a:solidFill>
                  <a:schemeClr val="bg2">
                    <a:lumMod val="50000"/>
                  </a:schemeClr>
                </a:solidFill>
              </a:rPr>
              <a:t>erste</a:t>
            </a:r>
            <a:r>
              <a:rPr lang="en-US" sz="2400" b="1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b="1" i="1" dirty="0" err="1">
                <a:solidFill>
                  <a:schemeClr val="bg2">
                    <a:lumMod val="50000"/>
                  </a:schemeClr>
                </a:solidFill>
              </a:rPr>
              <a:t>Liebe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7584" y="1268760"/>
            <a:ext cx="5760640" cy="53285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600" dirty="0" smtClean="0">
                <a:solidFill>
                  <a:srgbClr val="FFC000"/>
                </a:solidFill>
              </a:rPr>
              <a:t>„Glaubest </a:t>
            </a:r>
            <a:r>
              <a:rPr lang="de-DE" sz="1600" dirty="0">
                <a:solidFill>
                  <a:srgbClr val="FFC000"/>
                </a:solidFill>
              </a:rPr>
              <a:t>du, der hohe Wonnestand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Der ersten </a:t>
            </a:r>
            <a:r>
              <a:rPr lang="de-DE" sz="1600" dirty="0" err="1">
                <a:solidFill>
                  <a:srgbClr val="FFC000"/>
                </a:solidFill>
              </a:rPr>
              <a:t>Schwärmerey</a:t>
            </a:r>
            <a:r>
              <a:rPr lang="de-DE" sz="1600" dirty="0">
                <a:solidFill>
                  <a:srgbClr val="FFC000"/>
                </a:solidFill>
              </a:rPr>
              <a:t>, er werde dauern können?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Wie gerne </a:t>
            </a:r>
            <a:r>
              <a:rPr lang="de-DE" sz="1600" dirty="0" err="1">
                <a:solidFill>
                  <a:srgbClr val="FFC000"/>
                </a:solidFill>
              </a:rPr>
              <a:t>wolltʼ</a:t>
            </a:r>
            <a:r>
              <a:rPr lang="de-DE" sz="1600" dirty="0">
                <a:solidFill>
                  <a:srgbClr val="FFC000"/>
                </a:solidFill>
              </a:rPr>
              <a:t> ich dir den süßen </a:t>
            </a:r>
            <a:r>
              <a:rPr lang="de-DE" sz="1600" dirty="0" err="1">
                <a:solidFill>
                  <a:srgbClr val="FFC000"/>
                </a:solidFill>
              </a:rPr>
              <a:t>Irrthum</a:t>
            </a:r>
            <a:r>
              <a:rPr lang="de-DE" sz="1600" dirty="0">
                <a:solidFill>
                  <a:srgbClr val="FFC000"/>
                </a:solidFill>
              </a:rPr>
              <a:t> gönnen!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Doch leben wir nicht unterm Mond?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Was bleibt vom Loos der Sterblichkeit verschont?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Im Zauberlande der Ideen,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Da </a:t>
            </a:r>
            <a:r>
              <a:rPr lang="de-DE" sz="1600" dirty="0" err="1">
                <a:solidFill>
                  <a:srgbClr val="FFC000"/>
                </a:solidFill>
              </a:rPr>
              <a:t>gäbʼ</a:t>
            </a:r>
            <a:r>
              <a:rPr lang="de-DE" sz="1600" dirty="0">
                <a:solidFill>
                  <a:srgbClr val="FFC000"/>
                </a:solidFill>
              </a:rPr>
              <a:t> </a:t>
            </a:r>
            <a:r>
              <a:rPr lang="de-DE" sz="1600" dirty="0" err="1">
                <a:solidFill>
                  <a:srgbClr val="FFC000"/>
                </a:solidFill>
              </a:rPr>
              <a:t>ichʼs</a:t>
            </a:r>
            <a:r>
              <a:rPr lang="de-DE" sz="1600" dirty="0">
                <a:solidFill>
                  <a:srgbClr val="FFC000"/>
                </a:solidFill>
              </a:rPr>
              <a:t> zu! allein in </a:t>
            </a:r>
            <a:r>
              <a:rPr lang="de-DE" sz="1600" i="1" dirty="0">
                <a:solidFill>
                  <a:srgbClr val="FFC000"/>
                </a:solidFill>
              </a:rPr>
              <a:t>unsrer </a:t>
            </a:r>
            <a:r>
              <a:rPr lang="de-DE" sz="1600" dirty="0">
                <a:solidFill>
                  <a:srgbClr val="FFC000"/>
                </a:solidFill>
              </a:rPr>
              <a:t>Welt,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In dieser </a:t>
            </a:r>
            <a:r>
              <a:rPr lang="de-DE" sz="1600" dirty="0" err="1">
                <a:solidFill>
                  <a:srgbClr val="FFC000"/>
                </a:solidFill>
              </a:rPr>
              <a:t>Werktagswelt</a:t>
            </a:r>
            <a:r>
              <a:rPr lang="de-DE" sz="1600" dirty="0">
                <a:solidFill>
                  <a:srgbClr val="FFC000"/>
                </a:solidFill>
              </a:rPr>
              <a:t>, wo bloß vom langen Stehen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Selbst der </a:t>
            </a:r>
            <a:r>
              <a:rPr lang="de-DE" sz="1600" i="1" dirty="0" err="1">
                <a:solidFill>
                  <a:srgbClr val="FFC000"/>
                </a:solidFill>
              </a:rPr>
              <a:t>Koloß</a:t>
            </a:r>
            <a:r>
              <a:rPr lang="de-DE" sz="1600" i="1" dirty="0">
                <a:solidFill>
                  <a:srgbClr val="FFC000"/>
                </a:solidFill>
              </a:rPr>
              <a:t> von </a:t>
            </a:r>
            <a:r>
              <a:rPr lang="de-DE" sz="1600" i="1" dirty="0" err="1">
                <a:solidFill>
                  <a:srgbClr val="FFC000"/>
                </a:solidFill>
              </a:rPr>
              <a:t>Rhodus</a:t>
            </a:r>
            <a:r>
              <a:rPr lang="de-DE" sz="1600" dirty="0">
                <a:solidFill>
                  <a:srgbClr val="FFC000"/>
                </a:solidFill>
              </a:rPr>
              <a:t> endlich fällt,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Wird, glaube mir, so lange sie noch hält,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Nichts Unvergängliches gesehen.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Da hilft kein Reitz, kein Talisman!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Der Zauber löst sich auf! – Wir essen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(Verschlingen oft, und </a:t>
            </a:r>
            <a:r>
              <a:rPr lang="de-DE" sz="1600" dirty="0" err="1">
                <a:solidFill>
                  <a:srgbClr val="FFC000"/>
                </a:solidFill>
              </a:rPr>
              <a:t>thun</a:t>
            </a:r>
            <a:r>
              <a:rPr lang="de-DE" sz="1600" dirty="0">
                <a:solidFill>
                  <a:srgbClr val="FFC000"/>
                </a:solidFill>
              </a:rPr>
              <a:t> nicht wohl daran)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Die süße Frucht, und mitten in dem Wahn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Des neuen Götterstands, dem magischen Vergessen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Der Menschheit, werden uns die Augen </a:t>
            </a:r>
            <a:r>
              <a:rPr lang="de-DE" sz="1600" dirty="0" err="1">
                <a:solidFill>
                  <a:srgbClr val="FFC000"/>
                </a:solidFill>
              </a:rPr>
              <a:t>aufgethan</a:t>
            </a:r>
            <a:r>
              <a:rPr lang="de-DE" sz="1600" dirty="0">
                <a:solidFill>
                  <a:srgbClr val="FFC000"/>
                </a:solidFill>
              </a:rPr>
              <a:t>,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So wie die Seele sich – dem Leibe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Zu nahe macht, weg ist die </a:t>
            </a:r>
            <a:r>
              <a:rPr lang="de-DE" sz="1600" dirty="0" err="1">
                <a:solidFill>
                  <a:srgbClr val="FFC000"/>
                </a:solidFill>
              </a:rPr>
              <a:t>Zauberey</a:t>
            </a:r>
            <a:r>
              <a:rPr lang="de-DE" sz="1600" dirty="0">
                <a:solidFill>
                  <a:srgbClr val="FFC000"/>
                </a:solidFill>
              </a:rPr>
              <a:t>!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Die Göttin sinkt herab zum – Weibe,</a:t>
            </a:r>
            <a:br>
              <a:rPr lang="de-DE" sz="1600" dirty="0">
                <a:solidFill>
                  <a:srgbClr val="FFC000"/>
                </a:solidFill>
              </a:rPr>
            </a:br>
            <a:r>
              <a:rPr lang="de-DE" sz="1600" dirty="0">
                <a:solidFill>
                  <a:srgbClr val="FFC000"/>
                </a:solidFill>
              </a:rPr>
              <a:t>Der Halbgott wird – ein Mann.“</a:t>
            </a:r>
            <a:endParaRPr lang="de-DE" sz="1600" dirty="0">
              <a:solidFill>
                <a:srgbClr val="FFC000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564904"/>
            <a:ext cx="1926960" cy="254602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63" y="0"/>
            <a:ext cx="1190237" cy="1124743"/>
          </a:xfrm>
          <a:prstGeom prst="rect">
            <a:avLst/>
          </a:prstGeom>
        </p:spPr>
      </p:pic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07504" y="6381328"/>
            <a:ext cx="608287" cy="365125"/>
          </a:xfrm>
        </p:spPr>
        <p:txBody>
          <a:bodyPr/>
          <a:lstStyle/>
          <a:p>
            <a:fld id="{C49C373A-D1EB-4408-8CC0-BD701C740346}" type="slidenum">
              <a:rPr lang="de-DE" sz="1200" smtClean="0"/>
              <a:t>23</a:t>
            </a:fld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757255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tumn">
  <a:themeElements>
    <a:clrScheme name="Klarheit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TC102455610[[fn=Herbst]]</Template>
  <TotalTime>0</TotalTime>
  <Words>1957</Words>
  <Application>Microsoft Office PowerPoint</Application>
  <PresentationFormat>Bildschirmpräsentation (4:3)</PresentationFormat>
  <Paragraphs>88</Paragraphs>
  <Slides>23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4" baseType="lpstr">
      <vt:lpstr>Autumn</vt:lpstr>
      <vt:lpstr>Wieland und die Frauen</vt:lpstr>
      <vt:lpstr>LIEBE UND FREUNDSCHAFT UMSCHLANG DIE VERWANDTEN SEELEN IM LEBEN  UND IHR STERBLICHES DECKT DIESER GEMEINSAME STEIN</vt:lpstr>
      <vt:lpstr>Ein Mann der Frauen?</vt:lpstr>
      <vt:lpstr>Die erste Jugendliebe:  Sophie Gutermann</vt:lpstr>
      <vt:lpstr>Die emanzipierte Frau:  Julie Bondeli</vt:lpstr>
      <vt:lpstr>Der Skandal: Christine Hogel</vt:lpstr>
      <vt:lpstr>Die erotische Befreiung:  Comische Erzählungen</vt:lpstr>
      <vt:lpstr>Das Eheweib:  Anna Dorothea von Hillenbrand</vt:lpstr>
      <vt:lpstr>Das Eheweib:  Anna Dorothea Wieland</vt:lpstr>
      <vt:lpstr>Der Witwer</vt:lpstr>
      <vt:lpstr>Das Ideal der Hausfrau:  Die pythagorischen Frauen</vt:lpstr>
      <vt:lpstr>Das Ideal der emanzipierten Frau: Vorwort zur Allgemeinen Damenbibliothek</vt:lpstr>
      <vt:lpstr>Das Ideal der emanzipierten Frau</vt:lpstr>
      <vt:lpstr>Das Ideal der emanzipierten Frau: die Frau als Autorin</vt:lpstr>
      <vt:lpstr>Feminismus in der Antike: Lais</vt:lpstr>
      <vt:lpstr>Feminismus in der Antike: Lais</vt:lpstr>
      <vt:lpstr>Sommermärchen in Oßmannstedt: Sophie Brentano</vt:lpstr>
      <vt:lpstr>Der Tod in Oßmannstedt</vt:lpstr>
      <vt:lpstr>Liebe und Ehe:  Menander und Glycerion</vt:lpstr>
      <vt:lpstr>Liebe und Ehe:  Menander und Glycerion</vt:lpstr>
      <vt:lpstr>Freundschaft und Ehe:  Krates und Hipparchia</vt:lpstr>
      <vt:lpstr>„so viele kleine Liebesgötter anzunehmen, als es verschiedene Arten und Abarten der Liebe gibt, so daß eigentlich jedermann seinen eigenen hätte“.</vt:lpstr>
      <vt:lpstr>An Psyche. Die erste Liebe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Wieland und die Frauen</dc:title>
  <dc:creator>jutta</dc:creator>
  <cp:lastModifiedBy>jutta</cp:lastModifiedBy>
  <cp:revision>39</cp:revision>
  <dcterms:created xsi:type="dcterms:W3CDTF">2014-09-11T07:17:37Z</dcterms:created>
  <dcterms:modified xsi:type="dcterms:W3CDTF">2014-09-11T10:33:01Z</dcterms:modified>
</cp:coreProperties>
</file>