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23" d="100"/>
          <a:sy n="123" d="100"/>
        </p:scale>
        <p:origin x="-1651"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93078F-0918-49EB-B9DD-96EFE23F9CBC}" type="datetimeFigureOut">
              <a:rPr lang="de-DE" smtClean="0"/>
              <a:t>17.11.2014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98712B-9013-4D36-BE5E-683905C29C3B}" type="slidenum">
              <a:rPr lang="de-DE" smtClean="0"/>
              <a:t>‹Nr.›</a:t>
            </a:fld>
            <a:endParaRPr lang="de-DE"/>
          </a:p>
        </p:txBody>
      </p:sp>
    </p:spTree>
    <p:extLst>
      <p:ext uri="{BB962C8B-B14F-4D97-AF65-F5344CB8AC3E}">
        <p14:creationId xmlns:p14="http://schemas.microsoft.com/office/powerpoint/2010/main" val="3062790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3E2F5AAA-E92A-4AF5-95FB-7A3DB5055DB3}" type="datetime1">
              <a:rPr lang="de-DE" smtClean="0"/>
              <a:t>17.11.2014</a:t>
            </a:fld>
            <a:endParaRPr lang="de-DE"/>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de-DE"/>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3D0DA5EB-7977-4274-A9CE-530ADCE01F4F}" type="slidenum">
              <a:rPr lang="de-DE" smtClean="0"/>
              <a:t>‹Nr.›</a:t>
            </a:fld>
            <a:endParaRPr lang="de-DE"/>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A9636AA6-2A56-466C-A57E-2C5873FB87A1}" type="datetime1">
              <a:rPr lang="de-DE" smtClean="0"/>
              <a:t>17.11.2014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D0DA5EB-7977-4274-A9CE-530ADCE01F4F}" type="slidenum">
              <a:rPr lang="de-DE" smtClean="0"/>
              <a:t>‹Nr.›</a:t>
            </a:fld>
            <a:endParaRPr lang="de-DE"/>
          </a:p>
        </p:txBody>
      </p:sp>
      <p:sp>
        <p:nvSpPr>
          <p:cNvPr id="11" name="Title 10"/>
          <p:cNvSpPr>
            <a:spLocks noGrp="1"/>
          </p:cNvSpPr>
          <p:nvPr>
            <p:ph type="title"/>
          </p:nvPr>
        </p:nvSpPr>
        <p:spPr/>
        <p:txBody>
          <a:bodyPr/>
          <a:lstStyle/>
          <a:p>
            <a:r>
              <a:rPr lang="de-DE" smtClean="0"/>
              <a:t>Titelmasterformat durch Klicken bearbeiten</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C8A6D607-C742-4F54-80D8-A4697B80C716}" type="datetime1">
              <a:rPr lang="de-DE" smtClean="0"/>
              <a:t>17.11.2014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D0DA5EB-7977-4274-A9CE-530ADCE01F4F}"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BBB1996-C440-4093-B173-B64CC951A871}" type="datetime1">
              <a:rPr lang="de-DE" smtClean="0"/>
              <a:t>17.11.2014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D0DA5EB-7977-4274-A9CE-530ADCE01F4F}" type="slidenum">
              <a:rPr lang="de-DE" smtClean="0"/>
              <a:t>‹Nr.›</a:t>
            </a:fld>
            <a:endParaRPr lang="de-DE"/>
          </a:p>
        </p:txBody>
      </p:sp>
      <p:sp>
        <p:nvSpPr>
          <p:cNvPr id="12" name="Title 11"/>
          <p:cNvSpPr>
            <a:spLocks noGrp="1"/>
          </p:cNvSpPr>
          <p:nvPr>
            <p:ph type="title"/>
          </p:nvPr>
        </p:nvSpPr>
        <p:spPr/>
        <p:txBody>
          <a:bodyPr/>
          <a:lstStyle>
            <a:lvl1pPr>
              <a:defRPr>
                <a:solidFill>
                  <a:schemeClr val="tx2"/>
                </a:solidFill>
              </a:defRPr>
            </a:lvl1pPr>
          </a:lstStyle>
          <a:p>
            <a:r>
              <a:rPr lang="de-DE" smtClean="0"/>
              <a:t>Titelmasterformat durch Klicken bearbeiten</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E2F8DA90-42B0-433C-BE64-7C818EA91EC0}" type="datetime1">
              <a:rPr lang="de-DE" smtClean="0"/>
              <a:t>17.11.2014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3D0DA5EB-7977-4274-A9CE-530ADCE01F4F}" type="slidenum">
              <a:rPr lang="de-DE" smtClean="0"/>
              <a:t>‹Nr.›</a:t>
            </a:fld>
            <a:endParaRPr lang="de-DE"/>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6D4BA32E-AD2B-477A-8249-97506691A19C}" type="datetime1">
              <a:rPr lang="de-DE" smtClean="0"/>
              <a:t>17.11.2014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3D0DA5EB-7977-4274-A9CE-530ADCE01F4F}" type="slidenum">
              <a:rPr lang="de-DE" smtClean="0"/>
              <a:t>‹Nr.›</a:t>
            </a:fld>
            <a:endParaRPr lang="de-DE"/>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F9A05E-0926-4DEF-82CA-C22834F79E4F}" type="datetime1">
              <a:rPr lang="de-DE" smtClean="0"/>
              <a:t>17.11.2014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3D0DA5EB-7977-4274-A9CE-530ADCE01F4F}"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de-DE" smtClean="0"/>
              <a:t>Titelmasterformat durch Klicken bearbeiten</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CC83D0DC-DCA4-4FE1-8EE1-450D1B0CD9D8}" type="datetime1">
              <a:rPr lang="de-DE" smtClean="0"/>
              <a:t>17.11.2014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D0DA5EB-7977-4274-A9CE-530ADCE01F4F}"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de-DE" smtClean="0"/>
              <a:t>Titelmasterformat durch Klicken bearbeiten</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A42FCDDB-E010-4889-8BFA-599A25CC6D7C}" type="datetime1">
              <a:rPr lang="de-DE" smtClean="0"/>
              <a:t>17.11.2014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D0DA5EB-7977-4274-A9CE-530ADCE01F4F}" type="slidenum">
              <a:rPr lang="de-DE" smtClean="0"/>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Vertical Text Placeholder 2"/>
          <p:cNvSpPr>
            <a:spLocks noGrp="1"/>
          </p:cNvSpPr>
          <p:nvPr>
            <p:ph type="body" orient="vert" idx="1"/>
          </p:nvPr>
        </p:nvSpPr>
        <p:spPr/>
        <p:txBody>
          <a:bodyPr vert="eaVert" anchor="ct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42B26D07-B230-4B7C-8B3F-6B4E3F4081EB}" type="datetime1">
              <a:rPr lang="de-DE" smtClean="0"/>
              <a:t>17.11.2014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D0DA5EB-7977-4274-A9CE-530ADCE01F4F}" type="slidenum">
              <a:rPr lang="de-DE" smtClean="0"/>
              <a:t>‹Nr.›</a:t>
            </a:fld>
            <a:endParaRPr lang="de-DE"/>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4BE5B679-5E2D-4B2E-9389-A9AC86EC56AB}" type="datetime1">
              <a:rPr lang="de-DE" smtClean="0"/>
              <a:t>17.11.2014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D0DA5EB-7977-4274-A9CE-530ADCE01F4F}" type="slidenum">
              <a:rPr lang="de-DE" smtClean="0"/>
              <a:t>‹Nr.›</a:t>
            </a:fld>
            <a:endParaRPr lang="de-DE"/>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426D5332-6A65-4E50-A91B-D7E5DDCC30A3}" type="datetime1">
              <a:rPr lang="de-DE" smtClean="0"/>
              <a:t>17.11.2014</a:t>
            </a:fld>
            <a:endParaRPr lang="de-DE"/>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de-DE"/>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3D0DA5EB-7977-4274-A9CE-530ADCE01F4F}" type="slidenum">
              <a:rPr lang="de-DE" smtClean="0"/>
              <a:t>‹Nr.›</a:t>
            </a:fld>
            <a:endParaRPr lang="de-DE"/>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5.jp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gif"/><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7.gif"/><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1.JPG"/><Relationship Id="rId7" Type="http://schemas.openxmlformats.org/officeDocument/2006/relationships/image" Target="../media/image33.jpe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16.jpg"/><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ctrTitle"/>
          </p:nvPr>
        </p:nvSpPr>
        <p:spPr>
          <a:xfrm>
            <a:off x="1183341" y="1387737"/>
            <a:ext cx="6777318" cy="1681223"/>
          </a:xfrm>
        </p:spPr>
        <p:txBody>
          <a:bodyPr>
            <a:normAutofit/>
          </a:bodyPr>
          <a:lstStyle/>
          <a:p>
            <a:r>
              <a:rPr lang="de-DE" sz="2400" dirty="0" smtClean="0"/>
              <a:t>Wieland und die Frauen der Renaissance</a:t>
            </a:r>
            <a:br>
              <a:rPr lang="de-DE" sz="2400" dirty="0" smtClean="0"/>
            </a:br>
            <a:r>
              <a:rPr lang="de-DE" sz="2400" dirty="0"/>
              <a:t/>
            </a:r>
            <a:br>
              <a:rPr lang="de-DE" sz="2400" dirty="0"/>
            </a:br>
            <a:r>
              <a:rPr lang="de-DE" sz="1800" dirty="0" smtClean="0"/>
              <a:t>Tagung „Wielands Renaissance“,</a:t>
            </a:r>
            <a:br>
              <a:rPr lang="de-DE" sz="1800" dirty="0" smtClean="0"/>
            </a:br>
            <a:r>
              <a:rPr lang="de-DE" sz="1800" dirty="0" smtClean="0"/>
              <a:t>Jena, 20.-22. November 2014</a:t>
            </a:r>
            <a:endParaRPr lang="de-DE" sz="2400" dirty="0"/>
          </a:p>
        </p:txBody>
      </p:sp>
      <p:sp>
        <p:nvSpPr>
          <p:cNvPr id="15" name="Untertitel 14"/>
          <p:cNvSpPr>
            <a:spLocks noGrp="1"/>
          </p:cNvSpPr>
          <p:nvPr>
            <p:ph type="subTitle" idx="1"/>
          </p:nvPr>
        </p:nvSpPr>
        <p:spPr/>
        <p:txBody>
          <a:bodyPr/>
          <a:lstStyle/>
          <a:p>
            <a:endParaRPr lang="de-DE" dirty="0" smtClean="0"/>
          </a:p>
          <a:p>
            <a:endParaRPr lang="de-DE" dirty="0"/>
          </a:p>
        </p:txBody>
      </p:sp>
      <p:pic>
        <p:nvPicPr>
          <p:cNvPr id="17" name="Grafik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760" y="3651922"/>
            <a:ext cx="1726134" cy="2433849"/>
          </a:xfrm>
          <a:prstGeom prst="rect">
            <a:avLst/>
          </a:prstGeom>
        </p:spPr>
      </p:pic>
      <p:pic>
        <p:nvPicPr>
          <p:cNvPr id="16" name="Grafik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3684476"/>
            <a:ext cx="1970492" cy="2368739"/>
          </a:xfrm>
          <a:prstGeom prst="rect">
            <a:avLst/>
          </a:prstGeom>
        </p:spPr>
      </p:pic>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7189" y="4947010"/>
            <a:ext cx="1209622" cy="1664856"/>
          </a:xfrm>
          <a:prstGeom prst="rect">
            <a:avLst/>
          </a:prstGeom>
        </p:spPr>
      </p:pic>
    </p:spTree>
    <p:extLst>
      <p:ext uri="{BB962C8B-B14F-4D97-AF65-F5344CB8AC3E}">
        <p14:creationId xmlns:p14="http://schemas.microsoft.com/office/powerpoint/2010/main" val="4002785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3D0DA5EB-7977-4274-A9CE-530ADCE01F4F}" type="slidenum">
              <a:rPr lang="de-DE" smtClean="0"/>
              <a:t>2</a:t>
            </a:fld>
            <a:endParaRPr lang="de-DE"/>
          </a:p>
        </p:txBody>
      </p:sp>
      <p:sp>
        <p:nvSpPr>
          <p:cNvPr id="5" name="Titel 4"/>
          <p:cNvSpPr>
            <a:spLocks noGrp="1"/>
          </p:cNvSpPr>
          <p:nvPr>
            <p:ph type="title"/>
          </p:nvPr>
        </p:nvSpPr>
        <p:spPr/>
        <p:txBody>
          <a:bodyPr/>
          <a:lstStyle/>
          <a:p>
            <a:r>
              <a:rPr lang="de-DE" sz="2400" dirty="0" smtClean="0"/>
              <a:t>Marquis de </a:t>
            </a:r>
            <a:r>
              <a:rPr lang="de-DE" sz="2400" dirty="0" err="1" smtClean="0"/>
              <a:t>Palmy</a:t>
            </a:r>
            <a:r>
              <a:rPr lang="de-DE" sz="2400" dirty="0" smtClean="0"/>
              <a:t>, </a:t>
            </a:r>
            <a:br>
              <a:rPr lang="de-DE" sz="2400" dirty="0" smtClean="0"/>
            </a:br>
            <a:r>
              <a:rPr lang="de-DE" sz="2400" i="1" dirty="0" smtClean="0"/>
              <a:t>Melange </a:t>
            </a:r>
            <a:r>
              <a:rPr lang="de-DE" sz="2400" i="1" dirty="0" err="1" smtClean="0"/>
              <a:t>tirés</a:t>
            </a:r>
            <a:r>
              <a:rPr lang="de-DE" sz="2400" i="1" dirty="0" smtClean="0"/>
              <a:t> </a:t>
            </a:r>
            <a:r>
              <a:rPr lang="de-DE" sz="2400" i="1" dirty="0" err="1" smtClean="0"/>
              <a:t>d‘une</a:t>
            </a:r>
            <a:r>
              <a:rPr lang="de-DE" sz="2400" i="1" dirty="0" smtClean="0"/>
              <a:t> grande </a:t>
            </a:r>
            <a:r>
              <a:rPr lang="de-DE" sz="2400" i="1" dirty="0" err="1" smtClean="0"/>
              <a:t>bibliotheque</a:t>
            </a:r>
            <a:r>
              <a:rPr lang="de-DE" sz="2400" i="1" dirty="0" smtClean="0"/>
              <a:t> </a:t>
            </a:r>
            <a:r>
              <a:rPr lang="de-DE" sz="2400" dirty="0" smtClean="0"/>
              <a:t>(1779-1787)</a:t>
            </a:r>
            <a:endParaRPr lang="de-DE" sz="2400" dirty="0"/>
          </a:p>
        </p:txBody>
      </p:sp>
      <p:pic>
        <p:nvPicPr>
          <p:cNvPr id="9" name="Inhaltsplatzhalter 8"/>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15616" y="2492896"/>
            <a:ext cx="2794000" cy="3378200"/>
          </a:xfrm>
        </p:spPr>
      </p:pic>
      <p:pic>
        <p:nvPicPr>
          <p:cNvPr id="12" name="Inhaltsplatzhalter 11"/>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5429150" y="2239963"/>
            <a:ext cx="2235400" cy="3876675"/>
          </a:xfr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4368" y="116632"/>
            <a:ext cx="1151215" cy="926968"/>
          </a:xfrm>
          <a:prstGeom prst="rect">
            <a:avLst/>
          </a:prstGeom>
        </p:spPr>
      </p:pic>
    </p:spTree>
    <p:extLst>
      <p:ext uri="{BB962C8B-B14F-4D97-AF65-F5344CB8AC3E}">
        <p14:creationId xmlns:p14="http://schemas.microsoft.com/office/powerpoint/2010/main" val="424333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83568" y="2420888"/>
            <a:ext cx="4176464" cy="3877815"/>
          </a:xfrm>
        </p:spPr>
        <p:txBody>
          <a:bodyPr>
            <a:normAutofit/>
          </a:bodyPr>
          <a:lstStyle/>
          <a:p>
            <a:r>
              <a:rPr lang="de-DE" sz="1800" dirty="0" smtClean="0"/>
              <a:t>Französische Schriftstellerinnen </a:t>
            </a:r>
            <a:br>
              <a:rPr lang="de-DE" sz="1800" dirty="0" smtClean="0"/>
            </a:br>
            <a:r>
              <a:rPr lang="de-DE" sz="1800" dirty="0" smtClean="0"/>
              <a:t>des 16. Jahrhunderts: </a:t>
            </a:r>
            <a:br>
              <a:rPr lang="de-DE" sz="1800" dirty="0" smtClean="0"/>
            </a:br>
            <a:r>
              <a:rPr lang="de-DE" sz="1800" b="1" dirty="0" smtClean="0">
                <a:solidFill>
                  <a:srgbClr val="C00000"/>
                </a:solidFill>
              </a:rPr>
              <a:t>Wieland geht spazieren</a:t>
            </a:r>
          </a:p>
          <a:p>
            <a:endParaRPr lang="de-DE" sz="1800" dirty="0"/>
          </a:p>
          <a:p>
            <a:r>
              <a:rPr lang="de-DE" sz="1800" dirty="0" smtClean="0"/>
              <a:t>Frauen- und Epochenbild: </a:t>
            </a:r>
            <a:br>
              <a:rPr lang="de-DE" sz="1800" dirty="0" smtClean="0"/>
            </a:br>
            <a:r>
              <a:rPr lang="de-DE" sz="1800" b="1" dirty="0" smtClean="0">
                <a:solidFill>
                  <a:srgbClr val="C00000"/>
                </a:solidFill>
              </a:rPr>
              <a:t>Wieland lobt die „Naivität“</a:t>
            </a:r>
          </a:p>
          <a:p>
            <a:endParaRPr lang="de-DE" sz="1800" dirty="0"/>
          </a:p>
          <a:p>
            <a:r>
              <a:rPr lang="de-DE" sz="1800" dirty="0" smtClean="0"/>
              <a:t>„Weibliche Bildung“:</a:t>
            </a:r>
            <a:r>
              <a:rPr lang="de-DE" sz="1800" dirty="0"/>
              <a:t/>
            </a:r>
            <a:br>
              <a:rPr lang="de-DE" sz="1800" dirty="0"/>
            </a:br>
            <a:r>
              <a:rPr lang="de-DE" sz="1800" b="1" dirty="0" smtClean="0">
                <a:solidFill>
                  <a:srgbClr val="C00000"/>
                </a:solidFill>
              </a:rPr>
              <a:t>Wieland emanzipiert sich </a:t>
            </a:r>
          </a:p>
        </p:txBody>
      </p:sp>
      <p:sp>
        <p:nvSpPr>
          <p:cNvPr id="3" name="Foliennummernplatzhalter 2"/>
          <p:cNvSpPr>
            <a:spLocks noGrp="1"/>
          </p:cNvSpPr>
          <p:nvPr>
            <p:ph type="sldNum" sz="quarter" idx="12"/>
          </p:nvPr>
        </p:nvSpPr>
        <p:spPr/>
        <p:txBody>
          <a:bodyPr/>
          <a:lstStyle/>
          <a:p>
            <a:fld id="{3D0DA5EB-7977-4274-A9CE-530ADCE01F4F}" type="slidenum">
              <a:rPr lang="de-DE" smtClean="0"/>
              <a:t>3</a:t>
            </a:fld>
            <a:endParaRPr lang="de-DE"/>
          </a:p>
        </p:txBody>
      </p:sp>
      <p:sp>
        <p:nvSpPr>
          <p:cNvPr id="4" name="Titel 3"/>
          <p:cNvSpPr>
            <a:spLocks noGrp="1"/>
          </p:cNvSpPr>
          <p:nvPr>
            <p:ph type="title"/>
          </p:nvPr>
        </p:nvSpPr>
        <p:spPr/>
        <p:txBody>
          <a:bodyPr/>
          <a:lstStyle/>
          <a:p>
            <a:r>
              <a:rPr lang="de-DE" sz="2400" b="1" dirty="0" smtClean="0">
                <a:solidFill>
                  <a:srgbClr val="C00000"/>
                </a:solidFill>
              </a:rPr>
              <a:t>Gliederung</a:t>
            </a:r>
            <a:endParaRPr lang="de-DE" sz="2400" b="1" dirty="0">
              <a:solidFill>
                <a:srgbClr val="C00000"/>
              </a:solidFill>
            </a:endParaRPr>
          </a:p>
        </p:txBody>
      </p:sp>
      <p:sp>
        <p:nvSpPr>
          <p:cNvPr id="5" name="Textfeld 4"/>
          <p:cNvSpPr txBox="1"/>
          <p:nvPr/>
        </p:nvSpPr>
        <p:spPr>
          <a:xfrm>
            <a:off x="5088199" y="2420888"/>
            <a:ext cx="3501038" cy="3970318"/>
          </a:xfrm>
          <a:prstGeom prst="rect">
            <a:avLst/>
          </a:prstGeom>
          <a:noFill/>
        </p:spPr>
        <p:txBody>
          <a:bodyPr wrap="square" rtlCol="0">
            <a:spAutoFit/>
          </a:bodyPr>
          <a:lstStyle/>
          <a:p>
            <a:r>
              <a:rPr lang="de-DE" sz="1600" b="1" i="1" dirty="0" smtClean="0"/>
              <a:t>„Immer </a:t>
            </a:r>
            <a:r>
              <a:rPr lang="de-DE" sz="1600" b="1" i="1" dirty="0"/>
              <a:t>werden wir in allen Aufsätzen dieser Art die Rechte eines Spaziergängers ansprechen; welcher bald schneller bald langsamer gehen, oder auch von seinem eigentlichen Wege zur rechten und linken abschweifen mag, wenn es darum zu </a:t>
            </a:r>
            <a:r>
              <a:rPr lang="de-DE" sz="1600" b="1" i="1" dirty="0" err="1"/>
              <a:t>thun</a:t>
            </a:r>
            <a:r>
              <a:rPr lang="de-DE" sz="1600" b="1" i="1" dirty="0"/>
              <a:t> ist, eine seitwärts winkende Blume zu pflücken, oder an einer Stelle, die ihm gefällt, länger zu </a:t>
            </a:r>
            <a:r>
              <a:rPr lang="de-DE" sz="1600" b="1" i="1" dirty="0" smtClean="0"/>
              <a:t>verweilen.“</a:t>
            </a:r>
          </a:p>
          <a:p>
            <a:endParaRPr lang="de-DE" sz="1600" b="1" i="1" dirty="0" smtClean="0"/>
          </a:p>
          <a:p>
            <a:r>
              <a:rPr lang="de-DE" sz="1200" b="1" i="1" dirty="0" smtClean="0"/>
              <a:t>(</a:t>
            </a:r>
            <a:r>
              <a:rPr lang="de-DE" sz="1200" b="1" dirty="0" err="1"/>
              <a:t>Verzeichniß</a:t>
            </a:r>
            <a:r>
              <a:rPr lang="de-DE" sz="1200" b="1" dirty="0"/>
              <a:t> und Nachrichten von Französischen Schriftstellerinnen, welche sich hauptsächlich in Werken des Witzes und Geschmack, besonders im Romantischen Fache, </a:t>
            </a:r>
            <a:r>
              <a:rPr lang="de-DE" sz="1200" b="1" dirty="0" err="1"/>
              <a:t>hervorgethan</a:t>
            </a:r>
            <a:r>
              <a:rPr lang="de-DE" sz="1200" b="1" dirty="0"/>
              <a:t> </a:t>
            </a:r>
            <a:r>
              <a:rPr lang="de-DE" sz="1200" b="1" dirty="0" smtClean="0"/>
              <a:t>haben; </a:t>
            </a:r>
            <a:r>
              <a:rPr lang="de-DE" sz="1200" dirty="0" smtClean="0"/>
              <a:t>TM </a:t>
            </a:r>
            <a:r>
              <a:rPr lang="de-DE" sz="1200" dirty="0"/>
              <a:t>März </a:t>
            </a:r>
            <a:r>
              <a:rPr lang="de-DE" sz="1200" dirty="0" smtClean="0"/>
              <a:t>1781)</a:t>
            </a:r>
            <a:endParaRPr lang="de-DE" sz="1200" b="1" i="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116632"/>
            <a:ext cx="1151215" cy="926968"/>
          </a:xfrm>
          <a:prstGeom prst="rect">
            <a:avLst/>
          </a:prstGeom>
        </p:spPr>
      </p:pic>
    </p:spTree>
    <p:extLst>
      <p:ext uri="{BB962C8B-B14F-4D97-AF65-F5344CB8AC3E}">
        <p14:creationId xmlns:p14="http://schemas.microsoft.com/office/powerpoint/2010/main" val="2451197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sz="2400" b="1" dirty="0" smtClean="0"/>
              <a:t>I. Wieland geht spazieren</a:t>
            </a:r>
            <a:endParaRPr lang="de-DE" sz="2400" b="1" dirty="0"/>
          </a:p>
        </p:txBody>
      </p:sp>
      <p:sp>
        <p:nvSpPr>
          <p:cNvPr id="6" name="Textplatzhalter 5"/>
          <p:cNvSpPr>
            <a:spLocks noGrp="1"/>
          </p:cNvSpPr>
          <p:nvPr>
            <p:ph type="body" idx="1"/>
          </p:nvPr>
        </p:nvSpPr>
        <p:spPr/>
        <p:txBody>
          <a:bodyPr>
            <a:normAutofit/>
          </a:bodyPr>
          <a:lstStyle/>
          <a:p>
            <a:r>
              <a:rPr lang="de-DE" sz="1800" dirty="0" smtClean="0"/>
              <a:t>Marie de France</a:t>
            </a:r>
            <a:br>
              <a:rPr lang="de-DE" sz="1800" dirty="0" smtClean="0"/>
            </a:br>
            <a:r>
              <a:rPr lang="de-DE" sz="1800" dirty="0" smtClean="0"/>
              <a:t>(um 1135 geb.)</a:t>
            </a:r>
            <a:endParaRPr lang="de-DE" sz="1800" dirty="0"/>
          </a:p>
        </p:txBody>
      </p:sp>
      <p:sp>
        <p:nvSpPr>
          <p:cNvPr id="8" name="Textplatzhalter 7"/>
          <p:cNvSpPr>
            <a:spLocks noGrp="1"/>
          </p:cNvSpPr>
          <p:nvPr>
            <p:ph type="body" sz="quarter" idx="3"/>
          </p:nvPr>
        </p:nvSpPr>
        <p:spPr/>
        <p:txBody>
          <a:bodyPr>
            <a:normAutofit lnSpcReduction="10000"/>
          </a:bodyPr>
          <a:lstStyle/>
          <a:p>
            <a:r>
              <a:rPr lang="de-DE" sz="1800" dirty="0" err="1" smtClean="0"/>
              <a:t>Heloisa</a:t>
            </a:r>
            <a:endParaRPr lang="de-DE" sz="1800" dirty="0" smtClean="0"/>
          </a:p>
          <a:p>
            <a:r>
              <a:rPr lang="de-DE" sz="1800" dirty="0" smtClean="0"/>
              <a:t>(um 1095 - um 1164)</a:t>
            </a:r>
            <a:endParaRPr lang="de-DE" sz="1800" dirty="0"/>
          </a:p>
        </p:txBody>
      </p:sp>
      <p:pic>
        <p:nvPicPr>
          <p:cNvPr id="11" name="Inhaltsplatzhalter 10"/>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1187624" y="3356992"/>
            <a:ext cx="2995625" cy="2412102"/>
          </a:xfrm>
        </p:spPr>
      </p:pic>
      <p:sp>
        <p:nvSpPr>
          <p:cNvPr id="2" name="Foliennummernplatzhalter 1"/>
          <p:cNvSpPr>
            <a:spLocks noGrp="1"/>
          </p:cNvSpPr>
          <p:nvPr>
            <p:ph type="sldNum" sz="quarter" idx="12"/>
          </p:nvPr>
        </p:nvSpPr>
        <p:spPr/>
        <p:txBody>
          <a:bodyPr/>
          <a:lstStyle/>
          <a:p>
            <a:fld id="{3D0DA5EB-7977-4274-A9CE-530ADCE01F4F}" type="slidenum">
              <a:rPr lang="de-DE" smtClean="0"/>
              <a:t>4</a:t>
            </a:fld>
            <a:endParaRPr lang="de-DE"/>
          </a:p>
        </p:txBody>
      </p:sp>
      <p:pic>
        <p:nvPicPr>
          <p:cNvPr id="13" name="Inhaltsplatzhalter 1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24128" y="3212976"/>
            <a:ext cx="2071846" cy="2756067"/>
          </a:xfr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spTree>
    <p:extLst>
      <p:ext uri="{BB962C8B-B14F-4D97-AF65-F5344CB8AC3E}">
        <p14:creationId xmlns:p14="http://schemas.microsoft.com/office/powerpoint/2010/main" val="82211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b="1" dirty="0" smtClean="0"/>
              <a:t>I. Wieland geht spazieren</a:t>
            </a:r>
            <a:endParaRPr lang="de-DE" sz="2400" b="1" dirty="0"/>
          </a:p>
        </p:txBody>
      </p:sp>
      <p:sp>
        <p:nvSpPr>
          <p:cNvPr id="3" name="Textplatzhalter 2"/>
          <p:cNvSpPr>
            <a:spLocks noGrp="1"/>
          </p:cNvSpPr>
          <p:nvPr>
            <p:ph type="body" idx="1"/>
          </p:nvPr>
        </p:nvSpPr>
        <p:spPr/>
        <p:txBody>
          <a:bodyPr>
            <a:normAutofit lnSpcReduction="10000"/>
          </a:bodyPr>
          <a:lstStyle/>
          <a:p>
            <a:r>
              <a:rPr lang="de-DE" sz="1800" dirty="0" smtClean="0"/>
              <a:t>Christine de </a:t>
            </a:r>
            <a:r>
              <a:rPr lang="de-DE" sz="1800" dirty="0" err="1" smtClean="0"/>
              <a:t>Pisan</a:t>
            </a:r>
            <a:endParaRPr lang="de-DE" sz="1800" dirty="0" smtClean="0"/>
          </a:p>
          <a:p>
            <a:r>
              <a:rPr lang="de-DE" sz="1800" dirty="0" smtClean="0"/>
              <a:t>(1365-1430)</a:t>
            </a:r>
            <a:endParaRPr lang="de-DE" sz="1800" dirty="0"/>
          </a:p>
        </p:txBody>
      </p:sp>
      <p:pic>
        <p:nvPicPr>
          <p:cNvPr id="8" name="Inhaltsplatzhalt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15616" y="3430942"/>
            <a:ext cx="2136373" cy="2281212"/>
          </a:xfrm>
        </p:spPr>
      </p:pic>
      <p:sp>
        <p:nvSpPr>
          <p:cNvPr id="5" name="Textplatzhalter 4"/>
          <p:cNvSpPr>
            <a:spLocks noGrp="1"/>
          </p:cNvSpPr>
          <p:nvPr>
            <p:ph type="body" sz="quarter" idx="3"/>
          </p:nvPr>
        </p:nvSpPr>
        <p:spPr/>
        <p:txBody>
          <a:bodyPr>
            <a:normAutofit lnSpcReduction="10000"/>
          </a:bodyPr>
          <a:lstStyle/>
          <a:p>
            <a:r>
              <a:rPr lang="de-DE" sz="1800" i="1" dirty="0" smtClean="0"/>
              <a:t>Le </a:t>
            </a:r>
            <a:r>
              <a:rPr lang="de-DE" sz="1800" i="1" dirty="0" err="1" smtClean="0"/>
              <a:t>livre</a:t>
            </a:r>
            <a:r>
              <a:rPr lang="de-DE" sz="1800" i="1" dirty="0" smtClean="0"/>
              <a:t> de la </a:t>
            </a:r>
            <a:r>
              <a:rPr lang="de-DE" sz="1800" i="1" dirty="0" err="1"/>
              <a:t>C</a:t>
            </a:r>
            <a:r>
              <a:rPr lang="de-DE" sz="1800" i="1" dirty="0" err="1" smtClean="0"/>
              <a:t>ité</a:t>
            </a:r>
            <a:r>
              <a:rPr lang="de-DE" sz="1800" i="1" dirty="0" smtClean="0"/>
              <a:t> des </a:t>
            </a:r>
            <a:r>
              <a:rPr lang="de-DE" sz="1800" i="1" dirty="0" err="1" smtClean="0"/>
              <a:t>Dames</a:t>
            </a:r>
            <a:endParaRPr lang="de-DE" sz="1800" i="1" dirty="0" smtClean="0"/>
          </a:p>
          <a:p>
            <a:r>
              <a:rPr lang="de-DE" sz="1800" dirty="0" smtClean="0"/>
              <a:t>(1405)</a:t>
            </a:r>
            <a:endParaRPr lang="de-DE" sz="1800" dirty="0"/>
          </a:p>
        </p:txBody>
      </p:sp>
      <p:pic>
        <p:nvPicPr>
          <p:cNvPr id="9" name="Inhaltsplatzhalter 8"/>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228184" y="3212976"/>
            <a:ext cx="1895419" cy="2798112"/>
          </a:xfrm>
        </p:spPr>
      </p:pic>
      <p:sp>
        <p:nvSpPr>
          <p:cNvPr id="7" name="Foliennummernplatzhalter 6"/>
          <p:cNvSpPr>
            <a:spLocks noGrp="1"/>
          </p:cNvSpPr>
          <p:nvPr>
            <p:ph type="sldNum" sz="quarter" idx="12"/>
          </p:nvPr>
        </p:nvSpPr>
        <p:spPr/>
        <p:txBody>
          <a:bodyPr/>
          <a:lstStyle/>
          <a:p>
            <a:fld id="{3D0DA5EB-7977-4274-A9CE-530ADCE01F4F}" type="slidenum">
              <a:rPr lang="de-DE" smtClean="0"/>
              <a:t>5</a:t>
            </a:fld>
            <a:endParaRPr lang="de-DE"/>
          </a:p>
        </p:txBody>
      </p:sp>
      <p:sp>
        <p:nvSpPr>
          <p:cNvPr id="10" name="Textfeld 9"/>
          <p:cNvSpPr txBox="1"/>
          <p:nvPr/>
        </p:nvSpPr>
        <p:spPr>
          <a:xfrm>
            <a:off x="3563888" y="2924944"/>
            <a:ext cx="2448272" cy="3539430"/>
          </a:xfrm>
          <a:prstGeom prst="rect">
            <a:avLst/>
          </a:prstGeom>
          <a:noFill/>
        </p:spPr>
        <p:txBody>
          <a:bodyPr wrap="square" rtlCol="0">
            <a:spAutoFit/>
          </a:bodyPr>
          <a:lstStyle/>
          <a:p>
            <a:r>
              <a:rPr lang="de-DE" sz="1600" b="1" i="1" dirty="0" smtClean="0"/>
              <a:t>„</a:t>
            </a:r>
            <a:r>
              <a:rPr lang="de-DE" sz="1600" b="1" i="1" dirty="0" err="1" smtClean="0"/>
              <a:t>Christinens</a:t>
            </a:r>
            <a:r>
              <a:rPr lang="de-DE" sz="1600" b="1" i="1" dirty="0" smtClean="0"/>
              <a:t> </a:t>
            </a:r>
            <a:r>
              <a:rPr lang="de-DE" sz="1600" b="1" i="1" dirty="0"/>
              <a:t>Verse sind nicht mehr erträglich, so sehr sie auch zu ihrer Zeit gefallen mochten; aber die Idee, in einem jungen Prinzen edle Gedanken und </a:t>
            </a:r>
            <a:r>
              <a:rPr lang="de-DE" sz="1600" b="1" i="1" dirty="0" err="1" smtClean="0"/>
              <a:t>Ge-sinnungen</a:t>
            </a:r>
            <a:r>
              <a:rPr lang="de-DE" sz="1600" b="1" i="1" dirty="0" smtClean="0"/>
              <a:t> </a:t>
            </a:r>
            <a:r>
              <a:rPr lang="de-DE" sz="1600" b="1" i="1" dirty="0"/>
              <a:t>durch </a:t>
            </a:r>
            <a:r>
              <a:rPr lang="de-DE" sz="1600" b="1" i="1" dirty="0" err="1" smtClean="0"/>
              <a:t>mah-lerische</a:t>
            </a:r>
            <a:r>
              <a:rPr lang="de-DE" sz="1600" b="1" i="1" dirty="0" smtClean="0"/>
              <a:t> </a:t>
            </a:r>
            <a:r>
              <a:rPr lang="de-DE" sz="1600" b="1" i="1" dirty="0"/>
              <a:t>und auf eine </a:t>
            </a:r>
            <a:r>
              <a:rPr lang="de-DE" sz="1600" b="1" i="1" dirty="0" err="1"/>
              <a:t>faßliche</a:t>
            </a:r>
            <a:r>
              <a:rPr lang="de-DE" sz="1600" b="1" i="1" dirty="0"/>
              <a:t> Art allegorische Darstellungen zu </a:t>
            </a:r>
            <a:r>
              <a:rPr lang="de-DE" sz="1600" b="1" i="1" dirty="0" smtClean="0"/>
              <a:t>er-wecken</a:t>
            </a:r>
            <a:r>
              <a:rPr lang="de-DE" sz="1600" b="1" i="1" dirty="0"/>
              <a:t>, macht ihrem Witz Ehre, und verdient Aufmerksamkeit</a:t>
            </a:r>
            <a:r>
              <a:rPr lang="de-DE" sz="1600" b="1" i="1" dirty="0" smtClean="0"/>
              <a:t>.“ </a:t>
            </a:r>
            <a:endParaRPr lang="de-DE" sz="1600" b="1" i="1" dirty="0"/>
          </a:p>
        </p:txBody>
      </p:sp>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spTree>
    <p:extLst>
      <p:ext uri="{BB962C8B-B14F-4D97-AF65-F5344CB8AC3E}">
        <p14:creationId xmlns:p14="http://schemas.microsoft.com/office/powerpoint/2010/main" val="113625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b="1" dirty="0" smtClean="0"/>
              <a:t>I. Wieland geht spazieren</a:t>
            </a:r>
            <a:endParaRPr lang="de-DE" sz="2400" b="1" dirty="0"/>
          </a:p>
        </p:txBody>
      </p:sp>
      <p:sp>
        <p:nvSpPr>
          <p:cNvPr id="3" name="Textplatzhalter 2"/>
          <p:cNvSpPr>
            <a:spLocks noGrp="1"/>
          </p:cNvSpPr>
          <p:nvPr>
            <p:ph type="body" idx="1"/>
          </p:nvPr>
        </p:nvSpPr>
        <p:spPr>
          <a:xfrm>
            <a:off x="755576" y="2258976"/>
            <a:ext cx="3442446" cy="658368"/>
          </a:xfrm>
        </p:spPr>
        <p:txBody>
          <a:bodyPr>
            <a:normAutofit/>
          </a:bodyPr>
          <a:lstStyle/>
          <a:p>
            <a:r>
              <a:rPr lang="de-DE" sz="1800" dirty="0" smtClean="0"/>
              <a:t>Margarete von Valois, Königin von Navarra (1492-1549)</a:t>
            </a:r>
            <a:endParaRPr lang="de-DE" sz="1800" dirty="0"/>
          </a:p>
        </p:txBody>
      </p:sp>
      <p:pic>
        <p:nvPicPr>
          <p:cNvPr id="8" name="Inhaltsplatzhalter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043608" y="3429000"/>
            <a:ext cx="1656184" cy="1990908"/>
          </a:xfrm>
        </p:spPr>
      </p:pic>
      <p:sp>
        <p:nvSpPr>
          <p:cNvPr id="5" name="Textplatzhalter 4"/>
          <p:cNvSpPr>
            <a:spLocks noGrp="1"/>
          </p:cNvSpPr>
          <p:nvPr>
            <p:ph type="body" sz="quarter" idx="3"/>
          </p:nvPr>
        </p:nvSpPr>
        <p:spPr>
          <a:xfrm>
            <a:off x="5796136" y="2266576"/>
            <a:ext cx="2797474" cy="658368"/>
          </a:xfrm>
        </p:spPr>
        <p:txBody>
          <a:bodyPr>
            <a:normAutofit lnSpcReduction="10000"/>
          </a:bodyPr>
          <a:lstStyle/>
          <a:p>
            <a:r>
              <a:rPr lang="de-DE" sz="1800" i="1" dirty="0" smtClean="0"/>
              <a:t>Heptameron</a:t>
            </a:r>
            <a:endParaRPr lang="de-DE" sz="1800" dirty="0" smtClean="0"/>
          </a:p>
          <a:p>
            <a:r>
              <a:rPr lang="de-DE" sz="1800" dirty="0" smtClean="0"/>
              <a:t>(1559)</a:t>
            </a:r>
            <a:endParaRPr lang="de-DE" sz="1800" dirty="0"/>
          </a:p>
        </p:txBody>
      </p:sp>
      <p:pic>
        <p:nvPicPr>
          <p:cNvPr id="9" name="Inhaltsplatzhalt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516216" y="3212976"/>
            <a:ext cx="1751472" cy="2329459"/>
          </a:xfrm>
        </p:spPr>
      </p:pic>
      <p:sp>
        <p:nvSpPr>
          <p:cNvPr id="7" name="Foliennummernplatzhalter 6"/>
          <p:cNvSpPr>
            <a:spLocks noGrp="1"/>
          </p:cNvSpPr>
          <p:nvPr>
            <p:ph type="sldNum" sz="quarter" idx="12"/>
          </p:nvPr>
        </p:nvSpPr>
        <p:spPr/>
        <p:txBody>
          <a:bodyPr/>
          <a:lstStyle/>
          <a:p>
            <a:fld id="{3D0DA5EB-7977-4274-A9CE-530ADCE01F4F}" type="slidenum">
              <a:rPr lang="de-DE" smtClean="0"/>
              <a:t>6</a:t>
            </a:fld>
            <a:endParaRPr lang="de-DE" dirty="0"/>
          </a:p>
        </p:txBody>
      </p:sp>
      <p:sp>
        <p:nvSpPr>
          <p:cNvPr id="10" name="Textfeld 9"/>
          <p:cNvSpPr txBox="1"/>
          <p:nvPr/>
        </p:nvSpPr>
        <p:spPr>
          <a:xfrm>
            <a:off x="3059832" y="2924944"/>
            <a:ext cx="3240360" cy="3754874"/>
          </a:xfrm>
          <a:prstGeom prst="rect">
            <a:avLst/>
          </a:prstGeom>
          <a:noFill/>
        </p:spPr>
        <p:txBody>
          <a:bodyPr wrap="square" rtlCol="0">
            <a:spAutoFit/>
          </a:bodyPr>
          <a:lstStyle/>
          <a:p>
            <a:r>
              <a:rPr lang="de-DE" sz="1400" i="1" dirty="0" smtClean="0"/>
              <a:t>„Übrigens </a:t>
            </a:r>
            <a:r>
              <a:rPr lang="de-DE" sz="1400" i="1" dirty="0"/>
              <a:t>ist es kein kleines Verdienst ihrer Erzählungen, daß die meisten </a:t>
            </a:r>
            <a:r>
              <a:rPr lang="de-DE" sz="1400" i="1" dirty="0" smtClean="0"/>
              <a:t>… wahre </a:t>
            </a:r>
            <a:r>
              <a:rPr lang="de-DE" sz="1400" i="1" dirty="0"/>
              <a:t>Begebenheiten sind, die sich wirklich und </a:t>
            </a:r>
            <a:r>
              <a:rPr lang="de-DE" sz="1400" i="1" dirty="0" err="1"/>
              <a:t>größtentheils</a:t>
            </a:r>
            <a:r>
              <a:rPr lang="de-DE" sz="1400" i="1" dirty="0"/>
              <a:t> zu ihrer Zeit zugetragen hatten, und daß sie daher sehr geschickt sind, uns von den Sitten, dem Geist, der Vorstellungsart und dem </a:t>
            </a:r>
            <a:r>
              <a:rPr lang="de-DE" sz="1400" i="1" dirty="0" err="1"/>
              <a:t>Kostum</a:t>
            </a:r>
            <a:r>
              <a:rPr lang="de-DE" sz="1400" i="1" dirty="0"/>
              <a:t> der Franzosen in diesem merkwürdigen Zeitalter, wahre, lebendige und </a:t>
            </a:r>
            <a:r>
              <a:rPr lang="de-DE" sz="1400" i="1" dirty="0" err="1"/>
              <a:t>karakteristische</a:t>
            </a:r>
            <a:r>
              <a:rPr lang="de-DE" sz="1400" i="1" dirty="0"/>
              <a:t> Begriffe zu verschaffen. Das Langweilige daran ist die Form oder </a:t>
            </a:r>
            <a:r>
              <a:rPr lang="de-DE" sz="1400" i="1" dirty="0" smtClean="0"/>
              <a:t>der </a:t>
            </a:r>
            <a:r>
              <a:rPr lang="de-DE" sz="1400" i="1" dirty="0" smtClean="0"/>
              <a:t>Rahmen </a:t>
            </a:r>
            <a:r>
              <a:rPr lang="de-DE" sz="1400" i="1" dirty="0"/>
              <a:t>dieser </a:t>
            </a:r>
            <a:r>
              <a:rPr lang="de-DE" sz="1400" i="1" dirty="0" smtClean="0"/>
              <a:t>Erzählungen …, </a:t>
            </a:r>
            <a:r>
              <a:rPr lang="de-DE" sz="1400" i="1" dirty="0"/>
              <a:t>die oft unausstehlich platten moralischen Lehren, und die selten unterhaltenden, wiewohl </a:t>
            </a:r>
            <a:r>
              <a:rPr lang="de-DE" sz="1400" i="1" dirty="0" err="1"/>
              <a:t>karaktermäßigen</a:t>
            </a:r>
            <a:r>
              <a:rPr lang="de-DE" sz="1400" i="1" dirty="0"/>
              <a:t> Gespräche und </a:t>
            </a:r>
            <a:r>
              <a:rPr lang="de-DE" sz="1400" i="1" dirty="0" err="1"/>
              <a:t>Dispüte</a:t>
            </a:r>
            <a:r>
              <a:rPr lang="de-DE" sz="1400" i="1" dirty="0"/>
              <a:t> der Damen und </a:t>
            </a:r>
            <a:r>
              <a:rPr lang="de-DE" sz="1400" i="1" dirty="0" smtClean="0"/>
              <a:t>Herren.“</a:t>
            </a:r>
            <a:endParaRPr lang="de-DE" sz="1400" i="1" dirty="0"/>
          </a:p>
        </p:txBody>
      </p:sp>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spTree>
    <p:extLst>
      <p:ext uri="{BB962C8B-B14F-4D97-AF65-F5344CB8AC3E}">
        <p14:creationId xmlns:p14="http://schemas.microsoft.com/office/powerpoint/2010/main" val="74838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b="1" dirty="0" smtClean="0"/>
              <a:t>I. Wieland geht spazieren</a:t>
            </a:r>
            <a:endParaRPr lang="de-DE" sz="2400" b="1" dirty="0"/>
          </a:p>
        </p:txBody>
      </p:sp>
      <p:sp>
        <p:nvSpPr>
          <p:cNvPr id="3" name="Textplatzhalter 2"/>
          <p:cNvSpPr>
            <a:spLocks noGrp="1"/>
          </p:cNvSpPr>
          <p:nvPr>
            <p:ph type="body" idx="1"/>
          </p:nvPr>
        </p:nvSpPr>
        <p:spPr>
          <a:xfrm>
            <a:off x="611560" y="2060848"/>
            <a:ext cx="2656344" cy="658368"/>
          </a:xfrm>
        </p:spPr>
        <p:txBody>
          <a:bodyPr>
            <a:normAutofit lnSpcReduction="10000"/>
          </a:bodyPr>
          <a:lstStyle/>
          <a:p>
            <a:r>
              <a:rPr lang="de-DE" sz="1800" dirty="0" err="1" smtClean="0"/>
              <a:t>Loyse</a:t>
            </a:r>
            <a:r>
              <a:rPr lang="de-DE" sz="1800" dirty="0" smtClean="0"/>
              <a:t> </a:t>
            </a:r>
            <a:r>
              <a:rPr lang="de-DE" sz="1800" dirty="0" err="1" smtClean="0"/>
              <a:t>Labé</a:t>
            </a:r>
            <a:endParaRPr lang="de-DE" sz="1800" dirty="0" smtClean="0"/>
          </a:p>
          <a:p>
            <a:r>
              <a:rPr lang="de-DE" sz="1800" dirty="0" smtClean="0"/>
              <a:t>(1524-1566)</a:t>
            </a:r>
            <a:endParaRPr lang="de-DE" sz="1800" dirty="0"/>
          </a:p>
        </p:txBody>
      </p:sp>
      <p:pic>
        <p:nvPicPr>
          <p:cNvPr id="8" name="Inhaltsplatzhalt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15616" y="3140968"/>
            <a:ext cx="1872208" cy="2340260"/>
          </a:xfrm>
        </p:spPr>
      </p:pic>
      <p:sp>
        <p:nvSpPr>
          <p:cNvPr id="5" name="Textplatzhalter 4"/>
          <p:cNvSpPr>
            <a:spLocks noGrp="1"/>
          </p:cNvSpPr>
          <p:nvPr>
            <p:ph type="body" sz="quarter" idx="3"/>
          </p:nvPr>
        </p:nvSpPr>
        <p:spPr>
          <a:xfrm>
            <a:off x="9807982" y="1965320"/>
            <a:ext cx="61170" cy="658368"/>
          </a:xfrm>
        </p:spPr>
        <p:txBody>
          <a:bodyPr/>
          <a:lstStyle/>
          <a:p>
            <a:endParaRPr lang="de-DE" dirty="0"/>
          </a:p>
        </p:txBody>
      </p:sp>
      <p:pic>
        <p:nvPicPr>
          <p:cNvPr id="9" name="Inhaltsplatzhalt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660232" y="2996952"/>
            <a:ext cx="1683538" cy="2596717"/>
          </a:xfrm>
        </p:spPr>
      </p:pic>
      <p:sp>
        <p:nvSpPr>
          <p:cNvPr id="7" name="Foliennummernplatzhalter 6"/>
          <p:cNvSpPr>
            <a:spLocks noGrp="1"/>
          </p:cNvSpPr>
          <p:nvPr>
            <p:ph type="sldNum" sz="quarter" idx="12"/>
          </p:nvPr>
        </p:nvSpPr>
        <p:spPr/>
        <p:txBody>
          <a:bodyPr/>
          <a:lstStyle/>
          <a:p>
            <a:fld id="{3D0DA5EB-7977-4274-A9CE-530ADCE01F4F}" type="slidenum">
              <a:rPr lang="de-DE" smtClean="0"/>
              <a:t>7</a:t>
            </a:fld>
            <a:endParaRPr lang="de-DE"/>
          </a:p>
        </p:txBody>
      </p:sp>
      <p:sp>
        <p:nvSpPr>
          <p:cNvPr id="10" name="Textfeld 9"/>
          <p:cNvSpPr txBox="1"/>
          <p:nvPr/>
        </p:nvSpPr>
        <p:spPr>
          <a:xfrm>
            <a:off x="3203848" y="2780928"/>
            <a:ext cx="3240360" cy="3785652"/>
          </a:xfrm>
          <a:prstGeom prst="rect">
            <a:avLst/>
          </a:prstGeom>
          <a:noFill/>
        </p:spPr>
        <p:txBody>
          <a:bodyPr wrap="square" rtlCol="0">
            <a:spAutoFit/>
          </a:bodyPr>
          <a:lstStyle/>
          <a:p>
            <a:r>
              <a:rPr lang="de-DE" sz="1600" i="1" dirty="0" smtClean="0"/>
              <a:t>„</a:t>
            </a:r>
            <a:r>
              <a:rPr lang="de-DE" sz="1600" i="1" dirty="0" err="1" smtClean="0"/>
              <a:t>Saffo</a:t>
            </a:r>
            <a:r>
              <a:rPr lang="de-DE" sz="1600" i="1" dirty="0"/>
              <a:t>, Korinna, Aspasia, </a:t>
            </a:r>
            <a:r>
              <a:rPr lang="de-DE" sz="1600" i="1" dirty="0" err="1"/>
              <a:t>Leontium</a:t>
            </a:r>
            <a:r>
              <a:rPr lang="de-DE" sz="1600" i="1" dirty="0"/>
              <a:t>, </a:t>
            </a:r>
            <a:r>
              <a:rPr lang="de-DE" sz="1600" i="1" dirty="0">
                <a:sym typeface="Symbol"/>
              </a:rPr>
              <a:t></a:t>
            </a:r>
            <a:r>
              <a:rPr lang="de-DE" sz="1600" i="1" dirty="0"/>
              <a:t> die ersten Bilder, die aus dem Tempel der Grazien hervorleuchten, sind die ihrigen; und ihre bloßen Namen erwecken in uns die Vorstellungen von allem, was die Verbindung der seltensten Naturgaben mit den schönsten Talenten anziehendes und bezauberndes hat: wir beneiden diejenigen, die einst so glücklich waren diese </a:t>
            </a:r>
            <a:r>
              <a:rPr lang="de-DE" sz="1600" i="1" dirty="0" err="1"/>
              <a:t>reitzenden</a:t>
            </a:r>
            <a:r>
              <a:rPr lang="de-DE" sz="1600" i="1" dirty="0"/>
              <a:t> Geschöpfe zu sehen, zu hören, ihres Umgangs zu genießen, von ihnen geliebt zu </a:t>
            </a:r>
            <a:r>
              <a:rPr lang="de-DE" sz="1600" i="1" dirty="0" smtClean="0"/>
              <a:t>werden“. </a:t>
            </a:r>
            <a:endParaRPr lang="de-DE" sz="1600" i="1" dirty="0"/>
          </a:p>
        </p:txBody>
      </p:sp>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spTree>
    <p:extLst>
      <p:ext uri="{BB962C8B-B14F-4D97-AF65-F5344CB8AC3E}">
        <p14:creationId xmlns:p14="http://schemas.microsoft.com/office/powerpoint/2010/main" val="272673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sz="2400" b="1" dirty="0" smtClean="0"/>
              <a:t>I. Wieland geht spazieren</a:t>
            </a:r>
            <a:endParaRPr lang="de-DE" sz="2400" b="1" dirty="0"/>
          </a:p>
        </p:txBody>
      </p:sp>
      <p:sp>
        <p:nvSpPr>
          <p:cNvPr id="6" name="Textplatzhalter 5"/>
          <p:cNvSpPr>
            <a:spLocks noGrp="1"/>
          </p:cNvSpPr>
          <p:nvPr>
            <p:ph type="body" idx="1"/>
          </p:nvPr>
        </p:nvSpPr>
        <p:spPr/>
        <p:txBody>
          <a:bodyPr>
            <a:normAutofit lnSpcReduction="10000"/>
          </a:bodyPr>
          <a:lstStyle/>
          <a:p>
            <a:r>
              <a:rPr lang="de-DE" sz="1800" dirty="0" err="1" smtClean="0"/>
              <a:t>Pernette</a:t>
            </a:r>
            <a:r>
              <a:rPr lang="de-DE" sz="1800" dirty="0" smtClean="0"/>
              <a:t> du </a:t>
            </a:r>
            <a:r>
              <a:rPr lang="de-DE" sz="1800" dirty="0" err="1" smtClean="0"/>
              <a:t>Guillet</a:t>
            </a:r>
            <a:endParaRPr lang="de-DE" sz="1800" dirty="0" smtClean="0"/>
          </a:p>
          <a:p>
            <a:r>
              <a:rPr lang="de-DE" sz="1800" dirty="0" smtClean="0"/>
              <a:t>(1520-1545)</a:t>
            </a:r>
            <a:endParaRPr lang="de-DE" sz="1800" dirty="0"/>
          </a:p>
        </p:txBody>
      </p:sp>
      <p:pic>
        <p:nvPicPr>
          <p:cNvPr id="10" name="Inhaltsplatzhalt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71600" y="3212976"/>
            <a:ext cx="1652634" cy="2595761"/>
          </a:xfrm>
        </p:spPr>
      </p:pic>
      <p:sp>
        <p:nvSpPr>
          <p:cNvPr id="8" name="Textplatzhalter 7"/>
          <p:cNvSpPr>
            <a:spLocks noGrp="1"/>
          </p:cNvSpPr>
          <p:nvPr>
            <p:ph type="body" sz="quarter" idx="3"/>
          </p:nvPr>
        </p:nvSpPr>
        <p:spPr>
          <a:xfrm>
            <a:off x="9900592" y="1844824"/>
            <a:ext cx="1429322" cy="180608"/>
          </a:xfrm>
        </p:spPr>
        <p:txBody>
          <a:bodyPr>
            <a:normAutofit fontScale="40000" lnSpcReduction="20000"/>
          </a:bodyPr>
          <a:lstStyle/>
          <a:p>
            <a:endParaRPr lang="de-DE" sz="1800" dirty="0"/>
          </a:p>
        </p:txBody>
      </p:sp>
      <p:sp>
        <p:nvSpPr>
          <p:cNvPr id="2" name="Foliennummernplatzhalter 1"/>
          <p:cNvSpPr>
            <a:spLocks noGrp="1"/>
          </p:cNvSpPr>
          <p:nvPr>
            <p:ph type="sldNum" sz="quarter" idx="12"/>
          </p:nvPr>
        </p:nvSpPr>
        <p:spPr/>
        <p:txBody>
          <a:bodyPr/>
          <a:lstStyle/>
          <a:p>
            <a:fld id="{3D0DA5EB-7977-4274-A9CE-530ADCE01F4F}" type="slidenum">
              <a:rPr lang="de-DE" smtClean="0"/>
              <a:t>8</a:t>
            </a:fld>
            <a:endParaRPr lang="de-DE"/>
          </a:p>
        </p:txBody>
      </p:sp>
      <p:sp>
        <p:nvSpPr>
          <p:cNvPr id="14" name="Inhaltsplatzhalter 13"/>
          <p:cNvSpPr>
            <a:spLocks noGrp="1"/>
          </p:cNvSpPr>
          <p:nvPr>
            <p:ph sz="quarter" idx="4"/>
          </p:nvPr>
        </p:nvSpPr>
        <p:spPr>
          <a:xfrm>
            <a:off x="4211960" y="2537520"/>
            <a:ext cx="4464496" cy="3987824"/>
          </a:xfrm>
        </p:spPr>
        <p:txBody>
          <a:bodyPr>
            <a:normAutofit/>
          </a:bodyPr>
          <a:lstStyle/>
          <a:p>
            <a:pPr marL="0" indent="0">
              <a:buNone/>
            </a:pPr>
            <a:r>
              <a:rPr lang="de-DE" sz="1600" i="1" dirty="0" smtClean="0"/>
              <a:t>„Aber </a:t>
            </a:r>
            <a:r>
              <a:rPr lang="de-DE" sz="1600" i="1" dirty="0"/>
              <a:t>gerade das, was wir an den Produkten der schönen Geister unter Franz dem Ersten vermissen, </a:t>
            </a:r>
            <a:r>
              <a:rPr lang="de-DE" sz="1600" i="1" dirty="0" err="1"/>
              <a:t>vermißte</a:t>
            </a:r>
            <a:r>
              <a:rPr lang="de-DE" sz="1600" i="1" dirty="0"/>
              <a:t> </a:t>
            </a:r>
            <a:r>
              <a:rPr lang="de-DE" sz="1600" i="1" dirty="0" err="1"/>
              <a:t>damahls</a:t>
            </a:r>
            <a:r>
              <a:rPr lang="de-DE" sz="1600" i="1" dirty="0"/>
              <a:t> Niemand; und also gefielen sie ihren Zeitgenossen, so wie, um eben diese Zeit, die </a:t>
            </a:r>
            <a:r>
              <a:rPr lang="de-DE" sz="1600" i="1" dirty="0" err="1"/>
              <a:t>Poeterey</a:t>
            </a:r>
            <a:r>
              <a:rPr lang="de-DE" sz="1600" i="1" dirty="0"/>
              <a:t> unsers Hans Sachsens und andrer Meistersänger unsern Vorfahren gefiel […]. Denn auch das Schlechte gefällt so lange, bis unter einer </a:t>
            </a:r>
            <a:r>
              <a:rPr lang="de-DE" sz="1600" i="1" dirty="0" err="1"/>
              <a:t>jüngern</a:t>
            </a:r>
            <a:r>
              <a:rPr lang="de-DE" sz="1600" i="1" dirty="0"/>
              <a:t> </a:t>
            </a:r>
            <a:r>
              <a:rPr lang="de-DE" sz="1600" i="1" dirty="0" err="1"/>
              <a:t>Generazion</a:t>
            </a:r>
            <a:r>
              <a:rPr lang="de-DE" sz="1600" i="1" dirty="0"/>
              <a:t> was </a:t>
            </a:r>
            <a:r>
              <a:rPr lang="de-DE" sz="1600" i="1" dirty="0" err="1"/>
              <a:t>bessers</a:t>
            </a:r>
            <a:r>
              <a:rPr lang="de-DE" sz="1600" i="1" dirty="0"/>
              <a:t> erscheint; und selbst nachdem der Geschmack eines Volkes durch Werke, die </a:t>
            </a:r>
            <a:r>
              <a:rPr lang="de-DE" sz="1600" i="1" dirty="0" err="1"/>
              <a:t>bey</a:t>
            </a:r>
            <a:r>
              <a:rPr lang="de-DE" sz="1600" i="1" dirty="0"/>
              <a:t> der Nachwelt das </a:t>
            </a:r>
            <a:r>
              <a:rPr lang="de-DE" sz="1600" i="1" dirty="0" err="1"/>
              <a:t>goldne</a:t>
            </a:r>
            <a:r>
              <a:rPr lang="de-DE" sz="1600" i="1" dirty="0"/>
              <a:t> Alter seiner Sprache und Literatur bezeichnen, geläutert und fixiert scheinen sollte: macht der Unbestand, der dem Menschen noch natürlicher ist als die Liebe zur Vollkommenheit, endlich gleichgültig gegen das Schöne, dem der Reitz der Neuheit fehlt</a:t>
            </a:r>
            <a:r>
              <a:rPr lang="de-DE" sz="1600" i="1" dirty="0" smtClean="0"/>
              <a:t>.“ </a:t>
            </a:r>
            <a:endParaRPr lang="de-DE" sz="1600" i="1" dirty="0"/>
          </a:p>
        </p:txBody>
      </p:sp>
      <p:pic>
        <p:nvPicPr>
          <p:cNvPr id="17" name="Grafik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4005064"/>
            <a:ext cx="1224136" cy="2330208"/>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4368" y="116632"/>
            <a:ext cx="1151215" cy="926968"/>
          </a:xfrm>
          <a:prstGeom prst="rect">
            <a:avLst/>
          </a:prstGeom>
        </p:spPr>
      </p:pic>
    </p:spTree>
    <p:extLst>
      <p:ext uri="{BB962C8B-B14F-4D97-AF65-F5344CB8AC3E}">
        <p14:creationId xmlns:p14="http://schemas.microsoft.com/office/powerpoint/2010/main" val="394805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b="1" dirty="0" smtClean="0"/>
              <a:t>I. Wieland geht spazieren</a:t>
            </a:r>
            <a:endParaRPr lang="de-DE" sz="2400" b="1" dirty="0"/>
          </a:p>
        </p:txBody>
      </p:sp>
      <p:sp>
        <p:nvSpPr>
          <p:cNvPr id="3" name="Textplatzhalter 2"/>
          <p:cNvSpPr>
            <a:spLocks noGrp="1"/>
          </p:cNvSpPr>
          <p:nvPr>
            <p:ph type="body" idx="1"/>
          </p:nvPr>
        </p:nvSpPr>
        <p:spPr>
          <a:xfrm>
            <a:off x="1043608" y="2132856"/>
            <a:ext cx="3442446" cy="658368"/>
          </a:xfrm>
        </p:spPr>
        <p:txBody>
          <a:bodyPr>
            <a:normAutofit lnSpcReduction="10000"/>
          </a:bodyPr>
          <a:lstStyle/>
          <a:p>
            <a:r>
              <a:rPr lang="de-DE" sz="1800" dirty="0" smtClean="0"/>
              <a:t>Magdalene des </a:t>
            </a:r>
            <a:r>
              <a:rPr lang="de-DE" sz="1800" dirty="0" err="1" smtClean="0"/>
              <a:t>Roches</a:t>
            </a:r>
            <a:endParaRPr lang="de-DE" sz="1800" dirty="0" smtClean="0"/>
          </a:p>
          <a:p>
            <a:r>
              <a:rPr lang="de-DE" sz="1800" dirty="0" smtClean="0"/>
              <a:t>(1520-1580)</a:t>
            </a:r>
            <a:endParaRPr lang="de-DE" sz="1800" dirty="0"/>
          </a:p>
        </p:txBody>
      </p:sp>
      <p:pic>
        <p:nvPicPr>
          <p:cNvPr id="8" name="Inhaltsplatzhalt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19672" y="2996952"/>
            <a:ext cx="1824204" cy="2736305"/>
          </a:xfrm>
        </p:spPr>
      </p:pic>
      <p:sp>
        <p:nvSpPr>
          <p:cNvPr id="5" name="Textplatzhalter 4"/>
          <p:cNvSpPr>
            <a:spLocks noGrp="1"/>
          </p:cNvSpPr>
          <p:nvPr>
            <p:ph type="body" sz="quarter" idx="3"/>
          </p:nvPr>
        </p:nvSpPr>
        <p:spPr>
          <a:xfrm>
            <a:off x="4932040" y="2132856"/>
            <a:ext cx="3447288" cy="658368"/>
          </a:xfrm>
        </p:spPr>
        <p:txBody>
          <a:bodyPr>
            <a:normAutofit lnSpcReduction="10000"/>
          </a:bodyPr>
          <a:lstStyle/>
          <a:p>
            <a:r>
              <a:rPr lang="de-DE" sz="1800" dirty="0" smtClean="0"/>
              <a:t>Catherine des </a:t>
            </a:r>
            <a:r>
              <a:rPr lang="de-DE" sz="1800" dirty="0" err="1" smtClean="0"/>
              <a:t>Roches</a:t>
            </a:r>
            <a:endParaRPr lang="de-DE" sz="1800" dirty="0" smtClean="0"/>
          </a:p>
          <a:p>
            <a:r>
              <a:rPr lang="de-DE" sz="1800" dirty="0" smtClean="0"/>
              <a:t>(1547-1580)</a:t>
            </a:r>
            <a:endParaRPr lang="de-DE" sz="1800" dirty="0"/>
          </a:p>
        </p:txBody>
      </p:sp>
      <p:pic>
        <p:nvPicPr>
          <p:cNvPr id="9" name="Inhaltsplatzhalter 8"/>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2987824" y="5085184"/>
            <a:ext cx="1023387" cy="1621045"/>
          </a:xfrm>
        </p:spPr>
      </p:pic>
      <p:sp>
        <p:nvSpPr>
          <p:cNvPr id="7" name="Foliennummernplatzhalter 6"/>
          <p:cNvSpPr>
            <a:spLocks noGrp="1"/>
          </p:cNvSpPr>
          <p:nvPr>
            <p:ph type="sldNum" sz="quarter" idx="12"/>
          </p:nvPr>
        </p:nvSpPr>
        <p:spPr/>
        <p:txBody>
          <a:bodyPr/>
          <a:lstStyle/>
          <a:p>
            <a:fld id="{3D0DA5EB-7977-4274-A9CE-530ADCE01F4F}" type="slidenum">
              <a:rPr lang="de-DE" smtClean="0"/>
              <a:t>9</a:t>
            </a:fld>
            <a:endParaRPr lang="de-DE"/>
          </a:p>
        </p:txBody>
      </p:sp>
      <p:sp>
        <p:nvSpPr>
          <p:cNvPr id="10" name="Textfeld 9"/>
          <p:cNvSpPr txBox="1"/>
          <p:nvPr/>
        </p:nvSpPr>
        <p:spPr>
          <a:xfrm>
            <a:off x="4283968" y="2924944"/>
            <a:ext cx="4536504" cy="3539430"/>
          </a:xfrm>
          <a:prstGeom prst="rect">
            <a:avLst/>
          </a:prstGeom>
          <a:noFill/>
        </p:spPr>
        <p:txBody>
          <a:bodyPr wrap="square" rtlCol="0">
            <a:spAutoFit/>
          </a:bodyPr>
          <a:lstStyle/>
          <a:p>
            <a:r>
              <a:rPr lang="de-DE" sz="1600" i="1" dirty="0" smtClean="0"/>
              <a:t>„daß </a:t>
            </a:r>
            <a:r>
              <a:rPr lang="de-DE" sz="1600" i="1" dirty="0"/>
              <a:t>die ganze gelehrte Gesellschaft, die </a:t>
            </a:r>
            <a:r>
              <a:rPr lang="de-DE" sz="1600" i="1" dirty="0" err="1"/>
              <a:t>bey</a:t>
            </a:r>
            <a:r>
              <a:rPr lang="de-DE" sz="1600" i="1" dirty="0"/>
              <a:t> diesem kleinen Zufall zugegen war, an dem Scherz Antheil nahm; und daß ein kleines Bändchen von Griechischen, Lateinischen, Spanischen, </a:t>
            </a:r>
            <a:r>
              <a:rPr lang="de-DE" sz="1600" i="1" dirty="0" err="1"/>
              <a:t>Italiänischen</a:t>
            </a:r>
            <a:r>
              <a:rPr lang="de-DE" sz="1600" i="1" dirty="0"/>
              <a:t> und Französischen Werken daraus entstand, welche sämtlich den beneidenswürdigen Floh zum Gegenstand </a:t>
            </a:r>
            <a:r>
              <a:rPr lang="de-DE" sz="1600" i="1" dirty="0" smtClean="0"/>
              <a:t>hatten“</a:t>
            </a:r>
          </a:p>
          <a:p>
            <a:endParaRPr lang="de-DE" sz="1600" i="1" dirty="0" smtClean="0"/>
          </a:p>
          <a:p>
            <a:r>
              <a:rPr lang="de-DE" sz="1600" i="1" dirty="0" smtClean="0"/>
              <a:t>„Die </a:t>
            </a:r>
            <a:r>
              <a:rPr lang="de-DE" sz="1600" i="1" dirty="0"/>
              <a:t>Gedichte dieser Damen sind vielleicht in Absicht des Feuers und der Stärke des Ausdrucks unter denen von Louise </a:t>
            </a:r>
            <a:r>
              <a:rPr lang="de-DE" sz="1600" i="1" dirty="0" err="1"/>
              <a:t>Labé</a:t>
            </a:r>
            <a:r>
              <a:rPr lang="de-DE" sz="1600" i="1" dirty="0"/>
              <a:t>; hingegen nähern sie sich in der Klarheit und </a:t>
            </a:r>
            <a:r>
              <a:rPr lang="de-DE" sz="1600" i="1" dirty="0" err="1"/>
              <a:t>Reinigkeit</a:t>
            </a:r>
            <a:r>
              <a:rPr lang="de-DE" sz="1600" i="1" dirty="0"/>
              <a:t> der Sprache schon </a:t>
            </a:r>
            <a:r>
              <a:rPr lang="de-DE" sz="1600" i="1" dirty="0" smtClean="0"/>
              <a:t>um </a:t>
            </a:r>
            <a:r>
              <a:rPr lang="de-DE" sz="1600" i="1" dirty="0"/>
              <a:t>ein merkliches der Epoche, welche Malherbe in der Französischen Poesie gemacht hat</a:t>
            </a:r>
            <a:r>
              <a:rPr lang="de-DE" sz="1600" i="1" dirty="0" smtClean="0"/>
              <a:t>.“</a:t>
            </a:r>
            <a:endParaRPr lang="de-DE" sz="1600" i="1" dirty="0"/>
          </a:p>
        </p:txBody>
      </p:sp>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4368" y="116632"/>
            <a:ext cx="1151215" cy="926968"/>
          </a:xfrm>
          <a:prstGeom prst="rect">
            <a:avLst/>
          </a:prstGeom>
        </p:spPr>
      </p:pic>
    </p:spTree>
    <p:extLst>
      <p:ext uri="{BB962C8B-B14F-4D97-AF65-F5344CB8AC3E}">
        <p14:creationId xmlns:p14="http://schemas.microsoft.com/office/powerpoint/2010/main" val="7929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b="1" dirty="0" smtClean="0"/>
              <a:t>I. Wieland geht spazieren</a:t>
            </a:r>
            <a:endParaRPr lang="de-DE" sz="2400" b="1" dirty="0"/>
          </a:p>
        </p:txBody>
      </p:sp>
      <p:sp>
        <p:nvSpPr>
          <p:cNvPr id="3" name="Textplatzhalter 2"/>
          <p:cNvSpPr>
            <a:spLocks noGrp="1"/>
          </p:cNvSpPr>
          <p:nvPr>
            <p:ph type="body" idx="1"/>
          </p:nvPr>
        </p:nvSpPr>
        <p:spPr/>
        <p:txBody>
          <a:bodyPr>
            <a:normAutofit lnSpcReduction="10000"/>
          </a:bodyPr>
          <a:lstStyle/>
          <a:p>
            <a:r>
              <a:rPr lang="de-DE" sz="1800" dirty="0" smtClean="0"/>
              <a:t>Georgette de </a:t>
            </a:r>
            <a:r>
              <a:rPr lang="de-DE" sz="1800" dirty="0" err="1" smtClean="0"/>
              <a:t>Montenay</a:t>
            </a:r>
            <a:r>
              <a:rPr lang="de-DE" sz="1800" dirty="0" smtClean="0"/>
              <a:t> </a:t>
            </a:r>
          </a:p>
          <a:p>
            <a:r>
              <a:rPr lang="de-DE" sz="1800" dirty="0" smtClean="0"/>
              <a:t>(1540-1581)</a:t>
            </a:r>
            <a:endParaRPr lang="de-DE" sz="1800" dirty="0"/>
          </a:p>
        </p:txBody>
      </p:sp>
      <p:pic>
        <p:nvPicPr>
          <p:cNvPr id="8" name="Inhaltsplatzhalt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76400" y="3203448"/>
            <a:ext cx="1828800" cy="2660904"/>
          </a:xfrm>
        </p:spPr>
      </p:pic>
      <p:sp>
        <p:nvSpPr>
          <p:cNvPr id="5" name="Textplatzhalter 4"/>
          <p:cNvSpPr>
            <a:spLocks noGrp="1"/>
          </p:cNvSpPr>
          <p:nvPr>
            <p:ph type="body" sz="quarter" idx="3"/>
          </p:nvPr>
        </p:nvSpPr>
        <p:spPr/>
        <p:txBody>
          <a:bodyPr>
            <a:normAutofit lnSpcReduction="10000"/>
          </a:bodyPr>
          <a:lstStyle/>
          <a:p>
            <a:r>
              <a:rPr lang="de-DE" sz="1800" i="1" dirty="0" err="1"/>
              <a:t>Emblemes</a:t>
            </a:r>
            <a:r>
              <a:rPr lang="de-DE" sz="1800" i="1" dirty="0"/>
              <a:t> </a:t>
            </a:r>
            <a:r>
              <a:rPr lang="de-DE" sz="1800" i="1" dirty="0" err="1"/>
              <a:t>ou</a:t>
            </a:r>
            <a:r>
              <a:rPr lang="de-DE" sz="1800" i="1" dirty="0"/>
              <a:t> </a:t>
            </a:r>
            <a:r>
              <a:rPr lang="de-DE" sz="1800" i="1" dirty="0" err="1"/>
              <a:t>devises</a:t>
            </a:r>
            <a:r>
              <a:rPr lang="de-DE" sz="1800" i="1" dirty="0"/>
              <a:t> </a:t>
            </a:r>
            <a:r>
              <a:rPr lang="de-DE" sz="1800" i="1" dirty="0" err="1" smtClean="0"/>
              <a:t>chrestiennes</a:t>
            </a:r>
            <a:endParaRPr lang="de-DE" sz="1800" i="1" dirty="0" smtClean="0"/>
          </a:p>
          <a:p>
            <a:r>
              <a:rPr lang="de-DE" sz="1800" dirty="0" smtClean="0"/>
              <a:t>(1567-1571)</a:t>
            </a:r>
            <a:endParaRPr lang="de-DE" sz="1800" dirty="0"/>
          </a:p>
        </p:txBody>
      </p:sp>
      <p:pic>
        <p:nvPicPr>
          <p:cNvPr id="9" name="Inhaltsplatzhalt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867118" y="2996952"/>
            <a:ext cx="3500910" cy="3171825"/>
          </a:xfrm>
        </p:spPr>
      </p:pic>
      <p:sp>
        <p:nvSpPr>
          <p:cNvPr id="7" name="Foliennummernplatzhalter 6"/>
          <p:cNvSpPr>
            <a:spLocks noGrp="1"/>
          </p:cNvSpPr>
          <p:nvPr>
            <p:ph type="sldNum" sz="quarter" idx="12"/>
          </p:nvPr>
        </p:nvSpPr>
        <p:spPr/>
        <p:txBody>
          <a:bodyPr/>
          <a:lstStyle/>
          <a:p>
            <a:fld id="{3D0DA5EB-7977-4274-A9CE-530ADCE01F4F}" type="slidenum">
              <a:rPr lang="de-DE" smtClean="0"/>
              <a:t>10</a:t>
            </a:fld>
            <a:endParaRPr lang="de-DE"/>
          </a:p>
        </p:txBody>
      </p:sp>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spTree>
    <p:extLst>
      <p:ext uri="{BB962C8B-B14F-4D97-AF65-F5344CB8AC3E}">
        <p14:creationId xmlns:p14="http://schemas.microsoft.com/office/powerpoint/2010/main" val="10010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b="1" dirty="0" smtClean="0"/>
              <a:t>I. Wieland geht spazieren</a:t>
            </a:r>
            <a:endParaRPr lang="de-DE" sz="2400" b="1" dirty="0"/>
          </a:p>
        </p:txBody>
      </p:sp>
      <p:sp>
        <p:nvSpPr>
          <p:cNvPr id="3" name="Textplatzhalter 2"/>
          <p:cNvSpPr>
            <a:spLocks noGrp="1"/>
          </p:cNvSpPr>
          <p:nvPr>
            <p:ph type="body" idx="1"/>
          </p:nvPr>
        </p:nvSpPr>
        <p:spPr/>
        <p:txBody>
          <a:bodyPr>
            <a:normAutofit lnSpcReduction="10000"/>
          </a:bodyPr>
          <a:lstStyle/>
          <a:p>
            <a:r>
              <a:rPr lang="de-DE" sz="1800" dirty="0" smtClean="0"/>
              <a:t>Anne Mallet de </a:t>
            </a:r>
            <a:r>
              <a:rPr lang="de-DE" sz="1800" dirty="0" err="1" smtClean="0"/>
              <a:t>Graville</a:t>
            </a:r>
            <a:endParaRPr lang="de-DE" sz="1800" dirty="0" smtClean="0"/>
          </a:p>
          <a:p>
            <a:r>
              <a:rPr lang="de-DE" sz="1800" dirty="0" smtClean="0"/>
              <a:t>(1490-1540)</a:t>
            </a:r>
          </a:p>
        </p:txBody>
      </p:sp>
      <p:pic>
        <p:nvPicPr>
          <p:cNvPr id="8" name="Inhaltsplatzhalt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547664" y="3146529"/>
            <a:ext cx="1890766" cy="2514719"/>
          </a:xfrm>
        </p:spPr>
      </p:pic>
      <p:sp>
        <p:nvSpPr>
          <p:cNvPr id="5" name="Textplatzhalter 4"/>
          <p:cNvSpPr>
            <a:spLocks noGrp="1"/>
          </p:cNvSpPr>
          <p:nvPr>
            <p:ph type="body" sz="quarter" idx="3"/>
          </p:nvPr>
        </p:nvSpPr>
        <p:spPr>
          <a:xfrm flipV="1">
            <a:off x="9972600" y="2204864"/>
            <a:ext cx="1069282" cy="170312"/>
          </a:xfrm>
        </p:spPr>
        <p:txBody>
          <a:bodyPr>
            <a:normAutofit fontScale="25000" lnSpcReduction="20000"/>
          </a:bodyPr>
          <a:lstStyle/>
          <a:p>
            <a:endParaRPr lang="de-DE" dirty="0"/>
          </a:p>
        </p:txBody>
      </p:sp>
      <p:sp>
        <p:nvSpPr>
          <p:cNvPr id="6" name="Inhaltsplatzhalter 5"/>
          <p:cNvSpPr>
            <a:spLocks noGrp="1"/>
          </p:cNvSpPr>
          <p:nvPr>
            <p:ph sz="quarter" idx="4"/>
          </p:nvPr>
        </p:nvSpPr>
        <p:spPr>
          <a:xfrm>
            <a:off x="4355976" y="2852936"/>
            <a:ext cx="4104456" cy="3508968"/>
          </a:xfrm>
        </p:spPr>
        <p:txBody>
          <a:bodyPr>
            <a:normAutofit/>
          </a:bodyPr>
          <a:lstStyle/>
          <a:p>
            <a:r>
              <a:rPr lang="de-DE" sz="1600" i="1" dirty="0" smtClean="0"/>
              <a:t>„Man </a:t>
            </a:r>
            <a:r>
              <a:rPr lang="de-DE" sz="1600" i="1" dirty="0"/>
              <a:t>sieht wohl, daß die gute Dame ihre Mahlerkunst weder dem Homer noch dem Virgil abgelernt hat: aber man sieht doch auch was in ihrer Imagination war, was sie machen wollte, und wieviel von all dem, was in ihrer </a:t>
            </a:r>
            <a:r>
              <a:rPr lang="de-DE" sz="1600" i="1" dirty="0" err="1"/>
              <a:t>Mahlerey</a:t>
            </a:r>
            <a:r>
              <a:rPr lang="de-DE" sz="1600" i="1" dirty="0"/>
              <a:t> zu viel und zu wenig ist, </a:t>
            </a:r>
            <a:r>
              <a:rPr lang="de-DE" sz="1600" i="1" dirty="0" err="1"/>
              <a:t>theils</a:t>
            </a:r>
            <a:r>
              <a:rPr lang="de-DE" sz="1600" i="1" dirty="0"/>
              <a:t> auf Rechnung einer noch sehr rohen Sprache </a:t>
            </a:r>
            <a:r>
              <a:rPr lang="de-DE" sz="1600" i="1" dirty="0" err="1"/>
              <a:t>kömmt</a:t>
            </a:r>
            <a:r>
              <a:rPr lang="de-DE" sz="1600" i="1" dirty="0"/>
              <a:t>, </a:t>
            </a:r>
            <a:r>
              <a:rPr lang="de-DE" sz="1600" i="1" dirty="0" err="1"/>
              <a:t>theils</a:t>
            </a:r>
            <a:r>
              <a:rPr lang="de-DE" sz="1600" i="1" dirty="0"/>
              <a:t> in dem nicht aufhören wissen liegt, welches allen denen eigen ist, die Talent für eine Kunst haben </a:t>
            </a:r>
            <a:r>
              <a:rPr lang="de-DE" sz="1600" i="1" dirty="0" err="1"/>
              <a:t>worinn</a:t>
            </a:r>
            <a:r>
              <a:rPr lang="de-DE" sz="1600" i="1" dirty="0"/>
              <a:t> sie noch nicht vollendet sind</a:t>
            </a:r>
            <a:r>
              <a:rPr lang="de-DE" sz="1600" i="1" dirty="0" smtClean="0"/>
              <a:t>.“</a:t>
            </a:r>
            <a:endParaRPr lang="de-DE" sz="1600" i="1" dirty="0"/>
          </a:p>
        </p:txBody>
      </p:sp>
      <p:sp>
        <p:nvSpPr>
          <p:cNvPr id="7" name="Foliennummernplatzhalter 6"/>
          <p:cNvSpPr>
            <a:spLocks noGrp="1"/>
          </p:cNvSpPr>
          <p:nvPr>
            <p:ph type="sldNum" sz="quarter" idx="12"/>
          </p:nvPr>
        </p:nvSpPr>
        <p:spPr/>
        <p:txBody>
          <a:bodyPr/>
          <a:lstStyle/>
          <a:p>
            <a:fld id="{3D0DA5EB-7977-4274-A9CE-530ADCE01F4F}" type="slidenum">
              <a:rPr lang="de-DE" smtClean="0"/>
              <a:t>11</a:t>
            </a:fld>
            <a:endParaRPr lang="de-DE"/>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spTree>
    <p:extLst>
      <p:ext uri="{BB962C8B-B14F-4D97-AF65-F5344CB8AC3E}">
        <p14:creationId xmlns:p14="http://schemas.microsoft.com/office/powerpoint/2010/main" val="2548893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b="1" dirty="0" smtClean="0"/>
              <a:t>I. Wieland geht spazieren</a:t>
            </a:r>
            <a:endParaRPr lang="de-DE" sz="2400" b="1" dirty="0"/>
          </a:p>
        </p:txBody>
      </p:sp>
      <p:sp>
        <p:nvSpPr>
          <p:cNvPr id="3" name="Textplatzhalter 2"/>
          <p:cNvSpPr>
            <a:spLocks noGrp="1"/>
          </p:cNvSpPr>
          <p:nvPr>
            <p:ph type="body" idx="1"/>
          </p:nvPr>
        </p:nvSpPr>
        <p:spPr/>
        <p:txBody>
          <a:bodyPr>
            <a:normAutofit lnSpcReduction="10000"/>
          </a:bodyPr>
          <a:lstStyle/>
          <a:p>
            <a:r>
              <a:rPr lang="de-DE" sz="1800" dirty="0" smtClean="0"/>
              <a:t>Anna Maria von Schürmann</a:t>
            </a:r>
          </a:p>
          <a:p>
            <a:r>
              <a:rPr lang="de-DE" sz="1800" dirty="0" smtClean="0"/>
              <a:t>(1607-1678)</a:t>
            </a:r>
            <a:endParaRPr lang="de-DE" sz="1800" dirty="0"/>
          </a:p>
        </p:txBody>
      </p:sp>
      <p:pic>
        <p:nvPicPr>
          <p:cNvPr id="8" name="Inhaltsplatzhalter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971600" y="2924944"/>
            <a:ext cx="1735888" cy="3171825"/>
          </a:xfrm>
        </p:spPr>
      </p:pic>
      <p:sp>
        <p:nvSpPr>
          <p:cNvPr id="5" name="Textplatzhalter 4"/>
          <p:cNvSpPr>
            <a:spLocks noGrp="1"/>
          </p:cNvSpPr>
          <p:nvPr>
            <p:ph type="body" sz="quarter" idx="3"/>
          </p:nvPr>
        </p:nvSpPr>
        <p:spPr>
          <a:xfrm>
            <a:off x="9540552" y="1484784"/>
            <a:ext cx="2149402" cy="252616"/>
          </a:xfrm>
        </p:spPr>
        <p:txBody>
          <a:bodyPr>
            <a:normAutofit fontScale="70000" lnSpcReduction="20000"/>
          </a:bodyPr>
          <a:lstStyle/>
          <a:p>
            <a:endParaRPr lang="de-DE" sz="1800" dirty="0"/>
          </a:p>
        </p:txBody>
      </p:sp>
      <p:pic>
        <p:nvPicPr>
          <p:cNvPr id="9" name="Inhaltsplatzhalter 8"/>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2267745" y="4468788"/>
            <a:ext cx="1656184" cy="1912539"/>
          </a:xfrm>
        </p:spPr>
      </p:pic>
      <p:sp>
        <p:nvSpPr>
          <p:cNvPr id="7" name="Foliennummernplatzhalter 6"/>
          <p:cNvSpPr>
            <a:spLocks noGrp="1"/>
          </p:cNvSpPr>
          <p:nvPr>
            <p:ph type="sldNum" sz="quarter" idx="12"/>
          </p:nvPr>
        </p:nvSpPr>
        <p:spPr/>
        <p:txBody>
          <a:bodyPr/>
          <a:lstStyle/>
          <a:p>
            <a:fld id="{3D0DA5EB-7977-4274-A9CE-530ADCE01F4F}" type="slidenum">
              <a:rPr lang="de-DE" smtClean="0"/>
              <a:t>12</a:t>
            </a:fld>
            <a:endParaRPr lang="de-DE"/>
          </a:p>
        </p:txBody>
      </p:sp>
      <p:sp>
        <p:nvSpPr>
          <p:cNvPr id="12" name="Textfeld 11"/>
          <p:cNvSpPr txBox="1"/>
          <p:nvPr/>
        </p:nvSpPr>
        <p:spPr>
          <a:xfrm>
            <a:off x="4355449" y="2204864"/>
            <a:ext cx="4536504" cy="4278094"/>
          </a:xfrm>
          <a:prstGeom prst="rect">
            <a:avLst/>
          </a:prstGeom>
          <a:noFill/>
        </p:spPr>
        <p:txBody>
          <a:bodyPr wrap="square" rtlCol="0">
            <a:spAutoFit/>
          </a:bodyPr>
          <a:lstStyle/>
          <a:p>
            <a:r>
              <a:rPr lang="de-DE" sz="1600" i="1" dirty="0" smtClean="0"/>
              <a:t>„Ich </a:t>
            </a:r>
            <a:r>
              <a:rPr lang="de-DE" sz="1600" i="1" dirty="0"/>
              <a:t>erzählte ihnen was von ihren </a:t>
            </a:r>
            <a:r>
              <a:rPr lang="de-DE" sz="1600" i="1" dirty="0" err="1"/>
              <a:t>seltnen</a:t>
            </a:r>
            <a:r>
              <a:rPr lang="de-DE" sz="1600" i="1" dirty="0"/>
              <a:t> und frühzeitigen Naturgaben, von ihrem Geschicke für die schönen Künste, und wie sie so schön habe zeichnen und </a:t>
            </a:r>
            <a:r>
              <a:rPr lang="de-DE" sz="1600" i="1" dirty="0" err="1"/>
              <a:t>Mignaturmahlen</a:t>
            </a:r>
            <a:r>
              <a:rPr lang="de-DE" sz="1600" i="1" dirty="0"/>
              <a:t>, und aus Papier schneiden, und in Wachs </a:t>
            </a:r>
            <a:r>
              <a:rPr lang="de-DE" sz="1600" i="1" dirty="0" err="1"/>
              <a:t>bossiren</a:t>
            </a:r>
            <a:r>
              <a:rPr lang="de-DE" sz="1600" i="1" dirty="0"/>
              <a:t>, und in Kupfer ätzen können; und wie sie Latein, Griechisch, Hebräisch, Syrisch, Chaldäisch, Arabisch und </a:t>
            </a:r>
            <a:r>
              <a:rPr lang="de-DE" sz="1600" i="1" dirty="0" err="1"/>
              <a:t>Aethyopisch</a:t>
            </a:r>
            <a:r>
              <a:rPr lang="de-DE" sz="1600" i="1" dirty="0"/>
              <a:t> </a:t>
            </a:r>
            <a:r>
              <a:rPr lang="de-DE" sz="1600" i="1" dirty="0" smtClean="0"/>
              <a:t>gelernt …“</a:t>
            </a:r>
          </a:p>
          <a:p>
            <a:endParaRPr lang="de-DE" sz="1600" i="1" dirty="0"/>
          </a:p>
          <a:p>
            <a:r>
              <a:rPr lang="de-DE" sz="1600" i="1" dirty="0" smtClean="0"/>
              <a:t>„Sondern</a:t>
            </a:r>
            <a:r>
              <a:rPr lang="de-DE" sz="1600" i="1" dirty="0"/>
              <a:t>, weil sie nach dem ganzen Umfang Ihrer Naturgaben, Talente, Kenntnisse, und, was mehr als dies Alles ist, durch die hohe Einfalt, Lauterkeit und Tugend ihrer Seele und den ganzen Gang ihres innerlichen Lebens, </a:t>
            </a:r>
            <a:r>
              <a:rPr lang="de-DE" sz="1600" i="1" dirty="0" err="1"/>
              <a:t>würklich</a:t>
            </a:r>
            <a:r>
              <a:rPr lang="de-DE" sz="1600" i="1" dirty="0"/>
              <a:t> eine der </a:t>
            </a:r>
            <a:r>
              <a:rPr lang="de-DE" sz="1600" i="1" dirty="0" err="1" smtClean="0"/>
              <a:t>vollkom-mensten</a:t>
            </a:r>
            <a:r>
              <a:rPr lang="de-DE" sz="1600" i="1" dirty="0" smtClean="0"/>
              <a:t> </a:t>
            </a:r>
            <a:r>
              <a:rPr lang="de-DE" sz="1600" i="1" dirty="0"/>
              <a:t>und </a:t>
            </a:r>
            <a:r>
              <a:rPr lang="de-DE" sz="1600" i="1" dirty="0" err="1"/>
              <a:t>ausserordentlichsten</a:t>
            </a:r>
            <a:r>
              <a:rPr lang="de-DE" sz="1600" i="1" dirty="0"/>
              <a:t> Personen war, die ihr Geschlecht in irgend einer Zeit aufzuweisen gehabt hat</a:t>
            </a:r>
            <a:r>
              <a:rPr lang="de-DE" sz="1600" i="1" dirty="0" smtClean="0"/>
              <a:t>.“</a:t>
            </a:r>
            <a:endParaRPr lang="de-DE" sz="1600" i="1" dirty="0"/>
          </a:p>
        </p:txBody>
      </p:sp>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spTree>
    <p:extLst>
      <p:ext uri="{BB962C8B-B14F-4D97-AF65-F5344CB8AC3E}">
        <p14:creationId xmlns:p14="http://schemas.microsoft.com/office/powerpoint/2010/main" val="492686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b="1" dirty="0" smtClean="0"/>
              <a:t>I. Wieland geht spazieren</a:t>
            </a:r>
            <a:endParaRPr lang="de-DE" sz="2400" b="1" dirty="0"/>
          </a:p>
        </p:txBody>
      </p:sp>
      <p:sp>
        <p:nvSpPr>
          <p:cNvPr id="3" name="Textplatzhalter 2"/>
          <p:cNvSpPr>
            <a:spLocks noGrp="1"/>
          </p:cNvSpPr>
          <p:nvPr>
            <p:ph type="body" idx="1"/>
          </p:nvPr>
        </p:nvSpPr>
        <p:spPr/>
        <p:txBody>
          <a:bodyPr>
            <a:normAutofit lnSpcReduction="10000"/>
          </a:bodyPr>
          <a:lstStyle/>
          <a:p>
            <a:r>
              <a:rPr lang="de-DE" sz="1800" dirty="0" smtClean="0"/>
              <a:t>Juliana </a:t>
            </a:r>
            <a:r>
              <a:rPr lang="de-DE" sz="1800" dirty="0" err="1" smtClean="0"/>
              <a:t>Morell</a:t>
            </a:r>
            <a:endParaRPr lang="de-DE" sz="1800" dirty="0" smtClean="0"/>
          </a:p>
          <a:p>
            <a:r>
              <a:rPr lang="de-DE" sz="1800" dirty="0" smtClean="0"/>
              <a:t>(1594-1653)</a:t>
            </a:r>
            <a:endParaRPr lang="de-DE" sz="1800" dirty="0"/>
          </a:p>
        </p:txBody>
      </p:sp>
      <p:sp>
        <p:nvSpPr>
          <p:cNvPr id="5" name="Textplatzhalter 4"/>
          <p:cNvSpPr>
            <a:spLocks noGrp="1"/>
          </p:cNvSpPr>
          <p:nvPr>
            <p:ph type="body" sz="quarter" idx="3"/>
          </p:nvPr>
        </p:nvSpPr>
        <p:spPr>
          <a:xfrm>
            <a:off x="9468544" y="2060848"/>
            <a:ext cx="1789362" cy="117720"/>
          </a:xfrm>
        </p:spPr>
        <p:txBody>
          <a:bodyPr>
            <a:normAutofit fontScale="25000" lnSpcReduction="20000"/>
          </a:bodyPr>
          <a:lstStyle/>
          <a:p>
            <a:endParaRPr lang="de-DE" dirty="0"/>
          </a:p>
        </p:txBody>
      </p:sp>
      <p:pic>
        <p:nvPicPr>
          <p:cNvPr id="9" name="Inhaltsplatzhalter 8"/>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1331640" y="2924944"/>
            <a:ext cx="1795740" cy="3171825"/>
          </a:xfrm>
        </p:spPr>
      </p:pic>
      <p:sp>
        <p:nvSpPr>
          <p:cNvPr id="7" name="Foliennummernplatzhalter 6"/>
          <p:cNvSpPr>
            <a:spLocks noGrp="1"/>
          </p:cNvSpPr>
          <p:nvPr>
            <p:ph type="sldNum" sz="quarter" idx="12"/>
          </p:nvPr>
        </p:nvSpPr>
        <p:spPr/>
        <p:txBody>
          <a:bodyPr/>
          <a:lstStyle/>
          <a:p>
            <a:fld id="{3D0DA5EB-7977-4274-A9CE-530ADCE01F4F}" type="slidenum">
              <a:rPr lang="de-DE" smtClean="0"/>
              <a:t>13</a:t>
            </a:fld>
            <a:endParaRPr lang="de-DE"/>
          </a:p>
        </p:txBody>
      </p:sp>
      <p:sp>
        <p:nvSpPr>
          <p:cNvPr id="10" name="Textfeld 9"/>
          <p:cNvSpPr txBox="1"/>
          <p:nvPr/>
        </p:nvSpPr>
        <p:spPr>
          <a:xfrm>
            <a:off x="5234054" y="3645024"/>
            <a:ext cx="2448272" cy="1323439"/>
          </a:xfrm>
          <a:prstGeom prst="rect">
            <a:avLst/>
          </a:prstGeom>
          <a:noFill/>
        </p:spPr>
        <p:txBody>
          <a:bodyPr wrap="square" rtlCol="0">
            <a:spAutoFit/>
          </a:bodyPr>
          <a:lstStyle/>
          <a:p>
            <a:r>
              <a:rPr lang="de-DE" sz="1600" i="1" dirty="0" smtClean="0"/>
              <a:t>„aus </a:t>
            </a:r>
            <a:r>
              <a:rPr lang="de-DE" sz="1600" i="1" dirty="0"/>
              <a:t>der </a:t>
            </a:r>
            <a:r>
              <a:rPr lang="de-DE" sz="1600" i="1" dirty="0" smtClean="0"/>
              <a:t>eine </a:t>
            </a:r>
            <a:r>
              <a:rPr lang="de-DE" sz="1600" i="1" dirty="0"/>
              <a:t>wahrhaft Englische Reinheit, Unschuld, Wahrheit, Einfalt, Liebe und Demuth aus allen Zeiten </a:t>
            </a:r>
            <a:r>
              <a:rPr lang="de-DE" sz="1600" i="1" dirty="0" err="1" smtClean="0"/>
              <a:t>athmet</a:t>
            </a:r>
            <a:r>
              <a:rPr lang="de-DE" sz="1600" i="1" dirty="0" smtClean="0"/>
              <a:t>“</a:t>
            </a:r>
            <a:endParaRPr lang="de-DE" sz="1600" i="1" dirty="0"/>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pic>
        <p:nvPicPr>
          <p:cNvPr id="8" name="Inhaltsplatzhalter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2843808" y="4306743"/>
            <a:ext cx="1479097" cy="2158496"/>
          </a:xfrm>
        </p:spPr>
      </p:pic>
    </p:spTree>
    <p:extLst>
      <p:ext uri="{BB962C8B-B14F-4D97-AF65-F5344CB8AC3E}">
        <p14:creationId xmlns:p14="http://schemas.microsoft.com/office/powerpoint/2010/main" val="239011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sz="2400" b="1" dirty="0" smtClean="0"/>
              <a:t>II. Wieland lobt die „Naivität“</a:t>
            </a:r>
            <a:endParaRPr lang="de-DE" sz="2400" b="1" dirty="0"/>
          </a:p>
        </p:txBody>
      </p:sp>
      <p:sp>
        <p:nvSpPr>
          <p:cNvPr id="7" name="Textplatzhalter 6"/>
          <p:cNvSpPr>
            <a:spLocks noGrp="1"/>
          </p:cNvSpPr>
          <p:nvPr>
            <p:ph type="body" idx="1"/>
          </p:nvPr>
        </p:nvSpPr>
        <p:spPr/>
        <p:txBody>
          <a:bodyPr>
            <a:normAutofit lnSpcReduction="10000"/>
          </a:bodyPr>
          <a:lstStyle/>
          <a:p>
            <a:r>
              <a:rPr lang="de-DE" sz="1800" dirty="0" smtClean="0"/>
              <a:t>Hans Sachs</a:t>
            </a:r>
          </a:p>
          <a:p>
            <a:r>
              <a:rPr lang="de-DE" sz="1800" dirty="0" smtClean="0"/>
              <a:t>(1494-1576)</a:t>
            </a:r>
            <a:endParaRPr lang="de-DE" sz="1800" dirty="0"/>
          </a:p>
        </p:txBody>
      </p:sp>
      <p:pic>
        <p:nvPicPr>
          <p:cNvPr id="6" name="Inhaltsplatzhalt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282817" y="3068960"/>
            <a:ext cx="2636007" cy="2952328"/>
          </a:xfrm>
        </p:spPr>
      </p:pic>
      <p:sp>
        <p:nvSpPr>
          <p:cNvPr id="8" name="Textplatzhalter 7"/>
          <p:cNvSpPr>
            <a:spLocks noGrp="1"/>
          </p:cNvSpPr>
          <p:nvPr>
            <p:ph type="body" sz="quarter" idx="3"/>
          </p:nvPr>
        </p:nvSpPr>
        <p:spPr>
          <a:xfrm>
            <a:off x="9468544" y="1700808"/>
            <a:ext cx="1933378" cy="324624"/>
          </a:xfrm>
        </p:spPr>
        <p:txBody>
          <a:bodyPr>
            <a:normAutofit fontScale="77500" lnSpcReduction="20000"/>
          </a:bodyPr>
          <a:lstStyle/>
          <a:p>
            <a:endParaRPr lang="de-DE" dirty="0"/>
          </a:p>
        </p:txBody>
      </p:sp>
      <p:sp>
        <p:nvSpPr>
          <p:cNvPr id="5" name="Inhaltsplatzhalter 4"/>
          <p:cNvSpPr>
            <a:spLocks noGrp="1"/>
          </p:cNvSpPr>
          <p:nvPr>
            <p:ph sz="quarter" idx="4"/>
          </p:nvPr>
        </p:nvSpPr>
        <p:spPr/>
        <p:txBody>
          <a:bodyPr>
            <a:normAutofit/>
          </a:bodyPr>
          <a:lstStyle/>
          <a:p>
            <a:r>
              <a:rPr lang="de-DE" sz="1600" i="1" dirty="0" smtClean="0"/>
              <a:t>„</a:t>
            </a:r>
            <a:r>
              <a:rPr lang="de-DE" sz="1600" i="1" dirty="0"/>
              <a:t>Seine alte, rohe, aber warme und kräftige Sprache, das </a:t>
            </a:r>
            <a:r>
              <a:rPr lang="de-DE" sz="1600" i="1" dirty="0" err="1"/>
              <a:t>Ungefeilte</a:t>
            </a:r>
            <a:r>
              <a:rPr lang="de-DE" sz="1600" i="1" dirty="0"/>
              <a:t> seiner Verse und Reime, seine holzschnittmäßige </a:t>
            </a:r>
            <a:r>
              <a:rPr lang="de-DE" sz="1600" i="1" dirty="0" err="1"/>
              <a:t>Dürersche</a:t>
            </a:r>
            <a:r>
              <a:rPr lang="de-DE" sz="1600" i="1" dirty="0"/>
              <a:t> Manier, und was ihm sonst aus seiner Zeit fehlerhaftes anklebte, soll uns nicht länger verhindern, den Geist, das Herz, die in allen seinen Werken leben und weben, zu fühlen, zu erkennen und zu lieben</a:t>
            </a:r>
            <a:r>
              <a:rPr lang="de-DE" sz="1600" dirty="0" smtClean="0"/>
              <a:t>!“</a:t>
            </a:r>
            <a:endParaRPr lang="de-DE" sz="1600" dirty="0"/>
          </a:p>
        </p:txBody>
      </p:sp>
      <p:sp>
        <p:nvSpPr>
          <p:cNvPr id="2" name="Foliennummernplatzhalter 1"/>
          <p:cNvSpPr>
            <a:spLocks noGrp="1"/>
          </p:cNvSpPr>
          <p:nvPr>
            <p:ph type="sldNum" sz="quarter" idx="12"/>
          </p:nvPr>
        </p:nvSpPr>
        <p:spPr/>
        <p:txBody>
          <a:bodyPr/>
          <a:lstStyle/>
          <a:p>
            <a:fld id="{3D0DA5EB-7977-4274-A9CE-530ADCE01F4F}" type="slidenum">
              <a:rPr lang="de-DE" smtClean="0"/>
              <a:t>14</a:t>
            </a:fld>
            <a:endParaRPr lang="de-DE"/>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spTree>
    <p:extLst>
      <p:ext uri="{BB962C8B-B14F-4D97-AF65-F5344CB8AC3E}">
        <p14:creationId xmlns:p14="http://schemas.microsoft.com/office/powerpoint/2010/main" val="168925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nhaltsplatzhalter 11"/>
          <p:cNvSpPr>
            <a:spLocks noGrp="1"/>
          </p:cNvSpPr>
          <p:nvPr>
            <p:ph idx="1"/>
          </p:nvPr>
        </p:nvSpPr>
        <p:spPr>
          <a:xfrm>
            <a:off x="699247" y="2132856"/>
            <a:ext cx="7745505" cy="4349005"/>
          </a:xfrm>
        </p:spPr>
        <p:txBody>
          <a:bodyPr>
            <a:normAutofit/>
          </a:bodyPr>
          <a:lstStyle/>
          <a:p>
            <a:pPr marL="0" indent="0">
              <a:buNone/>
            </a:pPr>
            <a:r>
              <a:rPr lang="de-DE" sz="1800" i="1" dirty="0" smtClean="0">
                <a:solidFill>
                  <a:srgbClr val="C00000"/>
                </a:solidFill>
              </a:rPr>
              <a:t>Weibliche Bildung </a:t>
            </a:r>
            <a:r>
              <a:rPr lang="de-DE" sz="1800" dirty="0" smtClean="0">
                <a:solidFill>
                  <a:srgbClr val="C00000"/>
                </a:solidFill>
              </a:rPr>
              <a:t>(1786)</a:t>
            </a:r>
          </a:p>
          <a:p>
            <a:pPr marL="0" indent="0">
              <a:buNone/>
            </a:pPr>
            <a:endParaRPr lang="de-DE" sz="1800" dirty="0" smtClean="0">
              <a:solidFill>
                <a:srgbClr val="C00000"/>
              </a:solidFill>
            </a:endParaRPr>
          </a:p>
          <a:p>
            <a:r>
              <a:rPr lang="de-DE" sz="1600" i="1" dirty="0" smtClean="0"/>
              <a:t>„Daß </a:t>
            </a:r>
            <a:r>
              <a:rPr lang="de-DE" sz="1600" i="1" dirty="0"/>
              <a:t>die männliche Hälfte des Menschengeschlechtes sich keines ausschließenden Rechts an die </a:t>
            </a:r>
            <a:r>
              <a:rPr lang="de-DE" sz="1600" i="1" dirty="0" err="1"/>
              <a:t>Vortheile</a:t>
            </a:r>
            <a:r>
              <a:rPr lang="de-DE" sz="1600" i="1" dirty="0"/>
              <a:t>, die aus der </a:t>
            </a:r>
            <a:r>
              <a:rPr lang="de-DE" sz="1600" i="1" dirty="0" err="1"/>
              <a:t>Cultur</a:t>
            </a:r>
            <a:r>
              <a:rPr lang="de-DE" sz="1600" i="1" dirty="0"/>
              <a:t> der Wissenschaften entspringen, anzumaßen habe; und daß die andere Hälfte, die aus unsern Müttern, Gattinnen, Schwestern und Töchtern besteht, und zu unsrer Erhaltung und Glückseligkeit so unentbehrlich ist als wir zu der ihrigen, </a:t>
            </a:r>
            <a:r>
              <a:rPr lang="de-DE" sz="1600" i="1" dirty="0" err="1"/>
              <a:t>ebensowohl</a:t>
            </a:r>
            <a:r>
              <a:rPr lang="de-DE" sz="1600" i="1" dirty="0"/>
              <a:t> gegründete Titel zur Aufklärung, Bildung und Verschönerung ihres Geistes und Herzens mit auf die Welt bringe als wir: eine so stark in die Augen leuchtende Wahrheit kann in unsern Tagen wohl kein Frage mehr </a:t>
            </a:r>
            <a:r>
              <a:rPr lang="de-DE" sz="1600" i="1" dirty="0" err="1" smtClean="0"/>
              <a:t>seyn</a:t>
            </a:r>
            <a:r>
              <a:rPr lang="de-DE" sz="1600" i="1" dirty="0" smtClean="0"/>
              <a:t>“</a:t>
            </a:r>
          </a:p>
          <a:p>
            <a:endParaRPr lang="de-DE" sz="1600" i="1" dirty="0" smtClean="0"/>
          </a:p>
          <a:p>
            <a:r>
              <a:rPr lang="de-DE" sz="1600" i="1" dirty="0" smtClean="0"/>
              <a:t>„Es </a:t>
            </a:r>
            <a:r>
              <a:rPr lang="de-DE" sz="1600" i="1" dirty="0"/>
              <a:t>ist längst aus Beispielen und </a:t>
            </a:r>
            <a:r>
              <a:rPr lang="de-DE" sz="1600" i="1" dirty="0" err="1"/>
              <a:t>Thatsachen</a:t>
            </a:r>
            <a:r>
              <a:rPr lang="de-DE" sz="1600" i="1" dirty="0"/>
              <a:t> offenbar, daß sie nicht nur alles, was die scharfsinnigsten Männer in den </a:t>
            </a:r>
            <a:r>
              <a:rPr lang="de-DE" sz="1600" i="1" dirty="0" err="1"/>
              <a:t>höhern</a:t>
            </a:r>
            <a:r>
              <a:rPr lang="de-DE" sz="1600" i="1" dirty="0"/>
              <a:t> Wissenschaften erfunden haben, zu verstehen und sich eigen zu machen fähig sind: sondern daß sie in Werken des Geistes, zumal wo es auf Imagination, Zartheit des Gefühls, Schönheit der Gesinnungen und Feinheit des Geschmacks ankommt, Stufen erstiegen haben, die uns kaum erreichbar sind</a:t>
            </a:r>
            <a:r>
              <a:rPr lang="de-DE" sz="1600" i="1" dirty="0" smtClean="0"/>
              <a:t>.“</a:t>
            </a:r>
            <a:endParaRPr lang="de-DE" sz="1600" i="1" dirty="0">
              <a:solidFill>
                <a:srgbClr val="C00000"/>
              </a:solidFill>
            </a:endParaRPr>
          </a:p>
        </p:txBody>
      </p:sp>
      <p:sp>
        <p:nvSpPr>
          <p:cNvPr id="2" name="Foliennummernplatzhalter 1"/>
          <p:cNvSpPr>
            <a:spLocks noGrp="1"/>
          </p:cNvSpPr>
          <p:nvPr>
            <p:ph type="sldNum" sz="quarter" idx="12"/>
          </p:nvPr>
        </p:nvSpPr>
        <p:spPr/>
        <p:txBody>
          <a:bodyPr/>
          <a:lstStyle/>
          <a:p>
            <a:fld id="{3D0DA5EB-7977-4274-A9CE-530ADCE01F4F}" type="slidenum">
              <a:rPr lang="de-DE" smtClean="0"/>
              <a:t>15</a:t>
            </a:fld>
            <a:endParaRPr lang="de-DE"/>
          </a:p>
        </p:txBody>
      </p:sp>
      <p:sp>
        <p:nvSpPr>
          <p:cNvPr id="3" name="Titel 2"/>
          <p:cNvSpPr>
            <a:spLocks noGrp="1"/>
          </p:cNvSpPr>
          <p:nvPr>
            <p:ph type="title"/>
          </p:nvPr>
        </p:nvSpPr>
        <p:spPr/>
        <p:txBody>
          <a:bodyPr/>
          <a:lstStyle/>
          <a:p>
            <a:r>
              <a:rPr lang="de-DE" sz="2400" b="1" dirty="0" smtClean="0"/>
              <a:t>III. Wieland emanzipiert sich</a:t>
            </a:r>
            <a:endParaRPr lang="de-DE" sz="2400" b="1" dirty="0"/>
          </a:p>
        </p:txBody>
      </p:sp>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116632"/>
            <a:ext cx="1223223" cy="984949"/>
          </a:xfrm>
          <a:prstGeom prst="rect">
            <a:avLst/>
          </a:prstGeom>
        </p:spPr>
      </p:pic>
    </p:spTree>
    <p:extLst>
      <p:ext uri="{BB962C8B-B14F-4D97-AF65-F5344CB8AC3E}">
        <p14:creationId xmlns:p14="http://schemas.microsoft.com/office/powerpoint/2010/main" val="178221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2995663" y="2276872"/>
            <a:ext cx="3152673" cy="4248472"/>
          </a:xfrm>
        </p:spPr>
        <p:txBody>
          <a:bodyPr>
            <a:noAutofit/>
          </a:bodyPr>
          <a:lstStyle/>
          <a:p>
            <a:pPr marL="0" indent="0">
              <a:buNone/>
            </a:pPr>
            <a:r>
              <a:rPr lang="de-DE" sz="1600" b="1" i="1" dirty="0" smtClean="0"/>
              <a:t>„</a:t>
            </a:r>
            <a:r>
              <a:rPr lang="de-DE" sz="1600" b="1" i="1" dirty="0"/>
              <a:t>So würde ich […] den </a:t>
            </a:r>
            <a:r>
              <a:rPr lang="de-DE" sz="1600" b="1" i="1" dirty="0" err="1"/>
              <a:t>Redaktör</a:t>
            </a:r>
            <a:r>
              <a:rPr lang="de-DE" sz="1600" b="1" i="1" dirty="0"/>
              <a:t>, wer er auch wäre, von der Pflicht, die Aufsätze, in der Absicht ihnen einen </a:t>
            </a:r>
            <a:r>
              <a:rPr lang="de-DE" sz="1600" b="1" i="1" dirty="0" err="1"/>
              <a:t>höhern</a:t>
            </a:r>
            <a:r>
              <a:rPr lang="de-DE" sz="1600" b="1" i="1" dirty="0"/>
              <a:t> Grad von Vollkommenheit zu geben, zu verbessern, dispensieren. Mein Rath wäre, ihnen ihre ganze Weiblichkeit, selbst mit ihren Mängeln, kleinen </a:t>
            </a:r>
            <a:r>
              <a:rPr lang="de-DE" sz="1600" b="1" i="1" dirty="0" err="1" smtClean="0"/>
              <a:t>Inkon</a:t>
            </a:r>
            <a:r>
              <a:rPr lang="de-DE" sz="1600" b="1" i="1" dirty="0" smtClean="0"/>
              <a:t>-sequenzen</a:t>
            </a:r>
            <a:r>
              <a:rPr lang="de-DE" sz="1600" b="1" i="1" dirty="0"/>
              <a:t>, </a:t>
            </a:r>
            <a:r>
              <a:rPr lang="de-DE" sz="1600" b="1" i="1" dirty="0" smtClean="0"/>
              <a:t>Gedankensprüngen</a:t>
            </a:r>
            <a:r>
              <a:rPr lang="de-DE" sz="1600" b="1" i="1" dirty="0"/>
              <a:t>, Eigenheiten </a:t>
            </a:r>
            <a:r>
              <a:rPr lang="de-DE" sz="1600" b="1" i="1"/>
              <a:t>im </a:t>
            </a:r>
            <a:r>
              <a:rPr lang="de-DE" sz="1600" b="1" i="1" smtClean="0"/>
              <a:t>Ausdruck </a:t>
            </a:r>
            <a:r>
              <a:rPr lang="de-DE" sz="1600" b="1" i="1" dirty="0" err="1"/>
              <a:t>ppp</a:t>
            </a:r>
            <a:r>
              <a:rPr lang="de-DE" sz="1600" b="1" i="1" dirty="0"/>
              <a:t> zu lassen, und um ja nicht Gefahr zu laufen, ihnen etwas von ihrer Originalität, Genialität, und wenn ich so sagen könnte, Sexualität </a:t>
            </a:r>
            <a:r>
              <a:rPr lang="de-DE" sz="1600" b="1" i="1" dirty="0" smtClean="0"/>
              <a:t>abzustreifen.“</a:t>
            </a:r>
            <a:endParaRPr lang="de-DE" sz="1600" b="1" i="1" dirty="0"/>
          </a:p>
        </p:txBody>
      </p:sp>
      <p:sp>
        <p:nvSpPr>
          <p:cNvPr id="3" name="Foliennummernplatzhalter 2"/>
          <p:cNvSpPr>
            <a:spLocks noGrp="1"/>
          </p:cNvSpPr>
          <p:nvPr>
            <p:ph type="sldNum" sz="quarter" idx="12"/>
          </p:nvPr>
        </p:nvSpPr>
        <p:spPr/>
        <p:txBody>
          <a:bodyPr/>
          <a:lstStyle/>
          <a:p>
            <a:fld id="{3D0DA5EB-7977-4274-A9CE-530ADCE01F4F}" type="slidenum">
              <a:rPr lang="de-DE" smtClean="0"/>
              <a:t>16</a:t>
            </a:fld>
            <a:endParaRPr lang="de-DE"/>
          </a:p>
        </p:txBody>
      </p:sp>
      <p:sp>
        <p:nvSpPr>
          <p:cNvPr id="4" name="Titel 3"/>
          <p:cNvSpPr>
            <a:spLocks noGrp="1"/>
          </p:cNvSpPr>
          <p:nvPr>
            <p:ph type="title"/>
          </p:nvPr>
        </p:nvSpPr>
        <p:spPr/>
        <p:txBody>
          <a:bodyPr/>
          <a:lstStyle/>
          <a:p>
            <a:r>
              <a:rPr lang="de-DE" sz="2400" b="1" dirty="0" smtClean="0"/>
              <a:t>III. Wieland emanzipiert sich</a:t>
            </a:r>
            <a:endParaRPr lang="de-DE" sz="2400" b="1"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834" y="2132857"/>
            <a:ext cx="1260139" cy="1512167"/>
          </a:xfrm>
          <a:prstGeom prst="rect">
            <a:avLst/>
          </a:prstGeom>
        </p:spPr>
      </p:pic>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2204864"/>
            <a:ext cx="1351766" cy="1628264"/>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835" y="3573016"/>
            <a:ext cx="1194861" cy="1589166"/>
          </a:xfrm>
          <a:prstGeom prst="rect">
            <a:avLst/>
          </a:prstGeom>
        </p:spPr>
      </p:pic>
      <p:pic>
        <p:nvPicPr>
          <p:cNvPr id="9" name="Grafi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6245" y="4869160"/>
            <a:ext cx="1152128" cy="1440160"/>
          </a:xfrm>
          <a:prstGeom prst="rect">
            <a:avLst/>
          </a:prstGeom>
        </p:spPr>
      </p:pic>
      <p:pic>
        <p:nvPicPr>
          <p:cNvPr id="10" name="Grafik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43247" y="116632"/>
            <a:ext cx="1192336" cy="960078"/>
          </a:xfrm>
          <a:prstGeom prst="rect">
            <a:avLst/>
          </a:prstGeom>
        </p:spPr>
      </p:pic>
      <p:pic>
        <p:nvPicPr>
          <p:cNvPr id="8" name="Grafik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08304" y="3573016"/>
            <a:ext cx="1213902" cy="1906653"/>
          </a:xfrm>
          <a:prstGeom prst="rect">
            <a:avLst/>
          </a:prstGeom>
        </p:spPr>
      </p:pic>
      <p:pic>
        <p:nvPicPr>
          <p:cNvPr id="11" name="Grafik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43953" y="4603087"/>
            <a:ext cx="1129342" cy="1634225"/>
          </a:xfrm>
          <a:prstGeom prst="rect">
            <a:avLst/>
          </a:prstGeom>
        </p:spPr>
      </p:pic>
    </p:spTree>
    <p:extLst>
      <p:ext uri="{BB962C8B-B14F-4D97-AF65-F5344CB8AC3E}">
        <p14:creationId xmlns:p14="http://schemas.microsoft.com/office/powerpoint/2010/main" val="771437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Essenz">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0</TotalTime>
  <Words>1314</Words>
  <Application>Microsoft Office PowerPoint</Application>
  <PresentationFormat>Bildschirmpräsentation (4:3)</PresentationFormat>
  <Paragraphs>88</Paragraphs>
  <Slides>16</Slides>
  <Notes>0</Notes>
  <HiddenSlides>0</HiddenSlides>
  <MMClips>0</MMClips>
  <ScaleCrop>false</ScaleCrop>
  <HeadingPairs>
    <vt:vector size="4" baseType="variant">
      <vt:variant>
        <vt:lpstr>Design</vt:lpstr>
      </vt:variant>
      <vt:variant>
        <vt:i4>1</vt:i4>
      </vt:variant>
      <vt:variant>
        <vt:lpstr>Folientitel</vt:lpstr>
      </vt:variant>
      <vt:variant>
        <vt:i4>16</vt:i4>
      </vt:variant>
    </vt:vector>
  </HeadingPairs>
  <TitlesOfParts>
    <vt:vector size="17" baseType="lpstr">
      <vt:lpstr>Hardcover</vt:lpstr>
      <vt:lpstr>Wieland und die Frauen der Renaissance  Tagung „Wielands Renaissance“, Jena, 20.-22. November 2014</vt:lpstr>
      <vt:lpstr>Marquis de Palmy,  Melange tirés d‘une grande bibliotheque (1779-1787)</vt:lpstr>
      <vt:lpstr>Gliederung</vt:lpstr>
      <vt:lpstr>I. Wieland geht spazieren</vt:lpstr>
      <vt:lpstr>I. Wieland geht spazieren</vt:lpstr>
      <vt:lpstr>I. Wieland geht spazieren</vt:lpstr>
      <vt:lpstr>I. Wieland geht spazieren</vt:lpstr>
      <vt:lpstr>I. Wieland geht spazieren</vt:lpstr>
      <vt:lpstr>I. Wieland geht spazieren</vt:lpstr>
      <vt:lpstr>I. Wieland geht spazieren</vt:lpstr>
      <vt:lpstr>I. Wieland geht spazieren</vt:lpstr>
      <vt:lpstr>I. Wieland geht spazieren</vt:lpstr>
      <vt:lpstr>I. Wieland geht spazieren</vt:lpstr>
      <vt:lpstr>II. Wieland lobt die „Naivität“</vt:lpstr>
      <vt:lpstr>III. Wieland emanzipiert sich</vt:lpstr>
      <vt:lpstr>III. Wieland emanzipiert sich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Wieland und die Frauen der Renaissance  Tagung „Wielands Renaissance“, Jena, 20.-22. November 2014</dc:title>
  <dc:creator>jutta</dc:creator>
  <cp:lastModifiedBy>jutta</cp:lastModifiedBy>
  <cp:revision>32</cp:revision>
  <dcterms:created xsi:type="dcterms:W3CDTF">2014-08-27T09:59:04Z</dcterms:created>
  <dcterms:modified xsi:type="dcterms:W3CDTF">2014-11-17T12:46:53Z</dcterms:modified>
</cp:coreProperties>
</file>