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0"/>
  </p:notesMasterIdLst>
  <p:handoutMasterIdLst>
    <p:handoutMasterId r:id="rId31"/>
  </p:handoutMasterIdLst>
  <p:sldIdLst>
    <p:sldId id="256" r:id="rId2"/>
    <p:sldId id="257" r:id="rId3"/>
    <p:sldId id="284" r:id="rId4"/>
    <p:sldId id="282" r:id="rId5"/>
    <p:sldId id="285" r:id="rId6"/>
    <p:sldId id="258" r:id="rId7"/>
    <p:sldId id="283" r:id="rId8"/>
    <p:sldId id="259"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20" autoAdjust="0"/>
  </p:normalViewPr>
  <p:slideViewPr>
    <p:cSldViewPr>
      <p:cViewPr>
        <p:scale>
          <a:sx n="100" d="100"/>
          <a:sy n="100" d="100"/>
        </p:scale>
        <p:origin x="-1218" y="-18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6" d="100"/>
          <a:sy n="86" d="100"/>
        </p:scale>
        <p:origin x="-312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de-DE" smtClean="0"/>
              <a:t>Vortrag PD Dr. Jutta Heinz (Jena): Weltvertrauen</a:t>
            </a:r>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B37DA52-0382-418A-BD07-7936AAD2C9A0}" type="datetimeFigureOut">
              <a:rPr lang="de-DE" smtClean="0"/>
              <a:t>07.03.2011</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93BF072-8BD9-42DC-8AA4-825600F38C32}" type="slidenum">
              <a:rPr lang="de-DE" smtClean="0"/>
              <a:t>‹Nr.›</a:t>
            </a:fld>
            <a:endParaRPr lang="de-DE"/>
          </a:p>
        </p:txBody>
      </p:sp>
    </p:spTree>
    <p:extLst>
      <p:ext uri="{BB962C8B-B14F-4D97-AF65-F5344CB8AC3E}">
        <p14:creationId xmlns:p14="http://schemas.microsoft.com/office/powerpoint/2010/main" val="1551951425"/>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de-DE" smtClean="0"/>
              <a:t>Vortrag PD Dr. Jutta Heinz (Jena): Weltvertrauen</a:t>
            </a: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FF0E6E-B7CE-4E90-8FEA-0763BAD87398}" type="datetimeFigureOut">
              <a:rPr lang="de-DE" smtClean="0"/>
              <a:t>07.03.2011</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F302EA-FFEA-44FD-A06B-67138CF579CC}" type="slidenum">
              <a:rPr lang="de-DE" smtClean="0"/>
              <a:t>‹Nr.›</a:t>
            </a:fld>
            <a:endParaRPr lang="de-DE"/>
          </a:p>
        </p:txBody>
      </p:sp>
    </p:spTree>
    <p:extLst>
      <p:ext uri="{BB962C8B-B14F-4D97-AF65-F5344CB8AC3E}">
        <p14:creationId xmlns:p14="http://schemas.microsoft.com/office/powerpoint/2010/main" val="3809141720"/>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idx="10"/>
          </p:nvPr>
        </p:nvSpPr>
        <p:spPr/>
        <p:txBody>
          <a:bodyPr/>
          <a:lstStyle/>
          <a:p>
            <a:r>
              <a:rPr lang="de-DE" smtClean="0"/>
              <a:t>Vortrag PD Dr. Jutta Heinz (Jena): Weltvertrauen</a:t>
            </a:r>
            <a:endParaRPr lang="de-DE"/>
          </a:p>
        </p:txBody>
      </p:sp>
    </p:spTree>
    <p:extLst>
      <p:ext uri="{BB962C8B-B14F-4D97-AF65-F5344CB8AC3E}">
        <p14:creationId xmlns:p14="http://schemas.microsoft.com/office/powerpoint/2010/main" val="2105505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Kopfzeilenplatzhalter 4"/>
          <p:cNvSpPr>
            <a:spLocks noGrp="1"/>
          </p:cNvSpPr>
          <p:nvPr>
            <p:ph type="hdr" sz="quarter" idx="11"/>
          </p:nvPr>
        </p:nvSpPr>
        <p:spPr/>
        <p:txBody>
          <a:bodyPr/>
          <a:lstStyle/>
          <a:p>
            <a:r>
              <a:rPr lang="de-DE" smtClean="0"/>
              <a:t>Vortrag PD Dr. Jutta Heinz (Jena): Weltvertrauen</a:t>
            </a:r>
            <a:endParaRPr lang="de-DE"/>
          </a:p>
        </p:txBody>
      </p:sp>
    </p:spTree>
    <p:extLst>
      <p:ext uri="{BB962C8B-B14F-4D97-AF65-F5344CB8AC3E}">
        <p14:creationId xmlns:p14="http://schemas.microsoft.com/office/powerpoint/2010/main" val="2866090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Kopfzeilenplatzhalter 4"/>
          <p:cNvSpPr>
            <a:spLocks noGrp="1"/>
          </p:cNvSpPr>
          <p:nvPr>
            <p:ph type="hdr" sz="quarter" idx="11"/>
          </p:nvPr>
        </p:nvSpPr>
        <p:spPr/>
        <p:txBody>
          <a:bodyPr/>
          <a:lstStyle/>
          <a:p>
            <a:r>
              <a:rPr lang="de-DE" smtClean="0"/>
              <a:t>Vortrag PD Dr. Jutta Heinz (Jena): Weltvertrauen</a:t>
            </a:r>
            <a:endParaRPr lang="de-DE"/>
          </a:p>
        </p:txBody>
      </p:sp>
    </p:spTree>
    <p:extLst>
      <p:ext uri="{BB962C8B-B14F-4D97-AF65-F5344CB8AC3E}">
        <p14:creationId xmlns:p14="http://schemas.microsoft.com/office/powerpoint/2010/main" val="2866090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BD17A5BC-7EE4-42D0-98BE-7573E479B3F1}" type="datetime1">
              <a:rPr lang="de-DE" smtClean="0"/>
              <a:t>07.03.2011</a:t>
            </a:fld>
            <a:endParaRPr lang="de-DE"/>
          </a:p>
        </p:txBody>
      </p:sp>
      <p:sp>
        <p:nvSpPr>
          <p:cNvPr id="17" name="Fußzeilenplatzhalter 16"/>
          <p:cNvSpPr>
            <a:spLocks noGrp="1"/>
          </p:cNvSpPr>
          <p:nvPr>
            <p:ph type="ftr" sz="quarter" idx="11"/>
          </p:nvPr>
        </p:nvSpPr>
        <p:spPr/>
        <p:txBody>
          <a:bodyPr/>
          <a:lstStyle/>
          <a:p>
            <a:r>
              <a:rPr lang="de-DE" smtClean="0"/>
              <a:t>PD Dr. Jutta Heinz (FSU Jena): Weltvertrauen</a:t>
            </a:r>
            <a:endParaRPr lang="de-DE"/>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2344FB1-8EC1-4FF7-866A-0D88036E5554}"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fld id="{56A855B1-A59F-4EA7-B01A-8E91FB3F510A}" type="datetime1">
              <a:rPr lang="de-DE" smtClean="0"/>
              <a:t>07.03.2011</a:t>
            </a:fld>
            <a:endParaRPr lang="de-DE"/>
          </a:p>
        </p:txBody>
      </p:sp>
      <p:sp>
        <p:nvSpPr>
          <p:cNvPr id="5" name="Fußzeilenplatzhalter 4"/>
          <p:cNvSpPr>
            <a:spLocks noGrp="1"/>
          </p:cNvSpPr>
          <p:nvPr>
            <p:ph type="ftr" sz="quarter" idx="11"/>
          </p:nvPr>
        </p:nvSpPr>
        <p:spPr/>
        <p:txBody>
          <a:bodyPr/>
          <a:lstStyle/>
          <a:p>
            <a:r>
              <a:rPr lang="de-DE" smtClean="0"/>
              <a:t>PD Dr. Jutta Heinz (FSU Jena): Weltvertrauen</a:t>
            </a:r>
            <a:endParaRPr lang="de-DE"/>
          </a:p>
        </p:txBody>
      </p:sp>
      <p:sp>
        <p:nvSpPr>
          <p:cNvPr id="6" name="Foliennummernplatzhalter 5"/>
          <p:cNvSpPr>
            <a:spLocks noGrp="1"/>
          </p:cNvSpPr>
          <p:nvPr>
            <p:ph type="sldNum" sz="quarter" idx="12"/>
          </p:nvPr>
        </p:nvSpPr>
        <p:spPr>
          <a:xfrm>
            <a:off x="4361688" y="1026372"/>
            <a:ext cx="457200" cy="441325"/>
          </a:xfrm>
        </p:spPr>
        <p:txBody>
          <a:bodyPr/>
          <a:lstStyle/>
          <a:p>
            <a:fld id="{82344FB1-8EC1-4FF7-866A-0D88036E5554}"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smtClean="0"/>
              <a:t>PD Dr. Jutta Heinz (FSU Jena): Weltvertrauen</a:t>
            </a:r>
            <a:endParaRPr lang="de-DE"/>
          </a:p>
        </p:txBody>
      </p:sp>
      <p:sp>
        <p:nvSpPr>
          <p:cNvPr id="4" name="Datumsplatzhalter 3"/>
          <p:cNvSpPr>
            <a:spLocks noGrp="1"/>
          </p:cNvSpPr>
          <p:nvPr>
            <p:ph type="dt" sz="half" idx="10"/>
          </p:nvPr>
        </p:nvSpPr>
        <p:spPr/>
        <p:txBody>
          <a:bodyPr/>
          <a:lstStyle/>
          <a:p>
            <a:fld id="{0C93F00C-B63A-41C8-B713-0AD981EC889D}" type="datetime1">
              <a:rPr lang="de-DE" smtClean="0"/>
              <a:t>07.03.2011</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2344FB1-8EC1-4FF7-866A-0D88036E5554}"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F1462464-932C-42BA-B3FB-9741C3C0467C}" type="datetime1">
              <a:rPr lang="de-DE" smtClean="0"/>
              <a:t>07.03.2011</a:t>
            </a:fld>
            <a:endParaRPr lang="de-DE"/>
          </a:p>
        </p:txBody>
      </p:sp>
      <p:sp>
        <p:nvSpPr>
          <p:cNvPr id="6" name="Fußzeilenplatzhalter 5"/>
          <p:cNvSpPr>
            <a:spLocks noGrp="1"/>
          </p:cNvSpPr>
          <p:nvPr>
            <p:ph type="ftr" sz="quarter" idx="11"/>
          </p:nvPr>
        </p:nvSpPr>
        <p:spPr/>
        <p:txBody>
          <a:bodyPr/>
          <a:lstStyle/>
          <a:p>
            <a:r>
              <a:rPr lang="de-DE" smtClean="0"/>
              <a:t>PD Dr. Jutta Heinz (FSU Jena): Weltvertrauen</a:t>
            </a:r>
            <a:endParaRPr lang="de-DE"/>
          </a:p>
        </p:txBody>
      </p:sp>
      <p:sp>
        <p:nvSpPr>
          <p:cNvPr id="7" name="Foliennummernplatzhalter 6"/>
          <p:cNvSpPr>
            <a:spLocks noGrp="1"/>
          </p:cNvSpPr>
          <p:nvPr>
            <p:ph type="sldNum" sz="quarter" idx="12"/>
          </p:nvPr>
        </p:nvSpPr>
        <p:spPr/>
        <p:txBody>
          <a:bodyPr/>
          <a:lstStyle/>
          <a:p>
            <a:fld id="{82344FB1-8EC1-4FF7-866A-0D88036E5554}"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7" name="Datumsplatzhalter 6"/>
          <p:cNvSpPr>
            <a:spLocks noGrp="1"/>
          </p:cNvSpPr>
          <p:nvPr>
            <p:ph type="dt" sz="half" idx="10"/>
          </p:nvPr>
        </p:nvSpPr>
        <p:spPr/>
        <p:txBody>
          <a:bodyPr/>
          <a:lstStyle/>
          <a:p>
            <a:fld id="{E872E4D2-5FBF-48C5-9944-C644DCDA4FE0}" type="datetime1">
              <a:rPr lang="de-DE" smtClean="0"/>
              <a:t>07.03.2011</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smtClean="0"/>
              <a:t>PD Dr. Jutta Heinz (FSU Jena): Weltvertrauen</a:t>
            </a:r>
            <a:endParaRPr lang="de-DE"/>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82344FB1-8EC1-4FF7-866A-0D88036E5554}"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4FB55D7C-7D40-4F8C-AB69-4C7F19AA70AB}" type="datetime1">
              <a:rPr lang="de-DE" smtClean="0"/>
              <a:t>07.03.2011</a:t>
            </a:fld>
            <a:endParaRPr lang="de-DE"/>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5" name="Foliennummernplatzhalter 4"/>
          <p:cNvSpPr>
            <a:spLocks noGrp="1"/>
          </p:cNvSpPr>
          <p:nvPr>
            <p:ph type="sldNum" sz="quarter" idx="12"/>
          </p:nvPr>
        </p:nvSpPr>
        <p:spPr>
          <a:xfrm>
            <a:off x="4343400" y="1036020"/>
            <a:ext cx="457200" cy="441325"/>
          </a:xfrm>
        </p:spPr>
        <p:txBody>
          <a:bodyPr/>
          <a:lstStyle/>
          <a:p>
            <a:fld id="{82344FB1-8EC1-4FF7-866A-0D88036E5554}"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344FD626-A993-4A4E-B68E-8BF17A239F87}" type="datetime1">
              <a:rPr lang="de-DE" smtClean="0"/>
              <a:t>07.03.2011</a:t>
            </a:fld>
            <a:endParaRPr lang="de-DE"/>
          </a:p>
        </p:txBody>
      </p:sp>
      <p:sp>
        <p:nvSpPr>
          <p:cNvPr id="3" name="Fußzeilenplatzhalter 2"/>
          <p:cNvSpPr>
            <a:spLocks noGrp="1"/>
          </p:cNvSpPr>
          <p:nvPr>
            <p:ph type="ftr" sz="quarter" idx="11"/>
          </p:nvPr>
        </p:nvSpPr>
        <p:spPr/>
        <p:txBody>
          <a:bodyPr/>
          <a:lstStyle/>
          <a:p>
            <a:r>
              <a:rPr lang="de-DE" smtClean="0"/>
              <a:t>PD Dr. Jutta Heinz (FSU Jena): Weltvertrauen</a:t>
            </a:r>
            <a:endParaRPr lang="de-DE"/>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2344FB1-8EC1-4FF7-866A-0D88036E5554}"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2344FB1-8EC1-4FF7-866A-0D88036E5554}"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66B06F3B-804E-4931-B843-472DC5EF7C6F}" type="datetime1">
              <a:rPr lang="de-DE" smtClean="0"/>
              <a:t>07.03.2011</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smtClean="0"/>
              <a:t>PD Dr. Jutta Heinz (FSU Jena): Weltvertrauen</a:t>
            </a:r>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82344FB1-8EC1-4FF7-866A-0D88036E5554}"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FC59A4E9-E9DF-48DC-B24B-4CF116A6E8C4}" type="datetime1">
              <a:rPr lang="de-DE" smtClean="0"/>
              <a:t>07.03.2011</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smtClean="0"/>
              <a:t>PD Dr. Jutta Heinz (FSU Jena): Weltvertrauen</a:t>
            </a:r>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8EACC5F0-2C1B-4816-8280-6154060E65C6}" type="datetime1">
              <a:rPr lang="de-DE" smtClean="0"/>
              <a:t>07.03.2011</a:t>
            </a:fld>
            <a:endParaRPr lang="de-DE"/>
          </a:p>
        </p:txBody>
      </p:sp>
      <p:sp>
        <p:nvSpPr>
          <p:cNvPr id="5" name="Fußzeilenplatzhalter 4"/>
          <p:cNvSpPr>
            <a:spLocks noGrp="1"/>
          </p:cNvSpPr>
          <p:nvPr>
            <p:ph type="ftr" sz="quarter" idx="11"/>
          </p:nvPr>
        </p:nvSpPr>
        <p:spPr/>
        <p:txBody>
          <a:bodyPr/>
          <a:lstStyle/>
          <a:p>
            <a:r>
              <a:rPr lang="de-DE" smtClean="0"/>
              <a:t>PD Dr. Jutta Heinz (FSU Jena): Weltvertrauen</a:t>
            </a:r>
            <a:endParaRPr lang="de-DE"/>
          </a:p>
        </p:txBody>
      </p:sp>
      <p:sp>
        <p:nvSpPr>
          <p:cNvPr id="6" name="Foliennummernplatzhalter 5"/>
          <p:cNvSpPr>
            <a:spLocks noGrp="1"/>
          </p:cNvSpPr>
          <p:nvPr>
            <p:ph type="sldNum" sz="quarter" idx="12"/>
          </p:nvPr>
        </p:nvSpPr>
        <p:spPr/>
        <p:txBody>
          <a:bodyPr/>
          <a:lstStyle/>
          <a:p>
            <a:fld id="{82344FB1-8EC1-4FF7-866A-0D88036E5554}"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82344FB1-8EC1-4FF7-866A-0D88036E5554}"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6218BD0A-B88B-495F-9E27-32EEDAA5BA81}" type="datetime1">
              <a:rPr lang="de-DE" smtClean="0"/>
              <a:t>07.03.2011</a:t>
            </a:fld>
            <a:endParaRPr lang="de-DE"/>
          </a:p>
        </p:txBody>
      </p:sp>
      <p:sp>
        <p:nvSpPr>
          <p:cNvPr id="5" name="Fußzeilenplatzhalter 4"/>
          <p:cNvSpPr>
            <a:spLocks noGrp="1"/>
          </p:cNvSpPr>
          <p:nvPr>
            <p:ph type="ftr" sz="quarter" idx="11"/>
          </p:nvPr>
        </p:nvSpPr>
        <p:spPr/>
        <p:txBody>
          <a:bodyPr/>
          <a:lstStyle/>
          <a:p>
            <a:r>
              <a:rPr lang="de-DE" smtClean="0"/>
              <a:t>PD Dr. Jutta Heinz (FSU Jena): Weltvertrauen</a:t>
            </a:r>
            <a:endParaRPr lang="de-DE"/>
          </a:p>
        </p:txBody>
      </p:sp>
      <p:sp>
        <p:nvSpPr>
          <p:cNvPr id="2" name="Vertikaler Titel 1"/>
          <p:cNvSpPr>
            <a:spLocks noGrp="1"/>
          </p:cNvSpPr>
          <p:nvPr>
            <p:ph type="title" orient="vert"/>
          </p:nvPr>
        </p:nvSpPr>
        <p:spPr>
          <a:xfrm>
            <a:off x="7391400" y="304801"/>
            <a:ext cx="1447800" cy="5851525"/>
          </a:xfrm>
        </p:spPr>
        <p:txBody>
          <a:bodyPr vert="eaVert"/>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D07D4FC-F543-4E93-87A7-99F389DD8591}" type="datetime1">
              <a:rPr lang="de-DE" smtClean="0"/>
              <a:t>07.03.2011</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smtClean="0"/>
              <a:t>PD Dr. Jutta Heinz (FSU Jena): Weltvertrauen</a:t>
            </a:r>
            <a:endParaRPr lang="de-DE"/>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2344FB1-8EC1-4FF7-866A-0D88036E5554}"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hyperlink" Target="http://de.wikipedia.org/wiki/Erwartung_(Soziologie)" TargetMode="External"/><Relationship Id="rId7" Type="http://schemas.openxmlformats.org/officeDocument/2006/relationships/hyperlink" Target="http://de.wikipedia.org/wiki/Vertrauen#cite_note-0" TargetMode="External"/><Relationship Id="rId2" Type="http://schemas.openxmlformats.org/officeDocument/2006/relationships/hyperlink" Target="http://de.wikipedia.org/wiki/Hoffnung" TargetMode="External"/><Relationship Id="rId1" Type="http://schemas.openxmlformats.org/officeDocument/2006/relationships/slideLayout" Target="../slideLayouts/slideLayout5.xml"/><Relationship Id="rId6" Type="http://schemas.openxmlformats.org/officeDocument/2006/relationships/hyperlink" Target="http://de.wikipedia.org/wiki/Authentizit%C3%A4t" TargetMode="External"/><Relationship Id="rId5" Type="http://schemas.openxmlformats.org/officeDocument/2006/relationships/hyperlink" Target="http://de.wikipedia.org/wiki/Glaubw%C3%BCrdigkeit" TargetMode="External"/><Relationship Id="rId4" Type="http://schemas.openxmlformats.org/officeDocument/2006/relationships/hyperlink" Target="http://de.wikipedia.org/wiki/Moral"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jpeg"/><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jpg"/><Relationship Id="rId1" Type="http://schemas.openxmlformats.org/officeDocument/2006/relationships/slideLayout" Target="../slideLayouts/slideLayout5.xml"/><Relationship Id="rId6" Type="http://schemas.microsoft.com/office/2007/relationships/hdphoto" Target="../media/hdphoto5.wdp"/><Relationship Id="rId5" Type="http://schemas.openxmlformats.org/officeDocument/2006/relationships/image" Target="../media/image22.jpeg"/><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tertitel 7"/>
          <p:cNvSpPr>
            <a:spLocks noGrp="1"/>
          </p:cNvSpPr>
          <p:nvPr>
            <p:ph type="subTitle" idx="1"/>
          </p:nvPr>
        </p:nvSpPr>
        <p:spPr>
          <a:xfrm>
            <a:off x="683568" y="2819400"/>
            <a:ext cx="7776864" cy="1752600"/>
          </a:xfrm>
        </p:spPr>
        <p:txBody>
          <a:bodyPr>
            <a:normAutofit/>
          </a:bodyPr>
          <a:lstStyle/>
          <a:p>
            <a:r>
              <a:rPr lang="de-DE" dirty="0"/>
              <a:t>„Wir sind keine Skeptiker, denn </a:t>
            </a:r>
            <a:r>
              <a:rPr lang="de-DE" dirty="0" smtClean="0"/>
              <a:t>wir wissen</a:t>
            </a:r>
            <a:r>
              <a:rPr lang="de-DE" dirty="0"/>
              <a:t>“</a:t>
            </a:r>
            <a:br>
              <a:rPr lang="de-DE" dirty="0"/>
            </a:br>
            <a:r>
              <a:rPr lang="de-DE" dirty="0"/>
              <a:t>Interdisziplinäres Kolloquium, Düsseldorf, </a:t>
            </a:r>
            <a:r>
              <a:rPr lang="de-DE" dirty="0" smtClean="0"/>
              <a:t/>
            </a:r>
            <a:br>
              <a:rPr lang="de-DE" dirty="0" smtClean="0"/>
            </a:br>
            <a:r>
              <a:rPr lang="de-DE" dirty="0" smtClean="0"/>
              <a:t>9</a:t>
            </a:r>
            <a:r>
              <a:rPr lang="de-DE" dirty="0"/>
              <a:t>. bis 11. März 2011</a:t>
            </a:r>
          </a:p>
        </p:txBody>
      </p:sp>
      <p:sp>
        <p:nvSpPr>
          <p:cNvPr id="7" name="Titel 6"/>
          <p:cNvSpPr>
            <a:spLocks noGrp="1"/>
          </p:cNvSpPr>
          <p:nvPr>
            <p:ph type="ctrTitle"/>
          </p:nvPr>
        </p:nvSpPr>
        <p:spPr>
          <a:xfrm>
            <a:off x="685800" y="381000"/>
            <a:ext cx="7772400" cy="1535832"/>
          </a:xfrm>
          <a:ln>
            <a:solidFill>
              <a:schemeClr val="tx1"/>
            </a:solidFill>
          </a:ln>
          <a:effectLst>
            <a:outerShdw blurRad="50800" dist="38100" dir="2700000" algn="tl" rotWithShape="0">
              <a:prstClr val="black">
                <a:alpha val="40000"/>
              </a:prstClr>
            </a:outerShdw>
          </a:effectLst>
        </p:spPr>
        <p:txBody>
          <a:bodyPr>
            <a:normAutofit fontScale="90000"/>
          </a:bodyPr>
          <a:lstStyle/>
          <a:p>
            <a:pPr>
              <a:spcBef>
                <a:spcPts val="1200"/>
              </a:spcBef>
            </a:pPr>
            <a:r>
              <a:rPr lang="de-DE" dirty="0" smtClean="0"/>
              <a:t/>
            </a:r>
            <a:br>
              <a:rPr lang="de-DE" dirty="0" smtClean="0"/>
            </a:br>
            <a:r>
              <a:rPr lang="de-DE" dirty="0"/>
              <a:t/>
            </a:r>
            <a:br>
              <a:rPr lang="de-DE" dirty="0"/>
            </a:br>
            <a:r>
              <a:rPr lang="de-DE" dirty="0" smtClean="0"/>
              <a:t/>
            </a:r>
            <a:br>
              <a:rPr lang="de-DE" dirty="0" smtClean="0"/>
            </a:br>
            <a:r>
              <a:rPr lang="de-DE" dirty="0" smtClean="0">
                <a:solidFill>
                  <a:schemeClr val="accent3"/>
                </a:solidFill>
              </a:rPr>
              <a:t>Weltvertrauen</a:t>
            </a:r>
            <a:br>
              <a:rPr lang="de-DE" dirty="0" smtClean="0">
                <a:solidFill>
                  <a:schemeClr val="accent3"/>
                </a:solidFill>
              </a:rPr>
            </a:br>
            <a:r>
              <a:rPr lang="de-DE" sz="2200" dirty="0">
                <a:solidFill>
                  <a:schemeClr val="accent3"/>
                </a:solidFill>
              </a:rPr>
              <a:t>Geschichte einer </a:t>
            </a:r>
            <a:r>
              <a:rPr lang="de-DE" sz="2200" dirty="0" smtClean="0">
                <a:solidFill>
                  <a:schemeClr val="accent3"/>
                </a:solidFill>
              </a:rPr>
              <a:t>Denkfigur</a:t>
            </a:r>
            <a:r>
              <a:rPr lang="de-DE" sz="2200" dirty="0">
                <a:solidFill>
                  <a:schemeClr val="tx2"/>
                </a:solidFill>
              </a:rPr>
              <a:t/>
            </a:r>
            <a:br>
              <a:rPr lang="de-DE" sz="2200" dirty="0">
                <a:solidFill>
                  <a:schemeClr val="tx2"/>
                </a:solidFill>
              </a:rPr>
            </a:br>
            <a:endParaRPr lang="de-DE" sz="2200" dirty="0"/>
          </a:p>
        </p:txBody>
      </p:sp>
      <p:pic>
        <p:nvPicPr>
          <p:cNvPr id="9" name="Grafik 8"/>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2966284" y="3789040"/>
            <a:ext cx="3211432" cy="2286462"/>
          </a:xfrm>
          <a:prstGeom prst="rect">
            <a:avLst/>
          </a:prstGeom>
          <a:ln w="952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39480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u="sng" dirty="0" smtClean="0"/>
              <a:t>Gliederung</a:t>
            </a:r>
            <a:endParaRPr lang="de-DE" sz="2400" u="sng" dirty="0"/>
          </a:p>
        </p:txBody>
      </p:sp>
      <p:sp>
        <p:nvSpPr>
          <p:cNvPr id="3" name="Datumsplatzhalter 2"/>
          <p:cNvSpPr>
            <a:spLocks noGrp="1"/>
          </p:cNvSpPr>
          <p:nvPr>
            <p:ph type="dt" sz="half" idx="10"/>
          </p:nvPr>
        </p:nvSpPr>
        <p:spPr/>
        <p:txBody>
          <a:bodyPr/>
          <a:lstStyle/>
          <a:p>
            <a:fld id="{C9A3C6FE-8112-482B-8925-E5B44C10C414}" type="datetime1">
              <a:rPr lang="de-DE" smtClean="0"/>
              <a:t>07.03.2011</a:t>
            </a:fld>
            <a:endParaRPr lang="de-DE" dirty="0"/>
          </a:p>
        </p:txBody>
      </p:sp>
      <p:sp>
        <p:nvSpPr>
          <p:cNvPr id="5" name="Foliennummernplatzhalter 4"/>
          <p:cNvSpPr>
            <a:spLocks noGrp="1"/>
          </p:cNvSpPr>
          <p:nvPr>
            <p:ph type="sldNum" sz="quarter" idx="12"/>
          </p:nvPr>
        </p:nvSpPr>
        <p:spPr/>
        <p:txBody>
          <a:bodyPr/>
          <a:lstStyle/>
          <a:p>
            <a:fld id="{82344FB1-8EC1-4FF7-866A-0D88036E5554}" type="slidenum">
              <a:rPr lang="de-DE" smtClean="0"/>
              <a:t>2</a:t>
            </a:fld>
            <a:endParaRPr lang="de-DE" dirty="0"/>
          </a:p>
        </p:txBody>
      </p:sp>
      <p:sp>
        <p:nvSpPr>
          <p:cNvPr id="8" name="Inhaltsplatzhalter 7"/>
          <p:cNvSpPr>
            <a:spLocks noGrp="1"/>
          </p:cNvSpPr>
          <p:nvPr>
            <p:ph sz="half" idx="1"/>
          </p:nvPr>
        </p:nvSpPr>
        <p:spPr>
          <a:xfrm>
            <a:off x="323528" y="1556792"/>
            <a:ext cx="4176464" cy="4465704"/>
          </a:xfrm>
        </p:spPr>
        <p:txBody>
          <a:bodyPr>
            <a:normAutofit/>
          </a:bodyPr>
          <a:lstStyle/>
          <a:p>
            <a:pPr marL="0" indent="0" algn="ctr">
              <a:buNone/>
            </a:pPr>
            <a:endParaRPr lang="de-DE" sz="2400" dirty="0" smtClean="0"/>
          </a:p>
          <a:p>
            <a:pPr marL="0" indent="0" algn="ctr">
              <a:buNone/>
            </a:pPr>
            <a:endParaRPr lang="de-DE" sz="2400" dirty="0"/>
          </a:p>
          <a:p>
            <a:pPr marL="0" indent="0" algn="ctr">
              <a:buNone/>
            </a:pPr>
            <a:r>
              <a:rPr lang="de-DE" sz="2400" dirty="0" smtClean="0"/>
              <a:t>I.</a:t>
            </a:r>
            <a:br>
              <a:rPr lang="de-DE" sz="2400" dirty="0" smtClean="0"/>
            </a:br>
            <a:r>
              <a:rPr lang="de-DE" sz="2400" dirty="0" smtClean="0"/>
              <a:t>Was </a:t>
            </a:r>
            <a:r>
              <a:rPr lang="de-DE" sz="2400" dirty="0"/>
              <a:t>ist </a:t>
            </a:r>
            <a:r>
              <a:rPr lang="de-DE" sz="2400" dirty="0" smtClean="0"/>
              <a:t>Vertrauen?</a:t>
            </a:r>
          </a:p>
          <a:p>
            <a:pPr marL="0" indent="0" algn="ctr">
              <a:buNone/>
            </a:pPr>
            <a:r>
              <a:rPr lang="de-DE" sz="2400" dirty="0" smtClean="0">
                <a:solidFill>
                  <a:srgbClr val="FF0000"/>
                </a:solidFill>
              </a:rPr>
              <a:t>Definitionen</a:t>
            </a:r>
          </a:p>
          <a:p>
            <a:pPr marL="514350" indent="-514350">
              <a:buAutoNum type="romanUcPeriod"/>
            </a:pPr>
            <a:endParaRPr lang="de-DE" sz="2400" dirty="0">
              <a:solidFill>
                <a:srgbClr val="FF0000"/>
              </a:solidFill>
            </a:endParaRPr>
          </a:p>
          <a:p>
            <a:pPr marL="514350" indent="-514350">
              <a:buAutoNum type="romanUcPeriod"/>
            </a:pPr>
            <a:endParaRPr lang="de-DE" sz="2400" dirty="0" smtClean="0">
              <a:solidFill>
                <a:srgbClr val="FF0000"/>
              </a:solidFill>
            </a:endParaRPr>
          </a:p>
          <a:p>
            <a:pPr marL="514350" indent="-514350">
              <a:buAutoNum type="romanUcPeriod"/>
            </a:pPr>
            <a:endParaRPr lang="de-DE" sz="2400" dirty="0">
              <a:solidFill>
                <a:srgbClr val="FF0000"/>
              </a:solidFill>
            </a:endParaRPr>
          </a:p>
          <a:p>
            <a:pPr marL="514350" indent="-514350">
              <a:buAutoNum type="romanUcPeriod"/>
            </a:pPr>
            <a:endParaRPr lang="de-DE" sz="2400" dirty="0" smtClean="0">
              <a:solidFill>
                <a:srgbClr val="FF0000"/>
              </a:solidFill>
            </a:endParaRPr>
          </a:p>
          <a:p>
            <a:pPr marL="514350" indent="-514350">
              <a:buAutoNum type="romanUcPeriod"/>
            </a:pPr>
            <a:endParaRPr lang="de-DE" sz="2400" dirty="0">
              <a:solidFill>
                <a:srgbClr val="FF0000"/>
              </a:solidFill>
            </a:endParaRPr>
          </a:p>
          <a:p>
            <a:pPr marL="514350" indent="-514350">
              <a:buAutoNum type="romanUcPeriod"/>
            </a:pPr>
            <a:endParaRPr lang="de-DE" sz="2400" dirty="0" smtClean="0">
              <a:solidFill>
                <a:srgbClr val="FF0000"/>
              </a:solidFill>
            </a:endParaRPr>
          </a:p>
          <a:p>
            <a:pPr marL="0" indent="0">
              <a:buNone/>
            </a:pPr>
            <a:endParaRPr lang="de-DE" sz="8000" dirty="0" smtClean="0"/>
          </a:p>
          <a:p>
            <a:pPr marL="0" indent="0">
              <a:buNone/>
            </a:pPr>
            <a:endParaRPr lang="de-DE" sz="8000" dirty="0" smtClean="0"/>
          </a:p>
          <a:p>
            <a:pPr marL="0" indent="0">
              <a:buNone/>
            </a:pPr>
            <a:endParaRPr lang="de-DE" sz="8000" dirty="0" smtClean="0"/>
          </a:p>
          <a:p>
            <a:pPr marL="0" indent="0">
              <a:spcBef>
                <a:spcPts val="0"/>
              </a:spcBef>
              <a:buNone/>
            </a:pPr>
            <a:endParaRPr lang="de-DE" sz="8000" dirty="0" smtClean="0"/>
          </a:p>
          <a:p>
            <a:pPr marL="0" indent="0">
              <a:spcBef>
                <a:spcPts val="0"/>
              </a:spcBef>
              <a:buNone/>
            </a:pPr>
            <a:endParaRPr lang="de-DE" sz="8000" dirty="0"/>
          </a:p>
          <a:p>
            <a:pPr marL="432000" indent="-432000" algn="ctr">
              <a:buFont typeface="+mj-lt"/>
              <a:buAutoNum type="romanUcPeriod"/>
            </a:pPr>
            <a:endParaRPr lang="de-DE" sz="8000" dirty="0"/>
          </a:p>
          <a:p>
            <a:pPr marL="0" indent="0" hangingPunct="0">
              <a:buNone/>
              <a:tabLst>
                <a:tab pos="900000" algn="l"/>
              </a:tabLst>
            </a:pPr>
            <a:endParaRPr lang="de-DE" sz="8000" dirty="0" smtClean="0"/>
          </a:p>
          <a:p>
            <a:pPr marL="432000" indent="-432000" hangingPunct="0">
              <a:buFont typeface="+mj-lt"/>
              <a:buAutoNum type="romanUcPeriod"/>
            </a:pPr>
            <a:endParaRPr lang="de-DE" sz="5500" dirty="0"/>
          </a:p>
          <a:p>
            <a:pPr marL="432000" indent="-432000" hangingPunct="0">
              <a:buFont typeface="+mj-lt"/>
              <a:buAutoNum type="romanUcPeriod"/>
            </a:pPr>
            <a:endParaRPr lang="de-DE" sz="5500" dirty="0"/>
          </a:p>
          <a:p>
            <a:pPr marL="432000" indent="-432000" hangingPunct="0">
              <a:buFont typeface="+mj-lt"/>
              <a:buAutoNum type="romanUcPeriod"/>
            </a:pPr>
            <a:endParaRPr lang="de-DE" sz="5500" dirty="0" smtClean="0"/>
          </a:p>
          <a:p>
            <a:pPr marL="432000" indent="-432000" hangingPunct="0">
              <a:spcBef>
                <a:spcPts val="1200"/>
              </a:spcBef>
              <a:buFont typeface="+mj-lt"/>
              <a:buAutoNum type="romanUcPeriod"/>
            </a:pPr>
            <a:endParaRPr lang="de-DE" sz="5500" dirty="0" smtClean="0"/>
          </a:p>
          <a:p>
            <a:pPr marL="0" indent="-540000"/>
            <a:endParaRPr lang="de-DE" sz="5500" dirty="0" smtClean="0"/>
          </a:p>
          <a:p>
            <a:endParaRPr lang="de-DE" sz="5500" i="1" dirty="0" smtClean="0"/>
          </a:p>
          <a:p>
            <a:endParaRPr lang="de-DE" dirty="0"/>
          </a:p>
        </p:txBody>
      </p:sp>
      <p:sp>
        <p:nvSpPr>
          <p:cNvPr id="2" name="Inhaltsplatzhalter 1"/>
          <p:cNvSpPr>
            <a:spLocks noGrp="1"/>
          </p:cNvSpPr>
          <p:nvPr>
            <p:ph sz="half" idx="2"/>
          </p:nvPr>
        </p:nvSpPr>
        <p:spPr>
          <a:xfrm>
            <a:off x="4572000" y="1340768"/>
            <a:ext cx="4392488" cy="4828306"/>
          </a:xfrm>
        </p:spPr>
        <p:txBody>
          <a:bodyPr>
            <a:normAutofit/>
          </a:bodyPr>
          <a:lstStyle/>
          <a:p>
            <a:pPr>
              <a:lnSpc>
                <a:spcPct val="120000"/>
              </a:lnSpc>
              <a:spcBef>
                <a:spcPts val="600"/>
              </a:spcBef>
              <a:buFont typeface="Wingdings" pitchFamily="2" charset="2"/>
              <a:buChar char="Ø"/>
            </a:pPr>
            <a:endParaRPr lang="de-DE" sz="1800" dirty="0" smtClean="0"/>
          </a:p>
          <a:p>
            <a:pPr>
              <a:lnSpc>
                <a:spcPct val="120000"/>
              </a:lnSpc>
              <a:spcBef>
                <a:spcPts val="600"/>
              </a:spcBef>
              <a:buFont typeface="Wingdings" pitchFamily="2" charset="2"/>
              <a:buChar char="Ø"/>
            </a:pPr>
            <a:endParaRPr lang="de-DE" sz="1800" dirty="0"/>
          </a:p>
          <a:p>
            <a:pPr>
              <a:lnSpc>
                <a:spcPct val="120000"/>
              </a:lnSpc>
              <a:spcBef>
                <a:spcPts val="600"/>
              </a:spcBef>
              <a:buFont typeface="Wingdings" pitchFamily="2" charset="2"/>
              <a:buChar char="Ø"/>
            </a:pPr>
            <a:endParaRPr lang="de-DE" sz="1800" dirty="0" smtClean="0"/>
          </a:p>
          <a:p>
            <a:pPr>
              <a:lnSpc>
                <a:spcPct val="120000"/>
              </a:lnSpc>
              <a:spcBef>
                <a:spcPts val="600"/>
              </a:spcBef>
              <a:buFont typeface="Wingdings" pitchFamily="2" charset="2"/>
              <a:buChar char="Ø"/>
            </a:pPr>
            <a:r>
              <a:rPr lang="de-DE" sz="1800" dirty="0" smtClean="0"/>
              <a:t>Lexikalische </a:t>
            </a:r>
            <a:r>
              <a:rPr lang="de-DE" sz="1800" dirty="0"/>
              <a:t>Definitionen: </a:t>
            </a:r>
            <a:br>
              <a:rPr lang="de-DE" sz="1800" dirty="0"/>
            </a:br>
            <a:r>
              <a:rPr lang="de-DE" sz="1800" dirty="0" smtClean="0">
                <a:solidFill>
                  <a:schemeClr val="tx2"/>
                </a:solidFill>
              </a:rPr>
              <a:t>“</a:t>
            </a:r>
            <a:r>
              <a:rPr lang="de-DE" sz="1800" dirty="0">
                <a:solidFill>
                  <a:schemeClr val="tx2"/>
                </a:solidFill>
              </a:rPr>
              <a:t>So ist er auch verbunden, auf Gott sein Vertrauen zu setzen“ </a:t>
            </a:r>
          </a:p>
          <a:p>
            <a:pPr>
              <a:lnSpc>
                <a:spcPct val="120000"/>
              </a:lnSpc>
              <a:spcBef>
                <a:spcPts val="600"/>
              </a:spcBef>
              <a:buFont typeface="Wingdings" pitchFamily="2" charset="2"/>
              <a:buChar char="Ø"/>
            </a:pPr>
            <a:r>
              <a:rPr lang="de-DE" sz="1800" dirty="0" smtClean="0"/>
              <a:t>Systemtheorie </a:t>
            </a:r>
            <a:r>
              <a:rPr lang="de-DE" sz="1800" dirty="0"/>
              <a:t>des Vertrauens bei Luhmann: </a:t>
            </a:r>
            <a:r>
              <a:rPr lang="de-DE" sz="1800" dirty="0">
                <a:solidFill>
                  <a:schemeClr val="tx2"/>
                </a:solidFill>
              </a:rPr>
              <a:t>„Vertrauen ist letztlich immer </a:t>
            </a:r>
            <a:r>
              <a:rPr lang="de-DE" sz="1800" dirty="0" err="1">
                <a:solidFill>
                  <a:schemeClr val="tx2"/>
                </a:solidFill>
              </a:rPr>
              <a:t>unbegründbar</a:t>
            </a:r>
            <a:r>
              <a:rPr lang="de-DE" sz="1800" dirty="0">
                <a:solidFill>
                  <a:schemeClr val="tx2"/>
                </a:solidFill>
              </a:rPr>
              <a:t>“ </a:t>
            </a:r>
            <a:endParaRPr lang="de-DE" sz="1800" dirty="0" smtClean="0">
              <a:solidFill>
                <a:schemeClr val="tx2"/>
              </a:solidFill>
            </a:endParaRPr>
          </a:p>
          <a:p>
            <a:pPr>
              <a:lnSpc>
                <a:spcPct val="120000"/>
              </a:lnSpc>
              <a:spcBef>
                <a:spcPts val="600"/>
              </a:spcBef>
              <a:buFont typeface="Wingdings" pitchFamily="2" charset="2"/>
              <a:buChar char="Ø"/>
            </a:pPr>
            <a:endParaRPr lang="de-DE" sz="2300" dirty="0" smtClean="0">
              <a:solidFill>
                <a:schemeClr val="tx2"/>
              </a:solidFill>
            </a:endParaRPr>
          </a:p>
          <a:p>
            <a:pPr>
              <a:lnSpc>
                <a:spcPct val="120000"/>
              </a:lnSpc>
              <a:spcBef>
                <a:spcPts val="600"/>
              </a:spcBef>
              <a:buFont typeface="Wingdings" pitchFamily="2" charset="2"/>
              <a:buChar char="Ø"/>
            </a:pPr>
            <a:endParaRPr lang="de-DE" sz="2300" dirty="0">
              <a:solidFill>
                <a:schemeClr val="tx2"/>
              </a:solidFill>
            </a:endParaRPr>
          </a:p>
          <a:p>
            <a:pPr>
              <a:lnSpc>
                <a:spcPct val="120000"/>
              </a:lnSpc>
              <a:spcBef>
                <a:spcPts val="600"/>
              </a:spcBef>
              <a:buFont typeface="Wingdings" pitchFamily="2" charset="2"/>
              <a:buChar char="Ø"/>
            </a:pPr>
            <a:endParaRPr lang="de-DE" sz="2300" dirty="0" smtClean="0">
              <a:solidFill>
                <a:schemeClr val="tx2"/>
              </a:solidFill>
            </a:endParaRPr>
          </a:p>
          <a:p>
            <a:pPr>
              <a:lnSpc>
                <a:spcPct val="120000"/>
              </a:lnSpc>
              <a:spcBef>
                <a:spcPts val="600"/>
              </a:spcBef>
              <a:buFont typeface="Wingdings" pitchFamily="2" charset="2"/>
              <a:buChar char="Ø"/>
            </a:pPr>
            <a:endParaRPr lang="de-DE" sz="2300" dirty="0">
              <a:solidFill>
                <a:schemeClr val="tx2"/>
              </a:solidFill>
            </a:endParaRPr>
          </a:p>
          <a:p>
            <a:pPr>
              <a:lnSpc>
                <a:spcPct val="120000"/>
              </a:lnSpc>
              <a:spcBef>
                <a:spcPts val="600"/>
              </a:spcBef>
              <a:buFont typeface="Wingdings" pitchFamily="2" charset="2"/>
              <a:buChar char="Ø"/>
            </a:pPr>
            <a:endParaRPr lang="de-DE" sz="2300" dirty="0">
              <a:solidFill>
                <a:schemeClr val="tx2"/>
              </a:solidFill>
            </a:endParaRPr>
          </a:p>
          <a:p>
            <a:pPr>
              <a:lnSpc>
                <a:spcPct val="120000"/>
              </a:lnSpc>
              <a:spcBef>
                <a:spcPts val="600"/>
              </a:spcBef>
              <a:buFont typeface="Wingdings" pitchFamily="2" charset="2"/>
              <a:buChar char="Ø"/>
            </a:pPr>
            <a:endParaRPr lang="de-DE" sz="2300" dirty="0" smtClean="0">
              <a:solidFill>
                <a:schemeClr val="tx2"/>
              </a:solidFill>
            </a:endParaRPr>
          </a:p>
          <a:p>
            <a:pPr>
              <a:lnSpc>
                <a:spcPct val="120000"/>
              </a:lnSpc>
              <a:spcBef>
                <a:spcPts val="600"/>
              </a:spcBef>
              <a:buFont typeface="Wingdings" pitchFamily="2" charset="2"/>
              <a:buChar char="Ø"/>
            </a:pPr>
            <a:endParaRPr lang="de-DE" sz="2300" dirty="0">
              <a:solidFill>
                <a:schemeClr val="tx2"/>
              </a:solidFill>
            </a:endParaRPr>
          </a:p>
          <a:p>
            <a:pPr>
              <a:lnSpc>
                <a:spcPct val="120000"/>
              </a:lnSpc>
              <a:spcBef>
                <a:spcPts val="600"/>
              </a:spcBef>
              <a:buFont typeface="Wingdings" pitchFamily="2" charset="2"/>
              <a:buChar char="Ø"/>
            </a:pPr>
            <a:endParaRPr lang="de-DE" sz="2300" dirty="0">
              <a:solidFill>
                <a:schemeClr val="tx2"/>
              </a:solidFill>
            </a:endParaRPr>
          </a:p>
          <a:p>
            <a:pPr>
              <a:lnSpc>
                <a:spcPct val="120000"/>
              </a:lnSpc>
              <a:spcBef>
                <a:spcPts val="0"/>
              </a:spcBef>
              <a:buFont typeface="Wingdings" pitchFamily="2" charset="2"/>
              <a:buChar char="Ø"/>
            </a:pPr>
            <a:endParaRPr lang="de-DE" sz="2300" dirty="0" smtClean="0"/>
          </a:p>
          <a:p>
            <a:pPr hangingPunct="0">
              <a:lnSpc>
                <a:spcPct val="120000"/>
              </a:lnSpc>
              <a:spcBef>
                <a:spcPts val="600"/>
              </a:spcBef>
              <a:buFont typeface="Wingdings" pitchFamily="2" charset="2"/>
              <a:buChar char="Ø"/>
            </a:pPr>
            <a:endParaRPr lang="de-DE" sz="6400" dirty="0" smtClean="0">
              <a:solidFill>
                <a:schemeClr val="accent3"/>
              </a:solidFill>
            </a:endParaRPr>
          </a:p>
          <a:p>
            <a:pPr>
              <a:lnSpc>
                <a:spcPct val="120000"/>
              </a:lnSpc>
              <a:spcBef>
                <a:spcPts val="600"/>
              </a:spcBef>
            </a:pPr>
            <a:endParaRPr lang="de-DE" sz="6400" dirty="0"/>
          </a:p>
        </p:txBody>
      </p:sp>
      <p:sp>
        <p:nvSpPr>
          <p:cNvPr id="6" name="Textplatzhalter 5"/>
          <p:cNvSpPr>
            <a:spLocks noGrp="1"/>
          </p:cNvSpPr>
          <p:nvPr>
            <p:ph type="body" idx="4294967295"/>
          </p:nvPr>
        </p:nvSpPr>
        <p:spPr>
          <a:xfrm flipH="1">
            <a:off x="-1548680" y="1844824"/>
            <a:ext cx="540568" cy="412601"/>
          </a:xfrm>
        </p:spPr>
        <p:txBody>
          <a:bodyPr>
            <a:normAutofit fontScale="92500" lnSpcReduction="20000"/>
          </a:bodyPr>
          <a:lstStyle/>
          <a:p>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8344" y="404664"/>
            <a:ext cx="936874" cy="432048"/>
          </a:xfrm>
          <a:prstGeom prst="rect">
            <a:avLst/>
          </a:prstGeom>
          <a:ln>
            <a:solidFill>
              <a:schemeClr val="tx1"/>
            </a:solidFill>
          </a:ln>
        </p:spPr>
      </p:pic>
      <p:sp>
        <p:nvSpPr>
          <p:cNvPr id="10" name="Fußzeilenplatzhalter 9"/>
          <p:cNvSpPr>
            <a:spLocks noGrp="1"/>
          </p:cNvSpPr>
          <p:nvPr>
            <p:ph type="ftr" sz="quarter" idx="11"/>
          </p:nvPr>
        </p:nvSpPr>
        <p:spPr/>
        <p:txBody>
          <a:bodyPr/>
          <a:lstStyle/>
          <a:p>
            <a:r>
              <a:rPr lang="de-DE" dirty="0" smtClean="0"/>
              <a:t>PD Dr. Jutta Heinz (FSU Jena): Weltvertrauen</a:t>
            </a:r>
            <a:endParaRPr lang="de-DE" dirty="0"/>
          </a:p>
        </p:txBody>
      </p:sp>
    </p:spTree>
    <p:extLst>
      <p:ext uri="{BB962C8B-B14F-4D97-AF65-F5344CB8AC3E}">
        <p14:creationId xmlns:p14="http://schemas.microsoft.com/office/powerpoint/2010/main" val="63628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ln>
            <a:solidFill>
              <a:schemeClr val="bg2"/>
            </a:solidFill>
          </a:ln>
          <a:effectLst>
            <a:outerShdw blurRad="50800" dist="38100" dir="2700000" algn="tl" rotWithShape="0">
              <a:prstClr val="black">
                <a:alpha val="40000"/>
              </a:prstClr>
            </a:outerShdw>
          </a:effectLst>
        </p:spPr>
        <p:txBody>
          <a:bodyPr>
            <a:normAutofit/>
          </a:bodyPr>
          <a:lstStyle/>
          <a:p>
            <a:r>
              <a:rPr lang="de-DE" sz="2400" u="sng" dirty="0" smtClean="0"/>
              <a:t>Gliederung</a:t>
            </a:r>
            <a:endParaRPr lang="de-DE" sz="2400" u="sng" dirty="0"/>
          </a:p>
        </p:txBody>
      </p:sp>
      <p:sp>
        <p:nvSpPr>
          <p:cNvPr id="3" name="Datumsplatzhalter 2"/>
          <p:cNvSpPr>
            <a:spLocks noGrp="1"/>
          </p:cNvSpPr>
          <p:nvPr>
            <p:ph type="dt" sz="half" idx="10"/>
          </p:nvPr>
        </p:nvSpPr>
        <p:spPr/>
        <p:txBody>
          <a:bodyPr/>
          <a:lstStyle/>
          <a:p>
            <a:fld id="{F1462464-932C-42BA-B3FB-9741C3C0467C}" type="datetime1">
              <a:rPr lang="de-DE" smtClean="0"/>
              <a:t>07.03.2011</a:t>
            </a:fld>
            <a:endParaRPr lang="de-DE"/>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5" name="Foliennummernplatzhalter 4"/>
          <p:cNvSpPr>
            <a:spLocks noGrp="1"/>
          </p:cNvSpPr>
          <p:nvPr>
            <p:ph type="sldNum" sz="quarter" idx="12"/>
          </p:nvPr>
        </p:nvSpPr>
        <p:spPr/>
        <p:txBody>
          <a:bodyPr/>
          <a:lstStyle/>
          <a:p>
            <a:fld id="{82344FB1-8EC1-4FF7-866A-0D88036E5554}" type="slidenum">
              <a:rPr lang="de-DE" smtClean="0"/>
              <a:t>3</a:t>
            </a:fld>
            <a:endParaRPr lang="de-DE"/>
          </a:p>
        </p:txBody>
      </p:sp>
      <p:sp>
        <p:nvSpPr>
          <p:cNvPr id="8" name="Inhaltsplatzhalter 7"/>
          <p:cNvSpPr>
            <a:spLocks noGrp="1"/>
          </p:cNvSpPr>
          <p:nvPr>
            <p:ph sz="half" idx="1"/>
          </p:nvPr>
        </p:nvSpPr>
        <p:spPr/>
        <p:txBody>
          <a:bodyPr>
            <a:normAutofit fontScale="55000" lnSpcReduction="20000"/>
          </a:bodyPr>
          <a:lstStyle/>
          <a:p>
            <a:endParaRPr lang="de-DE" sz="2800" dirty="0" smtClean="0"/>
          </a:p>
          <a:p>
            <a:endParaRPr lang="de-DE" sz="2800" dirty="0"/>
          </a:p>
          <a:p>
            <a:pPr marL="0" indent="0">
              <a:buNone/>
            </a:pPr>
            <a:endParaRPr lang="de-DE" sz="2800" dirty="0" smtClean="0"/>
          </a:p>
          <a:p>
            <a:pPr marL="0" indent="0" algn="ctr">
              <a:buNone/>
            </a:pPr>
            <a:r>
              <a:rPr lang="de-DE" sz="4400" dirty="0" smtClean="0"/>
              <a:t>II.</a:t>
            </a:r>
          </a:p>
          <a:p>
            <a:pPr marL="0" indent="0" algn="ctr">
              <a:buNone/>
            </a:pPr>
            <a:r>
              <a:rPr lang="de-DE" sz="4400" dirty="0" smtClean="0"/>
              <a:t/>
            </a:r>
            <a:br>
              <a:rPr lang="de-DE" sz="4400" dirty="0" smtClean="0"/>
            </a:br>
            <a:r>
              <a:rPr lang="de-DE" sz="4400" dirty="0" smtClean="0"/>
              <a:t>Wie </a:t>
            </a:r>
            <a:r>
              <a:rPr lang="de-DE" sz="4400" dirty="0"/>
              <a:t>äußert sich </a:t>
            </a:r>
            <a:br>
              <a:rPr lang="de-DE" sz="4400" dirty="0"/>
            </a:br>
            <a:r>
              <a:rPr lang="de-DE" sz="4400" dirty="0" smtClean="0"/>
              <a:t>Vertrauen?</a:t>
            </a:r>
          </a:p>
          <a:p>
            <a:pPr marL="0" indent="0" algn="ctr">
              <a:buNone/>
            </a:pPr>
            <a:r>
              <a:rPr lang="de-DE" sz="4400" dirty="0" smtClean="0">
                <a:solidFill>
                  <a:schemeClr val="tx2"/>
                </a:solidFill>
              </a:rPr>
              <a:t>Systematik</a:t>
            </a:r>
            <a:endParaRPr lang="de-DE" sz="4400" dirty="0">
              <a:solidFill>
                <a:schemeClr val="tx2"/>
              </a:solidFill>
            </a:endParaRPr>
          </a:p>
          <a:p>
            <a:endParaRPr lang="de-DE" dirty="0"/>
          </a:p>
        </p:txBody>
      </p:sp>
      <p:sp>
        <p:nvSpPr>
          <p:cNvPr id="9" name="Inhaltsplatzhalter 8"/>
          <p:cNvSpPr>
            <a:spLocks noGrp="1"/>
          </p:cNvSpPr>
          <p:nvPr>
            <p:ph sz="half" idx="2"/>
          </p:nvPr>
        </p:nvSpPr>
        <p:spPr/>
        <p:txBody>
          <a:bodyPr>
            <a:normAutofit fontScale="55000" lnSpcReduction="20000"/>
          </a:bodyPr>
          <a:lstStyle/>
          <a:p>
            <a:pPr>
              <a:lnSpc>
                <a:spcPct val="120000"/>
              </a:lnSpc>
              <a:spcBef>
                <a:spcPts val="0"/>
              </a:spcBef>
              <a:buFont typeface="Wingdings" pitchFamily="2" charset="2"/>
              <a:buChar char="Ø"/>
            </a:pPr>
            <a:endParaRPr lang="de-DE" sz="2800" dirty="0" smtClean="0"/>
          </a:p>
          <a:p>
            <a:pPr>
              <a:lnSpc>
                <a:spcPct val="120000"/>
              </a:lnSpc>
              <a:spcBef>
                <a:spcPts val="0"/>
              </a:spcBef>
              <a:buFont typeface="Wingdings" pitchFamily="2" charset="2"/>
              <a:buChar char="Ø"/>
            </a:pPr>
            <a:endParaRPr lang="de-DE" sz="2800" dirty="0" smtClean="0"/>
          </a:p>
          <a:p>
            <a:pPr>
              <a:lnSpc>
                <a:spcPct val="120000"/>
              </a:lnSpc>
              <a:spcBef>
                <a:spcPts val="0"/>
              </a:spcBef>
              <a:buFont typeface="Wingdings" pitchFamily="2" charset="2"/>
              <a:buChar char="Ø"/>
            </a:pPr>
            <a:r>
              <a:rPr lang="de-DE" sz="2800" dirty="0" smtClean="0"/>
              <a:t>Gottvertrauen</a:t>
            </a:r>
            <a:r>
              <a:rPr lang="de-DE" sz="2800" dirty="0"/>
              <a:t>: </a:t>
            </a:r>
            <a:br>
              <a:rPr lang="de-DE" sz="2800" dirty="0"/>
            </a:br>
            <a:r>
              <a:rPr lang="de-DE" sz="2800" dirty="0">
                <a:solidFill>
                  <a:schemeClr val="tx2"/>
                </a:solidFill>
              </a:rPr>
              <a:t>„Ich werde das ewige Leben erlangen“</a:t>
            </a:r>
          </a:p>
          <a:p>
            <a:pPr>
              <a:lnSpc>
                <a:spcPct val="120000"/>
              </a:lnSpc>
              <a:spcBef>
                <a:spcPts val="600"/>
              </a:spcBef>
              <a:buFont typeface="Wingdings" pitchFamily="2" charset="2"/>
              <a:buChar char="Ø"/>
            </a:pPr>
            <a:r>
              <a:rPr lang="de-DE" sz="2800" dirty="0"/>
              <a:t>Vertrauen zwischen Kindern und Eltern: </a:t>
            </a:r>
            <a:br>
              <a:rPr lang="de-DE" sz="2800" dirty="0"/>
            </a:br>
            <a:r>
              <a:rPr lang="de-DE" sz="2800" dirty="0">
                <a:solidFill>
                  <a:schemeClr val="tx2"/>
                </a:solidFill>
              </a:rPr>
              <a:t>„Meine Mutter wird für mich sorgen“</a:t>
            </a:r>
          </a:p>
          <a:p>
            <a:pPr>
              <a:lnSpc>
                <a:spcPct val="120000"/>
              </a:lnSpc>
              <a:spcBef>
                <a:spcPts val="600"/>
              </a:spcBef>
              <a:buFont typeface="Wingdings" pitchFamily="2" charset="2"/>
              <a:buChar char="Ø"/>
            </a:pPr>
            <a:r>
              <a:rPr lang="de-DE" sz="2800" dirty="0"/>
              <a:t>Vertrauen zwischen Freunden (und Liebenden): </a:t>
            </a:r>
            <a:br>
              <a:rPr lang="de-DE" sz="2800" dirty="0"/>
            </a:br>
            <a:r>
              <a:rPr lang="de-DE" sz="2800" dirty="0">
                <a:solidFill>
                  <a:schemeClr val="tx2"/>
                </a:solidFill>
              </a:rPr>
              <a:t>„Mein Freund wird immer zu mir stehen“</a:t>
            </a:r>
          </a:p>
          <a:p>
            <a:pPr>
              <a:lnSpc>
                <a:spcPct val="120000"/>
              </a:lnSpc>
              <a:spcBef>
                <a:spcPts val="600"/>
              </a:spcBef>
              <a:buFont typeface="Wingdings" pitchFamily="2" charset="2"/>
              <a:buChar char="Ø"/>
            </a:pPr>
            <a:r>
              <a:rPr lang="de-DE" sz="2800" dirty="0"/>
              <a:t>Vertrauen in Institutionen und Verhältnisse: </a:t>
            </a:r>
            <a:br>
              <a:rPr lang="de-DE" sz="2800" dirty="0"/>
            </a:br>
            <a:r>
              <a:rPr lang="de-DE" sz="2800" dirty="0">
                <a:solidFill>
                  <a:schemeClr val="tx2"/>
                </a:solidFill>
              </a:rPr>
              <a:t>„Andere werden in meinem Interesse handeln“</a:t>
            </a:r>
          </a:p>
          <a:p>
            <a:pPr>
              <a:lnSpc>
                <a:spcPct val="120000"/>
              </a:lnSpc>
              <a:spcBef>
                <a:spcPts val="600"/>
              </a:spcBef>
              <a:buFont typeface="Wingdings" pitchFamily="2" charset="2"/>
              <a:buChar char="Ø"/>
            </a:pPr>
            <a:r>
              <a:rPr lang="de-DE" sz="2800" dirty="0"/>
              <a:t>Selbstvertrauen: </a:t>
            </a:r>
            <a:r>
              <a:rPr lang="de-DE" sz="2800" dirty="0">
                <a:solidFill>
                  <a:schemeClr val="tx2"/>
                </a:solidFill>
              </a:rPr>
              <a:t>„I </a:t>
            </a:r>
            <a:r>
              <a:rPr lang="de-DE" sz="2800" dirty="0" err="1">
                <a:solidFill>
                  <a:schemeClr val="tx2"/>
                </a:solidFill>
              </a:rPr>
              <a:t>can</a:t>
            </a:r>
            <a:r>
              <a:rPr lang="de-DE" sz="2800" dirty="0">
                <a:solidFill>
                  <a:schemeClr val="tx2"/>
                </a:solidFill>
              </a:rPr>
              <a:t> do </a:t>
            </a:r>
            <a:r>
              <a:rPr lang="de-DE" sz="2800" dirty="0" err="1">
                <a:solidFill>
                  <a:schemeClr val="tx2"/>
                </a:solidFill>
              </a:rPr>
              <a:t>it</a:t>
            </a:r>
            <a:r>
              <a:rPr lang="de-DE" sz="2800" dirty="0">
                <a:solidFill>
                  <a:schemeClr val="tx2"/>
                </a:solidFill>
              </a:rPr>
              <a:t>!“</a:t>
            </a:r>
          </a:p>
          <a:p>
            <a:pPr>
              <a:lnSpc>
                <a:spcPct val="120000"/>
              </a:lnSpc>
              <a:spcBef>
                <a:spcPts val="600"/>
              </a:spcBef>
              <a:buFont typeface="Wingdings" pitchFamily="2" charset="2"/>
              <a:buChar char="Ø"/>
            </a:pPr>
            <a:r>
              <a:rPr lang="de-DE" sz="2800" dirty="0"/>
              <a:t>Weltvertrauen und Lebensvertrauen: </a:t>
            </a:r>
            <a:br>
              <a:rPr lang="de-DE" sz="2800" dirty="0"/>
            </a:br>
            <a:r>
              <a:rPr lang="de-DE" sz="2800" dirty="0">
                <a:solidFill>
                  <a:schemeClr val="tx2"/>
                </a:solidFill>
              </a:rPr>
              <a:t>„Die Welt ist mir nicht feindlich gesinnt“</a:t>
            </a:r>
          </a:p>
          <a:p>
            <a:endParaRPr lang="de-DE" dirty="0"/>
          </a:p>
        </p:txBody>
      </p:sp>
      <p:pic>
        <p:nvPicPr>
          <p:cNvPr id="10" name="Grafik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8344" y="404664"/>
            <a:ext cx="936874" cy="432048"/>
          </a:xfrm>
          <a:prstGeom prst="rect">
            <a:avLst/>
          </a:prstGeom>
          <a:ln>
            <a:solidFill>
              <a:schemeClr val="tx1"/>
            </a:solidFill>
          </a:ln>
        </p:spPr>
      </p:pic>
    </p:spTree>
    <p:extLst>
      <p:ext uri="{BB962C8B-B14F-4D97-AF65-F5344CB8AC3E}">
        <p14:creationId xmlns:p14="http://schemas.microsoft.com/office/powerpoint/2010/main" val="37735629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effectLst>
            <a:outerShdw blurRad="50800" dist="38100" dir="2700000" algn="tl" rotWithShape="0">
              <a:prstClr val="black">
                <a:alpha val="40000"/>
              </a:prstClr>
            </a:outerShdw>
          </a:effectLst>
        </p:spPr>
        <p:txBody>
          <a:bodyPr>
            <a:normAutofit/>
          </a:bodyPr>
          <a:lstStyle/>
          <a:p>
            <a:r>
              <a:rPr lang="de-DE" sz="2400" u="sng" dirty="0" smtClean="0"/>
              <a:t>Gliederung</a:t>
            </a:r>
            <a:endParaRPr lang="de-DE" sz="2400" u="sng" dirty="0"/>
          </a:p>
        </p:txBody>
      </p:sp>
      <p:sp>
        <p:nvSpPr>
          <p:cNvPr id="4" name="Datumsplatzhalter 3"/>
          <p:cNvSpPr>
            <a:spLocks noGrp="1"/>
          </p:cNvSpPr>
          <p:nvPr>
            <p:ph type="dt" sz="half" idx="10"/>
          </p:nvPr>
        </p:nvSpPr>
        <p:spPr/>
        <p:txBody>
          <a:bodyPr/>
          <a:lstStyle/>
          <a:p>
            <a:fld id="{74BD0DEA-FFAD-4688-8EA0-1CA9A5D27A54}" type="datetime1">
              <a:rPr lang="de-DE" smtClean="0"/>
              <a:t>07.03.2011</a:t>
            </a:fld>
            <a:endParaRPr lang="de-DE"/>
          </a:p>
        </p:txBody>
      </p:sp>
      <p:sp>
        <p:nvSpPr>
          <p:cNvPr id="9" name="Fußzeilenplatzhalter 8"/>
          <p:cNvSpPr>
            <a:spLocks noGrp="1"/>
          </p:cNvSpPr>
          <p:nvPr>
            <p:ph type="ftr" sz="quarter" idx="11"/>
          </p:nvPr>
        </p:nvSpPr>
        <p:spPr/>
        <p:txBody>
          <a:bodyPr/>
          <a:lstStyle/>
          <a:p>
            <a:r>
              <a:rPr lang="de-DE" smtClean="0"/>
              <a:t>PD Dr. Jutta Heinz (FSU Jena): Weltvertrauen</a:t>
            </a:r>
            <a:endParaRPr lang="de-DE"/>
          </a:p>
        </p:txBody>
      </p:sp>
      <p:sp>
        <p:nvSpPr>
          <p:cNvPr id="7" name="Foliennummernplatzhalter 6"/>
          <p:cNvSpPr>
            <a:spLocks noGrp="1"/>
          </p:cNvSpPr>
          <p:nvPr>
            <p:ph type="sldNum" sz="quarter" idx="12"/>
          </p:nvPr>
        </p:nvSpPr>
        <p:spPr/>
        <p:txBody>
          <a:bodyPr/>
          <a:lstStyle/>
          <a:p>
            <a:fld id="{82344FB1-8EC1-4FF7-866A-0D88036E5554}" type="slidenum">
              <a:rPr lang="de-DE" smtClean="0"/>
              <a:t>4</a:t>
            </a:fld>
            <a:endParaRPr lang="de-DE"/>
          </a:p>
        </p:txBody>
      </p:sp>
      <p:sp>
        <p:nvSpPr>
          <p:cNvPr id="5" name="Inhaltsplatzhalter 4"/>
          <p:cNvSpPr>
            <a:spLocks noGrp="1"/>
          </p:cNvSpPr>
          <p:nvPr>
            <p:ph sz="half" idx="1"/>
          </p:nvPr>
        </p:nvSpPr>
        <p:spPr/>
        <p:txBody>
          <a:bodyPr>
            <a:normAutofit/>
          </a:bodyPr>
          <a:lstStyle/>
          <a:p>
            <a:pPr marL="0" indent="0" hangingPunct="0">
              <a:spcBef>
                <a:spcPts val="0"/>
              </a:spcBef>
              <a:buNone/>
            </a:pPr>
            <a:endParaRPr lang="de-DE" sz="2000" dirty="0" smtClean="0"/>
          </a:p>
          <a:p>
            <a:pPr marL="0" indent="0" hangingPunct="0">
              <a:spcBef>
                <a:spcPts val="0"/>
              </a:spcBef>
              <a:buNone/>
            </a:pPr>
            <a:endParaRPr lang="de-DE" sz="2000" dirty="0" smtClean="0"/>
          </a:p>
          <a:p>
            <a:pPr marL="0" indent="0" hangingPunct="0">
              <a:spcBef>
                <a:spcPts val="0"/>
              </a:spcBef>
              <a:buNone/>
            </a:pPr>
            <a:endParaRPr lang="de-DE" sz="2000" dirty="0" smtClean="0"/>
          </a:p>
          <a:p>
            <a:pPr marL="0" indent="0" algn="ctr" hangingPunct="0">
              <a:spcBef>
                <a:spcPts val="0"/>
              </a:spcBef>
              <a:buNone/>
            </a:pPr>
            <a:r>
              <a:rPr lang="de-DE" sz="2400" dirty="0" smtClean="0"/>
              <a:t>III.</a:t>
            </a:r>
            <a:br>
              <a:rPr lang="de-DE" sz="2400" dirty="0" smtClean="0"/>
            </a:br>
            <a:r>
              <a:rPr lang="de-DE" sz="2400" dirty="0" smtClean="0"/>
              <a:t>Wie </a:t>
            </a:r>
            <a:r>
              <a:rPr lang="de-DE" sz="2400" dirty="0"/>
              <a:t>entwickelt sich </a:t>
            </a:r>
            <a:r>
              <a:rPr lang="de-DE" sz="2400" dirty="0" smtClean="0"/>
              <a:t/>
            </a:r>
            <a:br>
              <a:rPr lang="de-DE" sz="2400" dirty="0" smtClean="0"/>
            </a:br>
            <a:r>
              <a:rPr lang="de-DE" sz="2400" dirty="0" smtClean="0"/>
              <a:t>Vertrauen </a:t>
            </a:r>
            <a:r>
              <a:rPr lang="de-DE" sz="2400" dirty="0"/>
              <a:t>um 1800</a:t>
            </a:r>
            <a:r>
              <a:rPr lang="de-DE" sz="2400" dirty="0" smtClean="0"/>
              <a:t>?</a:t>
            </a:r>
          </a:p>
          <a:p>
            <a:pPr marL="0" indent="0" algn="ctr" hangingPunct="0">
              <a:spcBef>
                <a:spcPts val="0"/>
              </a:spcBef>
              <a:buNone/>
            </a:pPr>
            <a:r>
              <a:rPr lang="de-DE" sz="2400" dirty="0" smtClean="0"/>
              <a:t> </a:t>
            </a:r>
            <a:br>
              <a:rPr lang="de-DE" sz="2400" dirty="0" smtClean="0"/>
            </a:br>
            <a:r>
              <a:rPr lang="de-DE" sz="2400" dirty="0" smtClean="0">
                <a:solidFill>
                  <a:schemeClr val="tx2"/>
                </a:solidFill>
              </a:rPr>
              <a:t>Literarische </a:t>
            </a:r>
            <a:r>
              <a:rPr lang="de-DE" sz="2400" dirty="0">
                <a:solidFill>
                  <a:schemeClr val="tx2"/>
                </a:solidFill>
              </a:rPr>
              <a:t>Texte </a:t>
            </a:r>
            <a:r>
              <a:rPr lang="de-DE" sz="2400" dirty="0" smtClean="0">
                <a:solidFill>
                  <a:schemeClr val="tx2"/>
                </a:solidFill>
              </a:rPr>
              <a:t/>
            </a:r>
            <a:br>
              <a:rPr lang="de-DE" sz="2400" dirty="0" smtClean="0">
                <a:solidFill>
                  <a:schemeClr val="tx2"/>
                </a:solidFill>
              </a:rPr>
            </a:br>
            <a:r>
              <a:rPr lang="de-DE" sz="2400" dirty="0" smtClean="0">
                <a:solidFill>
                  <a:schemeClr val="tx2"/>
                </a:solidFill>
              </a:rPr>
              <a:t>der </a:t>
            </a:r>
            <a:r>
              <a:rPr lang="de-DE" sz="2400" dirty="0">
                <a:solidFill>
                  <a:schemeClr val="tx2"/>
                </a:solidFill>
              </a:rPr>
              <a:t>„Revolutionsepoche“</a:t>
            </a:r>
          </a:p>
          <a:p>
            <a:pPr marL="288000" indent="-288000">
              <a:lnSpc>
                <a:spcPct val="110000"/>
              </a:lnSpc>
              <a:spcBef>
                <a:spcPts val="600"/>
              </a:spcBef>
              <a:buFont typeface="+mj-lt"/>
              <a:buAutoNum type="romanUcPeriod"/>
            </a:pPr>
            <a:endParaRPr lang="de-DE" sz="2000" dirty="0" smtClean="0"/>
          </a:p>
          <a:p>
            <a:pPr marL="288000" indent="-288000">
              <a:lnSpc>
                <a:spcPct val="110000"/>
              </a:lnSpc>
              <a:spcBef>
                <a:spcPts val="600"/>
              </a:spcBef>
              <a:buFont typeface="+mj-lt"/>
              <a:buAutoNum type="romanUcPeriod"/>
            </a:pPr>
            <a:endParaRPr lang="de-DE" sz="2000" dirty="0"/>
          </a:p>
          <a:p>
            <a:pPr marL="288000" indent="-288000">
              <a:lnSpc>
                <a:spcPct val="110000"/>
              </a:lnSpc>
              <a:spcBef>
                <a:spcPts val="600"/>
              </a:spcBef>
              <a:buFont typeface="+mj-lt"/>
              <a:buAutoNum type="romanUcPeriod"/>
            </a:pPr>
            <a:endParaRPr lang="de-DE" sz="2000" dirty="0"/>
          </a:p>
          <a:p>
            <a:endParaRPr lang="de-DE" dirty="0"/>
          </a:p>
        </p:txBody>
      </p:sp>
      <p:sp>
        <p:nvSpPr>
          <p:cNvPr id="6" name="Inhaltsplatzhalter 5"/>
          <p:cNvSpPr>
            <a:spLocks noGrp="1"/>
          </p:cNvSpPr>
          <p:nvPr>
            <p:ph sz="half" idx="2"/>
          </p:nvPr>
        </p:nvSpPr>
        <p:spPr>
          <a:xfrm>
            <a:off x="4572000" y="1371600"/>
            <a:ext cx="4267200" cy="4681728"/>
          </a:xfrm>
        </p:spPr>
        <p:txBody>
          <a:bodyPr>
            <a:normAutofit/>
          </a:bodyPr>
          <a:lstStyle/>
          <a:p>
            <a:pPr hangingPunct="0">
              <a:buFont typeface="Wingdings" pitchFamily="2" charset="2"/>
              <a:buChar char="Ø"/>
            </a:pPr>
            <a:endParaRPr lang="de-DE" sz="1600" dirty="0" smtClean="0">
              <a:solidFill>
                <a:schemeClr val="accent3">
                  <a:lumMod val="75000"/>
                </a:schemeClr>
              </a:solidFill>
            </a:endParaRPr>
          </a:p>
          <a:p>
            <a:pPr hangingPunct="0">
              <a:buFont typeface="Wingdings" pitchFamily="2" charset="2"/>
              <a:buChar char="Ø"/>
            </a:pPr>
            <a:endParaRPr lang="de-DE" sz="1600" dirty="0" smtClean="0"/>
          </a:p>
          <a:p>
            <a:pPr hangingPunct="0">
              <a:buFont typeface="Wingdings" pitchFamily="2" charset="2"/>
              <a:buChar char="Ø"/>
            </a:pPr>
            <a:endParaRPr lang="de-DE" sz="1600" dirty="0"/>
          </a:p>
          <a:p>
            <a:pPr hangingPunct="0">
              <a:buFont typeface="Wingdings" pitchFamily="2" charset="2"/>
              <a:buChar char="Ø"/>
            </a:pPr>
            <a:endParaRPr lang="de-DE" sz="1600" dirty="0" smtClean="0"/>
          </a:p>
          <a:p>
            <a:pPr hangingPunct="0">
              <a:buFont typeface="Wingdings" pitchFamily="2" charset="2"/>
              <a:buChar char="Ø"/>
            </a:pPr>
            <a:r>
              <a:rPr lang="de-DE" sz="1600" dirty="0" smtClean="0"/>
              <a:t>Vom </a:t>
            </a:r>
            <a:r>
              <a:rPr lang="de-DE" sz="1600" dirty="0"/>
              <a:t>Gottvertrauen zum Selbstvertrauen: </a:t>
            </a:r>
            <a:br>
              <a:rPr lang="de-DE" sz="1600" dirty="0"/>
            </a:br>
            <a:r>
              <a:rPr lang="de-DE" sz="1600" dirty="0">
                <a:solidFill>
                  <a:schemeClr val="tx2"/>
                </a:solidFill>
              </a:rPr>
              <a:t>„Der bessre Mensch tritt in die Welt“</a:t>
            </a:r>
          </a:p>
          <a:p>
            <a:pPr>
              <a:buFont typeface="Wingdings" pitchFamily="2" charset="2"/>
              <a:buChar char="Ø"/>
            </a:pPr>
            <a:r>
              <a:rPr lang="de-DE" sz="1600" dirty="0"/>
              <a:t>Formen des Vertrauens bei Goethe: </a:t>
            </a:r>
            <a:br>
              <a:rPr lang="de-DE" sz="1600" dirty="0"/>
            </a:br>
            <a:r>
              <a:rPr lang="de-DE" sz="1600" dirty="0">
                <a:solidFill>
                  <a:schemeClr val="tx2"/>
                </a:solidFill>
              </a:rPr>
              <a:t>„Kannst du zu der Welt Vertrauen tragen?“</a:t>
            </a:r>
          </a:p>
          <a:p>
            <a:pPr>
              <a:buFont typeface="Wingdings" pitchFamily="2" charset="2"/>
              <a:buChar char="Ø"/>
            </a:pPr>
            <a:r>
              <a:rPr lang="de-DE" sz="1600" dirty="0"/>
              <a:t>Welt- und Naturvertrauen zu Beginn des 19. Jahrhunderts: </a:t>
            </a:r>
            <a:r>
              <a:rPr lang="de-DE" sz="1600" dirty="0" smtClean="0"/>
              <a:t/>
            </a:r>
            <a:br>
              <a:rPr lang="de-DE" sz="1600" dirty="0" smtClean="0"/>
            </a:br>
            <a:r>
              <a:rPr lang="de-DE" sz="1600" dirty="0" smtClean="0">
                <a:solidFill>
                  <a:schemeClr val="tx2"/>
                </a:solidFill>
              </a:rPr>
              <a:t>„</a:t>
            </a:r>
            <a:r>
              <a:rPr lang="de-DE" sz="1600" dirty="0">
                <a:solidFill>
                  <a:schemeClr val="tx2"/>
                </a:solidFill>
              </a:rPr>
              <a:t>Und täglich lern ich mehr der Flut vertrauen</a:t>
            </a:r>
            <a:r>
              <a:rPr lang="de-DE" sz="1600" i="1" dirty="0">
                <a:solidFill>
                  <a:schemeClr val="tx2"/>
                </a:solidFill>
              </a:rPr>
              <a:t>“</a:t>
            </a:r>
          </a:p>
          <a:p>
            <a:endParaRPr lang="de-DE" sz="1600" dirty="0"/>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7380" y="476672"/>
            <a:ext cx="1037838" cy="432048"/>
          </a:xfrm>
          <a:prstGeom prst="rect">
            <a:avLst/>
          </a:prstGeom>
          <a:ln>
            <a:solidFill>
              <a:schemeClr val="tx1"/>
            </a:solidFill>
          </a:ln>
        </p:spPr>
      </p:pic>
    </p:spTree>
    <p:extLst>
      <p:ext uri="{BB962C8B-B14F-4D97-AF65-F5344CB8AC3E}">
        <p14:creationId xmlns:p14="http://schemas.microsoft.com/office/powerpoint/2010/main" val="269307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ln>
            <a:solidFill>
              <a:schemeClr val="bg2"/>
            </a:solidFill>
          </a:ln>
          <a:effectLst>
            <a:outerShdw blurRad="50800" dist="38100" dir="2700000" algn="tl" rotWithShape="0">
              <a:prstClr val="black">
                <a:alpha val="40000"/>
              </a:prstClr>
            </a:outerShdw>
          </a:effectLst>
        </p:spPr>
        <p:txBody>
          <a:bodyPr>
            <a:normAutofit fontScale="90000"/>
          </a:bodyPr>
          <a:lstStyle/>
          <a:p>
            <a:r>
              <a:rPr lang="de-DE" sz="2400" u="sng" dirty="0" smtClean="0"/>
              <a:t/>
            </a:r>
            <a:br>
              <a:rPr lang="de-DE" sz="2400" u="sng" dirty="0" smtClean="0"/>
            </a:br>
            <a:r>
              <a:rPr lang="de-DE" sz="2400" u="sng" dirty="0" smtClean="0"/>
              <a:t/>
            </a:r>
            <a:br>
              <a:rPr lang="de-DE" sz="2400" u="sng" dirty="0" smtClean="0"/>
            </a:br>
            <a:r>
              <a:rPr lang="de-DE" sz="2400" u="sng" dirty="0" smtClean="0"/>
              <a:t/>
            </a:r>
            <a:br>
              <a:rPr lang="de-DE" sz="2400" u="sng" dirty="0" smtClean="0"/>
            </a:br>
            <a:r>
              <a:rPr lang="de-DE" sz="2400" u="sng" dirty="0"/>
              <a:t/>
            </a:r>
            <a:br>
              <a:rPr lang="de-DE" sz="2400" u="sng" dirty="0"/>
            </a:br>
            <a:r>
              <a:rPr lang="de-DE" sz="2400" dirty="0" smtClean="0"/>
              <a:t>Gliederung</a:t>
            </a:r>
            <a:r>
              <a:rPr lang="de-DE" sz="2400" u="sng" dirty="0" smtClean="0"/>
              <a:t/>
            </a:r>
            <a:br>
              <a:rPr lang="de-DE" sz="2400" u="sng" dirty="0" smtClean="0"/>
            </a:br>
            <a:endParaRPr lang="de-DE" sz="2400" u="sng" dirty="0"/>
          </a:p>
        </p:txBody>
      </p:sp>
      <p:sp>
        <p:nvSpPr>
          <p:cNvPr id="3" name="Datumsplatzhalter 2"/>
          <p:cNvSpPr>
            <a:spLocks noGrp="1"/>
          </p:cNvSpPr>
          <p:nvPr>
            <p:ph type="dt" sz="half" idx="10"/>
          </p:nvPr>
        </p:nvSpPr>
        <p:spPr/>
        <p:txBody>
          <a:bodyPr/>
          <a:lstStyle/>
          <a:p>
            <a:fld id="{F1462464-932C-42BA-B3FB-9741C3C0467C}" type="datetime1">
              <a:rPr lang="de-DE" smtClean="0"/>
              <a:t>07.03.2011</a:t>
            </a:fld>
            <a:endParaRPr lang="de-DE"/>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5" name="Foliennummernplatzhalter 4"/>
          <p:cNvSpPr>
            <a:spLocks noGrp="1"/>
          </p:cNvSpPr>
          <p:nvPr>
            <p:ph type="sldNum" sz="quarter" idx="12"/>
          </p:nvPr>
        </p:nvSpPr>
        <p:spPr/>
        <p:txBody>
          <a:bodyPr/>
          <a:lstStyle/>
          <a:p>
            <a:fld id="{82344FB1-8EC1-4FF7-866A-0D88036E5554}" type="slidenum">
              <a:rPr lang="de-DE" smtClean="0"/>
              <a:t>5</a:t>
            </a:fld>
            <a:endParaRPr lang="de-DE"/>
          </a:p>
        </p:txBody>
      </p:sp>
      <p:sp>
        <p:nvSpPr>
          <p:cNvPr id="9" name="Inhaltsplatzhalter 8"/>
          <p:cNvSpPr>
            <a:spLocks noGrp="1"/>
          </p:cNvSpPr>
          <p:nvPr>
            <p:ph sz="half" idx="1"/>
          </p:nvPr>
        </p:nvSpPr>
        <p:spPr/>
        <p:txBody>
          <a:bodyPr/>
          <a:lstStyle/>
          <a:p>
            <a:pPr marL="0" indent="0" algn="ctr">
              <a:buNone/>
            </a:pPr>
            <a:endParaRPr lang="de-DE" sz="2400" dirty="0" smtClean="0"/>
          </a:p>
          <a:p>
            <a:pPr marL="0" indent="0" algn="ctr">
              <a:buNone/>
            </a:pPr>
            <a:endParaRPr lang="de-DE" sz="2400" dirty="0"/>
          </a:p>
          <a:p>
            <a:pPr marL="0" indent="0" algn="ctr">
              <a:buNone/>
            </a:pPr>
            <a:r>
              <a:rPr lang="de-DE" sz="2400" dirty="0" smtClean="0"/>
              <a:t>IV.</a:t>
            </a:r>
            <a:br>
              <a:rPr lang="de-DE" sz="2400" dirty="0" smtClean="0"/>
            </a:br>
            <a:r>
              <a:rPr lang="de-DE" sz="2400" dirty="0" smtClean="0"/>
              <a:t>Wie </a:t>
            </a:r>
            <a:r>
              <a:rPr lang="de-DE" sz="2400" dirty="0"/>
              <a:t>verhalten sich </a:t>
            </a:r>
            <a:r>
              <a:rPr lang="de-DE" sz="2400" dirty="0" smtClean="0"/>
              <a:t>Vertrauen </a:t>
            </a:r>
            <a:r>
              <a:rPr lang="de-DE" sz="2400" dirty="0"/>
              <a:t>und </a:t>
            </a:r>
            <a:r>
              <a:rPr lang="de-DE" sz="2400" dirty="0" smtClean="0"/>
              <a:t/>
            </a:r>
            <a:br>
              <a:rPr lang="de-DE" sz="2400" dirty="0" smtClean="0"/>
            </a:br>
            <a:r>
              <a:rPr lang="de-DE" sz="2400" dirty="0" smtClean="0"/>
              <a:t>Skepsis zueinander</a:t>
            </a:r>
            <a:r>
              <a:rPr lang="de-DE" sz="2400" dirty="0"/>
              <a:t>? – </a:t>
            </a:r>
            <a:r>
              <a:rPr lang="de-DE" sz="2400" dirty="0" smtClean="0"/>
              <a:t/>
            </a:r>
            <a:br>
              <a:rPr lang="de-DE" sz="2400" dirty="0" smtClean="0"/>
            </a:br>
            <a:endParaRPr lang="de-DE" sz="2400" dirty="0" smtClean="0"/>
          </a:p>
          <a:p>
            <a:pPr marL="0" indent="0" algn="ctr">
              <a:buNone/>
            </a:pPr>
            <a:r>
              <a:rPr lang="de-DE" sz="2400" dirty="0" smtClean="0">
                <a:solidFill>
                  <a:schemeClr val="tx2"/>
                </a:solidFill>
              </a:rPr>
              <a:t>Rück- </a:t>
            </a:r>
            <a:r>
              <a:rPr lang="de-DE" sz="2400" dirty="0">
                <a:solidFill>
                  <a:schemeClr val="tx2"/>
                </a:solidFill>
              </a:rPr>
              <a:t>und </a:t>
            </a:r>
            <a:r>
              <a:rPr lang="de-DE" sz="2400" dirty="0" smtClean="0">
                <a:solidFill>
                  <a:schemeClr val="tx2"/>
                </a:solidFill>
              </a:rPr>
              <a:t>Ausblick</a:t>
            </a:r>
            <a:endParaRPr lang="de-DE" sz="2400" dirty="0">
              <a:solidFill>
                <a:schemeClr val="tx2"/>
              </a:solidFill>
            </a:endParaRPr>
          </a:p>
          <a:p>
            <a:endParaRPr lang="de-DE" dirty="0"/>
          </a:p>
        </p:txBody>
      </p:sp>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8344" y="332656"/>
            <a:ext cx="1080889" cy="360040"/>
          </a:xfrm>
          <a:prstGeom prst="rect">
            <a:avLst/>
          </a:prstGeom>
          <a:ln>
            <a:solidFill>
              <a:schemeClr val="tx1"/>
            </a:solidFill>
          </a:ln>
        </p:spPr>
      </p:pic>
      <p:pic>
        <p:nvPicPr>
          <p:cNvPr id="11" name="Inhaltsplatzhalter 10"/>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20072" y="1772816"/>
            <a:ext cx="3095625" cy="4286250"/>
          </a:xfrm>
          <a:prstGeom prst="rect">
            <a:avLst/>
          </a:prstGeom>
          <a:ln w="28575">
            <a:solidFill>
              <a:schemeClr val="tx1"/>
            </a:solidFill>
          </a:ln>
        </p:spPr>
      </p:pic>
    </p:spTree>
    <p:extLst>
      <p:ext uri="{BB962C8B-B14F-4D97-AF65-F5344CB8AC3E}">
        <p14:creationId xmlns:p14="http://schemas.microsoft.com/office/powerpoint/2010/main" val="4189611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p:txBody>
          <a:bodyPr/>
          <a:lstStyle/>
          <a:p>
            <a:endParaRPr lang="de-DE" sz="1800" dirty="0" smtClean="0"/>
          </a:p>
          <a:p>
            <a:r>
              <a:rPr lang="de-DE" sz="1800" dirty="0" smtClean="0"/>
              <a:t>Sextus Empiricus</a:t>
            </a:r>
            <a:r>
              <a:rPr lang="de-DE" sz="1800" i="1" dirty="0" smtClean="0"/>
              <a:t>:</a:t>
            </a:r>
            <a:br>
              <a:rPr lang="de-DE" sz="1800" i="1" dirty="0" smtClean="0"/>
            </a:br>
            <a:r>
              <a:rPr lang="de-DE" sz="1800" i="1" dirty="0" smtClean="0"/>
              <a:t> </a:t>
            </a:r>
            <a:r>
              <a:rPr lang="de-DE" sz="1800" i="1" dirty="0" err="1"/>
              <a:t>Grundriß</a:t>
            </a:r>
            <a:r>
              <a:rPr lang="de-DE" sz="1800" i="1" dirty="0"/>
              <a:t> der pyrrhonischen Skepsis</a:t>
            </a:r>
          </a:p>
          <a:p>
            <a:endParaRPr lang="de-DE" dirty="0"/>
          </a:p>
        </p:txBody>
      </p:sp>
      <p:sp>
        <p:nvSpPr>
          <p:cNvPr id="4" name="Textplatzhalter 3"/>
          <p:cNvSpPr>
            <a:spLocks noGrp="1"/>
          </p:cNvSpPr>
          <p:nvPr>
            <p:ph type="body" sz="half" idx="3"/>
          </p:nvPr>
        </p:nvSpPr>
        <p:spPr/>
        <p:txBody>
          <a:bodyPr/>
          <a:lstStyle/>
          <a:p>
            <a:endParaRPr lang="de-DE" sz="1800" i="1" dirty="0" smtClean="0"/>
          </a:p>
          <a:p>
            <a:endParaRPr lang="de-DE" sz="1800" i="1" dirty="0"/>
          </a:p>
          <a:p>
            <a:r>
              <a:rPr lang="de-DE" sz="1800" dirty="0" smtClean="0"/>
              <a:t>Adelung</a:t>
            </a:r>
            <a:r>
              <a:rPr lang="de-DE" sz="1800" i="1" dirty="0"/>
              <a:t>: Grammatisch-kritisches Wörterbuch der Hochdeutschen Mundart</a:t>
            </a:r>
            <a:endParaRPr lang="de-DE" sz="1800" dirty="0"/>
          </a:p>
          <a:p>
            <a:endParaRPr lang="de-DE" sz="2000" dirty="0"/>
          </a:p>
          <a:p>
            <a:endParaRPr lang="de-DE" dirty="0"/>
          </a:p>
        </p:txBody>
      </p:sp>
      <p:sp>
        <p:nvSpPr>
          <p:cNvPr id="5" name="Datumsplatzhalter 4"/>
          <p:cNvSpPr>
            <a:spLocks noGrp="1"/>
          </p:cNvSpPr>
          <p:nvPr>
            <p:ph type="dt" sz="half" idx="10"/>
          </p:nvPr>
        </p:nvSpPr>
        <p:spPr/>
        <p:txBody>
          <a:bodyPr/>
          <a:lstStyle/>
          <a:p>
            <a:fld id="{CE133C8D-EAF1-4696-AC06-3F1CC48A7372}" type="datetime1">
              <a:rPr lang="de-DE" smtClean="0"/>
              <a:t>07.03.2011</a:t>
            </a:fld>
            <a:endParaRPr lang="de-DE" dirty="0"/>
          </a:p>
        </p:txBody>
      </p:sp>
      <p:sp>
        <p:nvSpPr>
          <p:cNvPr id="2" name="Fußzeilenplatzhalter 1"/>
          <p:cNvSpPr>
            <a:spLocks noGrp="1"/>
          </p:cNvSpPr>
          <p:nvPr>
            <p:ph type="ftr" sz="quarter" idx="11"/>
          </p:nvPr>
        </p:nvSpPr>
        <p:spPr/>
        <p:txBody>
          <a:bodyPr/>
          <a:lstStyle/>
          <a:p>
            <a:r>
              <a:rPr lang="de-DE" smtClean="0"/>
              <a:t>PD Dr. Jutta Heinz (FSU Jena): Weltvertrauen</a:t>
            </a:r>
            <a:endParaRPr lang="de-DE"/>
          </a:p>
        </p:txBody>
      </p:sp>
      <p:sp>
        <p:nvSpPr>
          <p:cNvPr id="8" name="Inhaltsplatzhalter 7"/>
          <p:cNvSpPr>
            <a:spLocks noGrp="1"/>
          </p:cNvSpPr>
          <p:nvPr>
            <p:ph sz="quarter" idx="2"/>
          </p:nvPr>
        </p:nvSpPr>
        <p:spPr/>
        <p:txBody>
          <a:bodyPr anchor="t">
            <a:normAutofit fontScale="47500" lnSpcReduction="20000"/>
          </a:bodyPr>
          <a:lstStyle/>
          <a:p>
            <a:pPr marL="0" indent="0">
              <a:lnSpc>
                <a:spcPct val="120000"/>
              </a:lnSpc>
              <a:buNone/>
            </a:pPr>
            <a:endParaRPr lang="de-DE" sz="3400" dirty="0" smtClean="0"/>
          </a:p>
          <a:p>
            <a:pPr marL="0" indent="0">
              <a:lnSpc>
                <a:spcPct val="120000"/>
              </a:lnSpc>
              <a:buNone/>
            </a:pPr>
            <a:r>
              <a:rPr lang="de-DE" sz="3400" dirty="0" smtClean="0"/>
              <a:t>Das </a:t>
            </a:r>
            <a:r>
              <a:rPr lang="de-DE" sz="3400" dirty="0"/>
              <a:t>motivierende Prinzip der Skepsis nennen wir die Hoffnung auf Seelenruhe. Denn die geistig Höherstehenden unter den Menschen, beunruhigt über die Ungleichförmigkeit in den Dingen und </a:t>
            </a:r>
            <a:r>
              <a:rPr lang="de-DE" sz="3400" i="1" dirty="0"/>
              <a:t>ratlos</a:t>
            </a:r>
            <a:r>
              <a:rPr lang="de-DE" sz="3400" dirty="0"/>
              <a:t>, welchen von ihnen man eher zustimmen sollte, gelangten dahin zu untersuchen, was wahr ist in den Dingen und was falsch, um durch die Entscheidung dieser Frage Ruhe zu finden</a:t>
            </a:r>
            <a:r>
              <a:rPr lang="de-DE" sz="3400" dirty="0" smtClean="0"/>
              <a:t>.</a:t>
            </a:r>
          </a:p>
          <a:p>
            <a:pPr marL="0" indent="0">
              <a:lnSpc>
                <a:spcPct val="120000"/>
              </a:lnSpc>
              <a:buNone/>
            </a:pPr>
            <a:endParaRPr lang="de-DE" sz="4500" i="1" dirty="0" smtClean="0"/>
          </a:p>
          <a:p>
            <a:endParaRPr lang="de-DE" sz="2500" i="1" dirty="0"/>
          </a:p>
          <a:p>
            <a:endParaRPr lang="de-DE" sz="2500" i="1" dirty="0"/>
          </a:p>
        </p:txBody>
      </p:sp>
      <p:sp>
        <p:nvSpPr>
          <p:cNvPr id="9" name="Inhaltsplatzhalter 8"/>
          <p:cNvSpPr>
            <a:spLocks noGrp="1"/>
          </p:cNvSpPr>
          <p:nvPr>
            <p:ph sz="quarter" idx="4"/>
          </p:nvPr>
        </p:nvSpPr>
        <p:spPr/>
        <p:txBody>
          <a:bodyPr anchor="t">
            <a:noAutofit/>
          </a:bodyPr>
          <a:lstStyle/>
          <a:p>
            <a:pPr marL="0" indent="0">
              <a:spcBef>
                <a:spcPts val="0"/>
              </a:spcBef>
              <a:buNone/>
            </a:pPr>
            <a:endParaRPr lang="de-DE" sz="1600" b="1" dirty="0" smtClean="0"/>
          </a:p>
          <a:p>
            <a:pPr marL="0" indent="0">
              <a:spcBef>
                <a:spcPts val="0"/>
              </a:spcBef>
              <a:buNone/>
            </a:pPr>
            <a:r>
              <a:rPr lang="de-DE" sz="1600" b="1" dirty="0" smtClean="0"/>
              <a:t>Das </a:t>
            </a:r>
            <a:r>
              <a:rPr lang="de-DE" sz="1600" b="1" dirty="0"/>
              <a:t>Vertrauen</a:t>
            </a:r>
            <a:r>
              <a:rPr lang="de-DE" sz="1600" dirty="0"/>
              <a:t>, des -s, </a:t>
            </a:r>
            <a:r>
              <a:rPr lang="de-DE" sz="1600" i="1" dirty="0" err="1"/>
              <a:t>plur</a:t>
            </a:r>
            <a:r>
              <a:rPr lang="de-DE" sz="1600" i="1" dirty="0"/>
              <a:t>. </a:t>
            </a:r>
            <a:r>
              <a:rPr lang="de-DE" sz="1600" i="1" dirty="0" err="1"/>
              <a:t>car</a:t>
            </a:r>
            <a:r>
              <a:rPr lang="de-DE" sz="1600" i="1" dirty="0"/>
              <a:t>.</a:t>
            </a:r>
            <a:r>
              <a:rPr lang="de-DE" sz="1600" dirty="0"/>
              <a:t> nicht sowohl die Handlung des Vertrauens, in welcher Bedeutung dieses Wort indessen auch nicht selten ist, als vielmehr die feste Erwartung eines Guten von jemanden, und in </a:t>
            </a:r>
            <a:r>
              <a:rPr lang="de-DE" sz="1600" dirty="0" err="1"/>
              <a:t>engerm</a:t>
            </a:r>
            <a:r>
              <a:rPr lang="de-DE" sz="1600" dirty="0"/>
              <a:t> Verstande, seiner Sicherheit, seiner Wohlfahrt, wo dieses Wort einen </a:t>
            </a:r>
            <a:r>
              <a:rPr lang="de-DE" sz="1600" dirty="0" err="1"/>
              <a:t>höhern</a:t>
            </a:r>
            <a:r>
              <a:rPr lang="de-DE" sz="1600" dirty="0"/>
              <a:t> Grad der Erwartung bezeichnet, als </a:t>
            </a:r>
            <a:r>
              <a:rPr lang="de-DE" sz="1600" dirty="0" err="1"/>
              <a:t>Hofnung</a:t>
            </a:r>
            <a:r>
              <a:rPr lang="de-DE" sz="1600" dirty="0"/>
              <a:t>, aber einen </a:t>
            </a:r>
            <a:r>
              <a:rPr lang="de-DE" sz="1600" dirty="0" err="1"/>
              <a:t>schwächern</a:t>
            </a:r>
            <a:r>
              <a:rPr lang="de-DE" sz="1600" dirty="0"/>
              <a:t>, als Zuversicht. </a:t>
            </a:r>
            <a:r>
              <a:rPr lang="de-DE" sz="1600" dirty="0" smtClean="0"/>
              <a:t> […] So </a:t>
            </a:r>
            <a:r>
              <a:rPr lang="de-DE" sz="1600" dirty="0"/>
              <a:t>auch, Vertrauen zu Gott haben, die Erfüllung seiner Zusagen von ihm erwarten.  </a:t>
            </a:r>
            <a:r>
              <a:rPr lang="de-DE" sz="1600" dirty="0" smtClean="0"/>
              <a:t>[…]</a:t>
            </a:r>
            <a:endParaRPr lang="de-DE" sz="1600" dirty="0"/>
          </a:p>
        </p:txBody>
      </p:sp>
      <p:sp>
        <p:nvSpPr>
          <p:cNvPr id="10" name="Foliennummernplatzhalter 9"/>
          <p:cNvSpPr>
            <a:spLocks noGrp="1"/>
          </p:cNvSpPr>
          <p:nvPr>
            <p:ph type="sldNum" sz="quarter" idx="12"/>
          </p:nvPr>
        </p:nvSpPr>
        <p:spPr/>
        <p:txBody>
          <a:bodyPr/>
          <a:lstStyle/>
          <a:p>
            <a:fld id="{82344FB1-8EC1-4FF7-866A-0D88036E5554}" type="slidenum">
              <a:rPr lang="de-DE" smtClean="0"/>
              <a:t>6</a:t>
            </a:fld>
            <a:endParaRPr lang="de-DE"/>
          </a:p>
        </p:txBody>
      </p:sp>
      <p:sp>
        <p:nvSpPr>
          <p:cNvPr id="7" name="Titel 6"/>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fontScale="90000"/>
          </a:bodyPr>
          <a:lstStyle/>
          <a:p>
            <a:r>
              <a:rPr lang="de-DE" sz="2700" dirty="0" smtClean="0"/>
              <a:t>I. Was ist Vertrauen? </a:t>
            </a:r>
            <a:br>
              <a:rPr lang="de-DE" sz="2700" dirty="0" smtClean="0"/>
            </a:br>
            <a:r>
              <a:rPr lang="de-DE" sz="2000" u="sng" dirty="0" smtClean="0">
                <a:solidFill>
                  <a:schemeClr val="tx2"/>
                </a:solidFill>
              </a:rPr>
              <a:t>Lexikalische Definitionen</a:t>
            </a:r>
            <a:endParaRPr lang="de-DE" sz="2000" u="sng" dirty="0">
              <a:solidFill>
                <a:schemeClr val="tx2"/>
              </a:solidFill>
            </a:endParaRPr>
          </a:p>
        </p:txBody>
      </p:sp>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8344" y="332656"/>
            <a:ext cx="1080889" cy="360040"/>
          </a:xfrm>
          <a:prstGeom prst="rect">
            <a:avLst/>
          </a:prstGeom>
          <a:ln>
            <a:solidFill>
              <a:schemeClr val="tx1"/>
            </a:solidFill>
          </a:ln>
        </p:spPr>
      </p:pic>
    </p:spTree>
    <p:extLst>
      <p:ext uri="{BB962C8B-B14F-4D97-AF65-F5344CB8AC3E}">
        <p14:creationId xmlns:p14="http://schemas.microsoft.com/office/powerpoint/2010/main" val="2587606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301751" y="1524000"/>
            <a:ext cx="8591497" cy="732974"/>
          </a:xfrm>
        </p:spPr>
        <p:txBody>
          <a:bodyPr/>
          <a:lstStyle/>
          <a:p>
            <a:pPr algn="ctr"/>
            <a:r>
              <a:rPr lang="de-DE" sz="1800" dirty="0" smtClean="0"/>
              <a:t>Wikipedia</a:t>
            </a:r>
            <a:endParaRPr lang="de-DE" sz="1800" dirty="0"/>
          </a:p>
        </p:txBody>
      </p:sp>
      <p:sp>
        <p:nvSpPr>
          <p:cNvPr id="10" name="Textplatzhalter 9"/>
          <p:cNvSpPr>
            <a:spLocks noGrp="1"/>
          </p:cNvSpPr>
          <p:nvPr>
            <p:ph type="body" sz="half" idx="3"/>
          </p:nvPr>
        </p:nvSpPr>
        <p:spPr>
          <a:xfrm>
            <a:off x="10116616" y="1700808"/>
            <a:ext cx="876729" cy="410696"/>
          </a:xfrm>
        </p:spPr>
        <p:txBody>
          <a:bodyPr/>
          <a:lstStyle/>
          <a:p>
            <a:endParaRPr lang="de-DE" dirty="0"/>
          </a:p>
        </p:txBody>
      </p:sp>
      <p:sp>
        <p:nvSpPr>
          <p:cNvPr id="3" name="Datumsplatzhalter 2"/>
          <p:cNvSpPr>
            <a:spLocks noGrp="1"/>
          </p:cNvSpPr>
          <p:nvPr>
            <p:ph type="dt" sz="half" idx="10"/>
          </p:nvPr>
        </p:nvSpPr>
        <p:spPr/>
        <p:txBody>
          <a:bodyPr/>
          <a:lstStyle/>
          <a:p>
            <a:fld id="{F1462464-932C-42BA-B3FB-9741C3C0467C}" type="datetime1">
              <a:rPr lang="de-DE" smtClean="0"/>
              <a:t>07.03.2011</a:t>
            </a:fld>
            <a:endParaRPr lang="de-DE"/>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6" name="Inhaltsplatzhalter 5"/>
          <p:cNvSpPr>
            <a:spLocks noGrp="1"/>
          </p:cNvSpPr>
          <p:nvPr>
            <p:ph sz="quarter" idx="2"/>
          </p:nvPr>
        </p:nvSpPr>
        <p:spPr>
          <a:xfrm>
            <a:off x="301752" y="2471383"/>
            <a:ext cx="8446712" cy="3818404"/>
          </a:xfrm>
        </p:spPr>
        <p:txBody>
          <a:bodyPr>
            <a:normAutofit fontScale="40000" lnSpcReduction="20000"/>
          </a:bodyPr>
          <a:lstStyle/>
          <a:p>
            <a:pPr marL="0" indent="0">
              <a:lnSpc>
                <a:spcPct val="120000"/>
              </a:lnSpc>
              <a:buNone/>
            </a:pPr>
            <a:endParaRPr lang="de-DE" sz="4500" dirty="0" smtClean="0"/>
          </a:p>
          <a:p>
            <a:pPr marL="0" indent="0">
              <a:lnSpc>
                <a:spcPct val="120000"/>
              </a:lnSpc>
              <a:buNone/>
            </a:pPr>
            <a:r>
              <a:rPr lang="de-DE" sz="4500" dirty="0" smtClean="0"/>
              <a:t>Unter </a:t>
            </a:r>
            <a:r>
              <a:rPr lang="de-DE" sz="4500" b="1" dirty="0"/>
              <a:t>Vertrauen</a:t>
            </a:r>
            <a:r>
              <a:rPr lang="de-DE" sz="4500" dirty="0"/>
              <a:t> wird die Annahme verstanden, dass Entwicklungen einen positiven oder erwarteten Verlauf nehmen. Ein wichtiges Merkmal ist dabei das Vorhandensein einer Handlungsalternative. Dies unterscheidet Vertrauen von </a:t>
            </a:r>
            <a:r>
              <a:rPr lang="de-DE" sz="4500" u="sng" dirty="0">
                <a:hlinkClick r:id="rId2"/>
              </a:rPr>
              <a:t>Hoffnung</a:t>
            </a:r>
            <a:r>
              <a:rPr lang="de-DE" sz="4500" dirty="0"/>
              <a:t>. Vertrauen beschreibt auch die </a:t>
            </a:r>
            <a:r>
              <a:rPr lang="de-DE" sz="4500" u="sng" dirty="0">
                <a:hlinkClick r:id="rId3" tooltip="Erwartung (Soziologie)"/>
              </a:rPr>
              <a:t>Erwartung</a:t>
            </a:r>
            <a:r>
              <a:rPr lang="de-DE" sz="4500" dirty="0"/>
              <a:t> an Bezugspersonen oder Organisationen, dass deren künftige Handlungen sich im Rahmen von gemeinsamen Werten oder </a:t>
            </a:r>
            <a:r>
              <a:rPr lang="de-DE" sz="4500" u="sng" dirty="0">
                <a:hlinkClick r:id="rId4" tooltip="Moral"/>
              </a:rPr>
              <a:t>moralischen</a:t>
            </a:r>
            <a:r>
              <a:rPr lang="de-DE" sz="4500" dirty="0"/>
              <a:t> Vorstellungen bewegen werden. Vertrauen wird durch </a:t>
            </a:r>
            <a:r>
              <a:rPr lang="de-DE" sz="4500" u="sng" dirty="0" err="1" smtClean="0">
                <a:hlinkClick r:id="rId5"/>
              </a:rPr>
              <a:t>Glaubwürdigkei</a:t>
            </a:r>
            <a:r>
              <a:rPr lang="de-DE" sz="4800" dirty="0" err="1"/>
              <a:t>und</a:t>
            </a:r>
            <a:r>
              <a:rPr lang="de-DE" sz="4800" dirty="0"/>
              <a:t> </a:t>
            </a:r>
            <a:r>
              <a:rPr lang="de-DE" sz="4800" u="sng" dirty="0">
                <a:hlinkClick r:id="rId6"/>
              </a:rPr>
              <a:t>Authentizität</a:t>
            </a:r>
            <a:r>
              <a:rPr lang="de-DE" sz="4800" dirty="0"/>
              <a:t> begründet,</a:t>
            </a:r>
            <a:r>
              <a:rPr lang="de-DE" sz="4800" u="sng" baseline="30000" dirty="0">
                <a:hlinkClick r:id="rId7"/>
              </a:rPr>
              <a:t>[1]</a:t>
            </a:r>
            <a:r>
              <a:rPr lang="de-DE" sz="4800" dirty="0"/>
              <a:t> wirkt sich in der Gegenwart aus, ist aber auf künftige Ereignisse gerichtet.</a:t>
            </a:r>
          </a:p>
          <a:p>
            <a:pPr marL="0" indent="0">
              <a:lnSpc>
                <a:spcPct val="120000"/>
              </a:lnSpc>
              <a:buNone/>
            </a:pPr>
            <a:r>
              <a:rPr lang="de-DE" sz="4800" dirty="0"/>
              <a:t>Die Verwendung des Begriffs ist in den Wissenschaften unterschiedlich und auch innerhalb einer Disziplin oft umstritten.</a:t>
            </a:r>
          </a:p>
          <a:p>
            <a:pPr marL="0" indent="0">
              <a:lnSpc>
                <a:spcPct val="120000"/>
              </a:lnSpc>
              <a:buNone/>
            </a:pPr>
            <a:endParaRPr lang="de-DE" sz="4800" i="1" dirty="0"/>
          </a:p>
        </p:txBody>
      </p:sp>
      <p:sp>
        <p:nvSpPr>
          <p:cNvPr id="7" name="Inhaltsplatzhalter 6"/>
          <p:cNvSpPr>
            <a:spLocks noGrp="1"/>
          </p:cNvSpPr>
          <p:nvPr>
            <p:ph sz="quarter" idx="4"/>
          </p:nvPr>
        </p:nvSpPr>
        <p:spPr/>
        <p:txBody>
          <a:bodyPr>
            <a:normAutofit/>
          </a:bodyPr>
          <a:lstStyle/>
          <a:p>
            <a:endParaRPr lang="de-DE" dirty="0"/>
          </a:p>
          <a:p>
            <a:endParaRPr lang="de-DE" dirty="0"/>
          </a:p>
        </p:txBody>
      </p:sp>
      <p:sp>
        <p:nvSpPr>
          <p:cNvPr id="5" name="Foliennummernplatzhalter 4"/>
          <p:cNvSpPr>
            <a:spLocks noGrp="1"/>
          </p:cNvSpPr>
          <p:nvPr>
            <p:ph type="sldNum" sz="quarter" idx="12"/>
          </p:nvPr>
        </p:nvSpPr>
        <p:spPr/>
        <p:txBody>
          <a:bodyPr/>
          <a:lstStyle/>
          <a:p>
            <a:fld id="{82344FB1-8EC1-4FF7-866A-0D88036E5554}" type="slidenum">
              <a:rPr lang="de-DE" smtClean="0"/>
              <a:t>7</a:t>
            </a:fld>
            <a:endParaRPr lang="de-DE"/>
          </a:p>
        </p:txBody>
      </p:sp>
      <p:sp>
        <p:nvSpPr>
          <p:cNvPr id="2" name="Titel 1"/>
          <p:cNvSpPr>
            <a:spLocks noGrp="1"/>
          </p:cNvSpPr>
          <p:nvPr>
            <p:ph type="title"/>
          </p:nvPr>
        </p:nvSpPr>
        <p:spPr>
          <a:effectLst>
            <a:outerShdw blurRad="50800" dist="38100" dir="2700000" algn="tl" rotWithShape="0">
              <a:prstClr val="black">
                <a:alpha val="40000"/>
              </a:prstClr>
            </a:outerShdw>
          </a:effectLst>
        </p:spPr>
        <p:txBody>
          <a:bodyPr>
            <a:noAutofit/>
          </a:bodyPr>
          <a:lstStyle/>
          <a:p>
            <a:r>
              <a:rPr lang="de-DE" sz="2400" dirty="0"/>
              <a:t>I. Was ist Vertrauen? </a:t>
            </a:r>
            <a:r>
              <a:rPr lang="de-DE" sz="2400" dirty="0" smtClean="0"/>
              <a:t/>
            </a:r>
            <a:br>
              <a:rPr lang="de-DE" sz="2400" dirty="0" smtClean="0"/>
            </a:br>
            <a:r>
              <a:rPr lang="de-DE" sz="2000" u="sng" dirty="0" smtClean="0">
                <a:solidFill>
                  <a:schemeClr val="tx2"/>
                </a:solidFill>
              </a:rPr>
              <a:t>Lexikalische Definitionen</a:t>
            </a:r>
            <a:endParaRPr lang="de-DE" sz="2000" dirty="0"/>
          </a:p>
        </p:txBody>
      </p:sp>
      <p:pic>
        <p:nvPicPr>
          <p:cNvPr id="8" name="Grafik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12360" y="260648"/>
            <a:ext cx="1080889" cy="360040"/>
          </a:xfrm>
          <a:prstGeom prst="rect">
            <a:avLst/>
          </a:prstGeom>
          <a:ln>
            <a:solidFill>
              <a:schemeClr val="tx1"/>
            </a:solidFill>
          </a:ln>
        </p:spPr>
      </p:pic>
    </p:spTree>
    <p:extLst>
      <p:ext uri="{BB962C8B-B14F-4D97-AF65-F5344CB8AC3E}">
        <p14:creationId xmlns:p14="http://schemas.microsoft.com/office/powerpoint/2010/main" val="12271030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301752" y="1524000"/>
            <a:ext cx="8590728" cy="732974"/>
          </a:xfrm>
        </p:spPr>
        <p:txBody>
          <a:bodyPr/>
          <a:lstStyle/>
          <a:p>
            <a:pPr algn="ctr"/>
            <a:endParaRPr lang="de-DE" sz="1800" dirty="0" smtClean="0"/>
          </a:p>
          <a:p>
            <a:pPr algn="ctr"/>
            <a:r>
              <a:rPr lang="de-DE" sz="1800" dirty="0" smtClean="0"/>
              <a:t>Niklas </a:t>
            </a:r>
            <a:r>
              <a:rPr lang="de-DE" sz="1800" dirty="0"/>
              <a:t>Luhmann: </a:t>
            </a:r>
            <a:r>
              <a:rPr lang="de-DE" sz="1800" dirty="0" smtClean="0"/>
              <a:t/>
            </a:r>
            <a:br>
              <a:rPr lang="de-DE" sz="1800" dirty="0" smtClean="0"/>
            </a:br>
            <a:r>
              <a:rPr lang="de-DE" sz="1800" i="1" dirty="0" smtClean="0"/>
              <a:t>Vertrauen</a:t>
            </a:r>
            <a:r>
              <a:rPr lang="de-DE" sz="1800" i="1" dirty="0"/>
              <a:t>. Ein Mechanismus der Reduktion sozialer Komplexität </a:t>
            </a:r>
          </a:p>
          <a:p>
            <a:endParaRPr lang="de-DE" dirty="0"/>
          </a:p>
        </p:txBody>
      </p:sp>
      <p:sp>
        <p:nvSpPr>
          <p:cNvPr id="4" name="Textplatzhalter 3"/>
          <p:cNvSpPr>
            <a:spLocks noGrp="1"/>
          </p:cNvSpPr>
          <p:nvPr>
            <p:ph type="body" sz="half" idx="3"/>
          </p:nvPr>
        </p:nvSpPr>
        <p:spPr>
          <a:xfrm>
            <a:off x="10332640" y="1916832"/>
            <a:ext cx="732713" cy="338688"/>
          </a:xfrm>
        </p:spPr>
        <p:txBody>
          <a:bodyPr/>
          <a:lstStyle/>
          <a:p>
            <a:endParaRPr lang="de-DE" dirty="0"/>
          </a:p>
        </p:txBody>
      </p:sp>
      <p:sp>
        <p:nvSpPr>
          <p:cNvPr id="5" name="Datumsplatzhalter 4"/>
          <p:cNvSpPr>
            <a:spLocks noGrp="1"/>
          </p:cNvSpPr>
          <p:nvPr>
            <p:ph type="dt" sz="half" idx="10"/>
          </p:nvPr>
        </p:nvSpPr>
        <p:spPr/>
        <p:txBody>
          <a:bodyPr/>
          <a:lstStyle/>
          <a:p>
            <a:fld id="{3D8A8EEF-0BE4-4B63-997F-8D82D403F814}" type="datetime1">
              <a:rPr lang="de-DE" smtClean="0"/>
              <a:t>07.03.2011</a:t>
            </a:fld>
            <a:endParaRPr lang="de-DE" dirty="0"/>
          </a:p>
        </p:txBody>
      </p:sp>
      <p:sp>
        <p:nvSpPr>
          <p:cNvPr id="2" name="Fußzeilenplatzhalter 1"/>
          <p:cNvSpPr>
            <a:spLocks noGrp="1"/>
          </p:cNvSpPr>
          <p:nvPr>
            <p:ph type="ftr" sz="quarter" idx="11"/>
          </p:nvPr>
        </p:nvSpPr>
        <p:spPr/>
        <p:txBody>
          <a:bodyPr/>
          <a:lstStyle/>
          <a:p>
            <a:r>
              <a:rPr lang="de-DE" dirty="0" smtClean="0"/>
              <a:t>PD Dr. Jutta Heinz (FSU Jena): Weltvertrauen</a:t>
            </a:r>
            <a:endParaRPr lang="de-DE" dirty="0"/>
          </a:p>
        </p:txBody>
      </p:sp>
      <p:sp>
        <p:nvSpPr>
          <p:cNvPr id="8" name="Inhaltsplatzhalter 7"/>
          <p:cNvSpPr>
            <a:spLocks noGrp="1"/>
          </p:cNvSpPr>
          <p:nvPr>
            <p:ph sz="quarter" idx="2"/>
          </p:nvPr>
        </p:nvSpPr>
        <p:spPr/>
        <p:txBody>
          <a:bodyPr>
            <a:noAutofit/>
          </a:bodyPr>
          <a:lstStyle/>
          <a:p>
            <a:pPr>
              <a:spcBef>
                <a:spcPts val="0"/>
              </a:spcBef>
              <a:buFont typeface="Wingdings" pitchFamily="2" charset="2"/>
              <a:buChar char="Ø"/>
            </a:pPr>
            <a:r>
              <a:rPr lang="de-DE" sz="1600" b="1" dirty="0" smtClean="0"/>
              <a:t>Vertrauen </a:t>
            </a:r>
            <a:r>
              <a:rPr lang="de-DE" sz="1600" dirty="0"/>
              <a:t>im weitesten Sinne eines Zutrauens zu eigenen Erwartungen ist ein elementarer Tatbestand des sozialen Lebens. [...] Ohne jegliches </a:t>
            </a:r>
            <a:r>
              <a:rPr lang="de-DE" sz="1600" dirty="0" smtClean="0"/>
              <a:t>Vertrauen </a:t>
            </a:r>
            <a:r>
              <a:rPr lang="de-DE" sz="1600" dirty="0"/>
              <a:t>aber könnte er morgens sein Bett nicht verlassen. Unbestimmte Angst, lähmendes Entsetzen befielen ihn. (1</a:t>
            </a:r>
            <a:r>
              <a:rPr lang="de-DE" sz="1600" dirty="0" smtClean="0"/>
              <a:t>)</a:t>
            </a:r>
          </a:p>
          <a:p>
            <a:pPr>
              <a:spcBef>
                <a:spcPts val="0"/>
              </a:spcBef>
              <a:buFont typeface="Wingdings" pitchFamily="2" charset="2"/>
              <a:buChar char="Ø"/>
            </a:pPr>
            <a:endParaRPr lang="de-DE" sz="1600" dirty="0" smtClean="0"/>
          </a:p>
          <a:p>
            <a:pPr>
              <a:spcBef>
                <a:spcPts val="0"/>
              </a:spcBef>
              <a:buFont typeface="Wingdings" pitchFamily="2" charset="2"/>
              <a:buChar char="Ø"/>
            </a:pPr>
            <a:r>
              <a:rPr lang="de-DE" sz="1600" b="1" dirty="0" smtClean="0"/>
              <a:t>Vertrauen</a:t>
            </a:r>
            <a:r>
              <a:rPr lang="de-DE" sz="1600" dirty="0" smtClean="0"/>
              <a:t> </a:t>
            </a:r>
            <a:r>
              <a:rPr lang="de-DE" sz="1600" dirty="0"/>
              <a:t>ist letztlich immer </a:t>
            </a:r>
            <a:r>
              <a:rPr lang="de-DE" sz="1600" dirty="0" err="1"/>
              <a:t>unbegründbar</a:t>
            </a:r>
            <a:r>
              <a:rPr lang="de-DE" sz="1600" dirty="0"/>
              <a:t>; es kommt durch Überziehen der vorhandenen Informationen zustande; es ist, wie </a:t>
            </a:r>
            <a:r>
              <a:rPr lang="de-DE" sz="1600" i="1" dirty="0"/>
              <a:t>Simmel</a:t>
            </a:r>
            <a:r>
              <a:rPr lang="de-DE" sz="1600" dirty="0"/>
              <a:t> notierte, eine Mischung aus Wissen und Nichtwissen. (31</a:t>
            </a:r>
            <a:r>
              <a:rPr lang="de-DE" sz="1600" dirty="0" smtClean="0"/>
              <a:t>)</a:t>
            </a:r>
          </a:p>
          <a:p>
            <a:pPr marL="0" indent="0">
              <a:buNone/>
            </a:pPr>
            <a:endParaRPr lang="de-DE" sz="1200" dirty="0"/>
          </a:p>
          <a:p>
            <a:pPr marL="0" indent="0">
              <a:buNone/>
            </a:pPr>
            <a:endParaRPr lang="de-DE" sz="1200" dirty="0"/>
          </a:p>
        </p:txBody>
      </p:sp>
      <p:sp>
        <p:nvSpPr>
          <p:cNvPr id="12" name="Inhaltsplatzhalter 11"/>
          <p:cNvSpPr>
            <a:spLocks noGrp="1"/>
          </p:cNvSpPr>
          <p:nvPr>
            <p:ph sz="quarter" idx="4"/>
          </p:nvPr>
        </p:nvSpPr>
        <p:spPr/>
        <p:txBody>
          <a:bodyPr>
            <a:normAutofit/>
          </a:bodyPr>
          <a:lstStyle/>
          <a:p>
            <a:pPr>
              <a:lnSpc>
                <a:spcPct val="110000"/>
              </a:lnSpc>
              <a:spcBef>
                <a:spcPts val="0"/>
              </a:spcBef>
              <a:buFont typeface="Wingdings" pitchFamily="2" charset="2"/>
              <a:buChar char="Ø"/>
            </a:pPr>
            <a:r>
              <a:rPr lang="de-DE" sz="1600" dirty="0" smtClean="0"/>
              <a:t>Wahrheit </a:t>
            </a:r>
            <a:r>
              <a:rPr lang="de-DE" sz="1600" dirty="0"/>
              <a:t>ist das tragende Medium intersubjektiver Komplexitätsreduktion. </a:t>
            </a:r>
            <a:r>
              <a:rPr lang="de-DE" sz="1600" b="1" dirty="0"/>
              <a:t>Vertrauen</a:t>
            </a:r>
            <a:r>
              <a:rPr lang="de-DE" sz="1600" dirty="0"/>
              <a:t> ist überhaupt nur möglich, wo Wahrheit möglich ist (66</a:t>
            </a:r>
            <a:r>
              <a:rPr lang="de-DE" sz="1600" dirty="0" smtClean="0"/>
              <a:t>)</a:t>
            </a:r>
          </a:p>
          <a:p>
            <a:pPr>
              <a:lnSpc>
                <a:spcPct val="110000"/>
              </a:lnSpc>
              <a:spcBef>
                <a:spcPts val="0"/>
              </a:spcBef>
              <a:buFont typeface="Wingdings" pitchFamily="2" charset="2"/>
              <a:buChar char="Ø"/>
            </a:pPr>
            <a:endParaRPr lang="de-DE" sz="1600" dirty="0"/>
          </a:p>
          <a:p>
            <a:pPr>
              <a:lnSpc>
                <a:spcPct val="110000"/>
              </a:lnSpc>
              <a:spcBef>
                <a:spcPts val="0"/>
              </a:spcBef>
              <a:buFont typeface="Wingdings" pitchFamily="2" charset="2"/>
              <a:buChar char="Ø"/>
            </a:pPr>
            <a:r>
              <a:rPr lang="de-DE" sz="1600" b="1" dirty="0"/>
              <a:t>Vertrauen</a:t>
            </a:r>
            <a:r>
              <a:rPr lang="de-DE" sz="1600" dirty="0"/>
              <a:t> ist nicht das einzige Fundament der Welt; aber eine sehr komplexe und doch strukturierte Weltvorstellung ist ohne eine ziemlich komplexe Gesellschaft und diese ohne Vertrauen nicht zu konstituieren. (126)</a:t>
            </a:r>
          </a:p>
          <a:p>
            <a:pPr marL="0" indent="0">
              <a:buNone/>
            </a:pPr>
            <a:endParaRPr lang="de-DE" sz="2800" dirty="0"/>
          </a:p>
          <a:p>
            <a:endParaRPr lang="de-DE" dirty="0"/>
          </a:p>
        </p:txBody>
      </p:sp>
      <p:sp>
        <p:nvSpPr>
          <p:cNvPr id="6" name="Foliennummernplatzhalter 5"/>
          <p:cNvSpPr>
            <a:spLocks noGrp="1"/>
          </p:cNvSpPr>
          <p:nvPr>
            <p:ph type="sldNum" sz="quarter" idx="12"/>
          </p:nvPr>
        </p:nvSpPr>
        <p:spPr/>
        <p:txBody>
          <a:bodyPr/>
          <a:lstStyle/>
          <a:p>
            <a:fld id="{82344FB1-8EC1-4FF7-866A-0D88036E5554}" type="slidenum">
              <a:rPr lang="de-DE" smtClean="0"/>
              <a:t>8</a:t>
            </a:fld>
            <a:endParaRPr lang="de-DE"/>
          </a:p>
        </p:txBody>
      </p:sp>
      <p:sp>
        <p:nvSpPr>
          <p:cNvPr id="7" name="Titel 6"/>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pPr>
              <a:spcBef>
                <a:spcPts val="0"/>
              </a:spcBef>
              <a:spcAft>
                <a:spcPts val="1200"/>
              </a:spcAft>
            </a:pPr>
            <a:r>
              <a:rPr lang="de-DE" sz="2400" dirty="0" smtClean="0"/>
              <a:t>I. Was ist Vertrauen? </a:t>
            </a:r>
            <a:r>
              <a:rPr lang="de-DE" sz="2000" dirty="0" smtClean="0"/>
              <a:t/>
            </a:r>
            <a:br>
              <a:rPr lang="de-DE" sz="2000" dirty="0" smtClean="0"/>
            </a:br>
            <a:r>
              <a:rPr lang="de-DE" sz="1800" u="sng" dirty="0" smtClean="0">
                <a:solidFill>
                  <a:schemeClr val="tx2"/>
                </a:solidFill>
              </a:rPr>
              <a:t>Systemtheorie </a:t>
            </a:r>
            <a:r>
              <a:rPr lang="de-DE" sz="1800" u="sng" dirty="0">
                <a:solidFill>
                  <a:schemeClr val="tx2"/>
                </a:solidFill>
              </a:rPr>
              <a:t>des Vertrauens bei </a:t>
            </a:r>
            <a:r>
              <a:rPr lang="de-DE" sz="1800" u="sng" dirty="0" smtClean="0">
                <a:solidFill>
                  <a:schemeClr val="tx2"/>
                </a:solidFill>
              </a:rPr>
              <a:t>Luhmann</a:t>
            </a:r>
            <a:endParaRPr lang="de-DE" sz="1800" u="sng" dirty="0">
              <a:solidFill>
                <a:schemeClr val="tx2"/>
              </a:solidFill>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2760" y="476672"/>
            <a:ext cx="1015305" cy="360040"/>
          </a:xfrm>
          <a:prstGeom prst="rect">
            <a:avLst/>
          </a:prstGeom>
          <a:ln>
            <a:solidFill>
              <a:schemeClr val="tx1"/>
            </a:solidFill>
          </a:ln>
        </p:spPr>
      </p:pic>
    </p:spTree>
    <p:extLst>
      <p:ext uri="{BB962C8B-B14F-4D97-AF65-F5344CB8AC3E}">
        <p14:creationId xmlns:p14="http://schemas.microsoft.com/office/powerpoint/2010/main" val="37045556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u="sng" dirty="0" smtClean="0"/>
              <a:t>Gliederung</a:t>
            </a:r>
            <a:endParaRPr lang="de-DE" sz="2400" u="sng" dirty="0"/>
          </a:p>
        </p:txBody>
      </p:sp>
      <p:sp>
        <p:nvSpPr>
          <p:cNvPr id="3" name="Datumsplatzhalter 2"/>
          <p:cNvSpPr>
            <a:spLocks noGrp="1"/>
          </p:cNvSpPr>
          <p:nvPr>
            <p:ph type="dt" sz="half" idx="10"/>
          </p:nvPr>
        </p:nvSpPr>
        <p:spPr/>
        <p:txBody>
          <a:bodyPr/>
          <a:lstStyle/>
          <a:p>
            <a:fld id="{97F893F3-5962-417D-9C72-34BBDA8845E8}" type="datetime1">
              <a:rPr lang="de-DE" smtClean="0"/>
              <a:t>07.03.2011</a:t>
            </a:fld>
            <a:endParaRPr lang="de-DE" dirty="0"/>
          </a:p>
        </p:txBody>
      </p:sp>
      <p:sp>
        <p:nvSpPr>
          <p:cNvPr id="6" name="Fußzeilenplatzhalter 5"/>
          <p:cNvSpPr>
            <a:spLocks noGrp="1"/>
          </p:cNvSpPr>
          <p:nvPr>
            <p:ph type="ftr" sz="quarter" idx="11"/>
          </p:nvPr>
        </p:nvSpPr>
        <p:spPr/>
        <p:txBody>
          <a:bodyPr/>
          <a:lstStyle/>
          <a:p>
            <a:r>
              <a:rPr lang="de-DE" smtClean="0"/>
              <a:t>PD Dr. Jutta Heinz (FSU Jena): Weltvertrauen</a:t>
            </a:r>
            <a:endParaRPr lang="de-DE"/>
          </a:p>
        </p:txBody>
      </p:sp>
      <p:sp>
        <p:nvSpPr>
          <p:cNvPr id="5" name="Foliennummernplatzhalter 4"/>
          <p:cNvSpPr>
            <a:spLocks noGrp="1"/>
          </p:cNvSpPr>
          <p:nvPr>
            <p:ph type="sldNum" sz="quarter" idx="12"/>
          </p:nvPr>
        </p:nvSpPr>
        <p:spPr/>
        <p:txBody>
          <a:bodyPr/>
          <a:lstStyle/>
          <a:p>
            <a:fld id="{82344FB1-8EC1-4FF7-866A-0D88036E5554}" type="slidenum">
              <a:rPr lang="de-DE" smtClean="0"/>
              <a:t>9</a:t>
            </a:fld>
            <a:endParaRPr lang="de-DE" dirty="0"/>
          </a:p>
        </p:txBody>
      </p:sp>
      <p:sp>
        <p:nvSpPr>
          <p:cNvPr id="8" name="Inhaltsplatzhalter 7"/>
          <p:cNvSpPr>
            <a:spLocks noGrp="1"/>
          </p:cNvSpPr>
          <p:nvPr>
            <p:ph sz="half" idx="1"/>
          </p:nvPr>
        </p:nvSpPr>
        <p:spPr>
          <a:xfrm>
            <a:off x="301752" y="1371600"/>
            <a:ext cx="3622176" cy="4681728"/>
          </a:xfrm>
        </p:spPr>
        <p:txBody>
          <a:bodyPr>
            <a:normAutofit fontScale="32500" lnSpcReduction="20000"/>
          </a:bodyPr>
          <a:lstStyle/>
          <a:p>
            <a:endParaRPr lang="de-DE" dirty="0" smtClean="0"/>
          </a:p>
          <a:p>
            <a:pPr marL="0" indent="0">
              <a:buNone/>
            </a:pPr>
            <a:r>
              <a:rPr lang="de-DE" sz="7400" dirty="0" smtClean="0"/>
              <a:t>I.</a:t>
            </a:r>
            <a:r>
              <a:rPr lang="de-DE" sz="7400" dirty="0"/>
              <a:t>	Was ist </a:t>
            </a:r>
            <a:r>
              <a:rPr lang="de-DE" sz="7400" dirty="0" smtClean="0"/>
              <a:t>	Vertrauen</a:t>
            </a:r>
            <a:r>
              <a:rPr lang="de-DE" sz="7400" dirty="0"/>
              <a:t>?  - </a:t>
            </a:r>
            <a:br>
              <a:rPr lang="de-DE" sz="7400" dirty="0"/>
            </a:br>
            <a:r>
              <a:rPr lang="de-DE" sz="7400" dirty="0"/>
              <a:t>	</a:t>
            </a:r>
            <a:r>
              <a:rPr lang="de-DE" sz="7400" dirty="0">
                <a:solidFill>
                  <a:srgbClr val="FF0000"/>
                </a:solidFill>
              </a:rPr>
              <a:t>Definitionen</a:t>
            </a:r>
          </a:p>
          <a:p>
            <a:pPr marL="0" indent="0">
              <a:buNone/>
            </a:pPr>
            <a:endParaRPr lang="de-DE" sz="6000" dirty="0"/>
          </a:p>
          <a:p>
            <a:pPr marL="0" indent="0">
              <a:buNone/>
            </a:pPr>
            <a:endParaRPr lang="de-DE" sz="5100" dirty="0"/>
          </a:p>
          <a:p>
            <a:pPr marL="0" indent="0">
              <a:buNone/>
            </a:pPr>
            <a:endParaRPr lang="de-DE" sz="5100" dirty="0"/>
          </a:p>
          <a:p>
            <a:pPr marL="0" indent="0">
              <a:spcBef>
                <a:spcPts val="0"/>
              </a:spcBef>
              <a:buNone/>
            </a:pPr>
            <a:endParaRPr lang="de-DE" sz="5100" dirty="0"/>
          </a:p>
          <a:p>
            <a:pPr marL="0" indent="0">
              <a:spcBef>
                <a:spcPts val="0"/>
              </a:spcBef>
              <a:buNone/>
            </a:pPr>
            <a:endParaRPr lang="de-DE" sz="5100" dirty="0"/>
          </a:p>
          <a:p>
            <a:pPr marL="0" indent="0">
              <a:spcBef>
                <a:spcPts val="0"/>
              </a:spcBef>
              <a:buNone/>
            </a:pPr>
            <a:r>
              <a:rPr lang="de-DE" sz="7400" dirty="0">
                <a:effectLst>
                  <a:outerShdw blurRad="38100" dist="38100" dir="2700000" algn="tl">
                    <a:srgbClr val="000000">
                      <a:alpha val="43137"/>
                    </a:srgbClr>
                  </a:outerShdw>
                </a:effectLst>
              </a:rPr>
              <a:t>II.	Wie äußert sich 	Vertrauen? – </a:t>
            </a:r>
            <a:r>
              <a:rPr lang="de-DE" sz="7400" dirty="0" smtClean="0">
                <a:effectLst>
                  <a:outerShdw blurRad="38100" dist="38100" dir="2700000" algn="tl">
                    <a:srgbClr val="000000">
                      <a:alpha val="43137"/>
                    </a:srgbClr>
                  </a:outerShdw>
                </a:effectLst>
              </a:rPr>
              <a:t> </a:t>
            </a:r>
            <a:r>
              <a:rPr lang="de-DE" sz="7400" dirty="0">
                <a:effectLst>
                  <a:outerShdw blurRad="38100" dist="38100" dir="2700000" algn="tl">
                    <a:srgbClr val="000000">
                      <a:alpha val="43137"/>
                    </a:srgbClr>
                  </a:outerShdw>
                </a:effectLst>
              </a:rPr>
              <a:t>	</a:t>
            </a:r>
            <a:r>
              <a:rPr lang="de-DE" sz="7400" dirty="0">
                <a:solidFill>
                  <a:schemeClr val="tx2"/>
                </a:solidFill>
                <a:effectLst>
                  <a:outerShdw blurRad="38100" dist="38100" dir="2700000" algn="tl">
                    <a:srgbClr val="000000">
                      <a:alpha val="43137"/>
                    </a:srgbClr>
                  </a:outerShdw>
                </a:effectLst>
              </a:rPr>
              <a:t>Systematik</a:t>
            </a:r>
          </a:p>
          <a:p>
            <a:pPr marL="432000" indent="-432000" algn="ctr">
              <a:buFont typeface="+mj-lt"/>
              <a:buAutoNum type="romanUcPeriod"/>
            </a:pPr>
            <a:endParaRPr lang="de-DE" sz="7400" dirty="0"/>
          </a:p>
          <a:p>
            <a:endParaRPr lang="de-DE" sz="6000" dirty="0"/>
          </a:p>
        </p:txBody>
      </p:sp>
      <p:sp>
        <p:nvSpPr>
          <p:cNvPr id="11" name="Inhaltsplatzhalter 10"/>
          <p:cNvSpPr>
            <a:spLocks noGrp="1"/>
          </p:cNvSpPr>
          <p:nvPr>
            <p:ph sz="half" idx="2"/>
          </p:nvPr>
        </p:nvSpPr>
        <p:spPr>
          <a:xfrm>
            <a:off x="3779912" y="1371600"/>
            <a:ext cx="5059288" cy="4681728"/>
          </a:xfrm>
        </p:spPr>
        <p:txBody>
          <a:bodyPr>
            <a:normAutofit fontScale="32500" lnSpcReduction="20000"/>
          </a:bodyPr>
          <a:lstStyle/>
          <a:p>
            <a:pPr>
              <a:lnSpc>
                <a:spcPct val="120000"/>
              </a:lnSpc>
              <a:spcBef>
                <a:spcPts val="600"/>
              </a:spcBef>
              <a:buFont typeface="Wingdings" pitchFamily="2" charset="2"/>
              <a:buChar char="Ø"/>
            </a:pPr>
            <a:endParaRPr lang="de-DE" sz="2800" dirty="0" smtClean="0"/>
          </a:p>
          <a:p>
            <a:pPr>
              <a:lnSpc>
                <a:spcPct val="120000"/>
              </a:lnSpc>
              <a:spcBef>
                <a:spcPts val="600"/>
              </a:spcBef>
              <a:buFont typeface="Wingdings" pitchFamily="2" charset="2"/>
              <a:buChar char="Ø"/>
            </a:pPr>
            <a:r>
              <a:rPr lang="de-DE" sz="4300" dirty="0" smtClean="0"/>
              <a:t>Lexikalische </a:t>
            </a:r>
            <a:r>
              <a:rPr lang="de-DE" sz="4300" dirty="0"/>
              <a:t>Definitionen: </a:t>
            </a:r>
            <a:br>
              <a:rPr lang="de-DE" sz="4300" dirty="0"/>
            </a:br>
            <a:r>
              <a:rPr lang="de-DE" sz="4300" dirty="0">
                <a:solidFill>
                  <a:schemeClr val="tx2"/>
                </a:solidFill>
              </a:rPr>
              <a:t>“So ist er auch verbunden, auf Gott sein Vertrauen zu setzen“ </a:t>
            </a:r>
          </a:p>
          <a:p>
            <a:pPr>
              <a:lnSpc>
                <a:spcPct val="120000"/>
              </a:lnSpc>
              <a:spcBef>
                <a:spcPts val="600"/>
              </a:spcBef>
              <a:buFont typeface="Wingdings" pitchFamily="2" charset="2"/>
              <a:buChar char="Ø"/>
            </a:pPr>
            <a:r>
              <a:rPr lang="de-DE" sz="4300" dirty="0"/>
              <a:t>Systemtheorie des Vertrauens bei Luhmann: </a:t>
            </a:r>
            <a:r>
              <a:rPr lang="de-DE" sz="4300" dirty="0">
                <a:solidFill>
                  <a:schemeClr val="tx2"/>
                </a:solidFill>
              </a:rPr>
              <a:t>„Vertrauen ist letztlich immer </a:t>
            </a:r>
            <a:r>
              <a:rPr lang="de-DE" sz="4300" dirty="0" err="1">
                <a:solidFill>
                  <a:schemeClr val="tx2"/>
                </a:solidFill>
              </a:rPr>
              <a:t>unbegründbar</a:t>
            </a:r>
            <a:r>
              <a:rPr lang="de-DE" sz="4300" dirty="0">
                <a:solidFill>
                  <a:schemeClr val="tx2"/>
                </a:solidFill>
              </a:rPr>
              <a:t>“ </a:t>
            </a:r>
          </a:p>
          <a:p>
            <a:pPr>
              <a:lnSpc>
                <a:spcPct val="120000"/>
              </a:lnSpc>
              <a:spcBef>
                <a:spcPts val="600"/>
              </a:spcBef>
              <a:buFont typeface="Wingdings" pitchFamily="2" charset="2"/>
              <a:buChar char="Ø"/>
            </a:pPr>
            <a:endParaRPr lang="de-DE" sz="4300" dirty="0"/>
          </a:p>
          <a:p>
            <a:pPr>
              <a:lnSpc>
                <a:spcPct val="120000"/>
              </a:lnSpc>
              <a:spcBef>
                <a:spcPts val="0"/>
              </a:spcBef>
              <a:buFont typeface="Wingdings" pitchFamily="2" charset="2"/>
              <a:buChar char="Ø"/>
            </a:pPr>
            <a:r>
              <a:rPr lang="de-DE" sz="4300" dirty="0" smtClean="0">
                <a:effectLst>
                  <a:outerShdw blurRad="38100" dist="38100" dir="2700000" algn="tl">
                    <a:srgbClr val="000000">
                      <a:alpha val="43137"/>
                    </a:srgbClr>
                  </a:outerShdw>
                </a:effectLst>
              </a:rPr>
              <a:t>Gottvertrauen: </a:t>
            </a:r>
            <a:br>
              <a:rPr lang="de-DE" sz="4300" dirty="0" smtClean="0">
                <a:effectLst>
                  <a:outerShdw blurRad="38100" dist="38100" dir="2700000" algn="tl">
                    <a:srgbClr val="000000">
                      <a:alpha val="43137"/>
                    </a:srgbClr>
                  </a:outerShdw>
                </a:effectLst>
              </a:rPr>
            </a:br>
            <a:r>
              <a:rPr lang="de-DE" sz="4300" dirty="0" smtClean="0">
                <a:solidFill>
                  <a:schemeClr val="tx2"/>
                </a:solidFill>
                <a:effectLst>
                  <a:outerShdw blurRad="38100" dist="38100" dir="2700000" algn="tl">
                    <a:srgbClr val="000000">
                      <a:alpha val="43137"/>
                    </a:srgbClr>
                  </a:outerShdw>
                </a:effectLst>
              </a:rPr>
              <a:t>„Ich werde das ewige Leben erlangen“</a:t>
            </a:r>
          </a:p>
          <a:p>
            <a:pPr>
              <a:lnSpc>
                <a:spcPct val="120000"/>
              </a:lnSpc>
              <a:spcBef>
                <a:spcPts val="600"/>
              </a:spcBef>
              <a:buFont typeface="Wingdings" pitchFamily="2" charset="2"/>
              <a:buChar char="Ø"/>
            </a:pPr>
            <a:r>
              <a:rPr lang="de-DE" sz="4300" dirty="0" smtClean="0">
                <a:effectLst>
                  <a:outerShdw blurRad="38100" dist="38100" dir="2700000" algn="tl">
                    <a:srgbClr val="000000">
                      <a:alpha val="43137"/>
                    </a:srgbClr>
                  </a:outerShdw>
                </a:effectLst>
              </a:rPr>
              <a:t>Vertrauen </a:t>
            </a:r>
            <a:r>
              <a:rPr lang="de-DE" sz="4300" dirty="0">
                <a:effectLst>
                  <a:outerShdw blurRad="38100" dist="38100" dir="2700000" algn="tl">
                    <a:srgbClr val="000000">
                      <a:alpha val="43137"/>
                    </a:srgbClr>
                  </a:outerShdw>
                </a:effectLst>
              </a:rPr>
              <a:t>zwischen Kindern und Eltern: </a:t>
            </a:r>
            <a:br>
              <a:rPr lang="de-DE" sz="4300" dirty="0">
                <a:effectLst>
                  <a:outerShdw blurRad="38100" dist="38100" dir="2700000" algn="tl">
                    <a:srgbClr val="000000">
                      <a:alpha val="43137"/>
                    </a:srgbClr>
                  </a:outerShdw>
                </a:effectLst>
              </a:rPr>
            </a:br>
            <a:r>
              <a:rPr lang="de-DE" sz="4300" dirty="0">
                <a:solidFill>
                  <a:schemeClr val="tx2"/>
                </a:solidFill>
                <a:effectLst>
                  <a:outerShdw blurRad="38100" dist="38100" dir="2700000" algn="tl">
                    <a:srgbClr val="000000">
                      <a:alpha val="43137"/>
                    </a:srgbClr>
                  </a:outerShdw>
                </a:effectLst>
              </a:rPr>
              <a:t>„Meine Mutter wird für mich sorgen“</a:t>
            </a:r>
          </a:p>
          <a:p>
            <a:pPr>
              <a:lnSpc>
                <a:spcPct val="120000"/>
              </a:lnSpc>
              <a:spcBef>
                <a:spcPts val="600"/>
              </a:spcBef>
              <a:buFont typeface="Wingdings" pitchFamily="2" charset="2"/>
              <a:buChar char="Ø"/>
            </a:pPr>
            <a:r>
              <a:rPr lang="de-DE" sz="4300" dirty="0">
                <a:effectLst>
                  <a:outerShdw blurRad="38100" dist="38100" dir="2700000" algn="tl">
                    <a:srgbClr val="000000">
                      <a:alpha val="43137"/>
                    </a:srgbClr>
                  </a:outerShdw>
                </a:effectLst>
              </a:rPr>
              <a:t>Vertrauen zwischen Freunden (und Liebenden): </a:t>
            </a:r>
            <a:br>
              <a:rPr lang="de-DE" sz="4300" dirty="0">
                <a:effectLst>
                  <a:outerShdw blurRad="38100" dist="38100" dir="2700000" algn="tl">
                    <a:srgbClr val="000000">
                      <a:alpha val="43137"/>
                    </a:srgbClr>
                  </a:outerShdw>
                </a:effectLst>
              </a:rPr>
            </a:br>
            <a:r>
              <a:rPr lang="de-DE" sz="4300" dirty="0">
                <a:solidFill>
                  <a:schemeClr val="tx2"/>
                </a:solidFill>
                <a:effectLst>
                  <a:outerShdw blurRad="38100" dist="38100" dir="2700000" algn="tl">
                    <a:srgbClr val="000000">
                      <a:alpha val="43137"/>
                    </a:srgbClr>
                  </a:outerShdw>
                </a:effectLst>
              </a:rPr>
              <a:t>„Mein Freund wird immer zu mir stehen“</a:t>
            </a:r>
          </a:p>
          <a:p>
            <a:pPr>
              <a:lnSpc>
                <a:spcPct val="120000"/>
              </a:lnSpc>
              <a:spcBef>
                <a:spcPts val="600"/>
              </a:spcBef>
              <a:buFont typeface="Wingdings" pitchFamily="2" charset="2"/>
              <a:buChar char="Ø"/>
            </a:pPr>
            <a:r>
              <a:rPr lang="de-DE" sz="4300" dirty="0">
                <a:effectLst>
                  <a:outerShdw blurRad="38100" dist="38100" dir="2700000" algn="tl">
                    <a:srgbClr val="000000">
                      <a:alpha val="43137"/>
                    </a:srgbClr>
                  </a:outerShdw>
                </a:effectLst>
              </a:rPr>
              <a:t>Vertrauen in Institutionen und Verhältnisse: </a:t>
            </a:r>
            <a:br>
              <a:rPr lang="de-DE" sz="4300" dirty="0">
                <a:effectLst>
                  <a:outerShdw blurRad="38100" dist="38100" dir="2700000" algn="tl">
                    <a:srgbClr val="000000">
                      <a:alpha val="43137"/>
                    </a:srgbClr>
                  </a:outerShdw>
                </a:effectLst>
              </a:rPr>
            </a:br>
            <a:r>
              <a:rPr lang="de-DE" sz="4300" dirty="0">
                <a:solidFill>
                  <a:schemeClr val="tx2"/>
                </a:solidFill>
                <a:effectLst>
                  <a:outerShdw blurRad="38100" dist="38100" dir="2700000" algn="tl">
                    <a:srgbClr val="000000">
                      <a:alpha val="43137"/>
                    </a:srgbClr>
                  </a:outerShdw>
                </a:effectLst>
              </a:rPr>
              <a:t>„Andere werden in meinem Interesse handeln“</a:t>
            </a:r>
          </a:p>
          <a:p>
            <a:pPr>
              <a:lnSpc>
                <a:spcPct val="120000"/>
              </a:lnSpc>
              <a:spcBef>
                <a:spcPts val="600"/>
              </a:spcBef>
              <a:buFont typeface="Wingdings" pitchFamily="2" charset="2"/>
              <a:buChar char="Ø"/>
            </a:pPr>
            <a:r>
              <a:rPr lang="de-DE" sz="4300" dirty="0">
                <a:effectLst>
                  <a:outerShdw blurRad="38100" dist="38100" dir="2700000" algn="tl">
                    <a:srgbClr val="000000">
                      <a:alpha val="43137"/>
                    </a:srgbClr>
                  </a:outerShdw>
                </a:effectLst>
              </a:rPr>
              <a:t>Selbstvertrauen: </a:t>
            </a:r>
            <a:r>
              <a:rPr lang="de-DE" sz="4300" dirty="0">
                <a:solidFill>
                  <a:schemeClr val="tx2"/>
                </a:solidFill>
                <a:effectLst>
                  <a:outerShdw blurRad="38100" dist="38100" dir="2700000" algn="tl">
                    <a:srgbClr val="000000">
                      <a:alpha val="43137"/>
                    </a:srgbClr>
                  </a:outerShdw>
                </a:effectLst>
              </a:rPr>
              <a:t>„I </a:t>
            </a:r>
            <a:r>
              <a:rPr lang="de-DE" sz="4300" dirty="0" err="1">
                <a:solidFill>
                  <a:schemeClr val="tx2"/>
                </a:solidFill>
                <a:effectLst>
                  <a:outerShdw blurRad="38100" dist="38100" dir="2700000" algn="tl">
                    <a:srgbClr val="000000">
                      <a:alpha val="43137"/>
                    </a:srgbClr>
                  </a:outerShdw>
                </a:effectLst>
              </a:rPr>
              <a:t>can</a:t>
            </a:r>
            <a:r>
              <a:rPr lang="de-DE" sz="4300" dirty="0">
                <a:solidFill>
                  <a:schemeClr val="tx2"/>
                </a:solidFill>
                <a:effectLst>
                  <a:outerShdw blurRad="38100" dist="38100" dir="2700000" algn="tl">
                    <a:srgbClr val="000000">
                      <a:alpha val="43137"/>
                    </a:srgbClr>
                  </a:outerShdw>
                </a:effectLst>
              </a:rPr>
              <a:t> do </a:t>
            </a:r>
            <a:r>
              <a:rPr lang="de-DE" sz="4300" dirty="0" err="1">
                <a:solidFill>
                  <a:schemeClr val="tx2"/>
                </a:solidFill>
                <a:effectLst>
                  <a:outerShdw blurRad="38100" dist="38100" dir="2700000" algn="tl">
                    <a:srgbClr val="000000">
                      <a:alpha val="43137"/>
                    </a:srgbClr>
                  </a:outerShdw>
                </a:effectLst>
              </a:rPr>
              <a:t>it</a:t>
            </a:r>
            <a:r>
              <a:rPr lang="de-DE" sz="4300" dirty="0">
                <a:solidFill>
                  <a:schemeClr val="tx2"/>
                </a:solidFill>
                <a:effectLst>
                  <a:outerShdw blurRad="38100" dist="38100" dir="2700000" algn="tl">
                    <a:srgbClr val="000000">
                      <a:alpha val="43137"/>
                    </a:srgbClr>
                  </a:outerShdw>
                </a:effectLst>
              </a:rPr>
              <a:t>!“</a:t>
            </a:r>
          </a:p>
          <a:p>
            <a:pPr>
              <a:lnSpc>
                <a:spcPct val="120000"/>
              </a:lnSpc>
              <a:spcBef>
                <a:spcPts val="600"/>
              </a:spcBef>
              <a:buFont typeface="Wingdings" pitchFamily="2" charset="2"/>
              <a:buChar char="Ø"/>
            </a:pPr>
            <a:r>
              <a:rPr lang="de-DE" sz="4300" dirty="0">
                <a:effectLst>
                  <a:outerShdw blurRad="38100" dist="38100" dir="2700000" algn="tl">
                    <a:srgbClr val="000000">
                      <a:alpha val="43137"/>
                    </a:srgbClr>
                  </a:outerShdw>
                </a:effectLst>
              </a:rPr>
              <a:t>Weltvertrauen und Lebensvertrauen: </a:t>
            </a:r>
            <a:br>
              <a:rPr lang="de-DE" sz="4300" dirty="0">
                <a:effectLst>
                  <a:outerShdw blurRad="38100" dist="38100" dir="2700000" algn="tl">
                    <a:srgbClr val="000000">
                      <a:alpha val="43137"/>
                    </a:srgbClr>
                  </a:outerShdw>
                </a:effectLst>
              </a:rPr>
            </a:br>
            <a:r>
              <a:rPr lang="de-DE" sz="4300" dirty="0">
                <a:solidFill>
                  <a:schemeClr val="tx2"/>
                </a:solidFill>
                <a:effectLst>
                  <a:outerShdw blurRad="38100" dist="38100" dir="2700000" algn="tl">
                    <a:srgbClr val="000000">
                      <a:alpha val="43137"/>
                    </a:srgbClr>
                  </a:outerShdw>
                </a:effectLst>
              </a:rPr>
              <a:t>„Die Welt ist mir nicht feindlich gesinnt“</a:t>
            </a:r>
          </a:p>
          <a:p>
            <a:pPr hangingPunct="0">
              <a:lnSpc>
                <a:spcPct val="120000"/>
              </a:lnSpc>
              <a:spcBef>
                <a:spcPts val="600"/>
              </a:spcBef>
              <a:buFont typeface="Wingdings" pitchFamily="2" charset="2"/>
              <a:buChar char="Ø"/>
            </a:pPr>
            <a:endParaRPr lang="de-DE" sz="4300" b="1" dirty="0" smtClean="0">
              <a:solidFill>
                <a:schemeClr val="accent3"/>
              </a:solidFill>
            </a:endParaRPr>
          </a:p>
          <a:p>
            <a:pPr marL="0" indent="0">
              <a:buNone/>
            </a:pP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404664"/>
            <a:ext cx="1080889" cy="360040"/>
          </a:xfrm>
          <a:prstGeom prst="rect">
            <a:avLst/>
          </a:prstGeom>
          <a:ln>
            <a:solidFill>
              <a:schemeClr val="tx1"/>
            </a:solidFill>
          </a:ln>
        </p:spPr>
      </p:pic>
    </p:spTree>
    <p:extLst>
      <p:ext uri="{BB962C8B-B14F-4D97-AF65-F5344CB8AC3E}">
        <p14:creationId xmlns:p14="http://schemas.microsoft.com/office/powerpoint/2010/main" val="2852510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idx="1"/>
          </p:nvPr>
        </p:nvSpPr>
        <p:spPr>
          <a:xfrm>
            <a:off x="301752" y="1524000"/>
            <a:ext cx="4040188" cy="608856"/>
          </a:xfrm>
        </p:spPr>
        <p:txBody>
          <a:bodyPr/>
          <a:lstStyle/>
          <a:p>
            <a:r>
              <a:rPr lang="de-DE" sz="2400" dirty="0"/>
              <a:t>Psalm 118</a:t>
            </a:r>
          </a:p>
          <a:p>
            <a:endParaRPr lang="de-DE" dirty="0"/>
          </a:p>
        </p:txBody>
      </p:sp>
      <p:sp>
        <p:nvSpPr>
          <p:cNvPr id="6" name="Textplatzhalter 5"/>
          <p:cNvSpPr>
            <a:spLocks noGrp="1"/>
          </p:cNvSpPr>
          <p:nvPr>
            <p:ph type="body" sz="half" idx="3"/>
          </p:nvPr>
        </p:nvSpPr>
        <p:spPr/>
        <p:txBody>
          <a:bodyPr/>
          <a:lstStyle/>
          <a:p>
            <a:endParaRPr lang="de-DE" dirty="0"/>
          </a:p>
        </p:txBody>
      </p:sp>
      <p:sp>
        <p:nvSpPr>
          <p:cNvPr id="7" name="Datumsplatzhalter 6"/>
          <p:cNvSpPr>
            <a:spLocks noGrp="1"/>
          </p:cNvSpPr>
          <p:nvPr>
            <p:ph type="dt" sz="half" idx="10"/>
          </p:nvPr>
        </p:nvSpPr>
        <p:spPr/>
        <p:txBody>
          <a:bodyPr/>
          <a:lstStyle/>
          <a:p>
            <a:fld id="{B587301C-EA2E-4B68-BFBD-AFB7DEA62466}" type="datetime1">
              <a:rPr lang="de-DE" smtClean="0"/>
              <a:t>07.03.2011</a:t>
            </a:fld>
            <a:endParaRPr lang="de-DE" dirty="0"/>
          </a:p>
        </p:txBody>
      </p:sp>
      <p:sp>
        <p:nvSpPr>
          <p:cNvPr id="3" name="Fußzeilenplatzhalter 2"/>
          <p:cNvSpPr>
            <a:spLocks noGrp="1"/>
          </p:cNvSpPr>
          <p:nvPr>
            <p:ph type="ftr" sz="quarter" idx="11"/>
          </p:nvPr>
        </p:nvSpPr>
        <p:spPr/>
        <p:txBody>
          <a:bodyPr/>
          <a:lstStyle/>
          <a:p>
            <a:r>
              <a:rPr lang="de-DE" smtClean="0"/>
              <a:t>PD Dr. Jutta Heinz (FSU Jena): Weltvertrauen</a:t>
            </a:r>
            <a:endParaRPr lang="de-DE"/>
          </a:p>
        </p:txBody>
      </p:sp>
      <p:sp>
        <p:nvSpPr>
          <p:cNvPr id="4" name="Inhaltsplatzhalter 3"/>
          <p:cNvSpPr>
            <a:spLocks noGrp="1"/>
          </p:cNvSpPr>
          <p:nvPr>
            <p:ph sz="quarter" idx="2"/>
          </p:nvPr>
        </p:nvSpPr>
        <p:spPr>
          <a:xfrm>
            <a:off x="301752" y="2204864"/>
            <a:ext cx="4041648" cy="4084923"/>
          </a:xfrm>
        </p:spPr>
        <p:txBody>
          <a:bodyPr>
            <a:normAutofit/>
          </a:bodyPr>
          <a:lstStyle/>
          <a:p>
            <a:pPr marL="0" indent="0">
              <a:buNone/>
            </a:pPr>
            <a:endParaRPr lang="de-DE" dirty="0" smtClean="0"/>
          </a:p>
          <a:p>
            <a:pPr marL="0" indent="0">
              <a:buNone/>
            </a:pPr>
            <a:r>
              <a:rPr lang="de-DE" sz="2100" dirty="0" smtClean="0"/>
              <a:t>8</a:t>
            </a:r>
          </a:p>
          <a:p>
            <a:pPr marL="0" indent="0">
              <a:buNone/>
            </a:pPr>
            <a:r>
              <a:rPr lang="de-DE" sz="2100" dirty="0" smtClean="0"/>
              <a:t>Es </a:t>
            </a:r>
            <a:r>
              <a:rPr lang="de-DE" sz="2100" dirty="0"/>
              <a:t>ist gut, auf den HERRN zu </a:t>
            </a:r>
            <a:r>
              <a:rPr lang="de-DE" sz="2100" b="1" dirty="0"/>
              <a:t>vertrauen</a:t>
            </a:r>
            <a:r>
              <a:rPr lang="de-DE" sz="2100" dirty="0"/>
              <a:t>, und nicht sich verlassen auf Menschen.</a:t>
            </a:r>
          </a:p>
          <a:p>
            <a:pPr marL="0" indent="0">
              <a:buNone/>
            </a:pPr>
            <a:r>
              <a:rPr lang="de-DE" sz="2100" dirty="0" smtClean="0"/>
              <a:t> 9</a:t>
            </a:r>
          </a:p>
          <a:p>
            <a:pPr marL="0" indent="0">
              <a:buNone/>
            </a:pPr>
            <a:r>
              <a:rPr lang="de-DE" sz="2100" dirty="0" smtClean="0"/>
              <a:t>Es </a:t>
            </a:r>
            <a:r>
              <a:rPr lang="de-DE" sz="2100" dirty="0"/>
              <a:t>ist gut auf den HERRN </a:t>
            </a:r>
            <a:r>
              <a:rPr lang="de-DE" sz="2100" b="1" dirty="0"/>
              <a:t>vertrauen</a:t>
            </a:r>
            <a:r>
              <a:rPr lang="de-DE" sz="2100" dirty="0"/>
              <a:t> und nicht sich verlassen auf Fürsten.</a:t>
            </a:r>
          </a:p>
          <a:p>
            <a:pPr marL="0" indent="0">
              <a:buNone/>
            </a:pPr>
            <a:r>
              <a:rPr lang="de-DE" sz="2100" dirty="0"/>
              <a:t> </a:t>
            </a:r>
          </a:p>
        </p:txBody>
      </p:sp>
      <p:pic>
        <p:nvPicPr>
          <p:cNvPr id="12" name="Inhaltsplatzhalter 11"/>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076056" y="2276872"/>
            <a:ext cx="3396544" cy="3821112"/>
          </a:xfrm>
          <a:ln>
            <a:solidFill>
              <a:schemeClr val="tx1"/>
            </a:solidFill>
          </a:ln>
        </p:spPr>
      </p:pic>
      <p:sp>
        <p:nvSpPr>
          <p:cNvPr id="8" name="Foliennummernplatzhalter 7"/>
          <p:cNvSpPr>
            <a:spLocks noGrp="1"/>
          </p:cNvSpPr>
          <p:nvPr>
            <p:ph type="sldNum" sz="quarter" idx="12"/>
          </p:nvPr>
        </p:nvSpPr>
        <p:spPr/>
        <p:txBody>
          <a:bodyPr/>
          <a:lstStyle/>
          <a:p>
            <a:fld id="{82344FB1-8EC1-4FF7-866A-0D88036E5554}" type="slidenum">
              <a:rPr lang="de-DE" smtClean="0"/>
              <a:t>10</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 Wie äußert sich Vertrauen?</a:t>
            </a:r>
            <a:br>
              <a:rPr lang="de-DE" sz="2400" dirty="0" smtClean="0"/>
            </a:br>
            <a:r>
              <a:rPr lang="de-DE" sz="1800" u="sng" dirty="0" smtClean="0">
                <a:solidFill>
                  <a:schemeClr val="tx2"/>
                </a:solidFill>
              </a:rPr>
              <a:t>Gottvertrauen</a:t>
            </a:r>
            <a:endParaRPr lang="de-DE" sz="1600" u="sng" dirty="0"/>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548680"/>
            <a:ext cx="1080889" cy="360040"/>
          </a:xfrm>
          <a:prstGeom prst="rect">
            <a:avLst/>
          </a:prstGeom>
          <a:ln>
            <a:solidFill>
              <a:schemeClr val="tx1"/>
            </a:solidFill>
          </a:ln>
        </p:spPr>
      </p:pic>
    </p:spTree>
    <p:extLst>
      <p:ext uri="{BB962C8B-B14F-4D97-AF65-F5344CB8AC3E}">
        <p14:creationId xmlns:p14="http://schemas.microsoft.com/office/powerpoint/2010/main" val="9485166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301752" y="1524000"/>
            <a:ext cx="8662736" cy="732974"/>
          </a:xfrm>
        </p:spPr>
        <p:txBody>
          <a:bodyPr/>
          <a:lstStyle/>
          <a:p>
            <a:pPr algn="ctr"/>
            <a:endParaRPr lang="de-DE" sz="1800" dirty="0" smtClean="0"/>
          </a:p>
          <a:p>
            <a:pPr algn="ctr"/>
            <a:r>
              <a:rPr lang="de-DE" sz="1800" dirty="0" smtClean="0"/>
              <a:t>Erik </a:t>
            </a:r>
            <a:r>
              <a:rPr lang="de-DE" sz="1800" dirty="0"/>
              <a:t>Erikson, </a:t>
            </a:r>
            <a:r>
              <a:rPr lang="de-DE" sz="1800" dirty="0" smtClean="0"/>
              <a:t/>
            </a:r>
            <a:br>
              <a:rPr lang="de-DE" sz="1800" dirty="0" smtClean="0"/>
            </a:br>
            <a:r>
              <a:rPr lang="de-DE" sz="1800" i="1" dirty="0" smtClean="0"/>
              <a:t>Kindheit </a:t>
            </a:r>
            <a:r>
              <a:rPr lang="de-DE" sz="1800" i="1" dirty="0"/>
              <a:t>und Gesellschaft</a:t>
            </a:r>
          </a:p>
          <a:p>
            <a:pPr algn="ctr"/>
            <a:endParaRPr lang="de-DE" dirty="0"/>
          </a:p>
        </p:txBody>
      </p:sp>
      <p:sp>
        <p:nvSpPr>
          <p:cNvPr id="4" name="Textplatzhalter 3"/>
          <p:cNvSpPr>
            <a:spLocks noGrp="1"/>
          </p:cNvSpPr>
          <p:nvPr>
            <p:ph type="body" sz="half" idx="3"/>
          </p:nvPr>
        </p:nvSpPr>
        <p:spPr>
          <a:xfrm>
            <a:off x="10260630" y="1700808"/>
            <a:ext cx="1008113" cy="554712"/>
          </a:xfrm>
        </p:spPr>
        <p:txBody>
          <a:bodyPr/>
          <a:lstStyle/>
          <a:p>
            <a:endParaRPr lang="de-DE" dirty="0"/>
          </a:p>
        </p:txBody>
      </p:sp>
      <p:sp>
        <p:nvSpPr>
          <p:cNvPr id="5" name="Datumsplatzhalter 4"/>
          <p:cNvSpPr>
            <a:spLocks noGrp="1"/>
          </p:cNvSpPr>
          <p:nvPr>
            <p:ph type="dt" sz="half" idx="10"/>
          </p:nvPr>
        </p:nvSpPr>
        <p:spPr/>
        <p:txBody>
          <a:bodyPr/>
          <a:lstStyle/>
          <a:p>
            <a:fld id="{D641DB70-415A-4FA9-9C87-3DB5679B8FFC}" type="datetime1">
              <a:rPr lang="de-DE" smtClean="0"/>
              <a:t>07.03.2011</a:t>
            </a:fld>
            <a:endParaRPr lang="de-DE" dirty="0"/>
          </a:p>
        </p:txBody>
      </p:sp>
      <p:sp>
        <p:nvSpPr>
          <p:cNvPr id="2" name="Fußzeilenplatzhalter 1"/>
          <p:cNvSpPr>
            <a:spLocks noGrp="1"/>
          </p:cNvSpPr>
          <p:nvPr>
            <p:ph type="ftr" sz="quarter" idx="11"/>
          </p:nvPr>
        </p:nvSpPr>
        <p:spPr/>
        <p:txBody>
          <a:bodyPr/>
          <a:lstStyle/>
          <a:p>
            <a:r>
              <a:rPr lang="de-DE" smtClean="0"/>
              <a:t>PD Dr. Jutta Heinz (FSU Jena): Weltvertrauen</a:t>
            </a:r>
            <a:endParaRPr lang="de-DE"/>
          </a:p>
        </p:txBody>
      </p:sp>
      <p:sp>
        <p:nvSpPr>
          <p:cNvPr id="8" name="Inhaltsplatzhalter 7"/>
          <p:cNvSpPr>
            <a:spLocks noGrp="1"/>
          </p:cNvSpPr>
          <p:nvPr>
            <p:ph sz="quarter" idx="2"/>
          </p:nvPr>
        </p:nvSpPr>
        <p:spPr>
          <a:xfrm>
            <a:off x="301752" y="2204864"/>
            <a:ext cx="4041648" cy="4084923"/>
          </a:xfrm>
        </p:spPr>
        <p:txBody>
          <a:bodyPr>
            <a:noAutofit/>
          </a:bodyPr>
          <a:lstStyle/>
          <a:p>
            <a:pPr hangingPunct="0">
              <a:spcBef>
                <a:spcPts val="1200"/>
              </a:spcBef>
              <a:buFont typeface="Wingdings" pitchFamily="2" charset="2"/>
              <a:buChar char="Ø"/>
            </a:pPr>
            <a:endParaRPr lang="de-DE" sz="1600" dirty="0" smtClean="0"/>
          </a:p>
          <a:p>
            <a:pPr hangingPunct="0">
              <a:spcBef>
                <a:spcPts val="1200"/>
              </a:spcBef>
              <a:buFont typeface="Wingdings" pitchFamily="2" charset="2"/>
              <a:buChar char="Ø"/>
            </a:pPr>
            <a:r>
              <a:rPr lang="de-DE" sz="1600" dirty="0" smtClean="0"/>
              <a:t>Die </a:t>
            </a:r>
            <a:r>
              <a:rPr lang="de-DE" sz="1600" dirty="0"/>
              <a:t>orale Phase bildet also beim Kind die Ursprünge des </a:t>
            </a:r>
            <a:r>
              <a:rPr lang="de-DE" sz="1600" i="1" dirty="0"/>
              <a:t>Grundgefühls des </a:t>
            </a:r>
            <a:r>
              <a:rPr lang="de-DE" sz="1600" b="1" i="1" dirty="0"/>
              <a:t>Vertrauens</a:t>
            </a:r>
            <a:r>
              <a:rPr lang="de-DE" sz="1600" dirty="0"/>
              <a:t> und des </a:t>
            </a:r>
            <a:r>
              <a:rPr lang="de-DE" sz="1600" i="1" dirty="0"/>
              <a:t>Grundgefühls des Schlechten</a:t>
            </a:r>
            <a:r>
              <a:rPr lang="de-DE" sz="1600" dirty="0"/>
              <a:t> aus, die durch das ganze Leben Quellen der Urangst und der </a:t>
            </a:r>
            <a:r>
              <a:rPr lang="de-DE" sz="1600" dirty="0" smtClean="0"/>
              <a:t>Urhoffnung </a:t>
            </a:r>
            <a:r>
              <a:rPr lang="de-DE" sz="1600" dirty="0"/>
              <a:t>bleiben. (74</a:t>
            </a:r>
            <a:r>
              <a:rPr lang="de-DE" sz="1600" dirty="0" smtClean="0"/>
              <a:t>)</a:t>
            </a:r>
          </a:p>
          <a:p>
            <a:pPr hangingPunct="0">
              <a:spcBef>
                <a:spcPts val="1200"/>
              </a:spcBef>
              <a:buFont typeface="Wingdings" pitchFamily="2" charset="2"/>
              <a:buChar char="Ø"/>
            </a:pPr>
            <a:r>
              <a:rPr lang="de-DE" sz="1600" dirty="0" smtClean="0"/>
              <a:t>Wir </a:t>
            </a:r>
            <a:r>
              <a:rPr lang="de-DE" sz="1600" dirty="0"/>
              <a:t>stellten fest, daß eine dauerhafte Ich-Identität sich nicht ohne das </a:t>
            </a:r>
            <a:r>
              <a:rPr lang="de-DE" sz="1600" b="1" dirty="0"/>
              <a:t>Vertrauen </a:t>
            </a:r>
            <a:r>
              <a:rPr lang="de-DE" sz="1600" dirty="0"/>
              <a:t>der ersten oralen Phase entwickeln kann; sie kann nicht zur Vollendung kommen ohne das Versprechen einer Erfüllung. (240</a:t>
            </a:r>
            <a:r>
              <a:rPr lang="de-DE" sz="1600" dirty="0" smtClean="0"/>
              <a:t>)</a:t>
            </a:r>
            <a:r>
              <a:rPr lang="de-DE" sz="1600" dirty="0"/>
              <a:t> </a:t>
            </a:r>
            <a:endParaRPr lang="de-DE" sz="1400" dirty="0"/>
          </a:p>
        </p:txBody>
      </p:sp>
      <p:pic>
        <p:nvPicPr>
          <p:cNvPr id="11" name="Inhaltsplatzhalter 10"/>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940152" y="3645024"/>
            <a:ext cx="2132486" cy="2644283"/>
          </a:xfrm>
          <a:ln>
            <a:solidFill>
              <a:schemeClr val="tx1"/>
            </a:solidFill>
          </a:ln>
        </p:spPr>
      </p:pic>
      <p:sp>
        <p:nvSpPr>
          <p:cNvPr id="6" name="Foliennummernplatzhalter 5"/>
          <p:cNvSpPr>
            <a:spLocks noGrp="1"/>
          </p:cNvSpPr>
          <p:nvPr>
            <p:ph type="sldNum" sz="quarter" idx="12"/>
          </p:nvPr>
        </p:nvSpPr>
        <p:spPr/>
        <p:txBody>
          <a:bodyPr/>
          <a:lstStyle/>
          <a:p>
            <a:fld id="{82344FB1-8EC1-4FF7-866A-0D88036E5554}" type="slidenum">
              <a:rPr lang="de-DE" smtClean="0"/>
              <a:t>11</a:t>
            </a:fld>
            <a:endParaRPr lang="de-DE"/>
          </a:p>
        </p:txBody>
      </p:sp>
      <p:sp>
        <p:nvSpPr>
          <p:cNvPr id="7" name="Titel 6"/>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 Wie äußert sich </a:t>
            </a:r>
            <a:r>
              <a:rPr lang="de-DE" sz="2400" dirty="0" smtClean="0"/>
              <a:t>Vertrauen?</a:t>
            </a:r>
            <a:r>
              <a:rPr lang="de-DE" sz="2000" dirty="0" smtClean="0"/>
              <a:t/>
            </a:r>
            <a:br>
              <a:rPr lang="de-DE" sz="2000" dirty="0" smtClean="0"/>
            </a:br>
            <a:r>
              <a:rPr lang="de-DE" sz="1600" u="sng" dirty="0" smtClean="0">
                <a:solidFill>
                  <a:schemeClr val="tx2"/>
                </a:solidFill>
              </a:rPr>
              <a:t>Vertrauen zwischen Kindern und Eltern</a:t>
            </a:r>
            <a:endParaRPr lang="de-DE" sz="1600" u="sng" dirty="0">
              <a:solidFill>
                <a:schemeClr val="tx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2360" y="404664"/>
            <a:ext cx="864865" cy="360040"/>
          </a:xfrm>
          <a:prstGeom prst="rect">
            <a:avLst/>
          </a:prstGeom>
          <a:ln>
            <a:solidFill>
              <a:schemeClr val="tx1"/>
            </a:solidFill>
          </a:ln>
        </p:spPr>
      </p:pic>
      <p:sp>
        <p:nvSpPr>
          <p:cNvPr id="9" name="Rechteck 8"/>
          <p:cNvSpPr/>
          <p:nvPr/>
        </p:nvSpPr>
        <p:spPr>
          <a:xfrm>
            <a:off x="4716016" y="2564904"/>
            <a:ext cx="4150990" cy="1077218"/>
          </a:xfrm>
          <a:prstGeom prst="rect">
            <a:avLst/>
          </a:prstGeom>
        </p:spPr>
        <p:txBody>
          <a:bodyPr wrap="square">
            <a:spAutoFit/>
          </a:bodyPr>
          <a:lstStyle/>
          <a:p>
            <a:pPr hangingPunct="0">
              <a:spcBef>
                <a:spcPts val="1200"/>
              </a:spcBef>
              <a:buFont typeface="Wingdings" pitchFamily="2" charset="2"/>
              <a:buChar char="Ø"/>
            </a:pPr>
            <a:r>
              <a:rPr lang="de-DE" sz="1600" dirty="0"/>
              <a:t>Das aus der liebenden Fürsorge erwachsende </a:t>
            </a:r>
            <a:r>
              <a:rPr lang="de-DE" sz="1600" b="1" dirty="0"/>
              <a:t>Vertrauen</a:t>
            </a:r>
            <a:r>
              <a:rPr lang="de-DE" sz="1600" dirty="0"/>
              <a:t> ist tatsächlich der Prüfstein der </a:t>
            </a:r>
            <a:r>
              <a:rPr lang="de-DE" sz="1600" i="1" dirty="0"/>
              <a:t>Aktualität</a:t>
            </a:r>
            <a:r>
              <a:rPr lang="de-DE" sz="1600" dirty="0"/>
              <a:t> jeder Religion (244)</a:t>
            </a:r>
          </a:p>
        </p:txBody>
      </p:sp>
    </p:spTree>
    <p:extLst>
      <p:ext uri="{BB962C8B-B14F-4D97-AF65-F5344CB8AC3E}">
        <p14:creationId xmlns:p14="http://schemas.microsoft.com/office/powerpoint/2010/main" val="27183580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p:cNvSpPr>
            <a:spLocks noGrp="1"/>
          </p:cNvSpPr>
          <p:nvPr>
            <p:ph type="body" idx="1"/>
          </p:nvPr>
        </p:nvSpPr>
        <p:spPr>
          <a:xfrm>
            <a:off x="301752" y="1524000"/>
            <a:ext cx="8590728" cy="732974"/>
          </a:xfrm>
        </p:spPr>
        <p:txBody>
          <a:bodyPr/>
          <a:lstStyle/>
          <a:p>
            <a:pPr algn="ctr"/>
            <a:endParaRPr lang="de-DE" sz="1800" dirty="0" smtClean="0"/>
          </a:p>
          <a:p>
            <a:pPr algn="ctr"/>
            <a:r>
              <a:rPr lang="de-DE" sz="1800" dirty="0" smtClean="0"/>
              <a:t>Aristoteles</a:t>
            </a:r>
            <a:r>
              <a:rPr lang="de-DE" sz="1800" dirty="0"/>
              <a:t>: </a:t>
            </a:r>
            <a:r>
              <a:rPr lang="de-DE" sz="1800" dirty="0" smtClean="0"/>
              <a:t/>
            </a:r>
            <a:br>
              <a:rPr lang="de-DE" sz="1800" dirty="0" smtClean="0"/>
            </a:br>
            <a:r>
              <a:rPr lang="de-DE" sz="1800" i="1" dirty="0" smtClean="0"/>
              <a:t>Nikomachische </a:t>
            </a:r>
            <a:r>
              <a:rPr lang="de-DE" sz="1800" i="1" dirty="0"/>
              <a:t>Ethik</a:t>
            </a:r>
          </a:p>
          <a:p>
            <a:pPr algn="ctr"/>
            <a:endParaRPr lang="de-DE" dirty="0"/>
          </a:p>
        </p:txBody>
      </p:sp>
      <p:sp>
        <p:nvSpPr>
          <p:cNvPr id="9" name="Textplatzhalter 8"/>
          <p:cNvSpPr>
            <a:spLocks noGrp="1"/>
          </p:cNvSpPr>
          <p:nvPr>
            <p:ph type="body" sz="half" idx="3"/>
          </p:nvPr>
        </p:nvSpPr>
        <p:spPr>
          <a:xfrm>
            <a:off x="10764688" y="1916832"/>
            <a:ext cx="45719" cy="338688"/>
          </a:xfrm>
        </p:spPr>
        <p:txBody>
          <a:bodyPr/>
          <a:lstStyle/>
          <a:p>
            <a:endParaRPr lang="de-DE" dirty="0"/>
          </a:p>
        </p:txBody>
      </p:sp>
      <p:sp>
        <p:nvSpPr>
          <p:cNvPr id="5" name="Datumsplatzhalter 4"/>
          <p:cNvSpPr>
            <a:spLocks noGrp="1"/>
          </p:cNvSpPr>
          <p:nvPr>
            <p:ph type="dt" sz="half" idx="10"/>
          </p:nvPr>
        </p:nvSpPr>
        <p:spPr/>
        <p:txBody>
          <a:bodyPr/>
          <a:lstStyle/>
          <a:p>
            <a:fld id="{0E629885-DB0F-42DE-BE44-41C4460E2A18}" type="datetime1">
              <a:rPr lang="de-DE" smtClean="0"/>
              <a:t>07.03.2011</a:t>
            </a:fld>
            <a:endParaRPr lang="de-DE" dirty="0"/>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a:xfrm>
            <a:off x="285778" y="2271635"/>
            <a:ext cx="4270248" cy="3981953"/>
          </a:xfrm>
        </p:spPr>
        <p:txBody>
          <a:bodyPr anchor="ctr">
            <a:normAutofit fontScale="77500" lnSpcReduction="20000"/>
          </a:bodyPr>
          <a:lstStyle/>
          <a:p>
            <a:pPr marL="0" indent="0" hangingPunct="0">
              <a:lnSpc>
                <a:spcPct val="120000"/>
              </a:lnSpc>
              <a:spcBef>
                <a:spcPts val="0"/>
              </a:spcBef>
              <a:buNone/>
            </a:pPr>
            <a:r>
              <a:rPr lang="de-DE" sz="1900" dirty="0"/>
              <a:t>s</a:t>
            </a:r>
            <a:r>
              <a:rPr lang="de-DE" sz="2100" dirty="0"/>
              <a:t>o waltet denn zwischen solchen Menschen das Band der Zuneigung und Freundschaft am meisten und am innigsten. Natürlich finden sich solche Freundschaften selten, denn Menschen von dieser Art gibt es wenige. Es bedarf dafür ferner der Zeit und der Gewohnheit des Zusammenlebens; denn dem Sprichwort zufolge lernt man einander nicht eher kennen, als bis man das bekannte Maß Salz zusammen verzehrt hat. Man kann nicht früher Gefallen an einander finden oder befreundet sein, bevor jeder vom Werte des andern völlig überzeugt ist und sein </a:t>
            </a:r>
            <a:r>
              <a:rPr lang="de-DE" sz="2100" b="1" dirty="0"/>
              <a:t>volles Vertrauen </a:t>
            </a:r>
            <a:r>
              <a:rPr lang="de-DE" sz="2100" dirty="0"/>
              <a:t>erlangt hat. </a:t>
            </a:r>
          </a:p>
          <a:p>
            <a:pPr marL="0" indent="0" hangingPunct="0">
              <a:buNone/>
            </a:pPr>
            <a:endParaRPr lang="de-DE" sz="1800" i="1" dirty="0" smtClean="0"/>
          </a:p>
        </p:txBody>
      </p:sp>
      <p:pic>
        <p:nvPicPr>
          <p:cNvPr id="13" name="Inhaltsplatzhalter 12"/>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228184" y="4601368"/>
            <a:ext cx="1169677" cy="1711722"/>
          </a:xfrm>
          <a:ln>
            <a:solidFill>
              <a:schemeClr val="tx1"/>
            </a:solidFill>
          </a:ln>
        </p:spPr>
      </p:pic>
      <p:sp>
        <p:nvSpPr>
          <p:cNvPr id="6" name="Foliennummernplatzhalter 5"/>
          <p:cNvSpPr>
            <a:spLocks noGrp="1"/>
          </p:cNvSpPr>
          <p:nvPr>
            <p:ph type="sldNum" sz="quarter" idx="12"/>
          </p:nvPr>
        </p:nvSpPr>
        <p:spPr/>
        <p:txBody>
          <a:bodyPr/>
          <a:lstStyle/>
          <a:p>
            <a:fld id="{82344FB1-8EC1-4FF7-866A-0D88036E5554}" type="slidenum">
              <a:rPr lang="de-DE" smtClean="0"/>
              <a:t>12</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solidFill>
                  <a:schemeClr val="accent3"/>
                </a:solidFill>
              </a:rPr>
              <a:t>II.</a:t>
            </a:r>
            <a:r>
              <a:rPr lang="de-DE" sz="2400" dirty="0" smtClean="0"/>
              <a:t> Wie äußert sich Vertrauen?</a:t>
            </a:r>
            <a:r>
              <a:rPr lang="de-DE" sz="2000" dirty="0" smtClean="0"/>
              <a:t/>
            </a:r>
            <a:br>
              <a:rPr lang="de-DE" sz="2000" dirty="0" smtClean="0"/>
            </a:br>
            <a:r>
              <a:rPr lang="de-DE" sz="1800" u="sng" dirty="0" smtClean="0">
                <a:solidFill>
                  <a:schemeClr val="tx2"/>
                </a:solidFill>
              </a:rPr>
              <a:t>Vertrauen zwischen Freunden</a:t>
            </a:r>
            <a:endParaRPr lang="de-DE" sz="1800" u="sng" dirty="0">
              <a:solidFill>
                <a:schemeClr val="tx2"/>
              </a:solidFill>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2360" y="404664"/>
            <a:ext cx="864865" cy="360040"/>
          </a:xfrm>
          <a:prstGeom prst="rect">
            <a:avLst/>
          </a:prstGeom>
          <a:ln>
            <a:solidFill>
              <a:schemeClr val="tx1"/>
            </a:solidFill>
          </a:ln>
        </p:spPr>
      </p:pic>
      <p:sp>
        <p:nvSpPr>
          <p:cNvPr id="10" name="Rechteck 9"/>
          <p:cNvSpPr/>
          <p:nvPr/>
        </p:nvSpPr>
        <p:spPr>
          <a:xfrm>
            <a:off x="4716015" y="2397948"/>
            <a:ext cx="4104457" cy="2062103"/>
          </a:xfrm>
          <a:prstGeom prst="rect">
            <a:avLst/>
          </a:prstGeom>
        </p:spPr>
        <p:txBody>
          <a:bodyPr wrap="square">
            <a:spAutoFit/>
          </a:bodyPr>
          <a:lstStyle/>
          <a:p>
            <a:r>
              <a:rPr lang="de-DE" sz="1600" dirty="0"/>
              <a:t>Diejenigen, die schnell ein freundschaftliches Verhältnis zueinander eingehen, möchten gern Freunde sein; sie sind es aber nicht, wenn sie nicht zugleich liebenswert sind und dies auch einer vom andern wissen. Denn der Wunsch, Freundschaft zu schließen, stellt sich schnell ein, die Freundschaft nicht.</a:t>
            </a:r>
          </a:p>
        </p:txBody>
      </p:sp>
    </p:spTree>
    <p:extLst>
      <p:ext uri="{BB962C8B-B14F-4D97-AF65-F5344CB8AC3E}">
        <p14:creationId xmlns:p14="http://schemas.microsoft.com/office/powerpoint/2010/main" val="7091601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301752" y="1524000"/>
            <a:ext cx="8591496" cy="732974"/>
          </a:xfrm>
        </p:spPr>
        <p:txBody>
          <a:bodyPr/>
          <a:lstStyle/>
          <a:p>
            <a:pPr algn="ctr"/>
            <a:endParaRPr lang="de-DE" sz="1800" dirty="0" smtClean="0"/>
          </a:p>
          <a:p>
            <a:pPr algn="ctr"/>
            <a:r>
              <a:rPr lang="de-DE" sz="1800" dirty="0" smtClean="0"/>
              <a:t>Cicero</a:t>
            </a:r>
            <a:r>
              <a:rPr lang="de-DE" sz="1800" dirty="0"/>
              <a:t>, </a:t>
            </a:r>
            <a:r>
              <a:rPr lang="de-DE" sz="1800" dirty="0" smtClean="0"/>
              <a:t/>
            </a:r>
            <a:br>
              <a:rPr lang="de-DE" sz="1800" dirty="0" smtClean="0"/>
            </a:br>
            <a:r>
              <a:rPr lang="de-DE" sz="1800" i="1" dirty="0" err="1" smtClean="0"/>
              <a:t>Laelius</a:t>
            </a:r>
            <a:r>
              <a:rPr lang="de-DE" sz="1800" i="1" dirty="0" smtClean="0"/>
              <a:t> </a:t>
            </a:r>
            <a:r>
              <a:rPr lang="de-DE" sz="1800" i="1" dirty="0"/>
              <a:t>de </a:t>
            </a:r>
            <a:r>
              <a:rPr lang="de-DE" sz="1800" i="1" dirty="0" err="1"/>
              <a:t>Amicitia</a:t>
            </a:r>
            <a:endParaRPr lang="de-DE" sz="1800" dirty="0"/>
          </a:p>
          <a:p>
            <a:pPr algn="ctr"/>
            <a:endParaRPr lang="de-DE" dirty="0"/>
          </a:p>
        </p:txBody>
      </p:sp>
      <p:sp>
        <p:nvSpPr>
          <p:cNvPr id="10" name="Textplatzhalter 9"/>
          <p:cNvSpPr>
            <a:spLocks noGrp="1"/>
          </p:cNvSpPr>
          <p:nvPr>
            <p:ph type="body" sz="half" idx="3"/>
          </p:nvPr>
        </p:nvSpPr>
        <p:spPr>
          <a:xfrm flipH="1">
            <a:off x="10116616" y="1628800"/>
            <a:ext cx="60143" cy="482704"/>
          </a:xfrm>
        </p:spPr>
        <p:txBody>
          <a:bodyPr/>
          <a:lstStyle/>
          <a:p>
            <a:endParaRPr lang="de-DE" dirty="0"/>
          </a:p>
        </p:txBody>
      </p:sp>
      <p:sp>
        <p:nvSpPr>
          <p:cNvPr id="5" name="Datumsplatzhalter 4"/>
          <p:cNvSpPr>
            <a:spLocks noGrp="1"/>
          </p:cNvSpPr>
          <p:nvPr>
            <p:ph type="dt" sz="half" idx="10"/>
          </p:nvPr>
        </p:nvSpPr>
        <p:spPr/>
        <p:txBody>
          <a:bodyPr/>
          <a:lstStyle/>
          <a:p>
            <a:fld id="{36333EFD-D566-46CC-93A7-F6027C020D4C}" type="datetime1">
              <a:rPr lang="de-DE" smtClean="0"/>
              <a:t>07.03.2011</a:t>
            </a:fld>
            <a:endParaRPr lang="de-DE" dirty="0"/>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p:txBody>
          <a:bodyPr anchor="t">
            <a:normAutofit/>
          </a:bodyPr>
          <a:lstStyle/>
          <a:p>
            <a:pPr marL="0" indent="0">
              <a:spcBef>
                <a:spcPts val="0"/>
              </a:spcBef>
              <a:buNone/>
            </a:pPr>
            <a:r>
              <a:rPr lang="de-DE" sz="1600" dirty="0" smtClean="0"/>
              <a:t>Dass aber </a:t>
            </a:r>
            <a:r>
              <a:rPr lang="de-DE" sz="1600" b="1" dirty="0" smtClean="0"/>
              <a:t>Vertrauen</a:t>
            </a:r>
            <a:r>
              <a:rPr lang="de-DE" sz="1600" dirty="0" smtClean="0"/>
              <a:t> geschenkt wird, kann durch zwei Weisen bewirkt werden, wenn man glauben wird, dass wir Klugheit verbunden mit Gerechtigkeit erlangt haben. Denn wir schenken denjenigen Vertrauen, die, wie wir glauben, klüger sind als wir und die nach unserer Ansicht die Zukunft vorhersehen und, wenn es zu handeln gilt und man sich entscheiden muss, eine Sache durchführen sowie einen Plan nach Lage der Umstände fassen können</a:t>
            </a:r>
            <a:r>
              <a:rPr lang="de-DE" sz="1600" dirty="0"/>
              <a:t>; denn dieses halten Menschen für eine nützliche und wahre Klugheit. </a:t>
            </a:r>
            <a:endParaRPr lang="de-DE" sz="1600" dirty="0" smtClean="0"/>
          </a:p>
        </p:txBody>
      </p:sp>
      <p:pic>
        <p:nvPicPr>
          <p:cNvPr id="8" name="Inhaltsplatzhalter 7"/>
          <p:cNvPicPr>
            <a:picLocks noGrp="1" noChangeAspect="1"/>
          </p:cNvPicPr>
          <p:nvPr>
            <p:ph sz="quarter" idx="4"/>
          </p:nvPr>
        </p:nvPicPr>
        <p:blipFill>
          <a:blip r:embed="rId2">
            <a:extLst>
              <a:ext uri="{BEBA8EAE-BF5A-486C-A8C5-ECC9F3942E4B}">
                <a14:imgProps xmlns:a14="http://schemas.microsoft.com/office/drawing/2010/main">
                  <a14:imgLayer r:embed="rId3">
                    <a14:imgEffect>
                      <a14:sharpenSoften amount="25000"/>
                    </a14:imgEffect>
                    <a14:imgEffect>
                      <a14:saturation sat="33000"/>
                    </a14:imgEffect>
                  </a14:imgLayer>
                </a14:imgProps>
              </a:ext>
              <a:ext uri="{28A0092B-C50C-407E-A947-70E740481C1C}">
                <a14:useLocalDpi xmlns:a14="http://schemas.microsoft.com/office/drawing/2010/main" val="0"/>
              </a:ext>
            </a:extLst>
          </a:blip>
          <a:stretch>
            <a:fillRect/>
          </a:stretch>
        </p:blipFill>
        <p:spPr>
          <a:xfrm>
            <a:off x="5141592" y="4221088"/>
            <a:ext cx="3075832" cy="1990901"/>
          </a:xfrm>
          <a:ln>
            <a:solidFill>
              <a:schemeClr val="tx1"/>
            </a:solidFill>
          </a:ln>
        </p:spPr>
      </p:pic>
      <p:sp>
        <p:nvSpPr>
          <p:cNvPr id="6" name="Foliennummernplatzhalter 5"/>
          <p:cNvSpPr>
            <a:spLocks noGrp="1"/>
          </p:cNvSpPr>
          <p:nvPr>
            <p:ph type="sldNum" sz="quarter" idx="12"/>
          </p:nvPr>
        </p:nvSpPr>
        <p:spPr/>
        <p:txBody>
          <a:bodyPr/>
          <a:lstStyle/>
          <a:p>
            <a:fld id="{82344FB1-8EC1-4FF7-866A-0D88036E5554}" type="slidenum">
              <a:rPr lang="de-DE" smtClean="0"/>
              <a:t>13</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 Wie äußert sich Vertrauen? </a:t>
            </a:r>
            <a:r>
              <a:rPr lang="de-DE" sz="2000" dirty="0" smtClean="0"/>
              <a:t/>
            </a:r>
            <a:br>
              <a:rPr lang="de-DE" sz="2000" dirty="0" smtClean="0"/>
            </a:br>
            <a:r>
              <a:rPr lang="de-DE" sz="1800" u="sng" dirty="0" smtClean="0">
                <a:solidFill>
                  <a:schemeClr val="tx2"/>
                </a:solidFill>
              </a:rPr>
              <a:t>Vertrauen in Institutionen und Verhältnisse</a:t>
            </a:r>
            <a:endParaRPr lang="de-DE" sz="1800" u="sng" dirty="0">
              <a:solidFill>
                <a:schemeClr val="tx2"/>
              </a:solidFill>
            </a:endParaRPr>
          </a:p>
        </p:txBody>
      </p:sp>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6376" y="404664"/>
            <a:ext cx="792857" cy="360040"/>
          </a:xfrm>
          <a:prstGeom prst="rect">
            <a:avLst/>
          </a:prstGeom>
          <a:ln>
            <a:solidFill>
              <a:schemeClr val="tx1"/>
            </a:solidFill>
          </a:ln>
        </p:spPr>
      </p:pic>
      <p:sp>
        <p:nvSpPr>
          <p:cNvPr id="11" name="Rechteck 10"/>
          <p:cNvSpPr/>
          <p:nvPr/>
        </p:nvSpPr>
        <p:spPr>
          <a:xfrm>
            <a:off x="4788023" y="2420888"/>
            <a:ext cx="4105225" cy="1323439"/>
          </a:xfrm>
          <a:prstGeom prst="rect">
            <a:avLst/>
          </a:prstGeom>
        </p:spPr>
        <p:txBody>
          <a:bodyPr wrap="square">
            <a:spAutoFit/>
          </a:bodyPr>
          <a:lstStyle/>
          <a:p>
            <a:r>
              <a:rPr lang="de-DE" sz="1600" dirty="0" smtClean="0"/>
              <a:t>Gerechten </a:t>
            </a:r>
            <a:r>
              <a:rPr lang="de-DE" sz="1600" dirty="0"/>
              <a:t>Menschen aber, d.h. guten Männern, wird unter der Bedingung </a:t>
            </a:r>
            <a:r>
              <a:rPr lang="de-DE" sz="1600" b="1" dirty="0"/>
              <a:t>Vertrauen </a:t>
            </a:r>
            <a:r>
              <a:rPr lang="de-DE" sz="1600" dirty="0"/>
              <a:t>geschenkt, dass es bei ihnen keinen Verdacht auf Täuschung und Unrecht gibt.</a:t>
            </a:r>
          </a:p>
        </p:txBody>
      </p:sp>
    </p:spTree>
    <p:extLst>
      <p:ext uri="{BB962C8B-B14F-4D97-AF65-F5344CB8AC3E}">
        <p14:creationId xmlns:p14="http://schemas.microsoft.com/office/powerpoint/2010/main" val="673088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p:cNvSpPr>
            <a:spLocks noGrp="1"/>
          </p:cNvSpPr>
          <p:nvPr>
            <p:ph type="body" idx="1"/>
          </p:nvPr>
        </p:nvSpPr>
        <p:spPr>
          <a:xfrm>
            <a:off x="251520" y="1412776"/>
            <a:ext cx="8649580" cy="824880"/>
          </a:xfrm>
        </p:spPr>
        <p:txBody>
          <a:bodyPr/>
          <a:lstStyle/>
          <a:p>
            <a:endParaRPr lang="de-DE" sz="1800" dirty="0" smtClean="0"/>
          </a:p>
          <a:p>
            <a:pPr algn="ctr"/>
            <a:r>
              <a:rPr lang="de-DE" sz="1800" dirty="0" smtClean="0"/>
              <a:t>John </a:t>
            </a:r>
            <a:r>
              <a:rPr lang="de-DE" sz="1800" dirty="0"/>
              <a:t>Locke: </a:t>
            </a:r>
            <a:r>
              <a:rPr lang="de-DE" sz="1800" dirty="0" smtClean="0"/>
              <a:t/>
            </a:r>
            <a:br>
              <a:rPr lang="de-DE" sz="1800" dirty="0" smtClean="0"/>
            </a:br>
            <a:r>
              <a:rPr lang="de-DE" sz="1800" i="1" dirty="0" smtClean="0"/>
              <a:t>An Essay </a:t>
            </a:r>
            <a:r>
              <a:rPr lang="de-DE" sz="1800" i="1" dirty="0" err="1"/>
              <a:t>concerning</a:t>
            </a:r>
            <a:r>
              <a:rPr lang="de-DE" sz="1800" i="1" dirty="0"/>
              <a:t> Human Understanding</a:t>
            </a:r>
            <a:endParaRPr lang="de-DE" sz="1800" dirty="0"/>
          </a:p>
          <a:p>
            <a:endParaRPr lang="de-DE" dirty="0"/>
          </a:p>
        </p:txBody>
      </p:sp>
      <p:sp>
        <p:nvSpPr>
          <p:cNvPr id="9" name="Textplatzhalter 8"/>
          <p:cNvSpPr>
            <a:spLocks noGrp="1"/>
          </p:cNvSpPr>
          <p:nvPr>
            <p:ph type="body" sz="half" idx="3"/>
          </p:nvPr>
        </p:nvSpPr>
        <p:spPr>
          <a:xfrm>
            <a:off x="9972600" y="1844824"/>
            <a:ext cx="732713" cy="482704"/>
          </a:xfrm>
        </p:spPr>
        <p:txBody>
          <a:bodyPr/>
          <a:lstStyle/>
          <a:p>
            <a:endParaRPr lang="de-DE" dirty="0"/>
          </a:p>
        </p:txBody>
      </p:sp>
      <p:sp>
        <p:nvSpPr>
          <p:cNvPr id="5" name="Datumsplatzhalter 4"/>
          <p:cNvSpPr>
            <a:spLocks noGrp="1"/>
          </p:cNvSpPr>
          <p:nvPr>
            <p:ph type="dt" sz="half" idx="10"/>
          </p:nvPr>
        </p:nvSpPr>
        <p:spPr/>
        <p:txBody>
          <a:bodyPr/>
          <a:lstStyle/>
          <a:p>
            <a:fld id="{FC48DEBE-C901-40C9-BBC9-E3E013E7BC82}" type="datetime1">
              <a:rPr lang="de-DE" smtClean="0"/>
              <a:t>07.03.2011</a:t>
            </a:fld>
            <a:endParaRPr lang="de-DE" dirty="0"/>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p:txBody>
          <a:bodyPr anchor="ctr">
            <a:normAutofit/>
          </a:bodyPr>
          <a:lstStyle/>
          <a:p>
            <a:pPr marL="0" indent="0">
              <a:spcBef>
                <a:spcPts val="0"/>
              </a:spcBef>
              <a:buNone/>
            </a:pPr>
            <a:r>
              <a:rPr lang="de-DE" sz="1600" dirty="0"/>
              <a:t>Unser Wissen ist, wie ich gezeigt, beschränkt, und nicht von jedem Dinge, dem man begegnet, kann man die gewisse Wahrheit gewinnen [...]. </a:t>
            </a:r>
            <a:r>
              <a:rPr lang="de-DE" sz="1600" dirty="0" err="1"/>
              <a:t>Indess</a:t>
            </a:r>
            <a:r>
              <a:rPr lang="de-DE" sz="1600" dirty="0"/>
              <a:t> nähern sich manche Fälle der Gewissheit so, dass man keinen Zweifel an ihnen hegt, vielmehr ihnen so sicher zustimmt und so entschlossen danach handelt, als wären sie untrüglich bewiesen, und unser Wissen vollständig und gewiss. Allein es </a:t>
            </a:r>
            <a:r>
              <a:rPr lang="de-DE" sz="1600" dirty="0" err="1"/>
              <a:t>giebt</a:t>
            </a:r>
            <a:r>
              <a:rPr lang="de-DE" sz="1600" dirty="0"/>
              <a:t> hier Abstufungen von dem Punkte der Gewissheit und des Bewiesenen bis hinab zur Unwahrscheinlichkeit und bis zu der Grenze der Unmöglichkeit; </a:t>
            </a:r>
            <a:endParaRPr lang="de-DE" sz="1600" dirty="0" smtClean="0"/>
          </a:p>
        </p:txBody>
      </p:sp>
      <p:pic>
        <p:nvPicPr>
          <p:cNvPr id="13" name="Inhaltsplatzhalter 12"/>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012160" y="3933056"/>
            <a:ext cx="1431417" cy="2035190"/>
          </a:xfrm>
          <a:ln>
            <a:solidFill>
              <a:schemeClr val="tx1"/>
            </a:solidFill>
          </a:ln>
        </p:spPr>
      </p:pic>
      <p:sp>
        <p:nvSpPr>
          <p:cNvPr id="6" name="Foliennummernplatzhalter 5"/>
          <p:cNvSpPr>
            <a:spLocks noGrp="1"/>
          </p:cNvSpPr>
          <p:nvPr>
            <p:ph type="sldNum" sz="quarter" idx="12"/>
          </p:nvPr>
        </p:nvSpPr>
        <p:spPr/>
        <p:txBody>
          <a:bodyPr/>
          <a:lstStyle/>
          <a:p>
            <a:fld id="{82344FB1-8EC1-4FF7-866A-0D88036E5554}" type="slidenum">
              <a:rPr lang="de-DE" smtClean="0"/>
              <a:t>14</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 Wie äußert sich Vertrauen?</a:t>
            </a:r>
            <a:br>
              <a:rPr lang="de-DE" sz="2400" dirty="0" smtClean="0"/>
            </a:br>
            <a:r>
              <a:rPr lang="de-DE" sz="1800" dirty="0" smtClean="0">
                <a:solidFill>
                  <a:schemeClr val="tx2"/>
                </a:solidFill>
              </a:rPr>
              <a:t> </a:t>
            </a:r>
            <a:r>
              <a:rPr lang="de-DE" sz="1800" u="sng" dirty="0" smtClean="0">
                <a:solidFill>
                  <a:schemeClr val="tx2"/>
                </a:solidFill>
              </a:rPr>
              <a:t>Selbstvertrauen</a:t>
            </a:r>
            <a:endParaRPr lang="de-DE" sz="1800" u="sng" dirty="0">
              <a:solidFill>
                <a:schemeClr val="tx2"/>
              </a:solidFill>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2360" y="404664"/>
            <a:ext cx="864865" cy="360040"/>
          </a:xfrm>
          <a:prstGeom prst="rect">
            <a:avLst/>
          </a:prstGeom>
          <a:ln>
            <a:solidFill>
              <a:schemeClr val="tx1"/>
            </a:solidFill>
          </a:ln>
        </p:spPr>
      </p:pic>
      <p:sp>
        <p:nvSpPr>
          <p:cNvPr id="10" name="Rechteck 9"/>
          <p:cNvSpPr/>
          <p:nvPr/>
        </p:nvSpPr>
        <p:spPr>
          <a:xfrm>
            <a:off x="4814900" y="2564904"/>
            <a:ext cx="4086200" cy="1077218"/>
          </a:xfrm>
          <a:prstGeom prst="rect">
            <a:avLst/>
          </a:prstGeom>
        </p:spPr>
        <p:txBody>
          <a:bodyPr wrap="square">
            <a:spAutoFit/>
          </a:bodyPr>
          <a:lstStyle/>
          <a:p>
            <a:r>
              <a:rPr lang="de-DE" sz="1600" dirty="0"/>
              <a:t>ebenso noch Abstufungen der Zustimmung von der vollen </a:t>
            </a:r>
            <a:r>
              <a:rPr lang="de-DE" sz="1600" dirty="0" err="1"/>
              <a:t>Ueberzeugung</a:t>
            </a:r>
            <a:r>
              <a:rPr lang="de-DE" sz="1600" dirty="0"/>
              <a:t> und dem </a:t>
            </a:r>
            <a:r>
              <a:rPr lang="de-DE" sz="1600" b="1" dirty="0"/>
              <a:t>Vertrauen</a:t>
            </a:r>
            <a:r>
              <a:rPr lang="de-DE" sz="1600" dirty="0"/>
              <a:t> bis hinab zur </a:t>
            </a:r>
            <a:r>
              <a:rPr lang="de-DE" sz="1600" dirty="0" err="1"/>
              <a:t>Vermuthung</a:t>
            </a:r>
            <a:r>
              <a:rPr lang="de-DE" sz="1600" dirty="0"/>
              <a:t>, dem Zweifel und dem Misstrauen.</a:t>
            </a:r>
          </a:p>
        </p:txBody>
      </p:sp>
    </p:spTree>
    <p:extLst>
      <p:ext uri="{BB962C8B-B14F-4D97-AF65-F5344CB8AC3E}">
        <p14:creationId xmlns:p14="http://schemas.microsoft.com/office/powerpoint/2010/main" val="3055850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301752" y="1524000"/>
            <a:ext cx="8563344" cy="732974"/>
          </a:xfrm>
        </p:spPr>
        <p:txBody>
          <a:bodyPr/>
          <a:lstStyle/>
          <a:p>
            <a:pPr algn="ctr"/>
            <a:endParaRPr lang="de-DE" sz="2400" dirty="0" smtClean="0"/>
          </a:p>
          <a:p>
            <a:pPr algn="ctr"/>
            <a:r>
              <a:rPr lang="de-DE" sz="1800" dirty="0" smtClean="0"/>
              <a:t>Friedrich </a:t>
            </a:r>
            <a:r>
              <a:rPr lang="de-DE" sz="1800" dirty="0"/>
              <a:t>Nietzsche: </a:t>
            </a:r>
            <a:endParaRPr lang="de-DE" sz="1800" dirty="0" smtClean="0"/>
          </a:p>
          <a:p>
            <a:pPr algn="ctr"/>
            <a:r>
              <a:rPr lang="de-DE" sz="1800" i="1" dirty="0" smtClean="0"/>
              <a:t>Götzen-Dämmerung</a:t>
            </a:r>
            <a:endParaRPr lang="de-DE" sz="1800" dirty="0"/>
          </a:p>
          <a:p>
            <a:pPr algn="ctr"/>
            <a:endParaRPr lang="de-DE" dirty="0"/>
          </a:p>
        </p:txBody>
      </p:sp>
      <p:sp>
        <p:nvSpPr>
          <p:cNvPr id="10" name="Textplatzhalter 9"/>
          <p:cNvSpPr>
            <a:spLocks noGrp="1"/>
          </p:cNvSpPr>
          <p:nvPr>
            <p:ph type="body" sz="half" idx="3"/>
          </p:nvPr>
        </p:nvSpPr>
        <p:spPr>
          <a:xfrm>
            <a:off x="10188624" y="1772816"/>
            <a:ext cx="372673" cy="482704"/>
          </a:xfrm>
        </p:spPr>
        <p:txBody>
          <a:bodyPr/>
          <a:lstStyle/>
          <a:p>
            <a:endParaRPr lang="de-DE" dirty="0"/>
          </a:p>
        </p:txBody>
      </p:sp>
      <p:sp>
        <p:nvSpPr>
          <p:cNvPr id="5" name="Datumsplatzhalter 4"/>
          <p:cNvSpPr>
            <a:spLocks noGrp="1"/>
          </p:cNvSpPr>
          <p:nvPr>
            <p:ph type="dt" sz="half" idx="10"/>
          </p:nvPr>
        </p:nvSpPr>
        <p:spPr/>
        <p:txBody>
          <a:bodyPr/>
          <a:lstStyle/>
          <a:p>
            <a:fld id="{6B46CAC6-8FF7-4F4C-BB65-117E238EFB16}" type="datetime1">
              <a:rPr lang="de-DE" smtClean="0"/>
              <a:t>07.03.2011</a:t>
            </a:fld>
            <a:endParaRPr lang="de-DE" dirty="0"/>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p:txBody>
          <a:bodyPr anchor="ctr">
            <a:normAutofit/>
          </a:bodyPr>
          <a:lstStyle/>
          <a:p>
            <a:pPr marL="0" indent="0">
              <a:spcBef>
                <a:spcPts val="0"/>
              </a:spcBef>
              <a:buNone/>
            </a:pPr>
            <a:r>
              <a:rPr lang="de-DE" sz="1600" dirty="0"/>
              <a:t>Goethe konzipierte einen starken, hochgebildeten, in allen </a:t>
            </a:r>
            <a:r>
              <a:rPr lang="de-DE" sz="1600" dirty="0" err="1"/>
              <a:t>Leiblichkeiten</a:t>
            </a:r>
            <a:r>
              <a:rPr lang="de-DE" sz="1600" dirty="0"/>
              <a:t> geschickten, sich selbst im Zaume habenden, vor sich selber ehrfürchtigen Menschen, der sich den ganzen Umfang und Reichtum der Natürlichkeit zu gönnen wagen darf, der stark genug zu dieser Freiheit ist; den Menschen der Toleranz, nicht aus Schwäche, sondern aus Stärke, weil er das, woran die durchschnittliche Natur zugrunde </a:t>
            </a:r>
            <a:r>
              <a:rPr lang="de-DE" sz="1600" dirty="0" err="1"/>
              <a:t>gehn</a:t>
            </a:r>
            <a:r>
              <a:rPr lang="de-DE" sz="1600" dirty="0"/>
              <a:t> würde, noch zu seinem Vorteil zu brauchen weiß; den Menschen, für den es nichts Verbotenes mehr gibt, es sei denn die </a:t>
            </a:r>
            <a:r>
              <a:rPr lang="de-DE" sz="1600" i="1" dirty="0"/>
              <a:t>Schwäche</a:t>
            </a:r>
            <a:r>
              <a:rPr lang="de-DE" sz="1600" dirty="0"/>
              <a:t>, heiße sie nun Laster oder Tugend... </a:t>
            </a:r>
            <a:endParaRPr lang="de-DE" sz="1600" dirty="0" smtClean="0"/>
          </a:p>
        </p:txBody>
      </p:sp>
      <p:pic>
        <p:nvPicPr>
          <p:cNvPr id="8" name="Inhaltsplatzhalter 7"/>
          <p:cNvPicPr>
            <a:picLocks noGrp="1" noChangeAspect="1"/>
          </p:cNvPicPr>
          <p:nvPr>
            <p:ph sz="quarter" idx="4"/>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5520320" y="4149080"/>
            <a:ext cx="2675359" cy="1979766"/>
          </a:xfrm>
          <a:ln>
            <a:solidFill>
              <a:schemeClr val="tx1"/>
            </a:solidFill>
          </a:ln>
        </p:spPr>
      </p:pic>
      <p:sp>
        <p:nvSpPr>
          <p:cNvPr id="6" name="Foliennummernplatzhalter 5"/>
          <p:cNvSpPr>
            <a:spLocks noGrp="1"/>
          </p:cNvSpPr>
          <p:nvPr>
            <p:ph type="sldNum" sz="quarter" idx="12"/>
          </p:nvPr>
        </p:nvSpPr>
        <p:spPr/>
        <p:txBody>
          <a:bodyPr/>
          <a:lstStyle/>
          <a:p>
            <a:fld id="{82344FB1-8EC1-4FF7-866A-0D88036E5554}" type="slidenum">
              <a:rPr lang="de-DE" smtClean="0"/>
              <a:t>15</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 Wie äußert sich Vertrauen? </a:t>
            </a:r>
            <a:br>
              <a:rPr lang="de-DE" sz="2400" dirty="0" smtClean="0"/>
            </a:br>
            <a:r>
              <a:rPr lang="de-DE" sz="1800" u="sng" dirty="0" smtClean="0">
                <a:solidFill>
                  <a:schemeClr val="tx2"/>
                </a:solidFill>
              </a:rPr>
              <a:t>Weltvertrauen</a:t>
            </a:r>
            <a:endParaRPr lang="de-DE" sz="1800" u="sng" dirty="0">
              <a:solidFill>
                <a:schemeClr val="tx2"/>
              </a:solidFill>
            </a:endParaRPr>
          </a:p>
        </p:txBody>
      </p:sp>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2360" y="404664"/>
            <a:ext cx="864865" cy="360040"/>
          </a:xfrm>
          <a:prstGeom prst="rect">
            <a:avLst/>
          </a:prstGeom>
          <a:ln>
            <a:solidFill>
              <a:schemeClr val="tx1"/>
            </a:solidFill>
          </a:ln>
        </p:spPr>
      </p:pic>
      <p:sp>
        <p:nvSpPr>
          <p:cNvPr id="11" name="Rechteck 10"/>
          <p:cNvSpPr/>
          <p:nvPr/>
        </p:nvSpPr>
        <p:spPr>
          <a:xfrm>
            <a:off x="4850904" y="2413337"/>
            <a:ext cx="4014192" cy="1569660"/>
          </a:xfrm>
          <a:prstGeom prst="rect">
            <a:avLst/>
          </a:prstGeom>
        </p:spPr>
        <p:txBody>
          <a:bodyPr wrap="square">
            <a:spAutoFit/>
          </a:bodyPr>
          <a:lstStyle/>
          <a:p>
            <a:r>
              <a:rPr lang="de-DE" sz="1600" dirty="0"/>
              <a:t>Ein solcher </a:t>
            </a:r>
            <a:r>
              <a:rPr lang="de-DE" sz="1600" i="1" dirty="0" err="1"/>
              <a:t>freigewordner</a:t>
            </a:r>
            <a:r>
              <a:rPr lang="de-DE" sz="1600" dirty="0"/>
              <a:t> Geist steht mit einem freudigen und </a:t>
            </a:r>
            <a:r>
              <a:rPr lang="de-DE" sz="1600" b="1" dirty="0"/>
              <a:t>vertrauenden </a:t>
            </a:r>
            <a:r>
              <a:rPr lang="de-DE" sz="1600" dirty="0"/>
              <a:t>Fatalismus mitten im All, im </a:t>
            </a:r>
            <a:r>
              <a:rPr lang="de-DE" sz="1600" i="1" dirty="0"/>
              <a:t>Glauben</a:t>
            </a:r>
            <a:r>
              <a:rPr lang="de-DE" sz="1600" dirty="0"/>
              <a:t>, daß nur das Einzelne verwerflich ist, daß im Ganzen sich alles erlöst und bejaht – </a:t>
            </a:r>
            <a:r>
              <a:rPr lang="de-DE" sz="1600" i="1" dirty="0"/>
              <a:t>er verneint nicht mehr</a:t>
            </a:r>
            <a:r>
              <a:rPr lang="de-DE" sz="1600" dirty="0"/>
              <a:t>.</a:t>
            </a:r>
          </a:p>
        </p:txBody>
      </p:sp>
    </p:spTree>
    <p:extLst>
      <p:ext uri="{BB962C8B-B14F-4D97-AF65-F5344CB8AC3E}">
        <p14:creationId xmlns:p14="http://schemas.microsoft.com/office/powerpoint/2010/main" val="33618011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chor="ctr">
            <a:normAutofit fontScale="90000"/>
          </a:bodyPr>
          <a:lstStyle/>
          <a:p>
            <a:r>
              <a:rPr lang="de-DE" sz="2400" u="sng" dirty="0" smtClean="0"/>
              <a:t/>
            </a:r>
            <a:br>
              <a:rPr lang="de-DE" sz="2400" u="sng" dirty="0" smtClean="0"/>
            </a:br>
            <a:r>
              <a:rPr lang="de-DE" sz="2400" u="sng" dirty="0" smtClean="0"/>
              <a:t>Gliederung</a:t>
            </a:r>
            <a:br>
              <a:rPr lang="de-DE" sz="2400" u="sng" dirty="0" smtClean="0"/>
            </a:br>
            <a:endParaRPr lang="de-DE" sz="2400" u="sng" dirty="0"/>
          </a:p>
        </p:txBody>
      </p:sp>
      <p:sp>
        <p:nvSpPr>
          <p:cNvPr id="5" name="Datumsplatzhalter 4"/>
          <p:cNvSpPr>
            <a:spLocks noGrp="1"/>
          </p:cNvSpPr>
          <p:nvPr>
            <p:ph type="dt" sz="half" idx="10"/>
          </p:nvPr>
        </p:nvSpPr>
        <p:spPr/>
        <p:txBody>
          <a:bodyPr/>
          <a:lstStyle/>
          <a:p>
            <a:fld id="{3ADFDD89-9B1C-4408-8BE4-10342F17B8DD}" type="datetime1">
              <a:rPr lang="de-DE" smtClean="0"/>
              <a:t>07.03.2011</a:t>
            </a:fld>
            <a:endParaRPr lang="de-DE" dirty="0"/>
          </a:p>
        </p:txBody>
      </p:sp>
      <p:sp>
        <p:nvSpPr>
          <p:cNvPr id="8" name="Fußzeilenplatzhalter 7"/>
          <p:cNvSpPr>
            <a:spLocks noGrp="1"/>
          </p:cNvSpPr>
          <p:nvPr>
            <p:ph type="ftr" sz="quarter" idx="11"/>
          </p:nvPr>
        </p:nvSpPr>
        <p:spPr/>
        <p:txBody>
          <a:bodyPr/>
          <a:lstStyle/>
          <a:p>
            <a:r>
              <a:rPr lang="de-DE" smtClean="0"/>
              <a:t>PD Dr. Jutta Heinz (FSU Jena): Weltvertrauen</a:t>
            </a:r>
            <a:endParaRPr lang="de-DE"/>
          </a:p>
        </p:txBody>
      </p:sp>
      <p:sp>
        <p:nvSpPr>
          <p:cNvPr id="6" name="Foliennummernplatzhalter 5"/>
          <p:cNvSpPr>
            <a:spLocks noGrp="1"/>
          </p:cNvSpPr>
          <p:nvPr>
            <p:ph type="sldNum" sz="quarter" idx="12"/>
          </p:nvPr>
        </p:nvSpPr>
        <p:spPr/>
        <p:txBody>
          <a:bodyPr/>
          <a:lstStyle/>
          <a:p>
            <a:fld id="{82344FB1-8EC1-4FF7-866A-0D88036E5554}" type="slidenum">
              <a:rPr lang="de-DE" smtClean="0"/>
              <a:t>16</a:t>
            </a:fld>
            <a:endParaRPr lang="de-DE"/>
          </a:p>
        </p:txBody>
      </p:sp>
      <p:sp>
        <p:nvSpPr>
          <p:cNvPr id="3" name="Inhaltsplatzhalter 2"/>
          <p:cNvSpPr>
            <a:spLocks noGrp="1"/>
          </p:cNvSpPr>
          <p:nvPr>
            <p:ph sz="half" idx="1"/>
          </p:nvPr>
        </p:nvSpPr>
        <p:spPr/>
        <p:txBody>
          <a:bodyPr>
            <a:noAutofit/>
          </a:bodyPr>
          <a:lstStyle/>
          <a:p>
            <a:pPr marL="0" indent="0" hangingPunct="0">
              <a:buNone/>
            </a:pPr>
            <a:endParaRPr lang="de-DE" sz="1800" dirty="0" smtClean="0"/>
          </a:p>
          <a:p>
            <a:pPr marL="0" indent="0" hangingPunct="0">
              <a:buNone/>
            </a:pPr>
            <a:endParaRPr lang="de-DE" sz="1800" dirty="0"/>
          </a:p>
          <a:p>
            <a:pPr marL="0" indent="0" hangingPunct="0">
              <a:buNone/>
            </a:pPr>
            <a:r>
              <a:rPr lang="de-DE" sz="2000" dirty="0" smtClean="0">
                <a:effectLst>
                  <a:outerShdw blurRad="38100" dist="38100" dir="2700000" algn="tl">
                    <a:srgbClr val="000000">
                      <a:alpha val="43137"/>
                    </a:srgbClr>
                  </a:outerShdw>
                </a:effectLst>
              </a:rPr>
              <a:t>III.	Wie </a:t>
            </a:r>
            <a:r>
              <a:rPr lang="de-DE" sz="2000" dirty="0">
                <a:effectLst>
                  <a:outerShdw blurRad="38100" dist="38100" dir="2700000" algn="tl">
                    <a:srgbClr val="000000">
                      <a:alpha val="43137"/>
                    </a:srgbClr>
                  </a:outerShdw>
                </a:effectLst>
              </a:rPr>
              <a:t>entwickelt sich </a:t>
            </a:r>
            <a:r>
              <a:rPr lang="de-DE" sz="2000" dirty="0" smtClean="0">
                <a:effectLst>
                  <a:outerShdw blurRad="38100" dist="38100" dir="2700000" algn="tl">
                    <a:srgbClr val="000000">
                      <a:alpha val="43137"/>
                    </a:srgbClr>
                  </a:outerShdw>
                </a:effectLst>
              </a:rPr>
              <a:t/>
            </a:r>
            <a:br>
              <a:rPr lang="de-DE" sz="2000" dirty="0" smtClean="0">
                <a:effectLst>
                  <a:outerShdw blurRad="38100" dist="38100" dir="2700000" algn="tl">
                    <a:srgbClr val="000000">
                      <a:alpha val="43137"/>
                    </a:srgbClr>
                  </a:outerShdw>
                </a:effectLst>
              </a:rPr>
            </a:br>
            <a:r>
              <a:rPr lang="de-DE" sz="2000" dirty="0" smtClean="0">
                <a:effectLst>
                  <a:outerShdw blurRad="38100" dist="38100" dir="2700000" algn="tl">
                    <a:srgbClr val="000000">
                      <a:alpha val="43137"/>
                    </a:srgbClr>
                  </a:outerShdw>
                </a:effectLst>
              </a:rPr>
              <a:t>	Vertrauen </a:t>
            </a:r>
            <a:r>
              <a:rPr lang="de-DE" sz="2000" dirty="0">
                <a:effectLst>
                  <a:outerShdw blurRad="38100" dist="38100" dir="2700000" algn="tl">
                    <a:srgbClr val="000000">
                      <a:alpha val="43137"/>
                    </a:srgbClr>
                  </a:outerShdw>
                </a:effectLst>
              </a:rPr>
              <a:t>um 1800? – </a:t>
            </a:r>
            <a:r>
              <a:rPr lang="de-DE" sz="2000" dirty="0" smtClean="0">
                <a:effectLst>
                  <a:outerShdw blurRad="38100" dist="38100" dir="2700000" algn="tl">
                    <a:srgbClr val="000000">
                      <a:alpha val="43137"/>
                    </a:srgbClr>
                  </a:outerShdw>
                </a:effectLst>
              </a:rPr>
              <a:t/>
            </a:r>
            <a:br>
              <a:rPr lang="de-DE" sz="2000" dirty="0" smtClean="0">
                <a:effectLst>
                  <a:outerShdw blurRad="38100" dist="38100" dir="2700000" algn="tl">
                    <a:srgbClr val="000000">
                      <a:alpha val="43137"/>
                    </a:srgbClr>
                  </a:outerShdw>
                </a:effectLst>
              </a:rPr>
            </a:br>
            <a:r>
              <a:rPr lang="de-DE" sz="2000" dirty="0" smtClean="0">
                <a:effectLst>
                  <a:outerShdw blurRad="38100" dist="38100" dir="2700000" algn="tl">
                    <a:srgbClr val="000000">
                      <a:alpha val="43137"/>
                    </a:srgbClr>
                  </a:outerShdw>
                </a:effectLst>
              </a:rPr>
              <a:t>	</a:t>
            </a:r>
            <a:r>
              <a:rPr lang="de-DE" sz="2000" dirty="0" smtClean="0">
                <a:solidFill>
                  <a:schemeClr val="tx2"/>
                </a:solidFill>
                <a:effectLst>
                  <a:outerShdw blurRad="38100" dist="38100" dir="2700000" algn="tl">
                    <a:srgbClr val="000000">
                      <a:alpha val="43137"/>
                    </a:srgbClr>
                  </a:outerShdw>
                </a:effectLst>
              </a:rPr>
              <a:t>Literarische </a:t>
            </a:r>
            <a:r>
              <a:rPr lang="de-DE" sz="2000" dirty="0">
                <a:solidFill>
                  <a:schemeClr val="tx2"/>
                </a:solidFill>
                <a:effectLst>
                  <a:outerShdw blurRad="38100" dist="38100" dir="2700000" algn="tl">
                    <a:srgbClr val="000000">
                      <a:alpha val="43137"/>
                    </a:srgbClr>
                  </a:outerShdw>
                </a:effectLst>
              </a:rPr>
              <a:t>Texte der </a:t>
            </a:r>
            <a:r>
              <a:rPr lang="de-DE" sz="2000" dirty="0" smtClean="0">
                <a:solidFill>
                  <a:schemeClr val="tx2"/>
                </a:solidFill>
                <a:effectLst>
                  <a:outerShdw blurRad="38100" dist="38100" dir="2700000" algn="tl">
                    <a:srgbClr val="000000">
                      <a:alpha val="43137"/>
                    </a:srgbClr>
                  </a:outerShdw>
                </a:effectLst>
              </a:rPr>
              <a:t/>
            </a:r>
            <a:br>
              <a:rPr lang="de-DE" sz="2000" dirty="0" smtClean="0">
                <a:solidFill>
                  <a:schemeClr val="tx2"/>
                </a:solidFill>
                <a:effectLst>
                  <a:outerShdw blurRad="38100" dist="38100" dir="2700000" algn="tl">
                    <a:srgbClr val="000000">
                      <a:alpha val="43137"/>
                    </a:srgbClr>
                  </a:outerShdw>
                </a:effectLst>
              </a:rPr>
            </a:br>
            <a:r>
              <a:rPr lang="de-DE" sz="2000" dirty="0" smtClean="0">
                <a:solidFill>
                  <a:schemeClr val="tx2"/>
                </a:solidFill>
                <a:effectLst>
                  <a:outerShdw blurRad="38100" dist="38100" dir="2700000" algn="tl">
                    <a:srgbClr val="000000">
                      <a:alpha val="43137"/>
                    </a:srgbClr>
                  </a:outerShdw>
                </a:effectLst>
              </a:rPr>
              <a:t>	„</a:t>
            </a:r>
            <a:r>
              <a:rPr lang="de-DE" sz="2000" dirty="0">
                <a:solidFill>
                  <a:schemeClr val="tx2"/>
                </a:solidFill>
                <a:effectLst>
                  <a:outerShdw blurRad="38100" dist="38100" dir="2700000" algn="tl">
                    <a:srgbClr val="000000">
                      <a:alpha val="43137"/>
                    </a:srgbClr>
                  </a:outerShdw>
                </a:effectLst>
              </a:rPr>
              <a:t>Revolutionsepoche“</a:t>
            </a:r>
          </a:p>
          <a:p>
            <a:pPr marL="0" indent="0" hangingPunct="0">
              <a:buNone/>
            </a:pPr>
            <a:endParaRPr lang="de-DE" sz="2000" dirty="0" smtClean="0"/>
          </a:p>
          <a:p>
            <a:pPr marL="0" indent="0" hangingPunct="0">
              <a:buNone/>
            </a:pPr>
            <a:endParaRPr lang="de-DE" sz="2000" dirty="0"/>
          </a:p>
          <a:p>
            <a:pPr marL="0" indent="0" hangingPunct="0">
              <a:buNone/>
            </a:pPr>
            <a:endParaRPr lang="de-DE" sz="2000" dirty="0"/>
          </a:p>
          <a:p>
            <a:pPr marL="0" indent="0">
              <a:buNone/>
            </a:pPr>
            <a:endParaRPr lang="de-DE" sz="2000" dirty="0" smtClean="0"/>
          </a:p>
          <a:p>
            <a:pPr marL="0" indent="0">
              <a:buNone/>
            </a:pPr>
            <a:r>
              <a:rPr lang="de-DE" sz="2000" dirty="0" smtClean="0"/>
              <a:t>IV.	Wie </a:t>
            </a:r>
            <a:r>
              <a:rPr lang="de-DE" sz="2000" dirty="0"/>
              <a:t>verhalten sich </a:t>
            </a:r>
            <a:r>
              <a:rPr lang="de-DE" sz="2000" dirty="0" smtClean="0"/>
              <a:t/>
            </a:r>
            <a:br>
              <a:rPr lang="de-DE" sz="2000" dirty="0" smtClean="0"/>
            </a:br>
            <a:r>
              <a:rPr lang="de-DE" sz="2000" dirty="0" smtClean="0"/>
              <a:t>	Vertrauen </a:t>
            </a:r>
            <a:r>
              <a:rPr lang="de-DE" sz="2000" dirty="0"/>
              <a:t>und Skepsis </a:t>
            </a:r>
            <a:r>
              <a:rPr lang="de-DE" sz="2000" dirty="0" smtClean="0"/>
              <a:t/>
            </a:r>
            <a:br>
              <a:rPr lang="de-DE" sz="2000" dirty="0" smtClean="0"/>
            </a:br>
            <a:r>
              <a:rPr lang="de-DE" sz="2000" dirty="0" smtClean="0"/>
              <a:t>	zueinander</a:t>
            </a:r>
            <a:r>
              <a:rPr lang="de-DE" sz="2000" dirty="0"/>
              <a:t>? – </a:t>
            </a:r>
            <a:r>
              <a:rPr lang="de-DE" sz="2000" dirty="0" smtClean="0"/>
              <a:t/>
            </a:r>
            <a:br>
              <a:rPr lang="de-DE" sz="2000" dirty="0" smtClean="0"/>
            </a:br>
            <a:r>
              <a:rPr lang="de-DE" sz="2000" dirty="0" smtClean="0"/>
              <a:t>	</a:t>
            </a:r>
            <a:r>
              <a:rPr lang="de-DE" sz="2000" dirty="0" smtClean="0">
                <a:solidFill>
                  <a:schemeClr val="tx2"/>
                </a:solidFill>
              </a:rPr>
              <a:t>Rück- </a:t>
            </a:r>
            <a:r>
              <a:rPr lang="de-DE" sz="2000" dirty="0">
                <a:solidFill>
                  <a:schemeClr val="tx2"/>
                </a:solidFill>
              </a:rPr>
              <a:t>und Ausblick</a:t>
            </a:r>
          </a:p>
          <a:p>
            <a:pPr marL="0" indent="0">
              <a:buNone/>
            </a:pPr>
            <a:endParaRPr lang="de-DE" sz="1800" dirty="0"/>
          </a:p>
        </p:txBody>
      </p:sp>
      <p:sp>
        <p:nvSpPr>
          <p:cNvPr id="4" name="Inhaltsplatzhalter 3"/>
          <p:cNvSpPr>
            <a:spLocks noGrp="1"/>
          </p:cNvSpPr>
          <p:nvPr>
            <p:ph sz="half" idx="2"/>
          </p:nvPr>
        </p:nvSpPr>
        <p:spPr/>
        <p:txBody>
          <a:bodyPr>
            <a:normAutofit/>
          </a:bodyPr>
          <a:lstStyle/>
          <a:p>
            <a:pPr marL="742950" indent="-742950">
              <a:lnSpc>
                <a:spcPts val="1200"/>
              </a:lnSpc>
              <a:spcBef>
                <a:spcPts val="0"/>
              </a:spcBef>
              <a:buFont typeface="+mj-lt"/>
              <a:buAutoNum type="alphaLcPeriod"/>
            </a:pPr>
            <a:endParaRPr lang="de-DE" sz="1200" dirty="0"/>
          </a:p>
          <a:p>
            <a:pPr hangingPunct="0">
              <a:lnSpc>
                <a:spcPts val="1200"/>
              </a:lnSpc>
              <a:spcBef>
                <a:spcPts val="0"/>
              </a:spcBef>
              <a:buFont typeface="Wingdings" pitchFamily="2" charset="2"/>
              <a:buChar char="Ø"/>
            </a:pPr>
            <a:endParaRPr lang="de-DE" sz="1200" b="1" u="sng" dirty="0" smtClean="0"/>
          </a:p>
          <a:p>
            <a:pPr hangingPunct="0">
              <a:lnSpc>
                <a:spcPts val="1200"/>
              </a:lnSpc>
              <a:spcBef>
                <a:spcPts val="0"/>
              </a:spcBef>
              <a:buFont typeface="Wingdings" pitchFamily="2" charset="2"/>
              <a:buChar char="Ø"/>
            </a:pPr>
            <a:endParaRPr lang="de-DE" sz="1200" b="1" u="sng" dirty="0"/>
          </a:p>
          <a:p>
            <a:pPr hangingPunct="0">
              <a:spcBef>
                <a:spcPts val="0"/>
              </a:spcBef>
              <a:buFont typeface="Wingdings" pitchFamily="2" charset="2"/>
              <a:buChar char="Ø"/>
            </a:pPr>
            <a:r>
              <a:rPr lang="de-DE" sz="1600" dirty="0" smtClean="0">
                <a:effectLst>
                  <a:outerShdw blurRad="38100" dist="38100" dir="2700000" algn="tl">
                    <a:srgbClr val="000000">
                      <a:alpha val="43137"/>
                    </a:srgbClr>
                  </a:outerShdw>
                </a:effectLst>
              </a:rPr>
              <a:t>Vom </a:t>
            </a:r>
            <a:r>
              <a:rPr lang="de-DE" sz="1600" dirty="0">
                <a:effectLst>
                  <a:outerShdw blurRad="38100" dist="38100" dir="2700000" algn="tl">
                    <a:srgbClr val="000000">
                      <a:alpha val="43137"/>
                    </a:srgbClr>
                  </a:outerShdw>
                </a:effectLst>
              </a:rPr>
              <a:t>Gottvertrauen zum Selbstvertrauen in der Lyrik: </a:t>
            </a:r>
            <a:r>
              <a:rPr lang="de-DE" sz="1600" dirty="0">
                <a:solidFill>
                  <a:schemeClr val="tx2"/>
                </a:solidFill>
                <a:effectLst>
                  <a:outerShdw blurRad="38100" dist="38100" dir="2700000" algn="tl">
                    <a:srgbClr val="000000">
                      <a:alpha val="43137"/>
                    </a:srgbClr>
                  </a:outerShdw>
                </a:effectLst>
              </a:rPr>
              <a:t>„Der bessre Mensch tritt in die Welt“</a:t>
            </a:r>
          </a:p>
          <a:p>
            <a:pPr>
              <a:spcBef>
                <a:spcPts val="0"/>
              </a:spcBef>
              <a:buFont typeface="Wingdings" pitchFamily="2" charset="2"/>
              <a:buChar char="Ø"/>
            </a:pPr>
            <a:r>
              <a:rPr lang="de-DE" sz="1600" dirty="0">
                <a:effectLst>
                  <a:outerShdw blurRad="38100" dist="38100" dir="2700000" algn="tl">
                    <a:srgbClr val="000000">
                      <a:alpha val="43137"/>
                    </a:srgbClr>
                  </a:outerShdw>
                </a:effectLst>
              </a:rPr>
              <a:t>Formen des Vertrauens bei Goethe: </a:t>
            </a:r>
            <a:r>
              <a:rPr lang="de-DE" sz="1600" dirty="0" smtClean="0">
                <a:effectLst>
                  <a:outerShdw blurRad="38100" dist="38100" dir="2700000" algn="tl">
                    <a:srgbClr val="000000">
                      <a:alpha val="43137"/>
                    </a:srgbClr>
                  </a:outerShdw>
                </a:effectLst>
              </a:rPr>
              <a:t/>
            </a:r>
            <a:br>
              <a:rPr lang="de-DE" sz="1600" dirty="0" smtClean="0">
                <a:effectLst>
                  <a:outerShdw blurRad="38100" dist="38100" dir="2700000" algn="tl">
                    <a:srgbClr val="000000">
                      <a:alpha val="43137"/>
                    </a:srgbClr>
                  </a:outerShdw>
                </a:effectLst>
              </a:rPr>
            </a:br>
            <a:r>
              <a:rPr lang="de-DE" sz="1600" dirty="0" smtClean="0">
                <a:solidFill>
                  <a:schemeClr val="tx2"/>
                </a:solidFill>
                <a:effectLst>
                  <a:outerShdw blurRad="38100" dist="38100" dir="2700000" algn="tl">
                    <a:srgbClr val="000000">
                      <a:alpha val="43137"/>
                    </a:srgbClr>
                  </a:outerShdw>
                </a:effectLst>
              </a:rPr>
              <a:t>„</a:t>
            </a:r>
            <a:r>
              <a:rPr lang="de-DE" sz="1600" dirty="0">
                <a:solidFill>
                  <a:schemeClr val="tx2"/>
                </a:solidFill>
                <a:effectLst>
                  <a:outerShdw blurRad="38100" dist="38100" dir="2700000" algn="tl">
                    <a:srgbClr val="000000">
                      <a:alpha val="43137"/>
                    </a:srgbClr>
                  </a:outerShdw>
                </a:effectLst>
              </a:rPr>
              <a:t>Kannst du zu der Welt Vertrauen tragen</a:t>
            </a:r>
            <a:r>
              <a:rPr lang="de-DE" sz="1600" dirty="0" smtClean="0">
                <a:solidFill>
                  <a:schemeClr val="tx2"/>
                </a:solidFill>
                <a:effectLst>
                  <a:outerShdw blurRad="38100" dist="38100" dir="2700000" algn="tl">
                    <a:srgbClr val="000000">
                      <a:alpha val="43137"/>
                    </a:srgbClr>
                  </a:outerShdw>
                </a:effectLst>
              </a:rPr>
              <a:t>?“</a:t>
            </a:r>
            <a:endParaRPr lang="de-DE" sz="1600" dirty="0">
              <a:solidFill>
                <a:schemeClr val="tx2"/>
              </a:solidFill>
              <a:effectLst>
                <a:outerShdw blurRad="38100" dist="38100" dir="2700000" algn="tl">
                  <a:srgbClr val="000000">
                    <a:alpha val="43137"/>
                  </a:srgbClr>
                </a:outerShdw>
              </a:effectLst>
            </a:endParaRPr>
          </a:p>
          <a:p>
            <a:pPr>
              <a:spcBef>
                <a:spcPts val="0"/>
              </a:spcBef>
              <a:buFont typeface="Wingdings" pitchFamily="2" charset="2"/>
              <a:buChar char="Ø"/>
            </a:pPr>
            <a:r>
              <a:rPr lang="de-DE" sz="1600" dirty="0">
                <a:effectLst>
                  <a:outerShdw blurRad="38100" dist="38100" dir="2700000" algn="tl">
                    <a:srgbClr val="000000">
                      <a:alpha val="43137"/>
                    </a:srgbClr>
                  </a:outerShdw>
                </a:effectLst>
              </a:rPr>
              <a:t>Welt- und Naturvertrauen zu Beginn des 19. Jahrhunderts: </a:t>
            </a:r>
            <a:r>
              <a:rPr lang="de-DE" sz="1600" dirty="0">
                <a:solidFill>
                  <a:schemeClr val="tx2"/>
                </a:solidFill>
                <a:effectLst>
                  <a:outerShdw blurRad="38100" dist="38100" dir="2700000" algn="tl">
                    <a:srgbClr val="000000">
                      <a:alpha val="43137"/>
                    </a:srgbClr>
                  </a:outerShdw>
                </a:effectLst>
              </a:rPr>
              <a:t>„Und täglich lern ich mehr der Flut vertrauen</a:t>
            </a:r>
            <a:r>
              <a:rPr lang="de-DE" sz="1600" i="1" dirty="0">
                <a:solidFill>
                  <a:schemeClr val="tx2"/>
                </a:solidFill>
                <a:effectLst>
                  <a:outerShdw blurRad="38100" dist="38100" dir="2700000" algn="tl">
                    <a:srgbClr val="000000">
                      <a:alpha val="43137"/>
                    </a:srgbClr>
                  </a:outerShdw>
                </a:effectLst>
              </a:rPr>
              <a:t>“</a:t>
            </a:r>
          </a:p>
          <a:p>
            <a:pPr>
              <a:spcBef>
                <a:spcPts val="0"/>
              </a:spcBef>
            </a:pPr>
            <a:endParaRPr lang="de-DE" sz="1600" u="sng" dirty="0">
              <a:effectLst>
                <a:outerShdw blurRad="38100" dist="38100" dir="2700000" algn="tl">
                  <a:srgbClr val="000000">
                    <a:alpha val="43137"/>
                  </a:srgbClr>
                </a:outerShdw>
              </a:effectLst>
            </a:endParaRPr>
          </a:p>
          <a:p>
            <a:pPr>
              <a:spcBef>
                <a:spcPts val="0"/>
              </a:spcBef>
            </a:pPr>
            <a:endParaRPr lang="de-DE" sz="1800"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2320" y="548680"/>
            <a:ext cx="864865" cy="360040"/>
          </a:xfrm>
          <a:prstGeom prst="rect">
            <a:avLst/>
          </a:prstGeom>
          <a:ln>
            <a:solidFill>
              <a:schemeClr val="tx1"/>
            </a:solidFill>
          </a:ln>
        </p:spPr>
      </p:pic>
    </p:spTree>
    <p:extLst>
      <p:ext uri="{BB962C8B-B14F-4D97-AF65-F5344CB8AC3E}">
        <p14:creationId xmlns:p14="http://schemas.microsoft.com/office/powerpoint/2010/main" val="7213501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platzhalter 9"/>
          <p:cNvSpPr>
            <a:spLocks noGrp="1"/>
          </p:cNvSpPr>
          <p:nvPr>
            <p:ph type="body" idx="1"/>
          </p:nvPr>
        </p:nvSpPr>
        <p:spPr>
          <a:xfrm>
            <a:off x="323528" y="1484784"/>
            <a:ext cx="8640960" cy="732974"/>
          </a:xfrm>
        </p:spPr>
        <p:txBody>
          <a:bodyPr/>
          <a:lstStyle/>
          <a:p>
            <a:pPr algn="ctr"/>
            <a:endParaRPr lang="de-DE" sz="1800" dirty="0" smtClean="0"/>
          </a:p>
          <a:p>
            <a:pPr algn="ctr"/>
            <a:endParaRPr lang="de-DE" sz="1800" dirty="0"/>
          </a:p>
          <a:p>
            <a:pPr algn="ctr"/>
            <a:r>
              <a:rPr lang="de-DE" sz="1800" dirty="0" smtClean="0"/>
              <a:t>Johann </a:t>
            </a:r>
            <a:r>
              <a:rPr lang="de-DE" sz="1800" dirty="0"/>
              <a:t>Peter Uz:</a:t>
            </a:r>
          </a:p>
          <a:p>
            <a:pPr algn="ctr">
              <a:spcBef>
                <a:spcPts val="0"/>
              </a:spcBef>
            </a:pPr>
            <a:r>
              <a:rPr lang="de-DE" sz="1800" i="1" dirty="0"/>
              <a:t>Vertrauen auf Gott</a:t>
            </a:r>
          </a:p>
          <a:p>
            <a:pPr algn="ctr">
              <a:spcBef>
                <a:spcPts val="0"/>
              </a:spcBef>
            </a:pPr>
            <a:r>
              <a:rPr lang="de-DE" sz="2400" dirty="0"/>
              <a:t> </a:t>
            </a:r>
          </a:p>
          <a:p>
            <a:pPr algn="ctr"/>
            <a:endParaRPr lang="de-DE" dirty="0"/>
          </a:p>
        </p:txBody>
      </p:sp>
      <p:sp>
        <p:nvSpPr>
          <p:cNvPr id="11" name="Textplatzhalter 10"/>
          <p:cNvSpPr>
            <a:spLocks noGrp="1"/>
          </p:cNvSpPr>
          <p:nvPr>
            <p:ph type="body" sz="half" idx="3"/>
          </p:nvPr>
        </p:nvSpPr>
        <p:spPr>
          <a:xfrm>
            <a:off x="11268743" y="1916832"/>
            <a:ext cx="72008" cy="338688"/>
          </a:xfrm>
        </p:spPr>
        <p:txBody>
          <a:bodyPr/>
          <a:lstStyle/>
          <a:p>
            <a:endParaRPr lang="de-DE" dirty="0"/>
          </a:p>
        </p:txBody>
      </p:sp>
      <p:sp>
        <p:nvSpPr>
          <p:cNvPr id="5" name="Datumsplatzhalter 4"/>
          <p:cNvSpPr>
            <a:spLocks noGrp="1"/>
          </p:cNvSpPr>
          <p:nvPr>
            <p:ph type="dt" sz="half" idx="10"/>
          </p:nvPr>
        </p:nvSpPr>
        <p:spPr/>
        <p:txBody>
          <a:bodyPr/>
          <a:lstStyle/>
          <a:p>
            <a:fld id="{1F9788C3-0646-4CFD-BE2E-56CE710E90AD}" type="datetime1">
              <a:rPr lang="de-DE" smtClean="0"/>
              <a:t>07.03.2011</a:t>
            </a:fld>
            <a:endParaRPr lang="de-DE" dirty="0"/>
          </a:p>
        </p:txBody>
      </p:sp>
      <p:sp>
        <p:nvSpPr>
          <p:cNvPr id="9" name="Fußzeilenplatzhalter 8"/>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a:xfrm>
            <a:off x="301752" y="2348880"/>
            <a:ext cx="4414264" cy="3940907"/>
          </a:xfrm>
        </p:spPr>
        <p:txBody>
          <a:bodyPr>
            <a:noAutofit/>
          </a:bodyPr>
          <a:lstStyle/>
          <a:p>
            <a:pPr marL="0" indent="0">
              <a:spcBef>
                <a:spcPts val="600"/>
              </a:spcBef>
              <a:buNone/>
            </a:pPr>
            <a:r>
              <a:rPr lang="de-DE" sz="1600" dirty="0" smtClean="0"/>
              <a:t>Gott</a:t>
            </a:r>
            <a:r>
              <a:rPr lang="de-DE" sz="1600" dirty="0"/>
              <a:t>, unter deinem Schutz, was sollt </a:t>
            </a:r>
            <a:r>
              <a:rPr lang="de-DE" sz="1600" dirty="0" smtClean="0"/>
              <a:t/>
            </a:r>
            <a:br>
              <a:rPr lang="de-DE" sz="1600" dirty="0" smtClean="0"/>
            </a:br>
            <a:r>
              <a:rPr lang="de-DE" sz="1600" dirty="0" smtClean="0"/>
              <a:t>	in </a:t>
            </a:r>
            <a:r>
              <a:rPr lang="de-DE" sz="1600" dirty="0"/>
              <a:t>bösen </a:t>
            </a:r>
            <a:r>
              <a:rPr lang="de-DE" sz="1600" dirty="0" smtClean="0"/>
              <a:t>Zeiten,</a:t>
            </a:r>
            <a:br>
              <a:rPr lang="de-DE" sz="1600" dirty="0" smtClean="0"/>
            </a:br>
            <a:r>
              <a:rPr lang="de-DE" sz="1600" dirty="0" smtClean="0"/>
              <a:t>Was </a:t>
            </a:r>
            <a:r>
              <a:rPr lang="de-DE" sz="1600" dirty="0"/>
              <a:t>sollt ich fürchten in Gefahr</a:t>
            </a:r>
            <a:r>
              <a:rPr lang="de-DE" sz="1600" dirty="0" smtClean="0"/>
              <a:t>?</a:t>
            </a:r>
            <a:br>
              <a:rPr lang="de-DE" sz="1600" dirty="0" smtClean="0"/>
            </a:br>
            <a:r>
              <a:rPr lang="de-DE" sz="1600" dirty="0" smtClean="0"/>
              <a:t>Wer </a:t>
            </a:r>
            <a:r>
              <a:rPr lang="de-DE" sz="1600" dirty="0"/>
              <a:t>dir </a:t>
            </a:r>
            <a:r>
              <a:rPr lang="de-DE" sz="1600" b="1" dirty="0"/>
              <a:t>vertraut</a:t>
            </a:r>
            <a:r>
              <a:rPr lang="de-DE" sz="1600" dirty="0"/>
              <a:t>, hat dich zur Seiten</a:t>
            </a:r>
            <a:r>
              <a:rPr lang="de-DE" sz="1600" dirty="0" smtClean="0"/>
              <a:t>:</a:t>
            </a:r>
            <a:br>
              <a:rPr lang="de-DE" sz="1600" dirty="0" smtClean="0"/>
            </a:br>
            <a:r>
              <a:rPr lang="de-DE" sz="1600" dirty="0" smtClean="0"/>
              <a:t>Du </a:t>
            </a:r>
            <a:r>
              <a:rPr lang="de-DE" sz="1600" dirty="0"/>
              <a:t>hilfst ihm wunderbar.</a:t>
            </a:r>
          </a:p>
          <a:p>
            <a:pPr marL="0" indent="0">
              <a:spcBef>
                <a:spcPts val="600"/>
              </a:spcBef>
              <a:buNone/>
            </a:pPr>
            <a:r>
              <a:rPr lang="de-DE" sz="1600" dirty="0" smtClean="0"/>
              <a:t>Er </a:t>
            </a:r>
            <a:r>
              <a:rPr lang="de-DE" sz="1600" dirty="0"/>
              <a:t>geht, wann über ihm die Wolken </a:t>
            </a:r>
            <a:r>
              <a:rPr lang="de-DE" sz="1600" dirty="0" smtClean="0"/>
              <a:t/>
            </a:r>
            <a:br>
              <a:rPr lang="de-DE" sz="1600" dirty="0" smtClean="0"/>
            </a:br>
            <a:r>
              <a:rPr lang="de-DE" sz="1600" dirty="0" smtClean="0"/>
              <a:t>	Flammen </a:t>
            </a:r>
            <a:r>
              <a:rPr lang="de-DE" sz="1600" dirty="0" err="1"/>
              <a:t>speyen</a:t>
            </a:r>
            <a:r>
              <a:rPr lang="de-DE" sz="1600" dirty="0" smtClean="0"/>
              <a:t>,</a:t>
            </a:r>
            <a:br>
              <a:rPr lang="de-DE" sz="1600" dirty="0" smtClean="0"/>
            </a:br>
            <a:r>
              <a:rPr lang="de-DE" sz="1600" dirty="0" smtClean="0"/>
              <a:t>Getrost </a:t>
            </a:r>
            <a:r>
              <a:rPr lang="de-DE" sz="1600" dirty="0"/>
              <a:t>an deiner Vaterhand</a:t>
            </a:r>
            <a:r>
              <a:rPr lang="de-DE" sz="1600" dirty="0" smtClean="0"/>
              <a:t>;</a:t>
            </a:r>
            <a:br>
              <a:rPr lang="de-DE" sz="1600" dirty="0" smtClean="0"/>
            </a:br>
            <a:r>
              <a:rPr lang="de-DE" sz="1600" dirty="0" smtClean="0"/>
              <a:t>Getrost </a:t>
            </a:r>
            <a:r>
              <a:rPr lang="de-DE" sz="1600" dirty="0"/>
              <a:t>durch dürre </a:t>
            </a:r>
            <a:r>
              <a:rPr lang="de-DE" sz="1600" dirty="0" err="1" smtClean="0"/>
              <a:t>Wüsteneyen</a:t>
            </a:r>
            <a:r>
              <a:rPr lang="de-DE" sz="1600" dirty="0" smtClean="0"/>
              <a:t/>
            </a:r>
            <a:br>
              <a:rPr lang="de-DE" sz="1600" dirty="0" smtClean="0"/>
            </a:br>
            <a:r>
              <a:rPr lang="de-DE" sz="1600" dirty="0" smtClean="0"/>
              <a:t>Und </a:t>
            </a:r>
            <a:r>
              <a:rPr lang="de-DE" sz="1600" dirty="0"/>
              <a:t>brennend heißen Sand</a:t>
            </a:r>
            <a:r>
              <a:rPr lang="de-DE" sz="1600" dirty="0" smtClean="0"/>
              <a:t>: […]</a:t>
            </a:r>
            <a:endParaRPr lang="de-DE" sz="1600" dirty="0"/>
          </a:p>
          <a:p>
            <a:pPr marL="0" indent="0">
              <a:spcBef>
                <a:spcPts val="600"/>
              </a:spcBef>
              <a:buNone/>
            </a:pPr>
            <a:r>
              <a:rPr lang="de-DE" sz="1600" dirty="0" smtClean="0"/>
              <a:t>Wenn </a:t>
            </a:r>
            <a:r>
              <a:rPr lang="de-DE" sz="1600" dirty="0"/>
              <a:t>David, auf der Flucht vor </a:t>
            </a:r>
            <a:r>
              <a:rPr lang="de-DE" sz="1600" dirty="0" smtClean="0"/>
              <a:t/>
            </a:r>
            <a:br>
              <a:rPr lang="de-DE" sz="1600" dirty="0" smtClean="0"/>
            </a:br>
            <a:r>
              <a:rPr lang="de-DE" sz="1600" dirty="0" smtClean="0"/>
              <a:t>	schnaubenden </a:t>
            </a:r>
            <a:r>
              <a:rPr lang="de-DE" sz="1600" dirty="0"/>
              <a:t>Tyrannen</a:t>
            </a:r>
            <a:r>
              <a:rPr lang="de-DE" sz="1600" dirty="0" smtClean="0"/>
              <a:t>,</a:t>
            </a:r>
            <a:br>
              <a:rPr lang="de-DE" sz="1600" dirty="0" smtClean="0"/>
            </a:br>
            <a:r>
              <a:rPr lang="de-DE" sz="1600" dirty="0" smtClean="0"/>
              <a:t>Durch </a:t>
            </a:r>
            <a:r>
              <a:rPr lang="de-DE" sz="1600" dirty="0"/>
              <a:t>grauenvolle Wüsten strich</a:t>
            </a:r>
            <a:r>
              <a:rPr lang="de-DE" sz="1600" dirty="0" smtClean="0"/>
              <a:t>,</a:t>
            </a:r>
            <a:br>
              <a:rPr lang="de-DE" sz="1600" dirty="0" smtClean="0"/>
            </a:br>
            <a:r>
              <a:rPr lang="de-DE" sz="1600" dirty="0" smtClean="0"/>
              <a:t>Und </a:t>
            </a:r>
            <a:r>
              <a:rPr lang="de-DE" sz="1600" dirty="0"/>
              <a:t>seine Füße kaum entrannen</a:t>
            </a:r>
            <a:r>
              <a:rPr lang="de-DE" sz="1600" dirty="0" smtClean="0"/>
              <a:t>,</a:t>
            </a:r>
            <a:br>
              <a:rPr lang="de-DE" sz="1600" dirty="0" smtClean="0"/>
            </a:br>
            <a:r>
              <a:rPr lang="de-DE" sz="1600" dirty="0" smtClean="0"/>
              <a:t>Dem </a:t>
            </a:r>
            <a:r>
              <a:rPr lang="de-DE" sz="1600" dirty="0"/>
              <a:t>finstern </a:t>
            </a:r>
            <a:r>
              <a:rPr lang="de-DE" sz="1600" dirty="0" err="1"/>
              <a:t>Wütherich</a:t>
            </a:r>
            <a:r>
              <a:rPr lang="de-DE" sz="1600" dirty="0"/>
              <a:t>:</a:t>
            </a:r>
          </a:p>
          <a:p>
            <a:pPr marL="0" indent="0">
              <a:spcBef>
                <a:spcPts val="600"/>
              </a:spcBef>
              <a:buNone/>
            </a:pPr>
            <a:endParaRPr lang="de-DE" sz="1200" dirty="0"/>
          </a:p>
        </p:txBody>
      </p:sp>
      <p:sp>
        <p:nvSpPr>
          <p:cNvPr id="4" name="Inhaltsplatzhalter 3"/>
          <p:cNvSpPr>
            <a:spLocks noGrp="1"/>
          </p:cNvSpPr>
          <p:nvPr>
            <p:ph sz="quarter" idx="4"/>
          </p:nvPr>
        </p:nvSpPr>
        <p:spPr>
          <a:xfrm>
            <a:off x="4716015" y="2348880"/>
            <a:ext cx="4177233" cy="3944695"/>
          </a:xfrm>
        </p:spPr>
        <p:txBody>
          <a:bodyPr>
            <a:normAutofit/>
          </a:bodyPr>
          <a:lstStyle/>
          <a:p>
            <a:pPr marL="0" indent="0">
              <a:spcBef>
                <a:spcPts val="600"/>
              </a:spcBef>
              <a:buNone/>
            </a:pPr>
            <a:r>
              <a:rPr lang="de-DE" sz="1600" dirty="0" smtClean="0"/>
              <a:t>Wenn </a:t>
            </a:r>
            <a:r>
              <a:rPr lang="de-DE" sz="1600" dirty="0"/>
              <a:t>wider ihn vereint die Feinde </a:t>
            </a:r>
            <a:r>
              <a:rPr lang="de-DE" sz="1600" dirty="0" smtClean="0"/>
              <a:t/>
            </a:r>
            <a:br>
              <a:rPr lang="de-DE" sz="1600" dirty="0" smtClean="0"/>
            </a:br>
            <a:r>
              <a:rPr lang="de-DE" sz="1600" dirty="0" smtClean="0"/>
              <a:t>	Gottes stritten;</a:t>
            </a:r>
            <a:br>
              <a:rPr lang="de-DE" sz="1600" dirty="0" smtClean="0"/>
            </a:br>
            <a:r>
              <a:rPr lang="de-DE" sz="1600" dirty="0" smtClean="0"/>
              <a:t>Wenn </a:t>
            </a:r>
            <a:r>
              <a:rPr lang="de-DE" sz="1600" dirty="0"/>
              <a:t>ihn sein Kind vom Throne stieß</a:t>
            </a:r>
            <a:r>
              <a:rPr lang="de-DE" sz="1600" dirty="0" smtClean="0"/>
              <a:t>,</a:t>
            </a:r>
            <a:br>
              <a:rPr lang="de-DE" sz="1600" dirty="0" smtClean="0"/>
            </a:br>
            <a:r>
              <a:rPr lang="de-DE" sz="1600" dirty="0" smtClean="0"/>
              <a:t>Und</a:t>
            </a:r>
            <a:r>
              <a:rPr lang="de-DE" sz="1600" dirty="0"/>
              <a:t>, taub </a:t>
            </a:r>
            <a:r>
              <a:rPr lang="de-DE" sz="1600" dirty="0" err="1"/>
              <a:t>bey</a:t>
            </a:r>
            <a:r>
              <a:rPr lang="de-DE" sz="1600" dirty="0"/>
              <a:t> seines Königs Bitten</a:t>
            </a:r>
            <a:r>
              <a:rPr lang="de-DE" sz="1600" dirty="0" smtClean="0"/>
              <a:t>,</a:t>
            </a:r>
            <a:br>
              <a:rPr lang="de-DE" sz="1600" dirty="0" smtClean="0"/>
            </a:br>
            <a:r>
              <a:rPr lang="de-DE" sz="1600" dirty="0" smtClean="0"/>
              <a:t>Ganz </a:t>
            </a:r>
            <a:r>
              <a:rPr lang="de-DE" sz="1600" dirty="0"/>
              <a:t>Salem ihn verließ</a:t>
            </a:r>
            <a:r>
              <a:rPr lang="de-DE" sz="1600" dirty="0" smtClean="0"/>
              <a:t>:</a:t>
            </a:r>
          </a:p>
          <a:p>
            <a:pPr marL="0" indent="0">
              <a:spcBef>
                <a:spcPts val="600"/>
              </a:spcBef>
              <a:buNone/>
            </a:pPr>
            <a:r>
              <a:rPr lang="de-DE" sz="1600" dirty="0" smtClean="0"/>
              <a:t>So </a:t>
            </a:r>
            <a:r>
              <a:rPr lang="de-DE" sz="1600" dirty="0"/>
              <a:t>sang er glaubensvoll in seiner </a:t>
            </a:r>
            <a:r>
              <a:rPr lang="de-DE" sz="1600" dirty="0" smtClean="0"/>
              <a:t/>
            </a:r>
            <a:br>
              <a:rPr lang="de-DE" sz="1600" dirty="0" smtClean="0"/>
            </a:br>
            <a:r>
              <a:rPr lang="de-DE" sz="1600" dirty="0" smtClean="0"/>
              <a:t>	Harfe Saiten:</a:t>
            </a:r>
            <a:br>
              <a:rPr lang="de-DE" sz="1600" dirty="0" smtClean="0"/>
            </a:br>
            <a:r>
              <a:rPr lang="de-DE" sz="1600" dirty="0" smtClean="0"/>
              <a:t>Jehovah</a:t>
            </a:r>
            <a:r>
              <a:rPr lang="de-DE" sz="1600" dirty="0"/>
              <a:t>, meine </a:t>
            </a:r>
            <a:r>
              <a:rPr lang="de-DE" sz="1600" dirty="0" smtClean="0"/>
              <a:t>Zuversicht!</a:t>
            </a:r>
            <a:br>
              <a:rPr lang="de-DE" sz="1600" dirty="0" smtClean="0"/>
            </a:br>
            <a:r>
              <a:rPr lang="de-DE" sz="1600" dirty="0" smtClean="0"/>
              <a:t>Und </a:t>
            </a:r>
            <a:r>
              <a:rPr lang="de-DE" sz="1600" dirty="0"/>
              <a:t>du, Jehovah, halfst ihm streiten</a:t>
            </a:r>
            <a:r>
              <a:rPr lang="de-DE" sz="1600" dirty="0" smtClean="0"/>
              <a:t>!</a:t>
            </a:r>
            <a:br>
              <a:rPr lang="de-DE" sz="1600" dirty="0" smtClean="0"/>
            </a:br>
            <a:r>
              <a:rPr lang="de-DE" sz="1600" dirty="0" smtClean="0"/>
              <a:t>Sein </a:t>
            </a:r>
            <a:r>
              <a:rPr lang="de-DE" sz="1600" dirty="0"/>
              <a:t>Gott verließ ihn nicht.</a:t>
            </a:r>
          </a:p>
          <a:p>
            <a:pPr marL="0" indent="0">
              <a:spcBef>
                <a:spcPts val="0"/>
              </a:spcBef>
              <a:buNone/>
            </a:pPr>
            <a:endParaRPr lang="de-DE" sz="2500" dirty="0" smtClean="0"/>
          </a:p>
          <a:p>
            <a:pPr marL="0" indent="0">
              <a:buNone/>
            </a:pPr>
            <a:endParaRPr lang="de-DE" sz="3000" dirty="0"/>
          </a:p>
          <a:p>
            <a:pPr marL="0" indent="0">
              <a:buNone/>
            </a:pPr>
            <a:endParaRPr lang="de-DE" sz="3000" dirty="0"/>
          </a:p>
        </p:txBody>
      </p:sp>
      <p:sp>
        <p:nvSpPr>
          <p:cNvPr id="6" name="Foliennummernplatzhalter 5"/>
          <p:cNvSpPr>
            <a:spLocks noGrp="1"/>
          </p:cNvSpPr>
          <p:nvPr>
            <p:ph type="sldNum" sz="quarter" idx="12"/>
          </p:nvPr>
        </p:nvSpPr>
        <p:spPr/>
        <p:txBody>
          <a:bodyPr/>
          <a:lstStyle/>
          <a:p>
            <a:fld id="{82344FB1-8EC1-4FF7-866A-0D88036E5554}" type="slidenum">
              <a:rPr lang="de-DE" smtClean="0"/>
              <a:t>17</a:t>
            </a:fld>
            <a:endParaRPr lang="de-DE" dirty="0"/>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III. Wie entwickelt sich Vertrauen um 1800?</a:t>
            </a:r>
            <a:br>
              <a:rPr lang="de-DE" sz="2400" dirty="0" smtClean="0"/>
            </a:br>
            <a:r>
              <a:rPr lang="de-DE" sz="1800" dirty="0" smtClean="0">
                <a:solidFill>
                  <a:schemeClr val="tx2"/>
                </a:solidFill>
              </a:rPr>
              <a:t>Vom Gottvertrauen zum Selbstvertrauen</a:t>
            </a:r>
            <a:endParaRPr lang="de-DE" sz="1800" dirty="0">
              <a:solidFill>
                <a:schemeClr val="tx2"/>
              </a:solidFill>
            </a:endParaRP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8824" y="476672"/>
            <a:ext cx="864865" cy="360040"/>
          </a:xfrm>
          <a:prstGeom prst="rect">
            <a:avLst/>
          </a:prstGeom>
          <a:ln>
            <a:solidFill>
              <a:schemeClr val="tx1"/>
            </a:solidFill>
          </a:ln>
        </p:spPr>
      </p:pic>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5057972"/>
            <a:ext cx="1114425" cy="13049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68984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p:cNvSpPr>
            <a:spLocks noGrp="1"/>
          </p:cNvSpPr>
          <p:nvPr>
            <p:ph type="body" idx="1"/>
          </p:nvPr>
        </p:nvSpPr>
        <p:spPr>
          <a:xfrm>
            <a:off x="301752" y="1524000"/>
            <a:ext cx="8590728" cy="732974"/>
          </a:xfrm>
        </p:spPr>
        <p:txBody>
          <a:bodyPr/>
          <a:lstStyle/>
          <a:p>
            <a:pPr algn="ctr">
              <a:lnSpc>
                <a:spcPts val="1400"/>
              </a:lnSpc>
              <a:spcBef>
                <a:spcPts val="0"/>
              </a:spcBef>
            </a:pPr>
            <a:endParaRPr lang="de-DE" sz="2400" dirty="0" smtClean="0"/>
          </a:p>
          <a:p>
            <a:pPr algn="ctr">
              <a:spcBef>
                <a:spcPts val="0"/>
              </a:spcBef>
            </a:pPr>
            <a:r>
              <a:rPr lang="de-DE" sz="1800" dirty="0" smtClean="0"/>
              <a:t>Jakob </a:t>
            </a:r>
            <a:r>
              <a:rPr lang="de-DE" sz="1800" dirty="0"/>
              <a:t>Michael Reinhold Lenz: </a:t>
            </a:r>
          </a:p>
          <a:p>
            <a:pPr algn="ctr">
              <a:spcBef>
                <a:spcPts val="0"/>
              </a:spcBef>
            </a:pPr>
            <a:r>
              <a:rPr lang="de-DE" sz="1800" i="1" dirty="0"/>
              <a:t>Das Vertrauen auf Gott</a:t>
            </a:r>
          </a:p>
          <a:p>
            <a:endParaRPr lang="de-DE" i="1" dirty="0"/>
          </a:p>
        </p:txBody>
      </p:sp>
      <p:sp>
        <p:nvSpPr>
          <p:cNvPr id="12" name="Textplatzhalter 11"/>
          <p:cNvSpPr>
            <a:spLocks noGrp="1"/>
          </p:cNvSpPr>
          <p:nvPr>
            <p:ph type="body" sz="half" idx="3"/>
          </p:nvPr>
        </p:nvSpPr>
        <p:spPr>
          <a:xfrm>
            <a:off x="9900592" y="1556792"/>
            <a:ext cx="4041775" cy="731520"/>
          </a:xfrm>
        </p:spPr>
        <p:txBody>
          <a:bodyPr/>
          <a:lstStyle/>
          <a:p>
            <a:endParaRPr lang="de-DE" dirty="0"/>
          </a:p>
        </p:txBody>
      </p:sp>
      <p:sp>
        <p:nvSpPr>
          <p:cNvPr id="5" name="Datumsplatzhalter 4"/>
          <p:cNvSpPr>
            <a:spLocks noGrp="1"/>
          </p:cNvSpPr>
          <p:nvPr>
            <p:ph type="dt" sz="half" idx="10"/>
          </p:nvPr>
        </p:nvSpPr>
        <p:spPr/>
        <p:txBody>
          <a:bodyPr/>
          <a:lstStyle/>
          <a:p>
            <a:fld id="{F8D08354-DEC8-4810-8FB2-61B85E8114BD}" type="datetime1">
              <a:rPr lang="de-DE" smtClean="0"/>
              <a:t>07.03.2011</a:t>
            </a:fld>
            <a:endParaRPr lang="de-DE" dirty="0"/>
          </a:p>
        </p:txBody>
      </p:sp>
      <p:sp>
        <p:nvSpPr>
          <p:cNvPr id="10" name="Fußzeilenplatzhalter 9"/>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a:xfrm>
            <a:off x="301752" y="2276872"/>
            <a:ext cx="4041648" cy="4012915"/>
          </a:xfrm>
        </p:spPr>
        <p:txBody>
          <a:bodyPr>
            <a:noAutofit/>
          </a:bodyPr>
          <a:lstStyle/>
          <a:p>
            <a:pPr marL="0" indent="0">
              <a:lnSpc>
                <a:spcPts val="1400"/>
              </a:lnSpc>
              <a:spcBef>
                <a:spcPts val="600"/>
              </a:spcBef>
              <a:buNone/>
            </a:pPr>
            <a:r>
              <a:rPr lang="de-DE" sz="1400" dirty="0"/>
              <a:t> </a:t>
            </a:r>
            <a:endParaRPr lang="de-DE" sz="1400" dirty="0" smtClean="0"/>
          </a:p>
          <a:p>
            <a:pPr marL="0" indent="0">
              <a:spcBef>
                <a:spcPts val="0"/>
              </a:spcBef>
              <a:buNone/>
            </a:pPr>
            <a:r>
              <a:rPr lang="de-DE" sz="1600" dirty="0" smtClean="0"/>
              <a:t>Ich weiß nichts von Angst und Sorgen,</a:t>
            </a:r>
            <a:br>
              <a:rPr lang="de-DE" sz="1600" dirty="0" smtClean="0"/>
            </a:br>
            <a:r>
              <a:rPr lang="de-DE" sz="1600" dirty="0" smtClean="0"/>
              <a:t>Denn, erwach' ich jeden Morgen,</a:t>
            </a:r>
          </a:p>
          <a:p>
            <a:pPr marL="0" indent="0">
              <a:spcBef>
                <a:spcPts val="0"/>
              </a:spcBef>
              <a:buNone/>
            </a:pPr>
            <a:r>
              <a:rPr lang="de-DE" sz="1600" dirty="0" err="1" smtClean="0"/>
              <a:t>Seh</a:t>
            </a:r>
            <a:r>
              <a:rPr lang="de-DE" sz="1600" dirty="0"/>
              <a:t>' ich, daß mein Gott noch lebt,</a:t>
            </a:r>
          </a:p>
          <a:p>
            <a:pPr marL="0" indent="0">
              <a:spcBef>
                <a:spcPts val="0"/>
              </a:spcBef>
              <a:buNone/>
            </a:pPr>
            <a:r>
              <a:rPr lang="de-DE" sz="1600" dirty="0" smtClean="0"/>
              <a:t>Der </a:t>
            </a:r>
            <a:r>
              <a:rPr lang="de-DE" sz="1600" dirty="0"/>
              <a:t>die ganze Welt belebt.</a:t>
            </a:r>
          </a:p>
          <a:p>
            <a:pPr marL="0" indent="0">
              <a:spcBef>
                <a:spcPts val="0"/>
              </a:spcBef>
              <a:buNone/>
            </a:pPr>
            <a:r>
              <a:rPr lang="de-DE" sz="1600" dirty="0"/>
              <a:t> </a:t>
            </a:r>
            <a:endParaRPr lang="de-DE" sz="1600" dirty="0" smtClean="0"/>
          </a:p>
          <a:p>
            <a:pPr marL="0" indent="0">
              <a:spcBef>
                <a:spcPts val="0"/>
              </a:spcBef>
              <a:buNone/>
            </a:pPr>
            <a:r>
              <a:rPr lang="de-DE" sz="1600" dirty="0" smtClean="0"/>
              <a:t>Dem </a:t>
            </a:r>
            <a:r>
              <a:rPr lang="de-DE" sz="1600" dirty="0"/>
              <a:t>hab' ich mich übergeben,</a:t>
            </a:r>
          </a:p>
          <a:p>
            <a:pPr marL="0" indent="0">
              <a:spcBef>
                <a:spcPts val="0"/>
              </a:spcBef>
              <a:buNone/>
            </a:pPr>
            <a:r>
              <a:rPr lang="de-DE" sz="1600" dirty="0" smtClean="0"/>
              <a:t>Er </a:t>
            </a:r>
            <a:r>
              <a:rPr lang="de-DE" sz="1600" dirty="0"/>
              <a:t>mag auf mich Achtung geben,</a:t>
            </a:r>
          </a:p>
          <a:p>
            <a:pPr marL="0" indent="0">
              <a:spcBef>
                <a:spcPts val="0"/>
              </a:spcBef>
              <a:buNone/>
            </a:pPr>
            <a:r>
              <a:rPr lang="de-DE" sz="1600" dirty="0" smtClean="0"/>
              <a:t>Er </a:t>
            </a:r>
            <a:r>
              <a:rPr lang="de-DE" sz="1600" dirty="0"/>
              <a:t>ist Vater, ich das Kind,</a:t>
            </a:r>
          </a:p>
          <a:p>
            <a:pPr marL="0" indent="0">
              <a:spcBef>
                <a:spcPts val="0"/>
              </a:spcBef>
              <a:buNone/>
            </a:pPr>
            <a:r>
              <a:rPr lang="de-DE" sz="1600" dirty="0" smtClean="0"/>
              <a:t>Meinem </a:t>
            </a:r>
            <a:r>
              <a:rPr lang="de-DE" sz="1600" dirty="0"/>
              <a:t>Vater folg' ich blind.</a:t>
            </a:r>
          </a:p>
          <a:p>
            <a:pPr marL="0" indent="0">
              <a:spcBef>
                <a:spcPts val="0"/>
              </a:spcBef>
              <a:buNone/>
            </a:pPr>
            <a:endParaRPr lang="de-DE" sz="1600" dirty="0" smtClean="0"/>
          </a:p>
          <a:p>
            <a:pPr marL="0" indent="0">
              <a:spcBef>
                <a:spcPts val="0"/>
              </a:spcBef>
              <a:buNone/>
            </a:pPr>
            <a:r>
              <a:rPr lang="de-DE" sz="1600" dirty="0" smtClean="0"/>
              <a:t>Ich </a:t>
            </a:r>
            <a:r>
              <a:rPr lang="de-DE" sz="1600" dirty="0" err="1"/>
              <a:t>bins</a:t>
            </a:r>
            <a:r>
              <a:rPr lang="de-DE" sz="1600" dirty="0"/>
              <a:t> so gewohnt von Langem,</a:t>
            </a:r>
          </a:p>
          <a:p>
            <a:pPr marL="0" indent="0">
              <a:spcBef>
                <a:spcPts val="0"/>
              </a:spcBef>
              <a:buNone/>
            </a:pPr>
            <a:r>
              <a:rPr lang="de-DE" sz="1600" dirty="0" smtClean="0"/>
              <a:t>Unverrückt </a:t>
            </a:r>
            <a:r>
              <a:rPr lang="de-DE" sz="1600" dirty="0"/>
              <a:t>an ihm zu hangen.</a:t>
            </a:r>
          </a:p>
          <a:p>
            <a:pPr marL="0" indent="0">
              <a:spcBef>
                <a:spcPts val="0"/>
              </a:spcBef>
              <a:buNone/>
            </a:pPr>
            <a:r>
              <a:rPr lang="de-DE" sz="1600" dirty="0" smtClean="0"/>
              <a:t>Wo </a:t>
            </a:r>
            <a:r>
              <a:rPr lang="de-DE" sz="1600" dirty="0"/>
              <a:t>ich bin, da ist auch er,</a:t>
            </a:r>
          </a:p>
          <a:p>
            <a:pPr marL="0" indent="0">
              <a:spcBef>
                <a:spcPts val="0"/>
              </a:spcBef>
              <a:buNone/>
            </a:pPr>
            <a:r>
              <a:rPr lang="de-DE" sz="1600" dirty="0" smtClean="0"/>
              <a:t>Wenn </a:t>
            </a:r>
            <a:r>
              <a:rPr lang="de-DE" sz="1600" dirty="0"/>
              <a:t>es auch </a:t>
            </a:r>
            <a:r>
              <a:rPr lang="de-DE" sz="1600" dirty="0" err="1"/>
              <a:t>bei'm</a:t>
            </a:r>
            <a:r>
              <a:rPr lang="de-DE" sz="1600" dirty="0"/>
              <a:t> Teufel wär'.</a:t>
            </a:r>
          </a:p>
          <a:p>
            <a:pPr marL="0" indent="0">
              <a:spcBef>
                <a:spcPts val="0"/>
              </a:spcBef>
              <a:buNone/>
            </a:pPr>
            <a:r>
              <a:rPr lang="de-DE" sz="1600" dirty="0"/>
              <a:t> </a:t>
            </a:r>
            <a:endParaRPr lang="de-DE" sz="1600" dirty="0" smtClean="0"/>
          </a:p>
          <a:p>
            <a:pPr marL="0" indent="0">
              <a:lnSpc>
                <a:spcPts val="1200"/>
              </a:lnSpc>
              <a:spcBef>
                <a:spcPts val="0"/>
              </a:spcBef>
              <a:buNone/>
            </a:pPr>
            <a:r>
              <a:rPr lang="de-DE" sz="1400" dirty="0" smtClean="0"/>
              <a:t>[…]</a:t>
            </a:r>
            <a:r>
              <a:rPr lang="de-DE" sz="1200" dirty="0" smtClean="0"/>
              <a:t>                            </a:t>
            </a:r>
            <a:endParaRPr lang="de-DE" sz="1200" dirty="0"/>
          </a:p>
        </p:txBody>
      </p:sp>
      <p:sp>
        <p:nvSpPr>
          <p:cNvPr id="13" name="Inhaltsplatzhalter 12"/>
          <p:cNvSpPr>
            <a:spLocks noGrp="1"/>
          </p:cNvSpPr>
          <p:nvPr>
            <p:ph sz="quarter" idx="4"/>
          </p:nvPr>
        </p:nvSpPr>
        <p:spPr/>
        <p:txBody>
          <a:bodyPr/>
          <a:lstStyle/>
          <a:p>
            <a:pPr marL="0" indent="0">
              <a:spcBef>
                <a:spcPts val="0"/>
              </a:spcBef>
              <a:buNone/>
            </a:pPr>
            <a:r>
              <a:rPr lang="de-DE" sz="1600" dirty="0" smtClean="0"/>
              <a:t>Und </a:t>
            </a:r>
            <a:r>
              <a:rPr lang="de-DE" sz="1600" dirty="0"/>
              <a:t>wenn auch die Noth am größten,</a:t>
            </a:r>
          </a:p>
          <a:p>
            <a:pPr marL="0" indent="0">
              <a:spcBef>
                <a:spcPts val="0"/>
              </a:spcBef>
              <a:buNone/>
            </a:pPr>
            <a:r>
              <a:rPr lang="de-DE" sz="1600" dirty="0"/>
              <a:t>Eben recht, so </a:t>
            </a:r>
            <a:r>
              <a:rPr lang="de-DE" sz="1600" dirty="0" err="1"/>
              <a:t>dient's</a:t>
            </a:r>
            <a:r>
              <a:rPr lang="de-DE" sz="1600" dirty="0"/>
              <a:t> am besten:</a:t>
            </a:r>
          </a:p>
          <a:p>
            <a:pPr marL="0" indent="0">
              <a:spcBef>
                <a:spcPts val="0"/>
              </a:spcBef>
              <a:buNone/>
            </a:pPr>
            <a:r>
              <a:rPr lang="de-DE" sz="1600" dirty="0"/>
              <a:t>Wenn die Wege wunderlich,</a:t>
            </a:r>
          </a:p>
          <a:p>
            <a:pPr marL="0" indent="0">
              <a:spcBef>
                <a:spcPts val="0"/>
              </a:spcBef>
              <a:buNone/>
            </a:pPr>
            <a:r>
              <a:rPr lang="de-DE" sz="1600" dirty="0" err="1"/>
              <a:t>Gehn</a:t>
            </a:r>
            <a:r>
              <a:rPr lang="de-DE" sz="1600" dirty="0"/>
              <a:t> sie immer </a:t>
            </a:r>
            <a:r>
              <a:rPr lang="de-DE" sz="1600" dirty="0" err="1"/>
              <a:t>seliglich</a:t>
            </a:r>
            <a:r>
              <a:rPr lang="de-DE" sz="1600" dirty="0"/>
              <a:t>.</a:t>
            </a:r>
          </a:p>
          <a:p>
            <a:pPr marL="0" indent="0">
              <a:spcBef>
                <a:spcPts val="0"/>
              </a:spcBef>
              <a:buNone/>
            </a:pPr>
            <a:r>
              <a:rPr lang="de-DE" sz="1600" dirty="0"/>
              <a:t> </a:t>
            </a:r>
          </a:p>
          <a:p>
            <a:pPr marL="0" indent="0">
              <a:spcBef>
                <a:spcPts val="0"/>
              </a:spcBef>
              <a:buNone/>
            </a:pPr>
            <a:r>
              <a:rPr lang="de-DE" sz="1600" dirty="0"/>
              <a:t>Wenn du willst an Ihm verzagen,</a:t>
            </a:r>
          </a:p>
          <a:p>
            <a:pPr marL="0" indent="0">
              <a:spcBef>
                <a:spcPts val="0"/>
              </a:spcBef>
              <a:buNone/>
            </a:pPr>
            <a:r>
              <a:rPr lang="de-DE" sz="1600" dirty="0"/>
              <a:t>Dich mit eitlen Sorgen plagen,</a:t>
            </a:r>
          </a:p>
          <a:p>
            <a:pPr marL="0" indent="0">
              <a:spcBef>
                <a:spcPts val="0"/>
              </a:spcBef>
              <a:buNone/>
            </a:pPr>
            <a:r>
              <a:rPr lang="de-DE" sz="1600" dirty="0"/>
              <a:t>Ei so sag' nicht, daß du bist</a:t>
            </a:r>
          </a:p>
          <a:p>
            <a:pPr marL="0" indent="0">
              <a:spcBef>
                <a:spcPts val="0"/>
              </a:spcBef>
              <a:buNone/>
            </a:pPr>
            <a:r>
              <a:rPr lang="de-DE" sz="1600" dirty="0"/>
              <a:t>Gotteskind, ein wahrer Christ.</a:t>
            </a:r>
          </a:p>
          <a:p>
            <a:pPr marL="0" indent="0">
              <a:lnSpc>
                <a:spcPts val="1400"/>
              </a:lnSpc>
              <a:spcBef>
                <a:spcPts val="0"/>
              </a:spcBef>
              <a:buNone/>
            </a:pPr>
            <a:r>
              <a:rPr lang="de-DE" sz="4800" dirty="0"/>
              <a:t> </a:t>
            </a:r>
          </a:p>
          <a:p>
            <a:endParaRPr lang="de-DE" dirty="0"/>
          </a:p>
        </p:txBody>
      </p:sp>
      <p:sp>
        <p:nvSpPr>
          <p:cNvPr id="6" name="Foliennummernplatzhalter 5"/>
          <p:cNvSpPr>
            <a:spLocks noGrp="1"/>
          </p:cNvSpPr>
          <p:nvPr>
            <p:ph type="sldNum" sz="quarter" idx="12"/>
          </p:nvPr>
        </p:nvSpPr>
        <p:spPr/>
        <p:txBody>
          <a:bodyPr/>
          <a:lstStyle/>
          <a:p>
            <a:fld id="{82344FB1-8EC1-4FF7-866A-0D88036E5554}" type="slidenum">
              <a:rPr lang="de-DE" smtClean="0"/>
              <a:t>18</a:t>
            </a:fld>
            <a:endParaRPr lang="de-DE" dirty="0"/>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III. Wie entwickelt sich Vertrauen um 1800?</a:t>
            </a:r>
            <a:br>
              <a:rPr lang="de-DE" sz="2400" dirty="0" smtClean="0"/>
            </a:br>
            <a:r>
              <a:rPr lang="de-DE" sz="1800" u="sng" dirty="0" smtClean="0">
                <a:solidFill>
                  <a:schemeClr val="tx2"/>
                </a:solidFill>
              </a:rPr>
              <a:t>Vom Gottvertrauen zum Selbstvertrauen</a:t>
            </a:r>
            <a:endParaRPr lang="de-DE" sz="1800" u="sng" dirty="0">
              <a:solidFill>
                <a:schemeClr val="tx2"/>
              </a:solidFill>
            </a:endParaRP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5363" y="620688"/>
            <a:ext cx="864865" cy="360040"/>
          </a:xfrm>
          <a:prstGeom prst="rect">
            <a:avLst/>
          </a:prstGeom>
          <a:ln>
            <a:solidFill>
              <a:schemeClr val="tx1"/>
            </a:solidFill>
          </a:ln>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4869160"/>
            <a:ext cx="1125516" cy="1483319"/>
          </a:xfrm>
          <a:prstGeom prst="rect">
            <a:avLst/>
          </a:prstGeom>
        </p:spPr>
      </p:pic>
    </p:spTree>
    <p:extLst>
      <p:ext uri="{BB962C8B-B14F-4D97-AF65-F5344CB8AC3E}">
        <p14:creationId xmlns:p14="http://schemas.microsoft.com/office/powerpoint/2010/main" val="27921072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p:cNvSpPr>
            <a:spLocks noGrp="1"/>
          </p:cNvSpPr>
          <p:nvPr>
            <p:ph type="body" idx="1"/>
          </p:nvPr>
        </p:nvSpPr>
        <p:spPr>
          <a:xfrm>
            <a:off x="107504" y="1484784"/>
            <a:ext cx="8928992" cy="732974"/>
          </a:xfrm>
        </p:spPr>
        <p:txBody>
          <a:bodyPr/>
          <a:lstStyle/>
          <a:p>
            <a:pPr algn="ctr">
              <a:spcBef>
                <a:spcPts val="0"/>
              </a:spcBef>
            </a:pPr>
            <a:endParaRPr lang="de-DE" sz="1800" dirty="0" smtClean="0"/>
          </a:p>
          <a:p>
            <a:pPr algn="ctr">
              <a:spcBef>
                <a:spcPts val="0"/>
              </a:spcBef>
            </a:pPr>
            <a:endParaRPr lang="de-DE" sz="1800" dirty="0" smtClean="0"/>
          </a:p>
          <a:p>
            <a:pPr algn="ctr">
              <a:spcBef>
                <a:spcPts val="0"/>
              </a:spcBef>
            </a:pPr>
            <a:r>
              <a:rPr lang="de-DE" sz="1800" dirty="0" smtClean="0"/>
              <a:t>Christian </a:t>
            </a:r>
            <a:r>
              <a:rPr lang="de-DE" sz="1800" dirty="0"/>
              <a:t>Friedrich Daniel </a:t>
            </a:r>
            <a:r>
              <a:rPr lang="de-DE" sz="1800" dirty="0" err="1"/>
              <a:t>Schubart</a:t>
            </a:r>
            <a:r>
              <a:rPr lang="de-DE" sz="1800" dirty="0"/>
              <a:t>:</a:t>
            </a:r>
          </a:p>
          <a:p>
            <a:pPr algn="ctr">
              <a:spcBef>
                <a:spcPts val="0"/>
              </a:spcBef>
            </a:pPr>
            <a:r>
              <a:rPr lang="de-DE" sz="1800" dirty="0"/>
              <a:t>V</a:t>
            </a:r>
            <a:r>
              <a:rPr lang="de-DE" sz="1800" i="1" dirty="0"/>
              <a:t>ertrauen auf Gottes Schutz</a:t>
            </a:r>
          </a:p>
          <a:p>
            <a:pPr algn="ctr">
              <a:spcBef>
                <a:spcPts val="0"/>
              </a:spcBef>
            </a:pPr>
            <a:r>
              <a:rPr lang="de-DE" sz="1800" dirty="0"/>
              <a:t> </a:t>
            </a:r>
          </a:p>
          <a:p>
            <a:pPr algn="ctr"/>
            <a:endParaRPr lang="de-DE" dirty="0"/>
          </a:p>
        </p:txBody>
      </p:sp>
      <p:sp>
        <p:nvSpPr>
          <p:cNvPr id="12" name="Textplatzhalter 11"/>
          <p:cNvSpPr>
            <a:spLocks noGrp="1"/>
          </p:cNvSpPr>
          <p:nvPr>
            <p:ph type="body" sz="half" idx="3"/>
          </p:nvPr>
        </p:nvSpPr>
        <p:spPr>
          <a:xfrm flipH="1">
            <a:off x="10332640" y="1844824"/>
            <a:ext cx="563431" cy="482704"/>
          </a:xfrm>
        </p:spPr>
        <p:txBody>
          <a:bodyPr/>
          <a:lstStyle/>
          <a:p>
            <a:endParaRPr lang="de-DE" dirty="0"/>
          </a:p>
        </p:txBody>
      </p:sp>
      <p:sp>
        <p:nvSpPr>
          <p:cNvPr id="5" name="Datumsplatzhalter 4"/>
          <p:cNvSpPr>
            <a:spLocks noGrp="1"/>
          </p:cNvSpPr>
          <p:nvPr>
            <p:ph type="dt" sz="half" idx="10"/>
          </p:nvPr>
        </p:nvSpPr>
        <p:spPr/>
        <p:txBody>
          <a:bodyPr/>
          <a:lstStyle/>
          <a:p>
            <a:fld id="{A46BF064-E7B7-4039-A134-5E057018F223}" type="datetime1">
              <a:rPr lang="de-DE" smtClean="0"/>
              <a:t>07.03.2011</a:t>
            </a:fld>
            <a:endParaRPr lang="de-DE" dirty="0"/>
          </a:p>
        </p:txBody>
      </p:sp>
      <p:sp>
        <p:nvSpPr>
          <p:cNvPr id="9" name="Fußzeilenplatzhalter 8"/>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a:xfrm>
            <a:off x="301752" y="2204864"/>
            <a:ext cx="4270248" cy="4084923"/>
          </a:xfrm>
        </p:spPr>
        <p:txBody>
          <a:bodyPr>
            <a:noAutofit/>
          </a:bodyPr>
          <a:lstStyle/>
          <a:p>
            <a:pPr marL="0" indent="0">
              <a:spcBef>
                <a:spcPts val="0"/>
              </a:spcBef>
              <a:buNone/>
            </a:pPr>
            <a:endParaRPr lang="de-DE" sz="1600" dirty="0" smtClean="0"/>
          </a:p>
          <a:p>
            <a:pPr marL="0" indent="0">
              <a:spcBef>
                <a:spcPts val="0"/>
              </a:spcBef>
              <a:buNone/>
            </a:pPr>
            <a:r>
              <a:rPr lang="de-DE" sz="1600" dirty="0" smtClean="0"/>
              <a:t>O </a:t>
            </a:r>
            <a:r>
              <a:rPr lang="de-DE" sz="1600" dirty="0"/>
              <a:t>Gott! wie gut ist's, dir </a:t>
            </a:r>
            <a:r>
              <a:rPr lang="de-DE" sz="1600" b="1" dirty="0"/>
              <a:t>vertrauen</a:t>
            </a:r>
            <a:r>
              <a:rPr lang="de-DE" sz="1600" dirty="0"/>
              <a:t>!</a:t>
            </a:r>
          </a:p>
          <a:p>
            <a:pPr marL="0" indent="0">
              <a:spcBef>
                <a:spcPts val="0"/>
              </a:spcBef>
              <a:buNone/>
            </a:pPr>
            <a:r>
              <a:rPr lang="de-DE" sz="1600" dirty="0"/>
              <a:t>            So tief, so innig fühlt' ich's nie,</a:t>
            </a:r>
          </a:p>
          <a:p>
            <a:pPr marL="0" indent="0">
              <a:spcBef>
                <a:spcPts val="0"/>
              </a:spcBef>
              <a:buNone/>
            </a:pPr>
            <a:r>
              <a:rPr lang="de-DE" sz="1600" dirty="0" smtClean="0"/>
              <a:t>Verzeih</a:t>
            </a:r>
            <a:r>
              <a:rPr lang="de-DE" sz="1600" dirty="0"/>
              <a:t>, wenn </a:t>
            </a:r>
            <a:r>
              <a:rPr lang="de-DE" sz="1600" dirty="0" err="1"/>
              <a:t>Thränen</a:t>
            </a:r>
            <a:r>
              <a:rPr lang="de-DE" sz="1600" dirty="0"/>
              <a:t> </a:t>
            </a:r>
            <a:r>
              <a:rPr lang="de-DE" sz="1600" dirty="0" err="1"/>
              <a:t>niederthauen</a:t>
            </a:r>
            <a:r>
              <a:rPr lang="de-DE" sz="1600" dirty="0"/>
              <a:t>,</a:t>
            </a:r>
          </a:p>
          <a:p>
            <a:pPr marL="0" indent="0">
              <a:spcBef>
                <a:spcPts val="0"/>
              </a:spcBef>
              <a:buNone/>
            </a:pPr>
            <a:r>
              <a:rPr lang="de-DE" sz="1600" dirty="0"/>
              <a:t>            Denn deine Hand entlockte sie.</a:t>
            </a:r>
          </a:p>
          <a:p>
            <a:pPr marL="0" indent="0">
              <a:spcBef>
                <a:spcPts val="0"/>
              </a:spcBef>
              <a:buNone/>
            </a:pPr>
            <a:r>
              <a:rPr lang="de-DE" sz="1600" dirty="0" smtClean="0"/>
              <a:t>Da </a:t>
            </a:r>
            <a:r>
              <a:rPr lang="de-DE" sz="1600" dirty="0"/>
              <a:t>steh' ich wie ein Fels im Meere,</a:t>
            </a:r>
          </a:p>
          <a:p>
            <a:pPr marL="0" indent="0">
              <a:spcBef>
                <a:spcPts val="0"/>
              </a:spcBef>
              <a:buNone/>
            </a:pPr>
            <a:r>
              <a:rPr lang="de-DE" sz="1600" dirty="0"/>
              <a:t>            Bestürmt und doch versenkt in Ruh',</a:t>
            </a:r>
          </a:p>
          <a:p>
            <a:pPr marL="0" indent="0">
              <a:spcBef>
                <a:spcPts val="0"/>
              </a:spcBef>
              <a:buNone/>
            </a:pPr>
            <a:r>
              <a:rPr lang="de-DE" sz="1600" dirty="0" smtClean="0"/>
              <a:t>So </a:t>
            </a:r>
            <a:r>
              <a:rPr lang="de-DE" sz="1600" dirty="0"/>
              <a:t>voll Vertrauen, Gott! als wäre</a:t>
            </a:r>
          </a:p>
          <a:p>
            <a:pPr marL="0" indent="0">
              <a:spcBef>
                <a:spcPts val="0"/>
              </a:spcBef>
              <a:buNone/>
            </a:pPr>
            <a:r>
              <a:rPr lang="de-DE" sz="1600" dirty="0"/>
              <a:t>            Nichts auf der Welt, als ich und du.</a:t>
            </a:r>
          </a:p>
          <a:p>
            <a:pPr marL="0" indent="0">
              <a:spcBef>
                <a:spcPts val="0"/>
              </a:spcBef>
              <a:buNone/>
            </a:pPr>
            <a:r>
              <a:rPr lang="de-DE" sz="1600" dirty="0"/>
              <a:t> </a:t>
            </a:r>
          </a:p>
          <a:p>
            <a:pPr marL="0" indent="0">
              <a:spcBef>
                <a:spcPts val="0"/>
              </a:spcBef>
              <a:buNone/>
            </a:pPr>
            <a:r>
              <a:rPr lang="de-DE" sz="1100" dirty="0" smtClean="0"/>
              <a:t>        </a:t>
            </a:r>
            <a:endParaRPr lang="de-DE" sz="1100" dirty="0"/>
          </a:p>
        </p:txBody>
      </p:sp>
      <p:sp>
        <p:nvSpPr>
          <p:cNvPr id="4" name="Inhaltsplatzhalter 3"/>
          <p:cNvSpPr>
            <a:spLocks noGrp="1"/>
          </p:cNvSpPr>
          <p:nvPr>
            <p:ph sz="quarter" idx="4"/>
          </p:nvPr>
        </p:nvSpPr>
        <p:spPr>
          <a:xfrm>
            <a:off x="4572000" y="2276872"/>
            <a:ext cx="4392488" cy="4016703"/>
          </a:xfrm>
        </p:spPr>
        <p:txBody>
          <a:bodyPr>
            <a:noAutofit/>
          </a:bodyPr>
          <a:lstStyle/>
          <a:p>
            <a:pPr marL="0" indent="0">
              <a:spcBef>
                <a:spcPts val="0"/>
              </a:spcBef>
              <a:buNone/>
            </a:pPr>
            <a:r>
              <a:rPr lang="de-DE" sz="1200" dirty="0"/>
              <a:t> </a:t>
            </a:r>
          </a:p>
          <a:p>
            <a:pPr marL="0" indent="0">
              <a:spcBef>
                <a:spcPts val="0"/>
              </a:spcBef>
              <a:buNone/>
            </a:pPr>
            <a:r>
              <a:rPr lang="de-DE" sz="1200" dirty="0"/>
              <a:t> </a:t>
            </a:r>
            <a:r>
              <a:rPr lang="de-DE" sz="1600" dirty="0"/>
              <a:t>O Gott! wie gut ist's, dir </a:t>
            </a:r>
            <a:r>
              <a:rPr lang="de-DE" sz="1600" b="1" dirty="0"/>
              <a:t>vertrauen</a:t>
            </a:r>
            <a:r>
              <a:rPr lang="de-DE" sz="1600" dirty="0"/>
              <a:t>!</a:t>
            </a:r>
          </a:p>
          <a:p>
            <a:pPr marL="0" indent="0">
              <a:spcBef>
                <a:spcPts val="0"/>
              </a:spcBef>
              <a:buNone/>
            </a:pPr>
            <a:r>
              <a:rPr lang="de-DE" sz="1600" dirty="0"/>
              <a:t>            Ich </a:t>
            </a:r>
            <a:r>
              <a:rPr lang="de-DE" sz="1600" dirty="0" err="1"/>
              <a:t>fühl's</a:t>
            </a:r>
            <a:r>
              <a:rPr lang="de-DE" sz="1600" dirty="0"/>
              <a:t>, wenn mich das Elend würgt,</a:t>
            </a:r>
          </a:p>
          <a:p>
            <a:pPr marL="0" indent="0">
              <a:spcBef>
                <a:spcPts val="0"/>
              </a:spcBef>
              <a:buNone/>
            </a:pPr>
            <a:r>
              <a:rPr lang="de-DE" sz="1600" dirty="0"/>
              <a:t>Wenn hinter schwarzer Wolken Grauen</a:t>
            </a:r>
          </a:p>
          <a:p>
            <a:pPr marL="0" indent="0">
              <a:spcBef>
                <a:spcPts val="0"/>
              </a:spcBef>
              <a:buNone/>
            </a:pPr>
            <a:r>
              <a:rPr lang="de-DE" sz="1600" dirty="0"/>
              <a:t>            Sich jeder Stern vor mir verbirgt;</a:t>
            </a:r>
          </a:p>
          <a:p>
            <a:pPr marL="0" indent="0">
              <a:spcBef>
                <a:spcPts val="0"/>
              </a:spcBef>
              <a:buNone/>
            </a:pPr>
            <a:r>
              <a:rPr lang="de-DE" sz="1600" dirty="0"/>
              <a:t>Wenn Stürm' um meinen Kerker brüllen,</a:t>
            </a:r>
          </a:p>
          <a:p>
            <a:pPr marL="0" indent="0">
              <a:spcBef>
                <a:spcPts val="0"/>
              </a:spcBef>
              <a:buNone/>
            </a:pPr>
            <a:r>
              <a:rPr lang="de-DE" sz="1600" dirty="0"/>
              <a:t>            Wenn um mich zückt des Blitzes Pfeil;</a:t>
            </a:r>
          </a:p>
          <a:p>
            <a:pPr marL="0" indent="0">
              <a:spcBef>
                <a:spcPts val="0"/>
              </a:spcBef>
              <a:buNone/>
            </a:pPr>
            <a:r>
              <a:rPr lang="de-DE" sz="1600" dirty="0"/>
              <a:t>Dann leg' ich mich in deinen Willen</a:t>
            </a:r>
          </a:p>
          <a:p>
            <a:pPr marL="0" indent="0">
              <a:spcBef>
                <a:spcPts val="0"/>
              </a:spcBef>
              <a:buNone/>
            </a:pPr>
            <a:r>
              <a:rPr lang="de-DE" sz="1600" dirty="0"/>
              <a:t>            Und überhör' das Sturmgeheul. </a:t>
            </a:r>
            <a:r>
              <a:rPr lang="de-DE" sz="1600" dirty="0" smtClean="0"/>
              <a:t>[…]</a:t>
            </a:r>
            <a:endParaRPr lang="de-DE" sz="1600" dirty="0"/>
          </a:p>
          <a:p>
            <a:pPr marL="0" indent="0">
              <a:spcBef>
                <a:spcPts val="0"/>
              </a:spcBef>
              <a:buNone/>
            </a:pPr>
            <a:endParaRPr lang="de-DE" sz="1200" dirty="0"/>
          </a:p>
          <a:p>
            <a:pPr marL="0" indent="0" algn="ctr">
              <a:spcBef>
                <a:spcPts val="0"/>
              </a:spcBef>
              <a:buNone/>
            </a:pPr>
            <a:endParaRPr lang="de-DE" sz="1200" dirty="0"/>
          </a:p>
        </p:txBody>
      </p:sp>
      <p:sp>
        <p:nvSpPr>
          <p:cNvPr id="6" name="Foliennummernplatzhalter 5"/>
          <p:cNvSpPr>
            <a:spLocks noGrp="1"/>
          </p:cNvSpPr>
          <p:nvPr>
            <p:ph type="sldNum" sz="quarter" idx="12"/>
          </p:nvPr>
        </p:nvSpPr>
        <p:spPr/>
        <p:txBody>
          <a:bodyPr/>
          <a:lstStyle/>
          <a:p>
            <a:fld id="{82344FB1-8EC1-4FF7-866A-0D88036E5554}" type="slidenum">
              <a:rPr lang="de-DE" smtClean="0"/>
              <a:t>19</a:t>
            </a:fld>
            <a:endParaRPr lang="de-DE" dirty="0"/>
          </a:p>
        </p:txBody>
      </p:sp>
      <p:sp>
        <p:nvSpPr>
          <p:cNvPr id="2" name="Titel 1"/>
          <p:cNvSpPr>
            <a:spLocks noGrp="1"/>
          </p:cNvSpPr>
          <p:nvPr>
            <p:ph type="title"/>
          </p:nvPr>
        </p:nvSpPr>
        <p:spPr>
          <a:xfrm>
            <a:off x="304800" y="241212"/>
            <a:ext cx="8534400" cy="758952"/>
          </a:xfrm>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III. Wie </a:t>
            </a:r>
            <a:r>
              <a:rPr lang="de-DE" sz="2400" dirty="0" smtClean="0"/>
              <a:t>entwickelt sich </a:t>
            </a:r>
            <a:r>
              <a:rPr lang="de-DE" sz="2400" dirty="0" smtClean="0"/>
              <a:t>Vertrauen um 1800?</a:t>
            </a:r>
            <a:br>
              <a:rPr lang="de-DE" sz="2400" dirty="0" smtClean="0"/>
            </a:br>
            <a:r>
              <a:rPr lang="de-DE" sz="1800" u="sng" dirty="0">
                <a:solidFill>
                  <a:schemeClr val="tx2"/>
                </a:solidFill>
              </a:rPr>
              <a:t>Vom Gottvertrauen zum </a:t>
            </a:r>
            <a:r>
              <a:rPr lang="de-DE" sz="1800" u="sng" dirty="0" smtClean="0">
                <a:solidFill>
                  <a:schemeClr val="tx2"/>
                </a:solidFill>
              </a:rPr>
              <a:t>Selbstvertrauen</a:t>
            </a:r>
            <a:endParaRPr lang="de-DE" sz="1800" u="sng" dirty="0">
              <a:solidFill>
                <a:schemeClr val="tx2"/>
              </a:solidFill>
            </a:endParaRP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8344" y="620688"/>
            <a:ext cx="936873" cy="360040"/>
          </a:xfrm>
          <a:prstGeom prst="rect">
            <a:avLst/>
          </a:prstGeom>
          <a:ln>
            <a:solidFill>
              <a:schemeClr val="tx1"/>
            </a:solidFill>
          </a:ln>
        </p:spPr>
      </p:pic>
      <p:sp>
        <p:nvSpPr>
          <p:cNvPr id="8" name="Textfeld 7"/>
          <p:cNvSpPr txBox="1"/>
          <p:nvPr/>
        </p:nvSpPr>
        <p:spPr>
          <a:xfrm flipH="1">
            <a:off x="11223024" y="4509120"/>
            <a:ext cx="45719" cy="1656184"/>
          </a:xfrm>
          <a:prstGeom prst="rect">
            <a:avLst/>
          </a:prstGeom>
          <a:noFill/>
        </p:spPr>
        <p:txBody>
          <a:bodyPr wrap="square" rtlCol="0">
            <a:spAutoFit/>
          </a:bodyPr>
          <a:lstStyle/>
          <a:p>
            <a:endParaRPr lang="de-DE"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7668" y="4697313"/>
            <a:ext cx="1348664" cy="1715858"/>
          </a:xfrm>
          <a:prstGeom prst="rect">
            <a:avLst/>
          </a:prstGeom>
        </p:spPr>
      </p:pic>
    </p:spTree>
    <p:extLst>
      <p:ext uri="{BB962C8B-B14F-4D97-AF65-F5344CB8AC3E}">
        <p14:creationId xmlns:p14="http://schemas.microsoft.com/office/powerpoint/2010/main" val="22278018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platzhalter 9"/>
          <p:cNvSpPr>
            <a:spLocks noGrp="1"/>
          </p:cNvSpPr>
          <p:nvPr>
            <p:ph type="body" idx="1"/>
          </p:nvPr>
        </p:nvSpPr>
        <p:spPr/>
        <p:txBody>
          <a:bodyPr/>
          <a:lstStyle/>
          <a:p>
            <a:pPr algn="ctr"/>
            <a:endParaRPr lang="de-DE" sz="1800" dirty="0" smtClean="0"/>
          </a:p>
          <a:p>
            <a:pPr algn="ctr"/>
            <a:r>
              <a:rPr lang="de-DE" sz="1800" dirty="0" smtClean="0"/>
              <a:t>Friedrich </a:t>
            </a:r>
            <a:r>
              <a:rPr lang="de-DE" sz="1800" dirty="0"/>
              <a:t>von </a:t>
            </a:r>
            <a:r>
              <a:rPr lang="de-DE" sz="1800" dirty="0" err="1"/>
              <a:t>Matthisson</a:t>
            </a:r>
            <a:r>
              <a:rPr lang="de-DE" sz="1800" dirty="0"/>
              <a:t>:</a:t>
            </a:r>
          </a:p>
          <a:p>
            <a:pPr algn="ctr"/>
            <a:r>
              <a:rPr lang="de-DE" sz="1800" i="1" dirty="0"/>
              <a:t>Selbstvertrauen</a:t>
            </a:r>
          </a:p>
          <a:p>
            <a:endParaRPr lang="de-DE" dirty="0"/>
          </a:p>
        </p:txBody>
      </p:sp>
      <p:sp>
        <p:nvSpPr>
          <p:cNvPr id="11" name="Textplatzhalter 10"/>
          <p:cNvSpPr>
            <a:spLocks noGrp="1"/>
          </p:cNvSpPr>
          <p:nvPr>
            <p:ph type="body" sz="half" idx="3"/>
          </p:nvPr>
        </p:nvSpPr>
        <p:spPr/>
        <p:txBody>
          <a:bodyPr/>
          <a:lstStyle/>
          <a:p>
            <a:endParaRPr lang="de-DE"/>
          </a:p>
        </p:txBody>
      </p:sp>
      <p:sp>
        <p:nvSpPr>
          <p:cNvPr id="5" name="Datumsplatzhalter 4"/>
          <p:cNvSpPr>
            <a:spLocks noGrp="1"/>
          </p:cNvSpPr>
          <p:nvPr>
            <p:ph type="dt" sz="half" idx="10"/>
          </p:nvPr>
        </p:nvSpPr>
        <p:spPr>
          <a:xfrm>
            <a:off x="5791200" y="6404984"/>
            <a:ext cx="3173288" cy="365760"/>
          </a:xfrm>
        </p:spPr>
        <p:txBody>
          <a:bodyPr/>
          <a:lstStyle/>
          <a:p>
            <a:fld id="{D6B89F7B-ED4F-4DB7-8F47-C02CE91D88D4}" type="datetime1">
              <a:rPr lang="de-DE" smtClean="0"/>
              <a:t>07.03.2011</a:t>
            </a:fld>
            <a:endParaRPr lang="de-DE" dirty="0"/>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a:xfrm>
            <a:off x="301752" y="2276872"/>
            <a:ext cx="5134344" cy="4012915"/>
          </a:xfrm>
        </p:spPr>
        <p:txBody>
          <a:bodyPr anchor="ctr">
            <a:normAutofit fontScale="62500" lnSpcReduction="20000"/>
          </a:bodyPr>
          <a:lstStyle/>
          <a:p>
            <a:pPr marL="0" indent="0" algn="ctr">
              <a:buNone/>
            </a:pPr>
            <a:endParaRPr lang="de-DE" b="1" dirty="0" smtClean="0"/>
          </a:p>
          <a:p>
            <a:pPr marL="0" indent="0">
              <a:lnSpc>
                <a:spcPct val="120000"/>
              </a:lnSpc>
              <a:spcBef>
                <a:spcPts val="0"/>
              </a:spcBef>
              <a:buNone/>
            </a:pPr>
            <a:r>
              <a:rPr lang="de-DE" sz="2600" dirty="0" smtClean="0"/>
              <a:t>Dann </a:t>
            </a:r>
            <a:r>
              <a:rPr lang="de-DE" sz="2600" dirty="0" err="1"/>
              <a:t>gilts</a:t>
            </a:r>
            <a:r>
              <a:rPr lang="de-DE" sz="2600" dirty="0"/>
              <a:t>, daß er mit </a:t>
            </a:r>
            <a:r>
              <a:rPr lang="de-DE" sz="2600" b="1" dirty="0" err="1"/>
              <a:t>Selbstvertraun</a:t>
            </a:r>
            <a:r>
              <a:rPr lang="de-DE" sz="2600" dirty="0"/>
              <a:t> sich rüste</a:t>
            </a:r>
            <a:br>
              <a:rPr lang="de-DE" sz="2600" dirty="0"/>
            </a:br>
            <a:r>
              <a:rPr lang="de-DE" sz="2600" dirty="0"/>
              <a:t>Der Mann, wenn er allein im Kampfe steht,</a:t>
            </a:r>
            <a:br>
              <a:rPr lang="de-DE" sz="2600" dirty="0"/>
            </a:br>
            <a:r>
              <a:rPr lang="de-DE" sz="2600" dirty="0"/>
              <a:t>Und, als ob unverwundbar er sich </a:t>
            </a:r>
            <a:r>
              <a:rPr lang="de-DE" sz="2600" dirty="0" err="1"/>
              <a:t>wüßte</a:t>
            </a:r>
            <a:r>
              <a:rPr lang="de-DE" sz="2600" dirty="0"/>
              <a:t>,</a:t>
            </a:r>
            <a:br>
              <a:rPr lang="de-DE" sz="2600" dirty="0"/>
            </a:br>
            <a:r>
              <a:rPr lang="de-DE" sz="2600" dirty="0"/>
              <a:t>Dem Andrang der Gefahr entgegengeht;</a:t>
            </a:r>
            <a:br>
              <a:rPr lang="de-DE" sz="2600" dirty="0"/>
            </a:br>
            <a:r>
              <a:rPr lang="de-DE" sz="2600" dirty="0"/>
              <a:t>Wenn gleich, wie Abschiedswink von ferner Küste,</a:t>
            </a:r>
            <a:br>
              <a:rPr lang="de-DE" sz="2600" dirty="0"/>
            </a:br>
            <a:r>
              <a:rPr lang="de-DE" sz="2600" dirty="0"/>
              <a:t>Kaum sichtbar noch der Hoffnung Schleier weht.</a:t>
            </a:r>
            <a:br>
              <a:rPr lang="de-DE" sz="2600" dirty="0"/>
            </a:br>
            <a:r>
              <a:rPr lang="de-DE" sz="2600" dirty="0"/>
              <a:t>        Umringten, wie </a:t>
            </a:r>
            <a:r>
              <a:rPr lang="de-DE" sz="2600" dirty="0" err="1"/>
              <a:t>Gigantenschaaren</a:t>
            </a:r>
            <a:r>
              <a:rPr lang="de-DE" sz="2600" dirty="0"/>
              <a:t>,</a:t>
            </a:r>
            <a:br>
              <a:rPr lang="de-DE" sz="2600" dirty="0"/>
            </a:br>
            <a:r>
              <a:rPr lang="de-DE" sz="2600" dirty="0"/>
              <a:t>        In </a:t>
            </a:r>
            <a:r>
              <a:rPr lang="de-DE" sz="2600" dirty="0" err="1"/>
              <a:t>dichtgeschloßnem</a:t>
            </a:r>
            <a:r>
              <a:rPr lang="de-DE" sz="2600" dirty="0"/>
              <a:t> Phalanx, ihn</a:t>
            </a:r>
            <a:br>
              <a:rPr lang="de-DE" sz="2600" dirty="0"/>
            </a:br>
            <a:r>
              <a:rPr lang="de-DE" sz="2600" dirty="0"/>
              <a:t>        Des ganzen Tartarus Gefahren,</a:t>
            </a:r>
            <a:br>
              <a:rPr lang="de-DE" sz="2600" dirty="0"/>
            </a:br>
            <a:r>
              <a:rPr lang="de-DE" sz="2600" dirty="0"/>
              <a:t>        Er bliebe kalt, und fest und kühn:</a:t>
            </a:r>
            <a:br>
              <a:rPr lang="de-DE" sz="2600" dirty="0"/>
            </a:br>
            <a:r>
              <a:rPr lang="de-DE" sz="2600" dirty="0"/>
              <a:t>Denn </a:t>
            </a:r>
            <a:r>
              <a:rPr lang="de-DE" sz="2600" b="1" dirty="0" err="1"/>
              <a:t>Selbstvertraun</a:t>
            </a:r>
            <a:r>
              <a:rPr lang="de-DE" sz="2600" b="1" dirty="0"/>
              <a:t>, </a:t>
            </a:r>
            <a:r>
              <a:rPr lang="de-DE" sz="2600" dirty="0" err="1"/>
              <a:t>dieß</a:t>
            </a:r>
            <a:r>
              <a:rPr lang="de-DE" sz="2600" dirty="0"/>
              <a:t> Götterkind, entschiede</a:t>
            </a:r>
            <a:br>
              <a:rPr lang="de-DE" sz="2600" dirty="0"/>
            </a:br>
            <a:r>
              <a:rPr lang="de-DE" sz="2600" dirty="0"/>
              <a:t>Gleich dem Gorgonenhaupte der </a:t>
            </a:r>
            <a:r>
              <a:rPr lang="de-DE" sz="2600" dirty="0" err="1"/>
              <a:t>Aegide</a:t>
            </a:r>
            <a:r>
              <a:rPr lang="de-DE" sz="2600" dirty="0"/>
              <a:t>!</a:t>
            </a:r>
          </a:p>
        </p:txBody>
      </p:sp>
      <p:pic>
        <p:nvPicPr>
          <p:cNvPr id="12" name="Inhaltsplatzhalter 11"/>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012160" y="2996952"/>
            <a:ext cx="2322120" cy="2804070"/>
          </a:xfrm>
          <a:effectLst>
            <a:outerShdw blurRad="50800" dist="38100" dir="2700000" algn="tl" rotWithShape="0">
              <a:prstClr val="black">
                <a:alpha val="40000"/>
              </a:prstClr>
            </a:outerShdw>
          </a:effectLst>
        </p:spPr>
      </p:pic>
      <p:sp>
        <p:nvSpPr>
          <p:cNvPr id="6" name="Foliennummernplatzhalter 5"/>
          <p:cNvSpPr>
            <a:spLocks noGrp="1"/>
          </p:cNvSpPr>
          <p:nvPr>
            <p:ph type="sldNum" sz="quarter" idx="12"/>
          </p:nvPr>
        </p:nvSpPr>
        <p:spPr/>
        <p:txBody>
          <a:bodyPr>
            <a:normAutofit/>
          </a:bodyPr>
          <a:lstStyle/>
          <a:p>
            <a:fld id="{82344FB1-8EC1-4FF7-866A-0D88036E5554}" type="slidenum">
              <a:rPr lang="de-DE" smtClean="0"/>
              <a:t>20</a:t>
            </a:fld>
            <a:endParaRPr lang="de-DE" dirty="0"/>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III. Wie entwickelt sich Vertrauen um 1800?</a:t>
            </a:r>
            <a:br>
              <a:rPr lang="de-DE" sz="2400" dirty="0" smtClean="0"/>
            </a:br>
            <a:r>
              <a:rPr lang="de-DE" sz="1800" u="sng" dirty="0">
                <a:solidFill>
                  <a:schemeClr val="tx2"/>
                </a:solidFill>
              </a:rPr>
              <a:t>Vom Gottvertrauen zum </a:t>
            </a:r>
            <a:r>
              <a:rPr lang="de-DE" sz="1800" u="sng" dirty="0" smtClean="0">
                <a:solidFill>
                  <a:schemeClr val="tx2"/>
                </a:solidFill>
              </a:rPr>
              <a:t>Selbstvertrauen</a:t>
            </a:r>
            <a:endParaRPr lang="de-DE" sz="1800" u="sng" dirty="0">
              <a:solidFill>
                <a:schemeClr val="tx2"/>
              </a:solidFill>
            </a:endParaRPr>
          </a:p>
        </p:txBody>
      </p:sp>
      <p:sp>
        <p:nvSpPr>
          <p:cNvPr id="7" name="Foliennummernplatzhalter 5"/>
          <p:cNvSpPr txBox="1">
            <a:spLocks/>
          </p:cNvSpPr>
          <p:nvPr/>
        </p:nvSpPr>
        <p:spPr>
          <a:xfrm flipH="1">
            <a:off x="10620672" y="6299199"/>
            <a:ext cx="874564"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344FB1-8EC1-4FF7-866A-0D88036E5554}" type="slidenum">
              <a:rPr lang="de-DE" smtClean="0"/>
              <a:pPr/>
              <a:t>20</a:t>
            </a:fld>
            <a:endParaRPr lang="de-DE" dirty="0"/>
          </a:p>
        </p:txBody>
      </p:sp>
      <p:sp>
        <p:nvSpPr>
          <p:cNvPr id="8" name="Foliennummernplatzhalter 5"/>
          <p:cNvSpPr txBox="1">
            <a:spLocks/>
          </p:cNvSpPr>
          <p:nvPr/>
        </p:nvSpPr>
        <p:spPr>
          <a:xfrm>
            <a:off x="6705600" y="6508750"/>
            <a:ext cx="21336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344FB1-8EC1-4FF7-866A-0D88036E5554}" type="slidenum">
              <a:rPr lang="de-DE" smtClean="0"/>
              <a:pPr/>
              <a:t>20</a:t>
            </a:fld>
            <a:endParaRPr lang="de-DE" dirty="0"/>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4368" y="476672"/>
            <a:ext cx="792857" cy="360040"/>
          </a:xfrm>
          <a:prstGeom prst="rect">
            <a:avLst/>
          </a:prstGeom>
          <a:ln>
            <a:solidFill>
              <a:schemeClr val="tx1"/>
            </a:solidFill>
          </a:ln>
        </p:spPr>
      </p:pic>
    </p:spTree>
    <p:extLst>
      <p:ext uri="{BB962C8B-B14F-4D97-AF65-F5344CB8AC3E}">
        <p14:creationId xmlns:p14="http://schemas.microsoft.com/office/powerpoint/2010/main" val="33248876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323527" y="1484784"/>
            <a:ext cx="8482669" cy="732974"/>
          </a:xfrm>
        </p:spPr>
        <p:txBody>
          <a:bodyPr/>
          <a:lstStyle/>
          <a:p>
            <a:pPr algn="ctr"/>
            <a:endParaRPr lang="de-DE" sz="1800" dirty="0" smtClean="0"/>
          </a:p>
          <a:p>
            <a:pPr algn="ctr"/>
            <a:r>
              <a:rPr lang="de-DE" sz="1800" dirty="0" smtClean="0"/>
              <a:t>Brief </a:t>
            </a:r>
            <a:r>
              <a:rPr lang="de-DE" sz="1800" dirty="0"/>
              <a:t>Goethes an </a:t>
            </a:r>
            <a:r>
              <a:rPr lang="de-DE" sz="1800" dirty="0" err="1"/>
              <a:t>Sulpiz</a:t>
            </a:r>
            <a:r>
              <a:rPr lang="de-DE" sz="1800" dirty="0"/>
              <a:t> Boisserée vom 25. Februar 1823</a:t>
            </a:r>
          </a:p>
          <a:p>
            <a:pPr algn="ctr"/>
            <a:endParaRPr lang="de-DE" dirty="0"/>
          </a:p>
        </p:txBody>
      </p:sp>
      <p:sp>
        <p:nvSpPr>
          <p:cNvPr id="10" name="Textplatzhalter 9"/>
          <p:cNvSpPr>
            <a:spLocks noGrp="1"/>
          </p:cNvSpPr>
          <p:nvPr>
            <p:ph type="body" sz="half" idx="3"/>
          </p:nvPr>
        </p:nvSpPr>
        <p:spPr>
          <a:xfrm flipH="1">
            <a:off x="8833105" y="1916832"/>
            <a:ext cx="491423" cy="338688"/>
          </a:xfrm>
        </p:spPr>
        <p:txBody>
          <a:bodyPr/>
          <a:lstStyle/>
          <a:p>
            <a:endParaRPr lang="de-DE" dirty="0"/>
          </a:p>
        </p:txBody>
      </p:sp>
      <p:sp>
        <p:nvSpPr>
          <p:cNvPr id="5" name="Datumsplatzhalter 4"/>
          <p:cNvSpPr>
            <a:spLocks noGrp="1"/>
          </p:cNvSpPr>
          <p:nvPr>
            <p:ph type="dt" sz="half" idx="10"/>
          </p:nvPr>
        </p:nvSpPr>
        <p:spPr/>
        <p:txBody>
          <a:bodyPr/>
          <a:lstStyle/>
          <a:p>
            <a:fld id="{82E36ACF-A2DB-41B9-B2C7-6ADF29D03066}" type="datetime1">
              <a:rPr lang="de-DE" smtClean="0"/>
              <a:t>07.03.2011</a:t>
            </a:fld>
            <a:endParaRPr lang="de-DE" dirty="0"/>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p:txBody>
          <a:bodyPr anchor="t">
            <a:normAutofit/>
          </a:bodyPr>
          <a:lstStyle/>
          <a:p>
            <a:pPr marL="0" indent="0" hangingPunct="0">
              <a:buNone/>
            </a:pPr>
            <a:r>
              <a:rPr lang="de-DE" sz="1600" dirty="0" smtClean="0"/>
              <a:t>Hindurch </a:t>
            </a:r>
            <a:r>
              <a:rPr lang="de-DE" sz="1600" dirty="0"/>
              <a:t>bin ich für mich an die </a:t>
            </a:r>
            <a:r>
              <a:rPr lang="de-DE" sz="1600" dirty="0" err="1"/>
              <a:t>Gränze</a:t>
            </a:r>
            <a:r>
              <a:rPr lang="de-DE" sz="1600" dirty="0"/>
              <a:t> gelangt, dergestalt daß ich da anfange zu glauben wo andere verzweifeln, und zwar diejenigen, die von Erkennen </a:t>
            </a:r>
            <a:r>
              <a:rPr lang="de-DE" sz="1600" dirty="0" err="1"/>
              <a:t>zuviel</a:t>
            </a:r>
            <a:r>
              <a:rPr lang="de-DE" sz="1600" dirty="0"/>
              <a:t> verlangen und, wenn sie nur ein gewisses, dem Menschen Beschiedenes erreichen können, die größten Schätze der Menschheit für nichts achten. So wird man aus dem Ganzen </a:t>
            </a:r>
            <a:r>
              <a:rPr lang="de-DE" sz="1600" dirty="0" err="1"/>
              <a:t>in's</a:t>
            </a:r>
            <a:r>
              <a:rPr lang="de-DE" sz="1600" dirty="0"/>
              <a:t> Einzelne und aus dem Einzelnen </a:t>
            </a:r>
            <a:r>
              <a:rPr lang="de-DE" sz="1600" dirty="0" err="1"/>
              <a:t>in's</a:t>
            </a:r>
            <a:r>
              <a:rPr lang="de-DE" sz="1600" dirty="0"/>
              <a:t> Ganze getrieben, man mag wollen oder nicht.</a:t>
            </a:r>
          </a:p>
          <a:p>
            <a:pPr marL="0" indent="0">
              <a:buNone/>
            </a:pPr>
            <a:r>
              <a:rPr lang="de-DE" sz="1600" dirty="0"/>
              <a:t> </a:t>
            </a:r>
            <a:endParaRPr lang="de-DE" sz="1600" dirty="0" smtClean="0"/>
          </a:p>
        </p:txBody>
      </p:sp>
      <p:pic>
        <p:nvPicPr>
          <p:cNvPr id="8" name="Inhaltsplatzhalter 7"/>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432263" y="3933056"/>
            <a:ext cx="2871167" cy="2235040"/>
          </a:xfrm>
        </p:spPr>
      </p:pic>
      <p:sp>
        <p:nvSpPr>
          <p:cNvPr id="6" name="Foliennummernplatzhalter 5"/>
          <p:cNvSpPr>
            <a:spLocks noGrp="1"/>
          </p:cNvSpPr>
          <p:nvPr>
            <p:ph type="sldNum" sz="quarter" idx="12"/>
          </p:nvPr>
        </p:nvSpPr>
        <p:spPr/>
        <p:txBody>
          <a:bodyPr/>
          <a:lstStyle/>
          <a:p>
            <a:fld id="{82344FB1-8EC1-4FF7-866A-0D88036E5554}" type="slidenum">
              <a:rPr lang="de-DE" smtClean="0"/>
              <a:t>21</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III. Wie entwickelt sich Vertrauen um 1800?</a:t>
            </a:r>
            <a:br>
              <a:rPr lang="de-DE" sz="2400" dirty="0" smtClean="0"/>
            </a:br>
            <a:r>
              <a:rPr lang="de-DE" sz="1800" u="sng" dirty="0" smtClean="0">
                <a:solidFill>
                  <a:schemeClr val="tx2"/>
                </a:solidFill>
              </a:rPr>
              <a:t>Formen des Vertrauens bei Goethe</a:t>
            </a:r>
            <a:endParaRPr lang="de-DE" sz="1800" u="sng" dirty="0">
              <a:solidFill>
                <a:schemeClr val="tx2"/>
              </a:solidFill>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4368" y="404664"/>
            <a:ext cx="864865" cy="360040"/>
          </a:xfrm>
          <a:prstGeom prst="rect">
            <a:avLst/>
          </a:prstGeom>
          <a:ln>
            <a:solidFill>
              <a:schemeClr val="tx1"/>
            </a:solidFill>
          </a:ln>
        </p:spPr>
      </p:pic>
      <p:sp>
        <p:nvSpPr>
          <p:cNvPr id="11" name="Rechteck 10"/>
          <p:cNvSpPr/>
          <p:nvPr/>
        </p:nvSpPr>
        <p:spPr>
          <a:xfrm>
            <a:off x="4864013" y="2420888"/>
            <a:ext cx="3942184" cy="830997"/>
          </a:xfrm>
          <a:prstGeom prst="rect">
            <a:avLst/>
          </a:prstGeom>
        </p:spPr>
        <p:txBody>
          <a:bodyPr wrap="square">
            <a:spAutoFit/>
          </a:bodyPr>
          <a:lstStyle/>
          <a:p>
            <a:r>
              <a:rPr lang="de-DE" sz="1600" dirty="0" smtClean="0"/>
              <a:t>Für </a:t>
            </a:r>
            <a:r>
              <a:rPr lang="de-DE" sz="1600" dirty="0"/>
              <a:t>freundliche </a:t>
            </a:r>
            <a:r>
              <a:rPr lang="de-DE" sz="1600" dirty="0" err="1"/>
              <a:t>Theilnahme</a:t>
            </a:r>
            <a:r>
              <a:rPr lang="de-DE" sz="1600" dirty="0"/>
              <a:t> </a:t>
            </a:r>
            <a:r>
              <a:rPr lang="de-DE" sz="1600" dirty="0" smtClean="0"/>
              <a:t>dankbar</a:t>
            </a:r>
            <a:endParaRPr lang="de-DE" sz="1600" dirty="0"/>
          </a:p>
          <a:p>
            <a:r>
              <a:rPr lang="de-DE" sz="1600" dirty="0" smtClean="0"/>
              <a:t>Fortgesetzte </a:t>
            </a:r>
            <a:r>
              <a:rPr lang="de-DE" sz="1600" dirty="0"/>
              <a:t>Geduld wünschend,</a:t>
            </a:r>
            <a:br>
              <a:rPr lang="de-DE" sz="1600" dirty="0"/>
            </a:br>
            <a:r>
              <a:rPr lang="de-DE" sz="1600" dirty="0" smtClean="0"/>
              <a:t>Ferneres </a:t>
            </a:r>
            <a:r>
              <a:rPr lang="de-DE" sz="1600" b="1" dirty="0"/>
              <a:t>Vertrauen</a:t>
            </a:r>
            <a:r>
              <a:rPr lang="de-DE" sz="1600" dirty="0"/>
              <a:t> hoffend.</a:t>
            </a:r>
          </a:p>
        </p:txBody>
      </p:sp>
    </p:spTree>
    <p:extLst>
      <p:ext uri="{BB962C8B-B14F-4D97-AF65-F5344CB8AC3E}">
        <p14:creationId xmlns:p14="http://schemas.microsoft.com/office/powerpoint/2010/main" val="6216851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platzhalter 9"/>
          <p:cNvSpPr>
            <a:spLocks noGrp="1"/>
          </p:cNvSpPr>
          <p:nvPr>
            <p:ph type="body" idx="1"/>
          </p:nvPr>
        </p:nvSpPr>
        <p:spPr>
          <a:xfrm>
            <a:off x="301752" y="1524000"/>
            <a:ext cx="8158680" cy="732974"/>
          </a:xfrm>
        </p:spPr>
        <p:txBody>
          <a:bodyPr/>
          <a:lstStyle/>
          <a:p>
            <a:pPr hangingPunct="0"/>
            <a:endParaRPr lang="de-DE" sz="1800" dirty="0" smtClean="0"/>
          </a:p>
          <a:p>
            <a:pPr algn="ctr" hangingPunct="0"/>
            <a:r>
              <a:rPr lang="de-DE" sz="1800" dirty="0" smtClean="0"/>
              <a:t>Johann </a:t>
            </a:r>
            <a:r>
              <a:rPr lang="de-DE" sz="1800" dirty="0"/>
              <a:t>Wolfgang </a:t>
            </a:r>
            <a:r>
              <a:rPr lang="de-DE" sz="1800" dirty="0" smtClean="0"/>
              <a:t>Goethe: </a:t>
            </a:r>
            <a:r>
              <a:rPr lang="de-DE" sz="1800" i="1" dirty="0" smtClean="0"/>
              <a:t>Brief </a:t>
            </a:r>
            <a:r>
              <a:rPr lang="de-DE" sz="1800" i="1" dirty="0"/>
              <a:t>an Lottchen</a:t>
            </a:r>
          </a:p>
          <a:p>
            <a:endParaRPr lang="de-DE" dirty="0"/>
          </a:p>
        </p:txBody>
      </p:sp>
      <p:sp>
        <p:nvSpPr>
          <p:cNvPr id="11" name="Textplatzhalter 10"/>
          <p:cNvSpPr>
            <a:spLocks noGrp="1"/>
          </p:cNvSpPr>
          <p:nvPr>
            <p:ph type="body" sz="half" idx="3"/>
          </p:nvPr>
        </p:nvSpPr>
        <p:spPr>
          <a:xfrm flipH="1">
            <a:off x="10044608" y="1988840"/>
            <a:ext cx="563431" cy="554712"/>
          </a:xfrm>
        </p:spPr>
        <p:txBody>
          <a:bodyPr/>
          <a:lstStyle/>
          <a:p>
            <a:endParaRPr lang="de-DE" dirty="0"/>
          </a:p>
        </p:txBody>
      </p:sp>
      <p:sp>
        <p:nvSpPr>
          <p:cNvPr id="5" name="Datumsplatzhalter 4"/>
          <p:cNvSpPr>
            <a:spLocks noGrp="1"/>
          </p:cNvSpPr>
          <p:nvPr>
            <p:ph type="dt" sz="half" idx="10"/>
          </p:nvPr>
        </p:nvSpPr>
        <p:spPr/>
        <p:txBody>
          <a:bodyPr/>
          <a:lstStyle/>
          <a:p>
            <a:fld id="{D2E829EC-E3A1-4B65-A7AA-1584E0202320}" type="datetime1">
              <a:rPr lang="de-DE" smtClean="0"/>
              <a:t>07.03.2011</a:t>
            </a:fld>
            <a:endParaRPr lang="de-DE" dirty="0"/>
          </a:p>
        </p:txBody>
      </p:sp>
      <p:sp>
        <p:nvSpPr>
          <p:cNvPr id="9" name="Fußzeilenplatzhalter 8"/>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a:xfrm>
            <a:off x="301752" y="2276872"/>
            <a:ext cx="4198240" cy="4012915"/>
          </a:xfrm>
        </p:spPr>
        <p:txBody>
          <a:bodyPr>
            <a:noAutofit/>
          </a:bodyPr>
          <a:lstStyle/>
          <a:p>
            <a:pPr marL="0" indent="0" hangingPunct="0">
              <a:buNone/>
            </a:pPr>
            <a:r>
              <a:rPr lang="de-DE" sz="1600" dirty="0" smtClean="0"/>
              <a:t>Still </a:t>
            </a:r>
            <a:r>
              <a:rPr lang="de-DE" sz="1600" dirty="0"/>
              <a:t>und eng und ruhig </a:t>
            </a:r>
            <a:r>
              <a:rPr lang="de-DE" sz="1600" dirty="0" err="1"/>
              <a:t>auferzogen</a:t>
            </a:r>
            <a:r>
              <a:rPr lang="de-DE" sz="1600" dirty="0"/>
              <a:t/>
            </a:r>
            <a:br>
              <a:rPr lang="de-DE" sz="1600" dirty="0"/>
            </a:br>
            <a:r>
              <a:rPr lang="de-DE" sz="1600" dirty="0"/>
              <a:t>Wirft man uns auf einmal in die Welt;</a:t>
            </a:r>
            <a:br>
              <a:rPr lang="de-DE" sz="1600" dirty="0"/>
            </a:br>
            <a:r>
              <a:rPr lang="de-DE" sz="1600" dirty="0"/>
              <a:t>Uns umspülen hundert tausend Wogen,</a:t>
            </a:r>
            <a:br>
              <a:rPr lang="de-DE" sz="1600" dirty="0"/>
            </a:br>
            <a:r>
              <a:rPr lang="de-DE" sz="1600" dirty="0"/>
              <a:t>Alles reizt uns, </a:t>
            </a:r>
            <a:r>
              <a:rPr lang="de-DE" sz="1600" dirty="0" err="1"/>
              <a:t>mancherley</a:t>
            </a:r>
            <a:r>
              <a:rPr lang="de-DE" sz="1600" dirty="0"/>
              <a:t> gefällt,</a:t>
            </a:r>
            <a:br>
              <a:rPr lang="de-DE" sz="1600" dirty="0"/>
            </a:br>
            <a:r>
              <a:rPr lang="de-DE" sz="1600" dirty="0" err="1"/>
              <a:t>Mancherley</a:t>
            </a:r>
            <a:r>
              <a:rPr lang="de-DE" sz="1600" dirty="0"/>
              <a:t> verdrießt uns, und </a:t>
            </a:r>
            <a:r>
              <a:rPr lang="de-DE" sz="1600" dirty="0" smtClean="0"/>
              <a:t/>
            </a:r>
            <a:br>
              <a:rPr lang="de-DE" sz="1600" dirty="0" smtClean="0"/>
            </a:br>
            <a:r>
              <a:rPr lang="de-DE" sz="1600" dirty="0" smtClean="0"/>
              <a:t>	von </a:t>
            </a:r>
            <a:r>
              <a:rPr lang="de-DE" sz="1600" dirty="0" err="1"/>
              <a:t>Stund</a:t>
            </a:r>
            <a:r>
              <a:rPr lang="de-DE" sz="1600" dirty="0"/>
              <a:t> zu Stunden</a:t>
            </a:r>
            <a:br>
              <a:rPr lang="de-DE" sz="1600" dirty="0"/>
            </a:br>
            <a:r>
              <a:rPr lang="de-DE" sz="1600" dirty="0"/>
              <a:t>Schwankt das leicht’, unruhige Gefühl.</a:t>
            </a:r>
            <a:br>
              <a:rPr lang="de-DE" sz="1600" dirty="0"/>
            </a:br>
            <a:r>
              <a:rPr lang="de-DE" sz="1600" dirty="0"/>
              <a:t>Wir empfinden, und was wir empfunden</a:t>
            </a:r>
            <a:br>
              <a:rPr lang="de-DE" sz="1600" dirty="0"/>
            </a:br>
            <a:r>
              <a:rPr lang="de-DE" sz="1600" dirty="0"/>
              <a:t>Spült hinweg das bunte Welt-Gewühl.</a:t>
            </a:r>
          </a:p>
          <a:p>
            <a:pPr marL="0" indent="0" hangingPunct="0">
              <a:buNone/>
            </a:pPr>
            <a:endParaRPr lang="de-DE" sz="1600" dirty="0" smtClean="0"/>
          </a:p>
          <a:p>
            <a:pPr marL="0" indent="0" algn="ctr" hangingPunct="0">
              <a:buNone/>
            </a:pPr>
            <a:r>
              <a:rPr lang="de-DE" sz="1600" dirty="0" smtClean="0"/>
              <a:t>[…]</a:t>
            </a:r>
          </a:p>
        </p:txBody>
      </p:sp>
      <p:sp>
        <p:nvSpPr>
          <p:cNvPr id="4" name="Inhaltsplatzhalter 3"/>
          <p:cNvSpPr>
            <a:spLocks noGrp="1"/>
          </p:cNvSpPr>
          <p:nvPr>
            <p:ph sz="quarter" idx="4"/>
          </p:nvPr>
        </p:nvSpPr>
        <p:spPr>
          <a:xfrm>
            <a:off x="4572000" y="2276872"/>
            <a:ext cx="4392488" cy="4016703"/>
          </a:xfrm>
        </p:spPr>
        <p:txBody>
          <a:bodyPr>
            <a:normAutofit/>
          </a:bodyPr>
          <a:lstStyle/>
          <a:p>
            <a:pPr marL="0" indent="0">
              <a:buNone/>
            </a:pPr>
            <a:r>
              <a:rPr lang="de-DE" sz="1600" dirty="0" smtClean="0"/>
              <a:t>Und </a:t>
            </a:r>
            <a:r>
              <a:rPr lang="de-DE" sz="1600" dirty="0"/>
              <a:t>da sucht das Aug’ oft so vergebens</a:t>
            </a:r>
            <a:br>
              <a:rPr lang="de-DE" sz="1600" dirty="0"/>
            </a:br>
            <a:r>
              <a:rPr lang="de-DE" sz="1600" dirty="0"/>
              <a:t>Rings umher, und findet alles zu.</a:t>
            </a:r>
            <a:br>
              <a:rPr lang="de-DE" sz="1600" dirty="0"/>
            </a:br>
            <a:r>
              <a:rPr lang="de-DE" sz="1600" dirty="0"/>
              <a:t>So </a:t>
            </a:r>
            <a:r>
              <a:rPr lang="de-DE" sz="1600" dirty="0" err="1"/>
              <a:t>vertaumelt</a:t>
            </a:r>
            <a:r>
              <a:rPr lang="de-DE" sz="1600" dirty="0"/>
              <a:t> sich der </a:t>
            </a:r>
            <a:r>
              <a:rPr lang="de-DE" sz="1600" dirty="0" smtClean="0"/>
              <a:t/>
            </a:r>
            <a:br>
              <a:rPr lang="de-DE" sz="1600" dirty="0" smtClean="0"/>
            </a:br>
            <a:r>
              <a:rPr lang="de-DE" sz="1600" dirty="0" smtClean="0"/>
              <a:t>	schönste </a:t>
            </a:r>
            <a:r>
              <a:rPr lang="de-DE" sz="1600" dirty="0" err="1"/>
              <a:t>Theil</a:t>
            </a:r>
            <a:r>
              <a:rPr lang="de-DE" sz="1600" dirty="0"/>
              <a:t> des Lebens</a:t>
            </a:r>
            <a:br>
              <a:rPr lang="de-DE" sz="1600" dirty="0"/>
            </a:br>
            <a:r>
              <a:rPr lang="de-DE" sz="1600" dirty="0"/>
              <a:t>Ohne Sturm und ohne Ruh;</a:t>
            </a:r>
            <a:br>
              <a:rPr lang="de-DE" sz="1600" dirty="0"/>
            </a:br>
            <a:r>
              <a:rPr lang="de-DE" sz="1600" dirty="0"/>
              <a:t>Und, zu deinem </a:t>
            </a:r>
            <a:r>
              <a:rPr lang="de-DE" sz="1600" dirty="0" err="1"/>
              <a:t>ew’gen</a:t>
            </a:r>
            <a:r>
              <a:rPr lang="de-DE" sz="1600" dirty="0"/>
              <a:t> Unbehagen,</a:t>
            </a:r>
            <a:br>
              <a:rPr lang="de-DE" sz="1600" dirty="0"/>
            </a:br>
            <a:r>
              <a:rPr lang="de-DE" sz="1600" dirty="0"/>
              <a:t>Stößt dich heute, was dich gestern zog.</a:t>
            </a:r>
            <a:br>
              <a:rPr lang="de-DE" sz="1600" dirty="0"/>
            </a:br>
            <a:r>
              <a:rPr lang="de-DE" sz="1600" dirty="0"/>
              <a:t>Kannst du zu der </a:t>
            </a:r>
            <a:r>
              <a:rPr lang="de-DE" sz="1600" b="1" dirty="0"/>
              <a:t>Welt Vertrauen </a:t>
            </a:r>
            <a:r>
              <a:rPr lang="de-DE" sz="1600" dirty="0"/>
              <a:t>tragen,</a:t>
            </a:r>
            <a:br>
              <a:rPr lang="de-DE" sz="1600" dirty="0"/>
            </a:br>
            <a:r>
              <a:rPr lang="de-DE" sz="1600" dirty="0"/>
              <a:t>Die so oft dich trog</a:t>
            </a:r>
            <a:r>
              <a:rPr lang="de-DE" sz="1600" dirty="0" smtClean="0"/>
              <a:t>. […]</a:t>
            </a:r>
          </a:p>
          <a:p>
            <a:pPr marL="0" indent="0" algn="ctr">
              <a:buNone/>
            </a:pPr>
            <a:endParaRPr lang="de-DE" sz="1400" dirty="0"/>
          </a:p>
        </p:txBody>
      </p:sp>
      <p:sp>
        <p:nvSpPr>
          <p:cNvPr id="6" name="Foliennummernplatzhalter 5"/>
          <p:cNvSpPr>
            <a:spLocks noGrp="1"/>
          </p:cNvSpPr>
          <p:nvPr>
            <p:ph type="sldNum" sz="quarter" idx="12"/>
          </p:nvPr>
        </p:nvSpPr>
        <p:spPr/>
        <p:txBody>
          <a:bodyPr/>
          <a:lstStyle/>
          <a:p>
            <a:fld id="{82344FB1-8EC1-4FF7-866A-0D88036E5554}" type="slidenum">
              <a:rPr lang="de-DE" smtClean="0"/>
              <a:t>22</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III. Wie </a:t>
            </a:r>
            <a:r>
              <a:rPr lang="de-DE" sz="2400" dirty="0" smtClean="0"/>
              <a:t>entwickelt</a:t>
            </a:r>
            <a:r>
              <a:rPr lang="de-DE" sz="2400" dirty="0" smtClean="0"/>
              <a:t> </a:t>
            </a:r>
            <a:r>
              <a:rPr lang="de-DE" sz="2400" dirty="0" smtClean="0"/>
              <a:t>sich Vertrauen um 1800?</a:t>
            </a:r>
            <a:br>
              <a:rPr lang="de-DE" sz="2400" dirty="0" smtClean="0"/>
            </a:br>
            <a:r>
              <a:rPr lang="de-DE" sz="1800" u="sng" dirty="0">
                <a:solidFill>
                  <a:schemeClr val="tx2"/>
                </a:solidFill>
              </a:rPr>
              <a:t>Formen des Vertrauens bei </a:t>
            </a:r>
            <a:r>
              <a:rPr lang="de-DE" sz="1800" u="sng" dirty="0" smtClean="0">
                <a:solidFill>
                  <a:schemeClr val="tx2"/>
                </a:solidFill>
              </a:rPr>
              <a:t>Goethe</a:t>
            </a:r>
            <a:endParaRPr lang="de-DE" sz="1800" u="sng" dirty="0">
              <a:solidFill>
                <a:schemeClr val="tx2"/>
              </a:solidFill>
            </a:endParaRP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0352" y="404664"/>
            <a:ext cx="936873" cy="360040"/>
          </a:xfrm>
          <a:prstGeom prst="rect">
            <a:avLst/>
          </a:prstGeom>
          <a:ln>
            <a:solidFill>
              <a:schemeClr val="tx1"/>
            </a:solidFill>
          </a:ln>
        </p:spPr>
      </p:pic>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6195" y="4509120"/>
            <a:ext cx="1430504" cy="1904517"/>
          </a:xfrm>
          <a:prstGeom prst="rect">
            <a:avLst/>
          </a:prstGeom>
        </p:spPr>
      </p:pic>
    </p:spTree>
    <p:extLst>
      <p:ext uri="{BB962C8B-B14F-4D97-AF65-F5344CB8AC3E}">
        <p14:creationId xmlns:p14="http://schemas.microsoft.com/office/powerpoint/2010/main" val="37610578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platzhalter 9"/>
          <p:cNvSpPr>
            <a:spLocks noGrp="1"/>
          </p:cNvSpPr>
          <p:nvPr>
            <p:ph type="body" idx="1"/>
          </p:nvPr>
        </p:nvSpPr>
        <p:spPr>
          <a:xfrm>
            <a:off x="301752" y="1524000"/>
            <a:ext cx="8590728" cy="732974"/>
          </a:xfrm>
        </p:spPr>
        <p:txBody>
          <a:bodyPr/>
          <a:lstStyle/>
          <a:p>
            <a:pPr algn="ctr"/>
            <a:endParaRPr lang="de-DE" sz="1800" dirty="0" smtClean="0"/>
          </a:p>
          <a:p>
            <a:pPr algn="ctr"/>
            <a:r>
              <a:rPr lang="de-DE" sz="1800" dirty="0" smtClean="0"/>
              <a:t>Goethe</a:t>
            </a:r>
            <a:r>
              <a:rPr lang="de-DE" sz="1800" dirty="0"/>
              <a:t>, </a:t>
            </a:r>
            <a:r>
              <a:rPr lang="de-DE" sz="1800" dirty="0" smtClean="0"/>
              <a:t/>
            </a:r>
            <a:br>
              <a:rPr lang="de-DE" sz="1800" dirty="0" smtClean="0"/>
            </a:br>
            <a:r>
              <a:rPr lang="de-DE" sz="1800" i="1" dirty="0" smtClean="0"/>
              <a:t>Wilhelm </a:t>
            </a:r>
            <a:r>
              <a:rPr lang="de-DE" sz="1800" i="1" dirty="0"/>
              <a:t>Meisters Wanderjahre</a:t>
            </a:r>
          </a:p>
          <a:p>
            <a:endParaRPr lang="de-DE" dirty="0"/>
          </a:p>
        </p:txBody>
      </p:sp>
      <p:sp>
        <p:nvSpPr>
          <p:cNvPr id="11" name="Textplatzhalter 10"/>
          <p:cNvSpPr>
            <a:spLocks noGrp="1"/>
          </p:cNvSpPr>
          <p:nvPr>
            <p:ph type="body" sz="half" idx="3"/>
          </p:nvPr>
        </p:nvSpPr>
        <p:spPr>
          <a:xfrm>
            <a:off x="10188624" y="1628800"/>
            <a:ext cx="444681" cy="626720"/>
          </a:xfrm>
        </p:spPr>
        <p:txBody>
          <a:bodyPr/>
          <a:lstStyle/>
          <a:p>
            <a:endParaRPr lang="de-DE" dirty="0"/>
          </a:p>
        </p:txBody>
      </p:sp>
      <p:sp>
        <p:nvSpPr>
          <p:cNvPr id="5" name="Datumsplatzhalter 4"/>
          <p:cNvSpPr>
            <a:spLocks noGrp="1"/>
          </p:cNvSpPr>
          <p:nvPr>
            <p:ph type="dt" sz="half" idx="10"/>
          </p:nvPr>
        </p:nvSpPr>
        <p:spPr/>
        <p:txBody>
          <a:bodyPr/>
          <a:lstStyle/>
          <a:p>
            <a:fld id="{626009D8-24D8-482B-8740-7E1BCEDC0397}" type="datetime1">
              <a:rPr lang="de-DE" smtClean="0"/>
              <a:t>07.03.2011</a:t>
            </a:fld>
            <a:endParaRPr lang="de-DE" dirty="0"/>
          </a:p>
        </p:txBody>
      </p:sp>
      <p:sp>
        <p:nvSpPr>
          <p:cNvPr id="9" name="Fußzeilenplatzhalter 8"/>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p:txBody>
          <a:bodyPr>
            <a:noAutofit/>
          </a:bodyPr>
          <a:lstStyle/>
          <a:p>
            <a:pPr marL="0" indent="0">
              <a:buNone/>
            </a:pPr>
            <a:r>
              <a:rPr lang="de-DE" sz="1600" dirty="0" smtClean="0"/>
              <a:t>„</a:t>
            </a:r>
            <a:r>
              <a:rPr lang="de-DE" sz="1600" dirty="0"/>
              <a:t>Der Anblick eures kleinen Familienzuges erregt </a:t>
            </a:r>
            <a:r>
              <a:rPr lang="de-DE" sz="1600" b="1" dirty="0"/>
              <a:t>Vertrauen</a:t>
            </a:r>
            <a:r>
              <a:rPr lang="de-DE" sz="1600" dirty="0"/>
              <a:t> und Neigung und, daß ich's nur gleich gestehe, </a:t>
            </a:r>
            <a:r>
              <a:rPr lang="de-DE" sz="1600" dirty="0" err="1"/>
              <a:t>ebensowohl</a:t>
            </a:r>
            <a:r>
              <a:rPr lang="de-DE" sz="1600" dirty="0"/>
              <a:t> Neugierde und ein lebhaftes Verlangen, euch näher kennen zu lernen</a:t>
            </a:r>
            <a:r>
              <a:rPr lang="de-DE" sz="1600" dirty="0" smtClean="0"/>
              <a:t>“.</a:t>
            </a:r>
          </a:p>
          <a:p>
            <a:pPr marL="0" indent="0">
              <a:buNone/>
            </a:pPr>
            <a:endParaRPr lang="de-DE" sz="1600" dirty="0" smtClean="0"/>
          </a:p>
          <a:p>
            <a:pPr marL="0" indent="0">
              <a:buNone/>
            </a:pPr>
            <a:endParaRPr lang="de-DE" sz="1400" dirty="0" smtClean="0"/>
          </a:p>
          <a:p>
            <a:pPr marL="0" indent="0">
              <a:buNone/>
            </a:pPr>
            <a:endParaRPr lang="de-DE" sz="1400" dirty="0" smtClean="0"/>
          </a:p>
          <a:p>
            <a:pPr marL="0" indent="0">
              <a:buNone/>
            </a:pPr>
            <a:endParaRPr lang="de-DE" sz="1400" dirty="0"/>
          </a:p>
          <a:p>
            <a:pPr marL="0" indent="0">
              <a:buNone/>
            </a:pPr>
            <a:endParaRPr lang="de-DE" sz="1400" dirty="0" smtClean="0"/>
          </a:p>
          <a:p>
            <a:pPr marL="0" indent="0">
              <a:buNone/>
            </a:pPr>
            <a:endParaRPr lang="de-DE" sz="1400" dirty="0"/>
          </a:p>
          <a:p>
            <a:pPr marL="0" indent="0">
              <a:buNone/>
            </a:pPr>
            <a:endParaRPr lang="de-DE" sz="1400" dirty="0" smtClean="0"/>
          </a:p>
          <a:p>
            <a:pPr marL="0" indent="0">
              <a:buNone/>
            </a:pPr>
            <a:endParaRPr lang="de-DE" sz="1400" dirty="0"/>
          </a:p>
          <a:p>
            <a:pPr marL="0" indent="0">
              <a:buNone/>
            </a:pPr>
            <a:endParaRPr lang="de-DE" sz="1400" dirty="0" smtClean="0"/>
          </a:p>
        </p:txBody>
      </p:sp>
      <p:sp>
        <p:nvSpPr>
          <p:cNvPr id="4" name="Inhaltsplatzhalter 3"/>
          <p:cNvSpPr>
            <a:spLocks noGrp="1"/>
          </p:cNvSpPr>
          <p:nvPr>
            <p:ph sz="quarter" idx="4"/>
          </p:nvPr>
        </p:nvSpPr>
        <p:spPr>
          <a:xfrm>
            <a:off x="4800600" y="2276872"/>
            <a:ext cx="4163888" cy="4016703"/>
          </a:xfrm>
        </p:spPr>
        <p:txBody>
          <a:bodyPr>
            <a:normAutofit fontScale="92500" lnSpcReduction="10000"/>
          </a:bodyPr>
          <a:lstStyle/>
          <a:p>
            <a:pPr marL="0" indent="0">
              <a:spcBef>
                <a:spcPts val="0"/>
              </a:spcBef>
              <a:buNone/>
            </a:pPr>
            <a:endParaRPr lang="de-DE" sz="1400" dirty="0" smtClean="0"/>
          </a:p>
          <a:p>
            <a:pPr marL="0" indent="0">
              <a:lnSpc>
                <a:spcPct val="110000"/>
              </a:lnSpc>
              <a:spcBef>
                <a:spcPts val="0"/>
              </a:spcBef>
              <a:buNone/>
            </a:pPr>
            <a:r>
              <a:rPr lang="de-DE" sz="1600" dirty="0" smtClean="0"/>
              <a:t>Vertrauend </a:t>
            </a:r>
            <a:r>
              <a:rPr lang="de-DE" sz="1600" dirty="0"/>
              <a:t>konnte der Wanderer sich nähern und fühlte </a:t>
            </a:r>
            <a:r>
              <a:rPr lang="de-DE" sz="1600" b="1" dirty="0"/>
              <a:t>sein Vertrauen </a:t>
            </a:r>
            <a:r>
              <a:rPr lang="de-DE" sz="1600" dirty="0"/>
              <a:t>erwidert </a:t>
            </a:r>
            <a:r>
              <a:rPr lang="de-DE" sz="1600" dirty="0" smtClean="0"/>
              <a:t>‚</a:t>
            </a:r>
            <a:r>
              <a:rPr lang="de-DE" sz="1600" dirty="0"/>
              <a:t>Sie sind denn nicht vom Kaufmannsstande?’ sagte sie, ‚ich weiß nicht, woher mir das Vertrauen kommt und wie ich mich unterfangen mag, das Ihrige zu verlangen; erdringen will ich's nicht, aber gönnen Sie </a:t>
            </a:r>
            <a:r>
              <a:rPr lang="de-DE" sz="1600" dirty="0" err="1"/>
              <a:t>mir's</a:t>
            </a:r>
            <a:r>
              <a:rPr lang="de-DE" sz="1600" dirty="0"/>
              <a:t>, wie es Ihnen ums Herz ist</a:t>
            </a:r>
            <a:r>
              <a:rPr lang="de-DE" sz="1600" dirty="0" smtClean="0"/>
              <a:t>.’</a:t>
            </a:r>
          </a:p>
          <a:p>
            <a:pPr marL="0" indent="0">
              <a:lnSpc>
                <a:spcPct val="110000"/>
              </a:lnSpc>
              <a:buNone/>
            </a:pPr>
            <a:endParaRPr lang="de-DE" sz="1600" dirty="0"/>
          </a:p>
          <a:p>
            <a:pPr marL="0" indent="0">
              <a:lnSpc>
                <a:spcPct val="110000"/>
              </a:lnSpc>
              <a:buNone/>
            </a:pPr>
            <a:r>
              <a:rPr lang="de-DE" sz="1600" dirty="0" smtClean="0"/>
              <a:t>„</a:t>
            </a:r>
            <a:r>
              <a:rPr lang="de-DE" sz="1600" dirty="0"/>
              <a:t>Auf ihres Vaters erkaltete Brust hatte die Schöne-Gute ihre Hand gelegt: ‚In die Nähe soll man nicht hoffen’, rief sie aus, ‚aber in die Ferne, das war sein letzter Segen. </a:t>
            </a:r>
            <a:r>
              <a:rPr lang="de-DE" sz="1600" b="1" dirty="0"/>
              <a:t>Vertrauen </a:t>
            </a:r>
            <a:r>
              <a:rPr lang="de-DE" sz="1600" dirty="0"/>
              <a:t>wir Gott, jeder sich selbst und dem </a:t>
            </a:r>
            <a:r>
              <a:rPr lang="de-DE" sz="1600" dirty="0" smtClean="0"/>
              <a:t>andern, </a:t>
            </a:r>
            <a:r>
              <a:rPr lang="de-DE" sz="1600" dirty="0"/>
              <a:t>so wird sich's wohl fügen</a:t>
            </a:r>
            <a:r>
              <a:rPr lang="de-DE" sz="1600" dirty="0" smtClean="0"/>
              <a:t>.’“</a:t>
            </a:r>
          </a:p>
          <a:p>
            <a:pPr marL="0" indent="0">
              <a:buNone/>
            </a:pPr>
            <a:endParaRPr lang="de-DE" sz="1400" dirty="0"/>
          </a:p>
        </p:txBody>
      </p:sp>
      <p:sp>
        <p:nvSpPr>
          <p:cNvPr id="6" name="Foliennummernplatzhalter 5"/>
          <p:cNvSpPr>
            <a:spLocks noGrp="1"/>
          </p:cNvSpPr>
          <p:nvPr>
            <p:ph type="sldNum" sz="quarter" idx="12"/>
          </p:nvPr>
        </p:nvSpPr>
        <p:spPr/>
        <p:txBody>
          <a:bodyPr/>
          <a:lstStyle/>
          <a:p>
            <a:fld id="{82344FB1-8EC1-4FF7-866A-0D88036E5554}" type="slidenum">
              <a:rPr lang="de-DE" smtClean="0"/>
              <a:t>23</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III. Wie </a:t>
            </a:r>
            <a:r>
              <a:rPr lang="de-DE" sz="2400" dirty="0" smtClean="0"/>
              <a:t>entwickelt sich </a:t>
            </a:r>
            <a:r>
              <a:rPr lang="de-DE" sz="2400" dirty="0" smtClean="0"/>
              <a:t>Vertrauen um 1800?</a:t>
            </a:r>
            <a:br>
              <a:rPr lang="de-DE" sz="2400" dirty="0" smtClean="0"/>
            </a:br>
            <a:r>
              <a:rPr lang="de-DE" sz="1800" u="sng" dirty="0">
                <a:solidFill>
                  <a:schemeClr val="tx2"/>
                </a:solidFill>
              </a:rPr>
              <a:t>Formen des Vertrauens bei </a:t>
            </a:r>
            <a:r>
              <a:rPr lang="de-DE" sz="1800" u="sng" dirty="0" smtClean="0">
                <a:solidFill>
                  <a:schemeClr val="tx2"/>
                </a:solidFill>
              </a:rPr>
              <a:t>Goethe</a:t>
            </a:r>
            <a:endParaRPr lang="de-DE" sz="1800" u="sng" dirty="0">
              <a:solidFill>
                <a:schemeClr val="tx2"/>
              </a:solidFill>
            </a:endParaRP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4368" y="476672"/>
            <a:ext cx="720849" cy="360040"/>
          </a:xfrm>
          <a:prstGeom prst="rect">
            <a:avLst/>
          </a:prstGeom>
          <a:ln>
            <a:solidFill>
              <a:schemeClr val="tx1"/>
            </a:solidFill>
          </a:ln>
        </p:spPr>
      </p:pic>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9825" y="4149080"/>
            <a:ext cx="1760984" cy="1822618"/>
          </a:xfrm>
          <a:prstGeom prst="rect">
            <a:avLst/>
          </a:prstGeom>
          <a:ln>
            <a:solidFill>
              <a:schemeClr val="tx1"/>
            </a:solidFill>
          </a:ln>
        </p:spPr>
      </p:pic>
    </p:spTree>
    <p:extLst>
      <p:ext uri="{BB962C8B-B14F-4D97-AF65-F5344CB8AC3E}">
        <p14:creationId xmlns:p14="http://schemas.microsoft.com/office/powerpoint/2010/main" val="812972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312640" y="1556792"/>
            <a:ext cx="8518720" cy="732974"/>
          </a:xfrm>
        </p:spPr>
        <p:txBody>
          <a:bodyPr/>
          <a:lstStyle/>
          <a:p>
            <a:pPr algn="ctr"/>
            <a:endParaRPr lang="de-DE" sz="1800" dirty="0" smtClean="0"/>
          </a:p>
          <a:p>
            <a:pPr algn="ctr"/>
            <a:r>
              <a:rPr lang="de-DE" sz="1800" dirty="0" smtClean="0"/>
              <a:t>Friedrich </a:t>
            </a:r>
            <a:r>
              <a:rPr lang="de-DE" sz="1800" dirty="0"/>
              <a:t>Rückert (aus: </a:t>
            </a:r>
            <a:r>
              <a:rPr lang="de-DE" sz="1800" dirty="0" smtClean="0"/>
              <a:t/>
            </a:r>
            <a:br>
              <a:rPr lang="de-DE" sz="1800" dirty="0" smtClean="0"/>
            </a:br>
            <a:r>
              <a:rPr lang="de-DE" sz="1800" i="1" dirty="0" smtClean="0"/>
              <a:t>Die </a:t>
            </a:r>
            <a:r>
              <a:rPr lang="de-DE" sz="1800" i="1" dirty="0"/>
              <a:t>Weisheit des Brahmanen</a:t>
            </a:r>
            <a:r>
              <a:rPr lang="de-DE" sz="1800" dirty="0"/>
              <a:t>)</a:t>
            </a:r>
          </a:p>
          <a:p>
            <a:endParaRPr lang="de-DE" dirty="0"/>
          </a:p>
        </p:txBody>
      </p:sp>
      <p:sp>
        <p:nvSpPr>
          <p:cNvPr id="10" name="Textplatzhalter 9"/>
          <p:cNvSpPr>
            <a:spLocks noGrp="1"/>
          </p:cNvSpPr>
          <p:nvPr>
            <p:ph type="body" sz="half" idx="3"/>
          </p:nvPr>
        </p:nvSpPr>
        <p:spPr>
          <a:xfrm>
            <a:off x="10260632" y="1484784"/>
            <a:ext cx="300665" cy="698728"/>
          </a:xfrm>
        </p:spPr>
        <p:txBody>
          <a:bodyPr/>
          <a:lstStyle/>
          <a:p>
            <a:endParaRPr lang="de-DE" dirty="0"/>
          </a:p>
        </p:txBody>
      </p:sp>
      <p:sp>
        <p:nvSpPr>
          <p:cNvPr id="5" name="Datumsplatzhalter 4"/>
          <p:cNvSpPr>
            <a:spLocks noGrp="1"/>
          </p:cNvSpPr>
          <p:nvPr>
            <p:ph type="dt" sz="half" idx="10"/>
          </p:nvPr>
        </p:nvSpPr>
        <p:spPr/>
        <p:txBody>
          <a:bodyPr/>
          <a:lstStyle/>
          <a:p>
            <a:fld id="{20F35BB1-E954-4291-A5CA-4323AFCF7B9F}" type="datetime1">
              <a:rPr lang="de-DE" smtClean="0"/>
              <a:t>07.03.2011</a:t>
            </a:fld>
            <a:endParaRPr lang="de-DE" dirty="0"/>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a:xfrm>
            <a:off x="301752" y="2471383"/>
            <a:ext cx="5926432" cy="3818404"/>
          </a:xfrm>
        </p:spPr>
        <p:txBody>
          <a:bodyPr anchor="ctr">
            <a:normAutofit/>
          </a:bodyPr>
          <a:lstStyle/>
          <a:p>
            <a:pPr marL="0" indent="0">
              <a:buNone/>
            </a:pPr>
            <a:endParaRPr lang="de-DE" sz="1600" b="1" dirty="0"/>
          </a:p>
          <a:p>
            <a:pPr marL="0" indent="0">
              <a:buNone/>
            </a:pPr>
            <a:r>
              <a:rPr lang="de-DE" sz="1600" dirty="0"/>
              <a:t> Was einen Dichter macht? das hohe </a:t>
            </a:r>
            <a:r>
              <a:rPr lang="de-DE" sz="1600" dirty="0" smtClean="0"/>
              <a:t>Selbstgefühl</a:t>
            </a:r>
            <a:r>
              <a:rPr lang="de-DE" sz="1600" dirty="0"/>
              <a:t/>
            </a:r>
            <a:br>
              <a:rPr lang="de-DE" sz="1600" dirty="0"/>
            </a:br>
            <a:r>
              <a:rPr lang="de-DE" sz="1600" dirty="0"/>
              <a:t>Und fröhliche </a:t>
            </a:r>
            <a:r>
              <a:rPr lang="de-DE" sz="1600" b="1" dirty="0" err="1"/>
              <a:t>Vertrau'n</a:t>
            </a:r>
            <a:r>
              <a:rPr lang="de-DE" sz="1600" dirty="0"/>
              <a:t> im bunten Weltgewühl.</a:t>
            </a:r>
            <a:br>
              <a:rPr lang="de-DE" sz="1600" dirty="0"/>
            </a:br>
            <a:r>
              <a:rPr lang="de-DE" sz="1600" dirty="0"/>
              <a:t>    O Freund, mir aber kam allbeides fast abhanden,</a:t>
            </a:r>
            <a:br>
              <a:rPr lang="de-DE" sz="1600" dirty="0"/>
            </a:br>
            <a:r>
              <a:rPr lang="de-DE" sz="1600" dirty="0"/>
              <a:t>Nicht durch Unbilden, die ich reichlich selbst bestanden;</a:t>
            </a:r>
            <a:br>
              <a:rPr lang="de-DE" sz="1600" dirty="0"/>
            </a:br>
            <a:r>
              <a:rPr lang="de-DE" sz="1600" dirty="0"/>
              <a:t>    Was einem widerfuhr, der größer ist als ich</a:t>
            </a:r>
            <a:br>
              <a:rPr lang="de-DE" sz="1600" dirty="0"/>
            </a:br>
            <a:r>
              <a:rPr lang="de-DE" sz="1600" dirty="0"/>
              <a:t>Und ohne den ich selbst nicht wäre, kränket mich:</a:t>
            </a:r>
            <a:br>
              <a:rPr lang="de-DE" sz="1600" dirty="0"/>
            </a:br>
            <a:r>
              <a:rPr lang="de-DE" sz="1600" dirty="0"/>
              <a:t>    Daß Goethe werden darf </a:t>
            </a:r>
            <a:r>
              <a:rPr lang="de-DE" sz="1600" dirty="0" err="1"/>
              <a:t>mißhandelt</a:t>
            </a:r>
            <a:r>
              <a:rPr lang="de-DE" sz="1600" dirty="0"/>
              <a:t> </a:t>
            </a:r>
            <a:r>
              <a:rPr lang="de-DE" sz="1600" dirty="0" err="1"/>
              <a:t>ungerochen</a:t>
            </a:r>
            <a:r>
              <a:rPr lang="de-DE" sz="1600" dirty="0"/>
              <a:t>,</a:t>
            </a:r>
            <a:br>
              <a:rPr lang="de-DE" sz="1600" dirty="0"/>
            </a:br>
            <a:r>
              <a:rPr lang="de-DE" sz="1600" dirty="0"/>
              <a:t>Das hat mein </a:t>
            </a:r>
            <a:r>
              <a:rPr lang="de-DE" sz="1600" dirty="0" smtClean="0"/>
              <a:t>Selbstgefühl und </a:t>
            </a:r>
            <a:r>
              <a:rPr lang="de-DE" sz="1600" b="1" dirty="0" err="1"/>
              <a:t>Weltvertrau'n</a:t>
            </a:r>
            <a:r>
              <a:rPr lang="de-DE" sz="1600" dirty="0"/>
              <a:t> gebrochen.</a:t>
            </a:r>
            <a:endParaRPr lang="de-DE" sz="1600" b="1" dirty="0"/>
          </a:p>
        </p:txBody>
      </p:sp>
      <p:pic>
        <p:nvPicPr>
          <p:cNvPr id="8" name="Inhaltsplatzhalter 7"/>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448124" y="3140968"/>
            <a:ext cx="1796668" cy="2415688"/>
          </a:xfrm>
        </p:spPr>
      </p:pic>
      <p:sp>
        <p:nvSpPr>
          <p:cNvPr id="6" name="Foliennummernplatzhalter 5"/>
          <p:cNvSpPr>
            <a:spLocks noGrp="1"/>
          </p:cNvSpPr>
          <p:nvPr>
            <p:ph type="sldNum" sz="quarter" idx="12"/>
          </p:nvPr>
        </p:nvSpPr>
        <p:spPr/>
        <p:txBody>
          <a:bodyPr/>
          <a:lstStyle/>
          <a:p>
            <a:fld id="{82344FB1-8EC1-4FF7-866A-0D88036E5554}" type="slidenum">
              <a:rPr lang="de-DE" smtClean="0"/>
              <a:t>24</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fontScale="90000"/>
          </a:bodyPr>
          <a:lstStyle/>
          <a:p>
            <a:r>
              <a:rPr lang="de-DE" sz="2400" dirty="0" smtClean="0"/>
              <a:t/>
            </a:r>
            <a:br>
              <a:rPr lang="de-DE" sz="2400" dirty="0" smtClean="0"/>
            </a:br>
            <a:r>
              <a:rPr lang="de-DE" sz="2400" dirty="0"/>
              <a:t/>
            </a:r>
            <a:br>
              <a:rPr lang="de-DE" sz="2400" dirty="0"/>
            </a:br>
            <a:r>
              <a:rPr lang="de-DE" sz="2400" dirty="0" smtClean="0"/>
              <a:t/>
            </a:r>
            <a:br>
              <a:rPr lang="de-DE" sz="2400" dirty="0" smtClean="0"/>
            </a:br>
            <a:r>
              <a:rPr lang="de-DE" sz="2700" dirty="0"/>
              <a:t>III. Wie </a:t>
            </a:r>
            <a:r>
              <a:rPr lang="de-DE" sz="2700" dirty="0" smtClean="0"/>
              <a:t>entwickelt sich </a:t>
            </a:r>
            <a:r>
              <a:rPr lang="de-DE" sz="2700" dirty="0"/>
              <a:t>Vertrauen um 1800?</a:t>
            </a:r>
            <a:br>
              <a:rPr lang="de-DE" sz="2700" dirty="0"/>
            </a:br>
            <a:r>
              <a:rPr lang="de-DE" sz="1800" u="sng" dirty="0">
                <a:solidFill>
                  <a:schemeClr val="tx2"/>
                </a:solidFill>
              </a:rPr>
              <a:t>Weltvertrauen zu Beginn des 19. </a:t>
            </a:r>
            <a:r>
              <a:rPr lang="de-DE" sz="1800" u="sng" dirty="0" smtClean="0">
                <a:solidFill>
                  <a:schemeClr val="tx2"/>
                </a:solidFill>
              </a:rPr>
              <a:t>Jahrhunderts</a:t>
            </a:r>
            <a:endParaRPr lang="de-DE" sz="1800" u="sng" dirty="0">
              <a:solidFill>
                <a:schemeClr val="tx2"/>
              </a:solidFill>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2360" y="440668"/>
            <a:ext cx="864865" cy="360040"/>
          </a:xfrm>
          <a:prstGeom prst="rect">
            <a:avLst/>
          </a:prstGeom>
          <a:ln>
            <a:solidFill>
              <a:schemeClr val="tx1"/>
            </a:solidFill>
          </a:ln>
        </p:spPr>
      </p:pic>
    </p:spTree>
    <p:extLst>
      <p:ext uri="{BB962C8B-B14F-4D97-AF65-F5344CB8AC3E}">
        <p14:creationId xmlns:p14="http://schemas.microsoft.com/office/powerpoint/2010/main" val="19418390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301752" y="1524000"/>
            <a:ext cx="8590728" cy="732974"/>
          </a:xfrm>
        </p:spPr>
        <p:txBody>
          <a:bodyPr/>
          <a:lstStyle/>
          <a:p>
            <a:pPr algn="ctr"/>
            <a:endParaRPr lang="de-DE" sz="1800" dirty="0" smtClean="0"/>
          </a:p>
          <a:p>
            <a:pPr algn="ctr"/>
            <a:r>
              <a:rPr lang="de-DE" sz="1800" dirty="0" smtClean="0"/>
              <a:t>Gottfried </a:t>
            </a:r>
            <a:r>
              <a:rPr lang="de-DE" sz="1800" dirty="0"/>
              <a:t>Keller: </a:t>
            </a:r>
          </a:p>
          <a:p>
            <a:pPr algn="ctr"/>
            <a:r>
              <a:rPr lang="de-DE" sz="1800" i="1" dirty="0"/>
              <a:t>Das Leben ist doch schön!</a:t>
            </a:r>
          </a:p>
          <a:p>
            <a:endParaRPr lang="de-DE" dirty="0"/>
          </a:p>
        </p:txBody>
      </p:sp>
      <p:sp>
        <p:nvSpPr>
          <p:cNvPr id="10" name="Textplatzhalter 9"/>
          <p:cNvSpPr>
            <a:spLocks noGrp="1"/>
          </p:cNvSpPr>
          <p:nvPr>
            <p:ph type="body" sz="half" idx="3"/>
          </p:nvPr>
        </p:nvSpPr>
        <p:spPr>
          <a:xfrm>
            <a:off x="10260632" y="1700808"/>
            <a:ext cx="444681" cy="338688"/>
          </a:xfrm>
        </p:spPr>
        <p:txBody>
          <a:bodyPr/>
          <a:lstStyle/>
          <a:p>
            <a:endParaRPr lang="de-DE" dirty="0"/>
          </a:p>
        </p:txBody>
      </p:sp>
      <p:sp>
        <p:nvSpPr>
          <p:cNvPr id="5" name="Datumsplatzhalter 4"/>
          <p:cNvSpPr>
            <a:spLocks noGrp="1"/>
          </p:cNvSpPr>
          <p:nvPr>
            <p:ph type="dt" sz="half" idx="10"/>
          </p:nvPr>
        </p:nvSpPr>
        <p:spPr/>
        <p:txBody>
          <a:bodyPr/>
          <a:lstStyle/>
          <a:p>
            <a:fld id="{C5C0F319-E025-4C47-8CAE-583CB1B99389}" type="datetime1">
              <a:rPr lang="de-DE" smtClean="0"/>
              <a:t>07.03.2011</a:t>
            </a:fld>
            <a:endParaRPr lang="de-DE" dirty="0"/>
          </a:p>
        </p:txBody>
      </p:sp>
      <p:sp>
        <p:nvSpPr>
          <p:cNvPr id="4" name="Fußzeilenplatzhalter 3"/>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a:xfrm>
            <a:off x="301752" y="2471383"/>
            <a:ext cx="4270248" cy="3818404"/>
          </a:xfrm>
        </p:spPr>
        <p:txBody>
          <a:bodyPr anchor="t">
            <a:normAutofit/>
          </a:bodyPr>
          <a:lstStyle/>
          <a:p>
            <a:pPr marL="0" indent="0" hangingPunct="0">
              <a:spcBef>
                <a:spcPts val="0"/>
              </a:spcBef>
              <a:buNone/>
            </a:pPr>
            <a:r>
              <a:rPr lang="de-DE" sz="1600" dirty="0" smtClean="0"/>
              <a:t>Wie </a:t>
            </a:r>
            <a:r>
              <a:rPr lang="de-DE" sz="1600" dirty="0"/>
              <a:t>schön, wie schön ist dieses kurze Leben,</a:t>
            </a:r>
            <a:br>
              <a:rPr lang="de-DE" sz="1600" dirty="0"/>
            </a:br>
            <a:r>
              <a:rPr lang="de-DE" sz="1600" dirty="0"/>
              <a:t>Wenn es eröffnet alle seine Quellen!</a:t>
            </a:r>
            <a:br>
              <a:rPr lang="de-DE" sz="1600" dirty="0"/>
            </a:br>
            <a:r>
              <a:rPr lang="de-DE" sz="1600" dirty="0"/>
              <a:t>Die Tage gleichen klaren Silberwellen,</a:t>
            </a:r>
            <a:br>
              <a:rPr lang="de-DE" sz="1600" dirty="0"/>
            </a:br>
            <a:r>
              <a:rPr lang="de-DE" sz="1600" dirty="0"/>
              <a:t>Die sich mit Macht zu überholen streben</a:t>
            </a:r>
            <a:r>
              <a:rPr lang="de-DE" sz="1600" dirty="0" smtClean="0"/>
              <a:t>.</a:t>
            </a:r>
          </a:p>
          <a:p>
            <a:pPr marL="0" indent="0" hangingPunct="0">
              <a:spcBef>
                <a:spcPts val="0"/>
              </a:spcBef>
              <a:buNone/>
            </a:pPr>
            <a:endParaRPr lang="de-DE" sz="1600" dirty="0" smtClean="0"/>
          </a:p>
          <a:p>
            <a:pPr marL="0" indent="0" hangingPunct="0">
              <a:spcBef>
                <a:spcPts val="0"/>
              </a:spcBef>
              <a:buNone/>
            </a:pPr>
            <a:r>
              <a:rPr lang="de-DE" sz="1600" dirty="0" smtClean="0"/>
              <a:t>Was </a:t>
            </a:r>
            <a:r>
              <a:rPr lang="de-DE" sz="1600" dirty="0"/>
              <a:t>gestern freudig </a:t>
            </a:r>
            <a:r>
              <a:rPr lang="de-DE" sz="1600" dirty="0" err="1"/>
              <a:t>mocht</a:t>
            </a:r>
            <a:r>
              <a:rPr lang="de-DE" sz="1600" dirty="0"/>
              <a:t> mein Herz </a:t>
            </a:r>
            <a:r>
              <a:rPr lang="de-DE" sz="1600" dirty="0" smtClean="0"/>
              <a:t>	erheben</a:t>
            </a:r>
            <a:r>
              <a:rPr lang="de-DE" sz="1600" dirty="0"/>
              <a:t>,</a:t>
            </a:r>
            <a:br>
              <a:rPr lang="de-DE" sz="1600" dirty="0"/>
            </a:br>
            <a:r>
              <a:rPr lang="de-DE" sz="1600" dirty="0"/>
              <a:t>Das muß ich lächelnd heute rückwärts </a:t>
            </a:r>
            <a:r>
              <a:rPr lang="de-DE" sz="1600" dirty="0" smtClean="0"/>
              <a:t>	stellen</a:t>
            </a:r>
            <a:r>
              <a:rPr lang="de-DE" sz="1600" dirty="0"/>
              <a:t>;</a:t>
            </a:r>
            <a:br>
              <a:rPr lang="de-DE" sz="1600" dirty="0"/>
            </a:br>
            <a:r>
              <a:rPr lang="de-DE" sz="1600" dirty="0"/>
              <a:t>Wenn die Erfahrungen, sich drängend, </a:t>
            </a:r>
            <a:r>
              <a:rPr lang="de-DE" sz="1600" dirty="0" smtClean="0"/>
              <a:t>	schwellen</a:t>
            </a:r>
            <a:r>
              <a:rPr lang="de-DE" sz="1600" dirty="0"/>
              <a:t>,</a:t>
            </a:r>
            <a:br>
              <a:rPr lang="de-DE" sz="1600" dirty="0"/>
            </a:br>
            <a:r>
              <a:rPr lang="de-DE" sz="1600" dirty="0"/>
              <a:t>Erlebnisse wie Blumen sie umgeben</a:t>
            </a:r>
            <a:r>
              <a:rPr lang="de-DE" sz="1600" dirty="0" smtClean="0"/>
              <a:t>!</a:t>
            </a:r>
            <a:endParaRPr lang="de-DE" sz="1600" dirty="0"/>
          </a:p>
        </p:txBody>
      </p:sp>
      <p:sp>
        <p:nvSpPr>
          <p:cNvPr id="6" name="Foliennummernplatzhalter 5"/>
          <p:cNvSpPr>
            <a:spLocks noGrp="1"/>
          </p:cNvSpPr>
          <p:nvPr>
            <p:ph type="sldNum" sz="quarter" idx="12"/>
          </p:nvPr>
        </p:nvSpPr>
        <p:spPr/>
        <p:txBody>
          <a:bodyPr/>
          <a:lstStyle/>
          <a:p>
            <a:fld id="{82344FB1-8EC1-4FF7-866A-0D88036E5554}" type="slidenum">
              <a:rPr lang="de-DE" smtClean="0"/>
              <a:t>25</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fontScale="90000"/>
          </a:bodyPr>
          <a:lstStyle/>
          <a:p>
            <a:r>
              <a:rPr lang="de-DE" sz="2700" dirty="0" smtClean="0"/>
              <a:t>III. Wie </a:t>
            </a:r>
            <a:r>
              <a:rPr lang="de-DE" sz="2700" dirty="0" smtClean="0"/>
              <a:t>entwickelt sich </a:t>
            </a:r>
            <a:r>
              <a:rPr lang="de-DE" sz="2700" dirty="0" smtClean="0"/>
              <a:t>Vertrauen um 1800?</a:t>
            </a:r>
            <a:br>
              <a:rPr lang="de-DE" sz="2700" dirty="0" smtClean="0"/>
            </a:br>
            <a:r>
              <a:rPr lang="de-DE" sz="2000" u="sng" dirty="0" smtClean="0">
                <a:solidFill>
                  <a:schemeClr val="tx2"/>
                </a:solidFill>
              </a:rPr>
              <a:t>Weltvertrauen im 19. Jahrhundert</a:t>
            </a:r>
            <a:endParaRPr lang="de-DE" sz="2000" u="sng" dirty="0">
              <a:solidFill>
                <a:schemeClr val="tx2"/>
              </a:solidFill>
            </a:endParaRP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4368" y="404664"/>
            <a:ext cx="792857" cy="360040"/>
          </a:xfrm>
          <a:prstGeom prst="rect">
            <a:avLst/>
          </a:prstGeom>
          <a:ln>
            <a:solidFill>
              <a:schemeClr val="tx1"/>
            </a:solidFill>
          </a:ln>
        </p:spPr>
      </p:pic>
      <p:sp>
        <p:nvSpPr>
          <p:cNvPr id="11" name="Rechteck 10"/>
          <p:cNvSpPr/>
          <p:nvPr/>
        </p:nvSpPr>
        <p:spPr>
          <a:xfrm>
            <a:off x="4644008" y="2420888"/>
            <a:ext cx="4329100" cy="2554545"/>
          </a:xfrm>
          <a:prstGeom prst="rect">
            <a:avLst/>
          </a:prstGeom>
        </p:spPr>
        <p:txBody>
          <a:bodyPr wrap="square">
            <a:spAutoFit/>
          </a:bodyPr>
          <a:lstStyle/>
          <a:p>
            <a:pPr hangingPunct="0"/>
            <a:r>
              <a:rPr lang="de-DE" sz="1600" dirty="0"/>
              <a:t>So muß ich breiter stets den Strom erschauen,</a:t>
            </a:r>
            <a:br>
              <a:rPr lang="de-DE" sz="1600" dirty="0"/>
            </a:br>
            <a:r>
              <a:rPr lang="de-DE" sz="1600" dirty="0"/>
              <a:t>Auch tiefer </a:t>
            </a:r>
            <a:r>
              <a:rPr lang="de-DE" sz="1600" dirty="0" err="1"/>
              <a:t>mählich</a:t>
            </a:r>
            <a:r>
              <a:rPr lang="de-DE" sz="1600" dirty="0"/>
              <a:t> </a:t>
            </a:r>
            <a:r>
              <a:rPr lang="de-DE" sz="1600" dirty="0" err="1"/>
              <a:t>seh</a:t>
            </a:r>
            <a:r>
              <a:rPr lang="de-DE" sz="1600" dirty="0"/>
              <a:t> den Grund ich </a:t>
            </a:r>
            <a:r>
              <a:rPr lang="de-DE" sz="1600" dirty="0" smtClean="0"/>
              <a:t/>
            </a:r>
            <a:br>
              <a:rPr lang="de-DE" sz="1600" dirty="0" smtClean="0"/>
            </a:br>
            <a:r>
              <a:rPr lang="de-DE" sz="1600" dirty="0" smtClean="0"/>
              <a:t>	winken</a:t>
            </a:r>
            <a:r>
              <a:rPr lang="de-DE" sz="1600" dirty="0"/>
              <a:t>,</a:t>
            </a:r>
            <a:br>
              <a:rPr lang="de-DE" sz="1600" dirty="0"/>
            </a:br>
            <a:r>
              <a:rPr lang="de-DE" sz="1600" dirty="0"/>
              <a:t>Und täglich lern ich mehr der Flut </a:t>
            </a:r>
            <a:endParaRPr lang="de-DE" sz="1600" dirty="0" smtClean="0"/>
          </a:p>
          <a:p>
            <a:pPr hangingPunct="0"/>
            <a:r>
              <a:rPr lang="de-DE" sz="1600" b="1" dirty="0"/>
              <a:t>	</a:t>
            </a:r>
            <a:r>
              <a:rPr lang="de-DE" sz="1600" b="1" dirty="0" smtClean="0"/>
              <a:t>vertrauen</a:t>
            </a:r>
            <a:r>
              <a:rPr lang="de-DE" sz="1600" b="1" dirty="0" smtClean="0"/>
              <a:t>.</a:t>
            </a:r>
          </a:p>
          <a:p>
            <a:pPr hangingPunct="0"/>
            <a:endParaRPr lang="de-DE" sz="1600" dirty="0"/>
          </a:p>
          <a:p>
            <a:r>
              <a:rPr lang="de-DE" sz="1600" dirty="0"/>
              <a:t>Nun goldene Geschirre, sie zu trinken,</a:t>
            </a:r>
            <a:br>
              <a:rPr lang="de-DE" sz="1600" dirty="0"/>
            </a:br>
            <a:r>
              <a:rPr lang="de-DE" sz="1600" dirty="0"/>
              <a:t>Gebt, Götter! mir und Marmor, um zu bauen</a:t>
            </a:r>
            <a:br>
              <a:rPr lang="de-DE" sz="1600" dirty="0"/>
            </a:br>
            <a:r>
              <a:rPr lang="de-DE" sz="1600" dirty="0"/>
              <a:t>Den festen Damm zur Rechten wie zur </a:t>
            </a:r>
            <a:r>
              <a:rPr lang="de-DE" sz="1600" dirty="0" smtClean="0"/>
              <a:t>	Linken</a:t>
            </a:r>
            <a:r>
              <a:rPr lang="de-DE" sz="1600" dirty="0"/>
              <a:t>!</a:t>
            </a:r>
            <a:endParaRPr lang="de-DE" sz="1600" b="1" dirty="0"/>
          </a:p>
        </p:txBody>
      </p:sp>
      <p:pic>
        <p:nvPicPr>
          <p:cNvPr id="14" name="Inhaltsplatzhalter 13"/>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300192" y="4869160"/>
            <a:ext cx="1034212" cy="1504308"/>
          </a:xfrm>
        </p:spPr>
      </p:pic>
    </p:spTree>
    <p:extLst>
      <p:ext uri="{BB962C8B-B14F-4D97-AF65-F5344CB8AC3E}">
        <p14:creationId xmlns:p14="http://schemas.microsoft.com/office/powerpoint/2010/main" val="1683054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301752" y="1524000"/>
            <a:ext cx="8518720" cy="732974"/>
          </a:xfrm>
        </p:spPr>
        <p:txBody>
          <a:bodyPr/>
          <a:lstStyle/>
          <a:p>
            <a:pPr algn="ctr"/>
            <a:r>
              <a:rPr lang="de-DE" sz="1800" dirty="0" smtClean="0"/>
              <a:t>Gottfried Keller: </a:t>
            </a:r>
            <a:br>
              <a:rPr lang="de-DE" sz="1800" dirty="0" smtClean="0"/>
            </a:br>
            <a:r>
              <a:rPr lang="de-DE" sz="1800" i="1" dirty="0" smtClean="0"/>
              <a:t>Der grüne Heinrich </a:t>
            </a:r>
            <a:r>
              <a:rPr lang="de-DE" sz="1800" dirty="0" smtClean="0"/>
              <a:t>(2. Fassung)</a:t>
            </a:r>
            <a:endParaRPr lang="de-DE" sz="1800" dirty="0"/>
          </a:p>
        </p:txBody>
      </p:sp>
      <p:sp>
        <p:nvSpPr>
          <p:cNvPr id="10" name="Textplatzhalter 9"/>
          <p:cNvSpPr>
            <a:spLocks noGrp="1"/>
          </p:cNvSpPr>
          <p:nvPr>
            <p:ph type="body" sz="half" idx="3"/>
          </p:nvPr>
        </p:nvSpPr>
        <p:spPr>
          <a:xfrm>
            <a:off x="10404648" y="1556792"/>
            <a:ext cx="300665" cy="731520"/>
          </a:xfrm>
        </p:spPr>
        <p:txBody>
          <a:bodyPr/>
          <a:lstStyle/>
          <a:p>
            <a:endParaRPr lang="de-DE" dirty="0"/>
          </a:p>
        </p:txBody>
      </p:sp>
      <p:sp>
        <p:nvSpPr>
          <p:cNvPr id="5" name="Datumsplatzhalter 4"/>
          <p:cNvSpPr>
            <a:spLocks noGrp="1"/>
          </p:cNvSpPr>
          <p:nvPr>
            <p:ph type="dt" sz="half" idx="10"/>
          </p:nvPr>
        </p:nvSpPr>
        <p:spPr/>
        <p:txBody>
          <a:bodyPr/>
          <a:lstStyle/>
          <a:p>
            <a:fld id="{6980A34C-09DC-4B1B-AA33-F183BBD96EF9}" type="datetime1">
              <a:rPr lang="de-DE" smtClean="0"/>
              <a:t>07.03.2011</a:t>
            </a:fld>
            <a:endParaRPr lang="de-DE" dirty="0"/>
          </a:p>
        </p:txBody>
      </p:sp>
      <p:sp>
        <p:nvSpPr>
          <p:cNvPr id="8" name="Fußzeilenplatzhalter 7"/>
          <p:cNvSpPr>
            <a:spLocks noGrp="1"/>
          </p:cNvSpPr>
          <p:nvPr>
            <p:ph type="ftr" sz="quarter" idx="11"/>
          </p:nvPr>
        </p:nvSpPr>
        <p:spPr/>
        <p:txBody>
          <a:bodyPr/>
          <a:lstStyle/>
          <a:p>
            <a:r>
              <a:rPr lang="de-DE" smtClean="0"/>
              <a:t>PD Dr. Jutta Heinz (FSU Jena): Weltvertrauen</a:t>
            </a:r>
            <a:endParaRPr lang="de-DE"/>
          </a:p>
        </p:txBody>
      </p:sp>
      <p:sp>
        <p:nvSpPr>
          <p:cNvPr id="3" name="Inhaltsplatzhalter 2"/>
          <p:cNvSpPr>
            <a:spLocks noGrp="1"/>
          </p:cNvSpPr>
          <p:nvPr>
            <p:ph sz="quarter" idx="2"/>
          </p:nvPr>
        </p:nvSpPr>
        <p:spPr>
          <a:xfrm>
            <a:off x="301752" y="2471383"/>
            <a:ext cx="8590728" cy="3818404"/>
          </a:xfrm>
        </p:spPr>
        <p:txBody>
          <a:bodyPr>
            <a:noAutofit/>
          </a:bodyPr>
          <a:lstStyle/>
          <a:p>
            <a:pPr marL="0" indent="0" hangingPunct="0">
              <a:spcBef>
                <a:spcPts val="0"/>
              </a:spcBef>
              <a:buNone/>
            </a:pPr>
            <a:r>
              <a:rPr lang="de-DE" sz="1600" dirty="0" smtClean="0"/>
              <a:t>Und </a:t>
            </a:r>
            <a:r>
              <a:rPr lang="de-DE" sz="1600" dirty="0"/>
              <a:t>doch zögerte ich, mich der wohltuenden Empfindung einer unmittelbaren Vorsorge und Erhörung, eines persönlichen Zusammenhanges mit der Weltsicherheit zu entledigen.</a:t>
            </a:r>
          </a:p>
          <a:p>
            <a:pPr marL="0" indent="0" hangingPunct="0">
              <a:spcBef>
                <a:spcPts val="0"/>
              </a:spcBef>
              <a:buNone/>
            </a:pPr>
            <a:r>
              <a:rPr lang="de-DE" sz="1600" dirty="0"/>
              <a:t>Schließlich, um dieses Vorteils nicht verlustig zu gehen und doch das Vernunftgesetz zu retten, erklärte ich mir den Vorgang so, daß die </a:t>
            </a:r>
            <a:r>
              <a:rPr lang="de-DE" sz="1600" dirty="0" err="1"/>
              <a:t>anererbte</a:t>
            </a:r>
            <a:r>
              <a:rPr lang="de-DE" sz="1600" dirty="0"/>
              <a:t> Gewohnheit des Gebetes an die Stelle einer energischen Zusammenfassung der Gedankenkräfte getreten sei, durch die damit verbundene Herzenserleichterung jene Kräfte frei und sie fähig gemacht habe, das einfache Rettungsmittel, das bereitlag, zu erkennen oder ein solches zu suchen; daß aber eben dieser </a:t>
            </a:r>
            <a:r>
              <a:rPr lang="de-DE" sz="1600" dirty="0" err="1"/>
              <a:t>Prozeß</a:t>
            </a:r>
            <a:r>
              <a:rPr lang="de-DE" sz="1600" dirty="0"/>
              <a:t> göttlicher Natur sei und Gott in diesem Sinne ein für allemal die Appellation des Gebetes den Menschen delegiert habe, ohne im einzelnen Fall einzugreifen, auch ohne sich für den jedesmaligen unbedingten Erfolg zu verbürgen. Vielmehr habe er die Anordnung getroffen, daß, um den </a:t>
            </a:r>
            <a:r>
              <a:rPr lang="de-DE" sz="1600" dirty="0" err="1"/>
              <a:t>Mißbrauch</a:t>
            </a:r>
            <a:r>
              <a:rPr lang="de-DE" sz="1600" dirty="0"/>
              <a:t> seines Namens zu verhüten, </a:t>
            </a:r>
            <a:r>
              <a:rPr lang="de-DE" sz="1600" b="1" dirty="0"/>
              <a:t>Selbstvertrauen</a:t>
            </a:r>
            <a:r>
              <a:rPr lang="de-DE" sz="1600" dirty="0"/>
              <a:t> und Tatkraft, solange sie irgend ausreichen, </a:t>
            </a:r>
            <a:r>
              <a:rPr lang="de-DE" sz="1600" dirty="0" err="1"/>
              <a:t>Gebeteswert</a:t>
            </a:r>
            <a:r>
              <a:rPr lang="de-DE" sz="1600" dirty="0"/>
              <a:t> haben und vom Erfolge gesegnet sein sollen. </a:t>
            </a:r>
          </a:p>
          <a:p>
            <a:endParaRPr lang="de-DE" sz="1400" dirty="0"/>
          </a:p>
        </p:txBody>
      </p:sp>
      <p:sp>
        <p:nvSpPr>
          <p:cNvPr id="11" name="Inhaltsplatzhalter 10"/>
          <p:cNvSpPr>
            <a:spLocks noGrp="1"/>
          </p:cNvSpPr>
          <p:nvPr>
            <p:ph sz="quarter" idx="4"/>
          </p:nvPr>
        </p:nvSpPr>
        <p:spPr>
          <a:xfrm>
            <a:off x="10116616" y="4725144"/>
            <a:ext cx="666800" cy="1352407"/>
          </a:xfrm>
        </p:spPr>
        <p:txBody>
          <a:bodyPr/>
          <a:lstStyle/>
          <a:p>
            <a:endParaRPr lang="de-DE" dirty="0"/>
          </a:p>
        </p:txBody>
      </p:sp>
      <p:sp>
        <p:nvSpPr>
          <p:cNvPr id="6" name="Foliennummernplatzhalter 5"/>
          <p:cNvSpPr>
            <a:spLocks noGrp="1"/>
          </p:cNvSpPr>
          <p:nvPr>
            <p:ph type="sldNum" sz="quarter" idx="12"/>
          </p:nvPr>
        </p:nvSpPr>
        <p:spPr/>
        <p:txBody>
          <a:bodyPr/>
          <a:lstStyle/>
          <a:p>
            <a:fld id="{82344FB1-8EC1-4FF7-866A-0D88036E5554}" type="slidenum">
              <a:rPr lang="de-DE" smtClean="0"/>
              <a:t>26</a:t>
            </a:fld>
            <a:endParaRPr lang="de-DE"/>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fontScale="90000"/>
          </a:bodyPr>
          <a:lstStyle/>
          <a:p>
            <a:r>
              <a:rPr lang="de-DE" sz="2700" dirty="0" smtClean="0"/>
              <a:t/>
            </a:r>
            <a:br>
              <a:rPr lang="de-DE" sz="2700" dirty="0" smtClean="0"/>
            </a:br>
            <a:r>
              <a:rPr lang="de-DE" sz="2700" dirty="0"/>
              <a:t/>
            </a:r>
            <a:br>
              <a:rPr lang="de-DE" sz="2700" dirty="0"/>
            </a:br>
            <a:r>
              <a:rPr lang="de-DE" sz="2700" dirty="0" smtClean="0"/>
              <a:t/>
            </a:r>
            <a:br>
              <a:rPr lang="de-DE" sz="2700" dirty="0" smtClean="0"/>
            </a:br>
            <a:r>
              <a:rPr lang="de-DE" sz="2700" dirty="0"/>
              <a:t/>
            </a:r>
            <a:br>
              <a:rPr lang="de-DE" sz="2700" dirty="0"/>
            </a:br>
            <a:r>
              <a:rPr lang="de-DE" sz="2700" dirty="0" smtClean="0"/>
              <a:t>III. Wie </a:t>
            </a:r>
            <a:r>
              <a:rPr lang="de-DE" sz="2700" dirty="0" smtClean="0"/>
              <a:t>entwickelt sich </a:t>
            </a:r>
            <a:r>
              <a:rPr lang="de-DE" sz="2700" dirty="0" smtClean="0"/>
              <a:t>Vertrauen um 1800?</a:t>
            </a:r>
            <a:br>
              <a:rPr lang="de-DE" sz="2700" dirty="0" smtClean="0"/>
            </a:br>
            <a:r>
              <a:rPr lang="de-DE" sz="2000" u="sng" dirty="0">
                <a:solidFill>
                  <a:schemeClr val="tx2"/>
                </a:solidFill>
              </a:rPr>
              <a:t>Weltvertrauen </a:t>
            </a:r>
            <a:r>
              <a:rPr lang="de-DE" sz="2000" u="sng" dirty="0" smtClean="0">
                <a:solidFill>
                  <a:schemeClr val="tx2"/>
                </a:solidFill>
              </a:rPr>
              <a:t>im 19. Jahrhundert</a:t>
            </a:r>
            <a:endParaRPr lang="de-DE" sz="1600" u="sng"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4368" y="404664"/>
            <a:ext cx="864865" cy="360040"/>
          </a:xfrm>
          <a:prstGeom prst="rect">
            <a:avLst/>
          </a:prstGeom>
          <a:ln>
            <a:solidFill>
              <a:schemeClr val="tx1"/>
            </a:solidFill>
          </a:ln>
        </p:spPr>
      </p:pic>
      <p:pic>
        <p:nvPicPr>
          <p:cNvPr id="12" name="Inhaltsplatzhalt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11124727" y="3861048"/>
            <a:ext cx="1501161" cy="2183506"/>
          </a:xfrm>
          <a:ln>
            <a:solidFill>
              <a:schemeClr val="tx1"/>
            </a:solidFill>
          </a:ln>
        </p:spPr>
      </p:pic>
    </p:spTree>
    <p:extLst>
      <p:ext uri="{BB962C8B-B14F-4D97-AF65-F5344CB8AC3E}">
        <p14:creationId xmlns:p14="http://schemas.microsoft.com/office/powerpoint/2010/main" val="19640134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p:cNvSpPr>
            <a:spLocks noGrp="1"/>
          </p:cNvSpPr>
          <p:nvPr>
            <p:ph type="body" idx="1"/>
          </p:nvPr>
        </p:nvSpPr>
        <p:spPr>
          <a:xfrm>
            <a:off x="301751" y="1524000"/>
            <a:ext cx="8519489" cy="732974"/>
          </a:xfrm>
        </p:spPr>
        <p:txBody>
          <a:bodyPr/>
          <a:lstStyle/>
          <a:p>
            <a:endParaRPr lang="de-DE" sz="1800" dirty="0" smtClean="0"/>
          </a:p>
          <a:p>
            <a:r>
              <a:rPr lang="de-DE" sz="1800" dirty="0" smtClean="0"/>
              <a:t>Friedrich </a:t>
            </a:r>
            <a:r>
              <a:rPr lang="de-DE" sz="1800" dirty="0"/>
              <a:t>Nietzsche: </a:t>
            </a:r>
            <a:r>
              <a:rPr lang="de-DE" sz="1800" i="1" dirty="0"/>
              <a:t>Die fröhliche Wissenschaft</a:t>
            </a:r>
            <a:endParaRPr lang="de-DE" sz="1800" dirty="0"/>
          </a:p>
          <a:p>
            <a:endParaRPr lang="de-DE" dirty="0"/>
          </a:p>
        </p:txBody>
      </p:sp>
      <p:sp>
        <p:nvSpPr>
          <p:cNvPr id="9" name="Textplatzhalter 8"/>
          <p:cNvSpPr>
            <a:spLocks noGrp="1"/>
          </p:cNvSpPr>
          <p:nvPr>
            <p:ph type="body" sz="half" idx="3"/>
          </p:nvPr>
        </p:nvSpPr>
        <p:spPr>
          <a:xfrm>
            <a:off x="9468544" y="1916832"/>
            <a:ext cx="1452793" cy="338688"/>
          </a:xfrm>
        </p:spPr>
        <p:txBody>
          <a:bodyPr/>
          <a:lstStyle/>
          <a:p>
            <a:endParaRPr lang="de-DE" dirty="0"/>
          </a:p>
        </p:txBody>
      </p:sp>
      <p:sp>
        <p:nvSpPr>
          <p:cNvPr id="5" name="Datumsplatzhalter 4"/>
          <p:cNvSpPr>
            <a:spLocks noGrp="1"/>
          </p:cNvSpPr>
          <p:nvPr>
            <p:ph type="dt" sz="half" idx="10"/>
          </p:nvPr>
        </p:nvSpPr>
        <p:spPr/>
        <p:txBody>
          <a:bodyPr/>
          <a:lstStyle/>
          <a:p>
            <a:fld id="{5AB707D5-3188-4EBF-9615-06C7D5EB4D55}" type="datetime1">
              <a:rPr lang="de-DE" smtClean="0"/>
              <a:t>07.03.2011</a:t>
            </a:fld>
            <a:endParaRPr lang="de-DE" dirty="0"/>
          </a:p>
        </p:txBody>
      </p:sp>
      <p:sp>
        <p:nvSpPr>
          <p:cNvPr id="4" name="Fußzeilenplatzhalter 3"/>
          <p:cNvSpPr>
            <a:spLocks noGrp="1"/>
          </p:cNvSpPr>
          <p:nvPr>
            <p:ph type="ftr" sz="quarter" idx="11"/>
          </p:nvPr>
        </p:nvSpPr>
        <p:spPr/>
        <p:txBody>
          <a:bodyPr/>
          <a:lstStyle/>
          <a:p>
            <a:r>
              <a:rPr lang="de-DE" dirty="0" smtClean="0"/>
              <a:t>PD Dr. Jutta Heinz (FSU Jena): Weltvertrauen</a:t>
            </a:r>
            <a:endParaRPr lang="de-DE" dirty="0"/>
          </a:p>
        </p:txBody>
      </p:sp>
      <p:sp>
        <p:nvSpPr>
          <p:cNvPr id="3" name="Inhaltsplatzhalter 2"/>
          <p:cNvSpPr>
            <a:spLocks noGrp="1"/>
          </p:cNvSpPr>
          <p:nvPr>
            <p:ph sz="quarter" idx="2"/>
          </p:nvPr>
        </p:nvSpPr>
        <p:spPr>
          <a:xfrm>
            <a:off x="107504" y="2276872"/>
            <a:ext cx="9001000" cy="4012915"/>
          </a:xfrm>
        </p:spPr>
        <p:txBody>
          <a:bodyPr>
            <a:noAutofit/>
          </a:bodyPr>
          <a:lstStyle/>
          <a:p>
            <a:pPr marL="0" indent="0">
              <a:spcBef>
                <a:spcPts val="0"/>
              </a:spcBef>
              <a:buNone/>
            </a:pPr>
            <a:r>
              <a:rPr lang="de-DE" sz="1600" dirty="0" smtClean="0"/>
              <a:t>Aber </a:t>
            </a:r>
            <a:r>
              <a:rPr lang="de-DE" sz="1600" dirty="0"/>
              <a:t>warum nicht sich täuschen lassen? – Man bemerke, daß die Gründe für das erstere auf einem ganz andern Bereiche liegen als die für das zweite: man will sich nicht täuschen lassen, unter der Annahme, daß es schädlich, gefährlich, verhängnisvoll ist, getäuscht zu werden - in diesem Sinne wäre Wissenschaft eine lange Klugheit, eine Vorsicht, eine Nützlichkeit, gegen die man aber billigerweise einwenden dürfte: wie? ist wirklich das Sich-nicht-täuschen-lassen-wollen weniger schädlich, weniger gefährlich, weniger verhängnisvoll? Was </a:t>
            </a:r>
            <a:r>
              <a:rPr lang="de-DE" sz="1600" dirty="0" err="1"/>
              <a:t>wißt</a:t>
            </a:r>
            <a:r>
              <a:rPr lang="de-DE" sz="1600" dirty="0"/>
              <a:t> ihr von vornherein vom Charakter des Daseins, um entscheiden zu können, ob der größere Vorteil auf Seiten des Unbedingt-</a:t>
            </a:r>
            <a:r>
              <a:rPr lang="de-DE" sz="1600" dirty="0" err="1"/>
              <a:t>Mißtrauischen</a:t>
            </a:r>
            <a:r>
              <a:rPr lang="de-DE" sz="1600" dirty="0"/>
              <a:t> oder des Unbedingt-Zutraulichen ist? Falls aber beides nötig sein sollte, viel </a:t>
            </a:r>
            <a:r>
              <a:rPr lang="de-DE" sz="1600" b="1" dirty="0"/>
              <a:t>Zutrauen</a:t>
            </a:r>
            <a:r>
              <a:rPr lang="de-DE" sz="1600" dirty="0"/>
              <a:t> </a:t>
            </a:r>
            <a:r>
              <a:rPr lang="de-DE" sz="1600" i="1" dirty="0"/>
              <a:t>und</a:t>
            </a:r>
            <a:r>
              <a:rPr lang="de-DE" sz="1600" dirty="0"/>
              <a:t> viel </a:t>
            </a:r>
            <a:r>
              <a:rPr lang="de-DE" sz="1600" dirty="0" err="1"/>
              <a:t>Mißtrauen</a:t>
            </a:r>
            <a:r>
              <a:rPr lang="de-DE" sz="1600" dirty="0"/>
              <a:t>: woher dürfte dann die Wissenschaft ihren unbedingten Glauben, ihre Überzeugung nehmen, auf dem sie ruht, daß Wahrheit wichtiger sei als irgendein andres Ding, auch als jede andre Überzeugung?</a:t>
            </a:r>
          </a:p>
        </p:txBody>
      </p:sp>
      <p:sp>
        <p:nvSpPr>
          <p:cNvPr id="10" name="Inhaltsplatzhalter 9"/>
          <p:cNvSpPr>
            <a:spLocks noGrp="1"/>
          </p:cNvSpPr>
          <p:nvPr>
            <p:ph sz="quarter" idx="4"/>
          </p:nvPr>
        </p:nvSpPr>
        <p:spPr>
          <a:xfrm flipH="1">
            <a:off x="10188624" y="3933056"/>
            <a:ext cx="701352" cy="2288511"/>
          </a:xfrm>
        </p:spPr>
        <p:txBody>
          <a:bodyPr/>
          <a:lstStyle/>
          <a:p>
            <a:endParaRPr lang="de-DE" dirty="0"/>
          </a:p>
        </p:txBody>
      </p:sp>
      <p:sp>
        <p:nvSpPr>
          <p:cNvPr id="6" name="Foliennummernplatzhalter 5"/>
          <p:cNvSpPr>
            <a:spLocks noGrp="1"/>
          </p:cNvSpPr>
          <p:nvPr>
            <p:ph type="sldNum" sz="quarter" idx="12"/>
          </p:nvPr>
        </p:nvSpPr>
        <p:spPr/>
        <p:txBody>
          <a:bodyPr/>
          <a:lstStyle/>
          <a:p>
            <a:fld id="{82344FB1-8EC1-4FF7-866A-0D88036E5554}" type="slidenum">
              <a:rPr lang="de-DE" smtClean="0"/>
              <a:t>27</a:t>
            </a:fld>
            <a:endParaRPr lang="de-DE" dirty="0"/>
          </a:p>
        </p:txBody>
      </p:sp>
      <p:sp>
        <p:nvSpPr>
          <p:cNvPr id="2" name="Titel 1"/>
          <p:cNvSpPr>
            <a:spLocks noGrp="1"/>
          </p:cNvSpPr>
          <p:nvPr>
            <p:ph type="title"/>
          </p:nvPr>
        </p:nvSpPr>
        <p:spPr>
          <a:ln>
            <a:solidFill>
              <a:schemeClr val="tx1"/>
            </a:solidFill>
          </a:ln>
          <a:effectLst>
            <a:outerShdw blurRad="50800" dist="38100" dir="2700000" algn="tl" rotWithShape="0">
              <a:prstClr val="black">
                <a:alpha val="40000"/>
              </a:prstClr>
            </a:outerShdw>
          </a:effectLst>
        </p:spPr>
        <p:txBody>
          <a:bodyPr>
            <a:normAutofit/>
          </a:bodyPr>
          <a:lstStyle/>
          <a:p>
            <a:r>
              <a:rPr lang="de-DE" sz="2400" dirty="0" smtClean="0"/>
              <a:t>IV. Wie verhalten sich Vertrauen und Skepsis zueinander?</a:t>
            </a:r>
            <a:br>
              <a:rPr lang="de-DE" sz="2400" dirty="0" smtClean="0"/>
            </a:br>
            <a:r>
              <a:rPr lang="de-DE" sz="1800" u="sng" dirty="0" smtClean="0">
                <a:solidFill>
                  <a:schemeClr val="tx2"/>
                </a:solidFill>
              </a:rPr>
              <a:t>Rück- und Ausblick</a:t>
            </a:r>
            <a:endParaRPr lang="de-DE" sz="1800" u="sng" dirty="0">
              <a:solidFill>
                <a:schemeClr val="tx2"/>
              </a:solidFill>
            </a:endParaRP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8384" y="620688"/>
            <a:ext cx="792857" cy="360040"/>
          </a:xfrm>
          <a:prstGeom prst="rect">
            <a:avLst/>
          </a:prstGeom>
        </p:spPr>
      </p:pic>
      <p:pic>
        <p:nvPicPr>
          <p:cNvPr id="11" name="Inhaltsplatzhalter 7"/>
          <p:cNvPicPr>
            <a:picLocks noChangeAspect="1"/>
          </p:cNvPicPr>
          <p:nvPr/>
        </p:nvPicPr>
        <p:blipFill>
          <a:blip r:embed="rId3">
            <a:grayscl/>
            <a:extLst>
              <a:ext uri="{BEBA8EAE-BF5A-486C-A8C5-ECC9F3942E4B}">
                <a14:imgProps xmlns:a14="http://schemas.microsoft.com/office/drawing/2010/main">
                  <a14:imgLayer r:embed="rId4">
                    <a14:imgEffect>
                      <a14:sharpenSoften amount="500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5580112" y="4943200"/>
            <a:ext cx="1080120" cy="1388987"/>
          </a:xfrm>
          <a:prstGeom prst="rect">
            <a:avLst/>
          </a:prstGeom>
          <a:ln>
            <a:solidFill>
              <a:schemeClr val="tx1"/>
            </a:solidFill>
          </a:ln>
        </p:spPr>
      </p:pic>
      <p:pic>
        <p:nvPicPr>
          <p:cNvPr id="14" name="Grafik 13"/>
          <p:cNvPicPr>
            <a:picLocks noChangeAspect="1"/>
          </p:cNvPicPr>
          <p:nvPr/>
        </p:nvPicPr>
        <p:blipFill>
          <a:blip r:embed="rId5" cstate="print">
            <a:extLst>
              <a:ext uri="{BEBA8EAE-BF5A-486C-A8C5-ECC9F3942E4B}">
                <a14:imgProps xmlns:a14="http://schemas.microsoft.com/office/drawing/2010/main">
                  <a14:imgLayer r:embed="rId6">
                    <a14:imgEffect>
                      <a14:artisticGlowEdges/>
                    </a14:imgEffect>
                  </a14:imgLayer>
                </a14:imgProps>
              </a:ext>
              <a:ext uri="{28A0092B-C50C-407E-A947-70E740481C1C}">
                <a14:useLocalDpi xmlns:a14="http://schemas.microsoft.com/office/drawing/2010/main" val="0"/>
              </a:ext>
            </a:extLst>
          </a:blip>
          <a:stretch>
            <a:fillRect/>
          </a:stretch>
        </p:blipFill>
        <p:spPr>
          <a:xfrm>
            <a:off x="7092280" y="4943200"/>
            <a:ext cx="1224136" cy="1371597"/>
          </a:xfrm>
          <a:prstGeom prst="rect">
            <a:avLst/>
          </a:prstGeom>
          <a:ln>
            <a:solidFill>
              <a:schemeClr val="tx1"/>
            </a:solidFill>
          </a:ln>
        </p:spPr>
      </p:pic>
    </p:spTree>
    <p:extLst>
      <p:ext uri="{BB962C8B-B14F-4D97-AF65-F5344CB8AC3E}">
        <p14:creationId xmlns:p14="http://schemas.microsoft.com/office/powerpoint/2010/main" val="37443288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endParaRPr lang="de-DE" dirty="0"/>
          </a:p>
        </p:txBody>
      </p:sp>
      <p:sp>
        <p:nvSpPr>
          <p:cNvPr id="2" name="Fußzeilenplatzhalter 1"/>
          <p:cNvSpPr>
            <a:spLocks noGrp="1"/>
          </p:cNvSpPr>
          <p:nvPr>
            <p:ph type="ftr" sz="quarter" idx="11"/>
          </p:nvPr>
        </p:nvSpPr>
        <p:spPr/>
        <p:txBody>
          <a:bodyPr/>
          <a:lstStyle/>
          <a:p>
            <a:r>
              <a:rPr lang="de-DE" smtClean="0"/>
              <a:t>PD Dr. Jutta Heinz (FSU Jena): Weltvertrauen</a:t>
            </a:r>
            <a:endParaRPr lang="de-DE"/>
          </a:p>
        </p:txBody>
      </p:sp>
      <p:sp>
        <p:nvSpPr>
          <p:cNvPr id="6" name="Foliennummernplatzhalter 5"/>
          <p:cNvSpPr>
            <a:spLocks noGrp="1"/>
          </p:cNvSpPr>
          <p:nvPr>
            <p:ph type="sldNum" sz="quarter" idx="12"/>
          </p:nvPr>
        </p:nvSpPr>
        <p:spPr>
          <a:xfrm>
            <a:off x="9540552" y="5805264"/>
            <a:ext cx="609600" cy="441324"/>
          </a:xfrm>
        </p:spPr>
        <p:txBody>
          <a:bodyPr>
            <a:normAutofit/>
          </a:bodyPr>
          <a:lstStyle/>
          <a:p>
            <a:fld id="{82344FB1-8EC1-4FF7-866A-0D88036E5554}" type="slidenum">
              <a:rPr lang="de-DE" smtClean="0"/>
              <a:t>28</a:t>
            </a:fld>
            <a:endParaRPr lang="de-DE" dirty="0"/>
          </a:p>
        </p:txBody>
      </p:sp>
      <p:sp>
        <p:nvSpPr>
          <p:cNvPr id="3" name="Titel 2"/>
          <p:cNvSpPr>
            <a:spLocks noGrp="1"/>
          </p:cNvSpPr>
          <p:nvPr>
            <p:ph type="title" idx="4294967295"/>
          </p:nvPr>
        </p:nvSpPr>
        <p:spPr>
          <a:xfrm>
            <a:off x="304798" y="293911"/>
            <a:ext cx="8534400" cy="758825"/>
          </a:xfrm>
        </p:spPr>
        <p:txBody>
          <a:bodyPr/>
          <a:lstStyle/>
          <a:p>
            <a:r>
              <a:rPr lang="de-DE" dirty="0" smtClean="0"/>
              <a:t>….am Ende</a:t>
            </a:r>
            <a:endParaRPr lang="de-DE" dirty="0"/>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325" y="1628800"/>
            <a:ext cx="3095625" cy="4286250"/>
          </a:xfrm>
          <a:prstGeom prst="rect">
            <a:avLst/>
          </a:prstGeom>
          <a:ln w="28575">
            <a:solidFill>
              <a:schemeClr val="tx1"/>
            </a:solidFill>
          </a:ln>
        </p:spPr>
      </p:pic>
    </p:spTree>
    <p:extLst>
      <p:ext uri="{BB962C8B-B14F-4D97-AF65-F5344CB8AC3E}">
        <p14:creationId xmlns:p14="http://schemas.microsoft.com/office/powerpoint/2010/main" val="1346391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Essenz">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2416</Words>
  <Application>Microsoft Office PowerPoint</Application>
  <PresentationFormat>Bildschirmpräsentation (4:3)</PresentationFormat>
  <Paragraphs>382</Paragraphs>
  <Slides>28</Slides>
  <Notes>3</Notes>
  <HiddenSlides>0</HiddenSlides>
  <MMClips>0</MMClips>
  <ScaleCrop>false</ScaleCrop>
  <HeadingPairs>
    <vt:vector size="4" baseType="variant">
      <vt:variant>
        <vt:lpstr>Design</vt:lpstr>
      </vt:variant>
      <vt:variant>
        <vt:i4>1</vt:i4>
      </vt:variant>
      <vt:variant>
        <vt:lpstr>Folientitel</vt:lpstr>
      </vt:variant>
      <vt:variant>
        <vt:i4>28</vt:i4>
      </vt:variant>
    </vt:vector>
  </HeadingPairs>
  <TitlesOfParts>
    <vt:vector size="29" baseType="lpstr">
      <vt:lpstr>Cronus</vt:lpstr>
      <vt:lpstr>   Weltvertrauen Geschichte einer Denkfigur </vt:lpstr>
      <vt:lpstr>Gliederung</vt:lpstr>
      <vt:lpstr>Gliederung</vt:lpstr>
      <vt:lpstr>Gliederung</vt:lpstr>
      <vt:lpstr>    Gliederung </vt:lpstr>
      <vt:lpstr>I. Was ist Vertrauen?  Lexikalische Definitionen</vt:lpstr>
      <vt:lpstr>I. Was ist Vertrauen?  Lexikalische Definitionen</vt:lpstr>
      <vt:lpstr>I. Was ist Vertrauen?  Systemtheorie des Vertrauens bei Luhmann</vt:lpstr>
      <vt:lpstr>Gliederung</vt:lpstr>
      <vt:lpstr>II. Wie äußert sich Vertrauen? Gottvertrauen</vt:lpstr>
      <vt:lpstr>II. Wie äußert sich Vertrauen? Vertrauen zwischen Kindern und Eltern</vt:lpstr>
      <vt:lpstr>II. Wie äußert sich Vertrauen? Vertrauen zwischen Freunden</vt:lpstr>
      <vt:lpstr>II. Wie äußert sich Vertrauen?  Vertrauen in Institutionen und Verhältnisse</vt:lpstr>
      <vt:lpstr>II. Wie äußert sich Vertrauen?  Selbstvertrauen</vt:lpstr>
      <vt:lpstr>II. Wie äußert sich Vertrauen?  Weltvertrauen</vt:lpstr>
      <vt:lpstr> Gliederung </vt:lpstr>
      <vt:lpstr>III. Wie entwickelt sich Vertrauen um 1800? Vom Gottvertrauen zum Selbstvertrauen</vt:lpstr>
      <vt:lpstr>III. Wie entwickelt sich Vertrauen um 1800? Vom Gottvertrauen zum Selbstvertrauen</vt:lpstr>
      <vt:lpstr>III. Wie entwickelt sich Vertrauen um 1800? Vom Gottvertrauen zum Selbstvertrauen</vt:lpstr>
      <vt:lpstr>III. Wie entwickelt sich Vertrauen um 1800? Vom Gottvertrauen zum Selbstvertrauen</vt:lpstr>
      <vt:lpstr>III. Wie entwickelt sich Vertrauen um 1800? Formen des Vertrauens bei Goethe</vt:lpstr>
      <vt:lpstr>III. Wie entwickelt sich Vertrauen um 1800? Formen des Vertrauens bei Goethe</vt:lpstr>
      <vt:lpstr>III. Wie entwickelt sich Vertrauen um 1800? Formen des Vertrauens bei Goethe</vt:lpstr>
      <vt:lpstr>   III. Wie entwickelt sich Vertrauen um 1800? Weltvertrauen zu Beginn des 19. Jahrhunderts</vt:lpstr>
      <vt:lpstr>III. Wie entwickelt sich Vertrauen um 1800? Weltvertrauen im 19. Jahrhundert</vt:lpstr>
      <vt:lpstr>    III. Wie entwickelt sich Vertrauen um 1800? Weltvertrauen im 19. Jahrhundert</vt:lpstr>
      <vt:lpstr>IV. Wie verhalten sich Vertrauen und Skepsis zueinander? Rück- und Ausblick</vt:lpstr>
      <vt:lpstr>….am Ende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Weltvertrauen</dc:title>
  <dc:creator>jutta</dc:creator>
  <cp:lastModifiedBy>jutta</cp:lastModifiedBy>
  <cp:revision>184</cp:revision>
  <dcterms:created xsi:type="dcterms:W3CDTF">2011-02-23T12:28:50Z</dcterms:created>
  <dcterms:modified xsi:type="dcterms:W3CDTF">2011-03-07T08:44:51Z</dcterms:modified>
</cp:coreProperties>
</file>