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4"/>
  </p:notesMasterIdLst>
  <p:sldIdLst>
    <p:sldId id="256" r:id="rId2"/>
    <p:sldId id="258" r:id="rId3"/>
    <p:sldId id="257" r:id="rId4"/>
    <p:sldId id="259" r:id="rId5"/>
    <p:sldId id="260" r:id="rId6"/>
    <p:sldId id="261" r:id="rId7"/>
    <p:sldId id="262" r:id="rId8"/>
    <p:sldId id="267" r:id="rId9"/>
    <p:sldId id="263" r:id="rId10"/>
    <p:sldId id="264" r:id="rId11"/>
    <p:sldId id="265" r:id="rId12"/>
    <p:sldId id="266" r:id="rId13"/>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1" d="100"/>
          <a:sy n="101" d="100"/>
        </p:scale>
        <p:origin x="-17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A797E3-0F30-48A4-86C5-369045B84B5E}" type="datetimeFigureOut">
              <a:rPr lang="de-DE" smtClean="0"/>
              <a:t>30.04.2013</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63A55C-2F4B-4A3E-97D6-1D0F22314DDB}" type="slidenum">
              <a:rPr lang="de-DE" smtClean="0"/>
              <a:t>‹Nr.›</a:t>
            </a:fld>
            <a:endParaRPr lang="de-DE"/>
          </a:p>
        </p:txBody>
      </p:sp>
    </p:spTree>
    <p:extLst>
      <p:ext uri="{BB962C8B-B14F-4D97-AF65-F5344CB8AC3E}">
        <p14:creationId xmlns:p14="http://schemas.microsoft.com/office/powerpoint/2010/main" val="2074405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Datumsplatzhalter 27"/>
          <p:cNvSpPr>
            <a:spLocks noGrp="1"/>
          </p:cNvSpPr>
          <p:nvPr>
            <p:ph type="dt" sz="half" idx="10"/>
          </p:nvPr>
        </p:nvSpPr>
        <p:spPr/>
        <p:txBody>
          <a:bodyPr/>
          <a:lstStyle/>
          <a:p>
            <a:fld id="{9112F555-DA22-4F7D-AFFF-23C2C0EC95FA}" type="datetime1">
              <a:rPr lang="de-DE" smtClean="0"/>
              <a:t>30.04.2013</a:t>
            </a:fld>
            <a:endParaRPr lang="de-DE"/>
          </a:p>
        </p:txBody>
      </p:sp>
      <p:sp>
        <p:nvSpPr>
          <p:cNvPr id="17" name="Fußzeilenplatzhalter 16"/>
          <p:cNvSpPr>
            <a:spLocks noGrp="1"/>
          </p:cNvSpPr>
          <p:nvPr>
            <p:ph type="ftr" sz="quarter" idx="11"/>
          </p:nvPr>
        </p:nvSpPr>
        <p:spPr/>
        <p:txBody>
          <a:bodyPr/>
          <a:lstStyle/>
          <a:p>
            <a:r>
              <a:rPr lang="de-DE" smtClean="0"/>
              <a:t>Dr. phil. habil. Jutta Heinz</a:t>
            </a:r>
            <a:endParaRPr lang="de-DE"/>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0EC9390-AF0B-4B8A-AEF1-D7D99827B395}" type="slidenum">
              <a:rPr lang="de-DE" smtClean="0"/>
              <a:t>‹Nr.›</a:t>
            </a:fld>
            <a:endParaRPr lang="de-DE"/>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smtClean="0"/>
              <a:t>Titelmasterformat durch Klicken bearbeiten</a:t>
            </a:r>
            <a:endParaRPr kumimoji="0" lang="en-US"/>
          </a:p>
        </p:txBody>
      </p:sp>
      <p:sp>
        <p:nvSpPr>
          <p:cNvPr id="4" name="Datumsplatzhalter 3"/>
          <p:cNvSpPr>
            <a:spLocks noGrp="1"/>
          </p:cNvSpPr>
          <p:nvPr>
            <p:ph type="dt" sz="half" idx="10"/>
          </p:nvPr>
        </p:nvSpPr>
        <p:spPr/>
        <p:txBody>
          <a:bodyPr/>
          <a:lstStyle/>
          <a:p>
            <a:fld id="{FC691D9C-1800-4E7C-9741-D56EE57B5DC6}" type="datetime1">
              <a:rPr lang="de-DE" smtClean="0"/>
              <a:t>30.04.2013</a:t>
            </a:fld>
            <a:endParaRPr lang="de-DE"/>
          </a:p>
        </p:txBody>
      </p:sp>
      <p:sp>
        <p:nvSpPr>
          <p:cNvPr id="5" name="Fußzeilenplatzhalter 4"/>
          <p:cNvSpPr>
            <a:spLocks noGrp="1"/>
          </p:cNvSpPr>
          <p:nvPr>
            <p:ph type="ftr" sz="quarter" idx="11"/>
          </p:nvPr>
        </p:nvSpPr>
        <p:spPr/>
        <p:txBody>
          <a:bodyPr/>
          <a:lstStyle/>
          <a:p>
            <a:r>
              <a:rPr lang="de-DE" smtClean="0"/>
              <a:t>Dr. phil. habil. Jutta Heinz</a:t>
            </a:r>
            <a:endParaRPr lang="de-DE"/>
          </a:p>
        </p:txBody>
      </p:sp>
      <p:sp>
        <p:nvSpPr>
          <p:cNvPr id="6" name="Foliennummernplatzhalter 5"/>
          <p:cNvSpPr>
            <a:spLocks noGrp="1"/>
          </p:cNvSpPr>
          <p:nvPr>
            <p:ph type="sldNum" sz="quarter" idx="12"/>
          </p:nvPr>
        </p:nvSpPr>
        <p:spPr>
          <a:xfrm>
            <a:off x="4361688" y="1026372"/>
            <a:ext cx="457200" cy="441325"/>
          </a:xfrm>
        </p:spPr>
        <p:txBody>
          <a:bodyPr/>
          <a:lstStyle/>
          <a:p>
            <a:fld id="{D0EC9390-AF0B-4B8A-AEF1-D7D99827B395}" type="slidenum">
              <a:rPr lang="de-DE" smtClean="0"/>
              <a:t>‹Nr.›</a:t>
            </a:fld>
            <a:endParaRPr lang="de-DE"/>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r>
              <a:rPr lang="de-DE" smtClean="0"/>
              <a:t>Dr. phil. habil. Jutta Heinz</a:t>
            </a:r>
            <a:endParaRPr lang="de-DE"/>
          </a:p>
        </p:txBody>
      </p:sp>
      <p:sp>
        <p:nvSpPr>
          <p:cNvPr id="4" name="Datumsplatzhalter 3"/>
          <p:cNvSpPr>
            <a:spLocks noGrp="1"/>
          </p:cNvSpPr>
          <p:nvPr>
            <p:ph type="dt" sz="half" idx="10"/>
          </p:nvPr>
        </p:nvSpPr>
        <p:spPr/>
        <p:txBody>
          <a:bodyPr/>
          <a:lstStyle/>
          <a:p>
            <a:fld id="{13D04E42-17A6-4367-B474-EE926F39961A}" type="datetime1">
              <a:rPr lang="de-DE" smtClean="0"/>
              <a:t>30.04.2013</a:t>
            </a:fld>
            <a:endParaRPr lang="de-DE"/>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0EC9390-AF0B-4B8A-AEF1-D7D99827B395}" type="slidenum">
              <a:rPr lang="de-DE" smtClean="0"/>
              <a:t>‹Nr.›</a:t>
            </a:fld>
            <a:endParaRPr lang="de-DE"/>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smtClean="0"/>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fld id="{E72DDA08-599C-459B-80C1-803DDDF06CD3}" type="datetime1">
              <a:rPr lang="de-DE" smtClean="0"/>
              <a:t>30.04.2013</a:t>
            </a:fld>
            <a:endParaRPr lang="de-DE"/>
          </a:p>
        </p:txBody>
      </p:sp>
      <p:sp>
        <p:nvSpPr>
          <p:cNvPr id="6" name="Fußzeilenplatzhalter 5"/>
          <p:cNvSpPr>
            <a:spLocks noGrp="1"/>
          </p:cNvSpPr>
          <p:nvPr>
            <p:ph type="ftr" sz="quarter" idx="11"/>
          </p:nvPr>
        </p:nvSpPr>
        <p:spPr/>
        <p:txBody>
          <a:bodyPr/>
          <a:lstStyle/>
          <a:p>
            <a:r>
              <a:rPr lang="de-DE" smtClean="0"/>
              <a:t>Dr. phil. habil. Jutta Heinz</a:t>
            </a:r>
            <a:endParaRPr lang="de-DE"/>
          </a:p>
        </p:txBody>
      </p:sp>
      <p:sp>
        <p:nvSpPr>
          <p:cNvPr id="7" name="Foliennummernplatzhalter 6"/>
          <p:cNvSpPr>
            <a:spLocks noGrp="1"/>
          </p:cNvSpPr>
          <p:nvPr>
            <p:ph type="sldNum" sz="quarter" idx="12"/>
          </p:nvPr>
        </p:nvSpPr>
        <p:spPr/>
        <p:txBody>
          <a:bodyPr/>
          <a:lstStyle/>
          <a:p>
            <a:fld id="{D0EC9390-AF0B-4B8A-AEF1-D7D99827B395}" type="slidenum">
              <a:rPr lang="de-DE" smtClean="0"/>
              <a:t>‹Nr.›</a:t>
            </a:fld>
            <a:endParaRPr lang="de-DE"/>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7" name="Datumsplatzhalter 6"/>
          <p:cNvSpPr>
            <a:spLocks noGrp="1"/>
          </p:cNvSpPr>
          <p:nvPr>
            <p:ph type="dt" sz="half" idx="10"/>
          </p:nvPr>
        </p:nvSpPr>
        <p:spPr/>
        <p:txBody>
          <a:bodyPr/>
          <a:lstStyle/>
          <a:p>
            <a:fld id="{0B3E02B6-5BBF-4207-AEC6-0A102A830A11}" type="datetime1">
              <a:rPr lang="de-DE" smtClean="0"/>
              <a:t>30.04.2013</a:t>
            </a:fld>
            <a:endParaRPr lang="de-DE"/>
          </a:p>
        </p:txBody>
      </p:sp>
      <p:sp>
        <p:nvSpPr>
          <p:cNvPr id="8" name="Fußzeilenplatzhalter 7"/>
          <p:cNvSpPr>
            <a:spLocks noGrp="1"/>
          </p:cNvSpPr>
          <p:nvPr>
            <p:ph type="ftr" sz="quarter" idx="11"/>
          </p:nvPr>
        </p:nvSpPr>
        <p:spPr>
          <a:xfrm>
            <a:off x="304800" y="6409944"/>
            <a:ext cx="3581400" cy="365760"/>
          </a:xfrm>
        </p:spPr>
        <p:txBody>
          <a:bodyPr/>
          <a:lstStyle/>
          <a:p>
            <a:r>
              <a:rPr lang="de-DE" smtClean="0"/>
              <a:t>Dr. phil. habil. Jutta Heinz</a:t>
            </a:r>
            <a:endParaRPr lang="de-DE"/>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fld id="{D0EC9390-AF0B-4B8A-AEF1-D7D99827B395}" type="slidenum">
              <a:rPr lang="de-DE" smtClean="0"/>
              <a:t>‹Nr.›</a:t>
            </a:fld>
            <a:endParaRPr lang="de-DE"/>
          </a:p>
        </p:txBody>
      </p:sp>
      <p:sp>
        <p:nvSpPr>
          <p:cNvPr id="23" name="Titel 22"/>
          <p:cNvSpPr>
            <a:spLocks noGrp="1"/>
          </p:cNvSpPr>
          <p:nvPr>
            <p:ph type="title"/>
          </p:nvPr>
        </p:nvSpPr>
        <p:spPr/>
        <p:txBody>
          <a:bodyPr rtlCol="0" anchor="b" anchorCtr="0"/>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p:txBody>
          <a:bodyPr/>
          <a:lstStyle/>
          <a:p>
            <a:fld id="{1E7CD642-0D26-4977-B7ED-C5CC4CBB5ED9}" type="datetime1">
              <a:rPr lang="de-DE" smtClean="0"/>
              <a:t>30.04.2013</a:t>
            </a:fld>
            <a:endParaRPr lang="de-DE"/>
          </a:p>
        </p:txBody>
      </p:sp>
      <p:sp>
        <p:nvSpPr>
          <p:cNvPr id="4" name="Fußzeilenplatzhalter 3"/>
          <p:cNvSpPr>
            <a:spLocks noGrp="1"/>
          </p:cNvSpPr>
          <p:nvPr>
            <p:ph type="ftr" sz="quarter" idx="11"/>
          </p:nvPr>
        </p:nvSpPr>
        <p:spPr/>
        <p:txBody>
          <a:bodyPr/>
          <a:lstStyle/>
          <a:p>
            <a:r>
              <a:rPr lang="de-DE" smtClean="0"/>
              <a:t>Dr. phil. habil. Jutta Heinz</a:t>
            </a:r>
            <a:endParaRPr lang="de-DE"/>
          </a:p>
        </p:txBody>
      </p:sp>
      <p:sp>
        <p:nvSpPr>
          <p:cNvPr id="5" name="Foliennummernplatzhalter 4"/>
          <p:cNvSpPr>
            <a:spLocks noGrp="1"/>
          </p:cNvSpPr>
          <p:nvPr>
            <p:ph type="sldNum" sz="quarter" idx="12"/>
          </p:nvPr>
        </p:nvSpPr>
        <p:spPr>
          <a:xfrm>
            <a:off x="4343400" y="1036020"/>
            <a:ext cx="457200" cy="441325"/>
          </a:xfrm>
        </p:spPr>
        <p:txBody>
          <a:bodyPr/>
          <a:lstStyle/>
          <a:p>
            <a:fld id="{D0EC9390-AF0B-4B8A-AEF1-D7D99827B395}"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fld id="{0B71D456-8594-4E27-A056-47C5568336E7}" type="datetime1">
              <a:rPr lang="de-DE" smtClean="0"/>
              <a:t>30.04.2013</a:t>
            </a:fld>
            <a:endParaRPr lang="de-DE"/>
          </a:p>
        </p:txBody>
      </p:sp>
      <p:sp>
        <p:nvSpPr>
          <p:cNvPr id="3" name="Fußzeilenplatzhalter 2"/>
          <p:cNvSpPr>
            <a:spLocks noGrp="1"/>
          </p:cNvSpPr>
          <p:nvPr>
            <p:ph type="ftr" sz="quarter" idx="11"/>
          </p:nvPr>
        </p:nvSpPr>
        <p:spPr/>
        <p:txBody>
          <a:bodyPr/>
          <a:lstStyle/>
          <a:p>
            <a:r>
              <a:rPr lang="de-DE" smtClean="0"/>
              <a:t>Dr. phil. habil. Jutta Heinz</a:t>
            </a:r>
            <a:endParaRPr lang="de-DE"/>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D0EC9390-AF0B-4B8A-AEF1-D7D99827B395}"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D0EC9390-AF0B-4B8A-AEF1-D7D99827B395}" type="slidenum">
              <a:rPr lang="de-DE" smtClean="0"/>
              <a:t>‹Nr.›</a:t>
            </a:fld>
            <a:endParaRPr lang="de-DE"/>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fld id="{310F10DE-7B82-4454-9A0A-7A831A7145F0}" type="datetime1">
              <a:rPr lang="de-DE" smtClean="0"/>
              <a:t>30.04.2013</a:t>
            </a:fld>
            <a:endParaRPr lang="de-DE"/>
          </a:p>
        </p:txBody>
      </p:sp>
      <p:sp>
        <p:nvSpPr>
          <p:cNvPr id="6" name="Fußzeilenplatzhalter 5"/>
          <p:cNvSpPr>
            <a:spLocks noGrp="1"/>
          </p:cNvSpPr>
          <p:nvPr>
            <p:ph type="ftr" sz="quarter" idx="11"/>
          </p:nvPr>
        </p:nvSpPr>
        <p:spPr>
          <a:xfrm>
            <a:off x="301752" y="6410848"/>
            <a:ext cx="3383280" cy="365760"/>
          </a:xfrm>
        </p:spPr>
        <p:txBody>
          <a:bodyPr/>
          <a:lstStyle/>
          <a:p>
            <a:r>
              <a:rPr lang="de-DE" smtClean="0"/>
              <a:t>Dr. phil. habil. Jutta Heinz</a:t>
            </a:r>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fld id="{D0EC9390-AF0B-4B8A-AEF1-D7D99827B395}" type="slidenum">
              <a:rPr lang="de-DE" smtClean="0"/>
              <a:t>‹Nr.›</a:t>
            </a:fld>
            <a:endParaRPr lang="de-DE"/>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smtClean="0"/>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smtClean="0"/>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fld id="{5EF51938-188D-4875-9D74-851412E6AA64}" type="datetime1">
              <a:rPr lang="de-DE" smtClean="0"/>
              <a:t>30.04.2013</a:t>
            </a:fld>
            <a:endParaRPr lang="de-DE"/>
          </a:p>
        </p:txBody>
      </p:sp>
      <p:sp>
        <p:nvSpPr>
          <p:cNvPr id="6" name="Fußzeilenplatzhalter 5"/>
          <p:cNvSpPr>
            <a:spLocks noGrp="1"/>
          </p:cNvSpPr>
          <p:nvPr>
            <p:ph type="ftr" sz="quarter" idx="11"/>
          </p:nvPr>
        </p:nvSpPr>
        <p:spPr>
          <a:xfrm>
            <a:off x="301752" y="6410848"/>
            <a:ext cx="3584448" cy="365760"/>
          </a:xfrm>
        </p:spPr>
        <p:txBody>
          <a:bodyPr/>
          <a:lstStyle/>
          <a:p>
            <a:r>
              <a:rPr lang="de-DE" smtClean="0"/>
              <a:t>Dr. phil. habil. Jutta Heinz</a:t>
            </a:r>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C1EA110C-DB46-48C4-9798-FF4782AD78BF}" type="datetime1">
              <a:rPr lang="de-DE" smtClean="0"/>
              <a:t>30.04.2013</a:t>
            </a:fld>
            <a:endParaRPr lang="de-DE"/>
          </a:p>
        </p:txBody>
      </p:sp>
      <p:sp>
        <p:nvSpPr>
          <p:cNvPr id="5" name="Fußzeilenplatzhalter 4"/>
          <p:cNvSpPr>
            <a:spLocks noGrp="1"/>
          </p:cNvSpPr>
          <p:nvPr>
            <p:ph type="ftr" sz="quarter" idx="11"/>
          </p:nvPr>
        </p:nvSpPr>
        <p:spPr/>
        <p:txBody>
          <a:bodyPr/>
          <a:lstStyle/>
          <a:p>
            <a:r>
              <a:rPr lang="de-DE" smtClean="0"/>
              <a:t>Dr. phil. habil. Jutta Heinz</a:t>
            </a:r>
            <a:endParaRPr lang="de-DE"/>
          </a:p>
        </p:txBody>
      </p:sp>
      <p:sp>
        <p:nvSpPr>
          <p:cNvPr id="6" name="Foliennummernplatzhalter 5"/>
          <p:cNvSpPr>
            <a:spLocks noGrp="1"/>
          </p:cNvSpPr>
          <p:nvPr>
            <p:ph type="sldNum" sz="quarter" idx="12"/>
          </p:nvPr>
        </p:nvSpPr>
        <p:spPr/>
        <p:txBody>
          <a:bodyPr/>
          <a:lstStyle/>
          <a:p>
            <a:fld id="{D0EC9390-AF0B-4B8A-AEF1-D7D99827B395}"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fld id="{D0EC9390-AF0B-4B8A-AEF1-D7D99827B395}" type="slidenum">
              <a:rPr lang="de-DE" smtClean="0"/>
              <a:t>‹Nr.›</a:t>
            </a:fld>
            <a:endParaRPr lang="de-DE"/>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159D9384-1556-4735-A3BC-62A895558C49}" type="datetime1">
              <a:rPr lang="de-DE" smtClean="0"/>
              <a:t>30.04.2013</a:t>
            </a:fld>
            <a:endParaRPr lang="de-DE"/>
          </a:p>
        </p:txBody>
      </p:sp>
      <p:sp>
        <p:nvSpPr>
          <p:cNvPr id="5" name="Fußzeilenplatzhalter 4"/>
          <p:cNvSpPr>
            <a:spLocks noGrp="1"/>
          </p:cNvSpPr>
          <p:nvPr>
            <p:ph type="ftr" sz="quarter" idx="11"/>
          </p:nvPr>
        </p:nvSpPr>
        <p:spPr/>
        <p:txBody>
          <a:bodyPr/>
          <a:lstStyle/>
          <a:p>
            <a:r>
              <a:rPr lang="de-DE" smtClean="0"/>
              <a:t>Dr. phil. habil. Jutta Heinz</a:t>
            </a:r>
            <a:endParaRPr lang="de-DE"/>
          </a:p>
        </p:txBody>
      </p:sp>
      <p:sp>
        <p:nvSpPr>
          <p:cNvPr id="2" name="Vertikaler Titel 1"/>
          <p:cNvSpPr>
            <a:spLocks noGrp="1"/>
          </p:cNvSpPr>
          <p:nvPr>
            <p:ph type="title" orient="vert"/>
          </p:nvPr>
        </p:nvSpPr>
        <p:spPr>
          <a:xfrm>
            <a:off x="7391400" y="304801"/>
            <a:ext cx="1447800" cy="5851525"/>
          </a:xfrm>
        </p:spPr>
        <p:txBody>
          <a:bodyPr vert="eaVert"/>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649C1B6-E97D-4294-ABC5-5237F922BDAE}" type="datetime1">
              <a:rPr lang="de-DE" smtClean="0"/>
              <a:t>30.04.2013</a:t>
            </a:fld>
            <a:endParaRPr lang="de-DE"/>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r>
              <a:rPr lang="de-DE" smtClean="0"/>
              <a:t>Dr. phil. habil. Jutta Heinz</a:t>
            </a:r>
            <a:endParaRPr lang="de-DE"/>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0EC9390-AF0B-4B8A-AEF1-D7D99827B395}" type="slidenum">
              <a:rPr lang="de-DE" smtClean="0"/>
              <a:t>‹Nr.›</a:t>
            </a:fld>
            <a:endParaRPr lang="de-DE"/>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smtClean="0"/>
              <a:t>Textmasterformat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flipV="1">
            <a:off x="6876256" y="3717032"/>
            <a:ext cx="896144" cy="1152128"/>
          </a:xfrm>
        </p:spPr>
        <p:txBody>
          <a:bodyPr>
            <a:normAutofit/>
          </a:bodyPr>
          <a:lstStyle/>
          <a:p>
            <a:endParaRPr lang="de-DE" cap="none" dirty="0"/>
          </a:p>
        </p:txBody>
      </p:sp>
      <p:sp>
        <p:nvSpPr>
          <p:cNvPr id="2" name="Titel 1"/>
          <p:cNvSpPr>
            <a:spLocks noGrp="1"/>
          </p:cNvSpPr>
          <p:nvPr>
            <p:ph type="ctrTitle"/>
          </p:nvPr>
        </p:nvSpPr>
        <p:spPr>
          <a:xfrm>
            <a:off x="685800" y="381000"/>
            <a:ext cx="7772400" cy="1895872"/>
          </a:xfrm>
        </p:spPr>
        <p:txBody>
          <a:bodyPr>
            <a:normAutofit fontScale="90000"/>
          </a:bodyPr>
          <a:lstStyle/>
          <a:p>
            <a:r>
              <a:rPr lang="de-DE" sz="3600" dirty="0" smtClean="0"/>
              <a:t>Virginia Woolfs Essays</a:t>
            </a:r>
            <a:br>
              <a:rPr lang="de-DE" sz="3600" dirty="0" smtClean="0"/>
            </a:br>
            <a:r>
              <a:rPr lang="de-DE" sz="2200" dirty="0"/>
              <a:t>Vortrag auf der Tagung</a:t>
            </a:r>
            <a:br>
              <a:rPr lang="de-DE" sz="2200" dirty="0"/>
            </a:br>
            <a:r>
              <a:rPr lang="de-DE" sz="2200" dirty="0"/>
              <a:t>„Essayistik der Moderne“</a:t>
            </a:r>
            <a:br>
              <a:rPr lang="de-DE" sz="2200" dirty="0"/>
            </a:br>
            <a:r>
              <a:rPr lang="de-DE" sz="2200" dirty="0"/>
              <a:t>Kiel, 8.-11. Mai 2013</a:t>
            </a:r>
            <a:br>
              <a:rPr lang="de-DE" sz="2200" dirty="0"/>
            </a:br>
            <a:endParaRPr lang="de-DE" sz="2200"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9871" y="2852936"/>
            <a:ext cx="2453783" cy="3284984"/>
          </a:xfrm>
          <a:prstGeom prst="rect">
            <a:avLst/>
          </a:prstGeom>
        </p:spPr>
      </p:pic>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4722" y="3009710"/>
            <a:ext cx="1707002" cy="2752725"/>
          </a:xfrm>
          <a:prstGeom prst="rect">
            <a:avLst/>
          </a:prstGeom>
        </p:spPr>
      </p:pic>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7624" y="3009710"/>
            <a:ext cx="1828800" cy="2752725"/>
          </a:xfrm>
          <a:prstGeom prst="rect">
            <a:avLst/>
          </a:prstGeom>
        </p:spPr>
      </p:pic>
    </p:spTree>
    <p:extLst>
      <p:ext uri="{BB962C8B-B14F-4D97-AF65-F5344CB8AC3E}">
        <p14:creationId xmlns:p14="http://schemas.microsoft.com/office/powerpoint/2010/main" val="42567914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dirty="0" smtClean="0"/>
              <a:t>Einleitung</a:t>
            </a:r>
            <a:endParaRPr lang="de-DE" sz="2400" b="1" dirty="0"/>
          </a:p>
        </p:txBody>
      </p:sp>
      <p:sp>
        <p:nvSpPr>
          <p:cNvPr id="4" name="Inhaltsplatzhalter 3"/>
          <p:cNvSpPr>
            <a:spLocks noGrp="1"/>
          </p:cNvSpPr>
          <p:nvPr>
            <p:ph sz="half" idx="1"/>
          </p:nvPr>
        </p:nvSpPr>
        <p:spPr/>
        <p:txBody>
          <a:bodyPr>
            <a:normAutofit/>
          </a:bodyPr>
          <a:lstStyle/>
          <a:p>
            <a:endParaRPr lang="en-US" sz="1900" dirty="0" smtClean="0"/>
          </a:p>
          <a:p>
            <a:pPr>
              <a:lnSpc>
                <a:spcPts val="2100"/>
              </a:lnSpc>
            </a:pPr>
            <a:r>
              <a:rPr lang="en-US" sz="1800" i="1" dirty="0" smtClean="0">
                <a:solidFill>
                  <a:schemeClr val="accent1"/>
                </a:solidFill>
              </a:rPr>
              <a:t>A </a:t>
            </a:r>
            <a:r>
              <a:rPr lang="en-US" sz="1800" i="1" dirty="0">
                <a:solidFill>
                  <a:schemeClr val="accent1"/>
                </a:solidFill>
              </a:rPr>
              <a:t>Room of One’s </a:t>
            </a:r>
            <a:r>
              <a:rPr lang="en-US" sz="1800" i="1" dirty="0" smtClean="0">
                <a:solidFill>
                  <a:schemeClr val="accent1"/>
                </a:solidFill>
              </a:rPr>
              <a:t>Own </a:t>
            </a:r>
            <a:r>
              <a:rPr lang="en-US" sz="1800" dirty="0" smtClean="0">
                <a:solidFill>
                  <a:schemeClr val="accent1"/>
                </a:solidFill>
              </a:rPr>
              <a:t>(1929)</a:t>
            </a:r>
            <a:endParaRPr lang="de-DE" sz="1800" dirty="0">
              <a:solidFill>
                <a:schemeClr val="accent1"/>
              </a:solidFill>
            </a:endParaRPr>
          </a:p>
          <a:p>
            <a:pPr>
              <a:lnSpc>
                <a:spcPts val="2100"/>
              </a:lnSpc>
            </a:pPr>
            <a:endParaRPr lang="en-US" sz="1800" dirty="0" smtClean="0"/>
          </a:p>
          <a:p>
            <a:pPr marL="0" indent="0">
              <a:lnSpc>
                <a:spcPts val="2100"/>
              </a:lnSpc>
              <a:buNone/>
            </a:pPr>
            <a:r>
              <a:rPr lang="en-US" sz="1800" dirty="0" smtClean="0"/>
              <a:t>“With </a:t>
            </a:r>
            <a:r>
              <a:rPr lang="en-US" sz="1800" dirty="0"/>
              <a:t>money and leisure at their service, women will naturally occupy themselves more than has hitherto been possible with the crafts of letters […]. From this it is a short step to the practice of the sophisticated arts, hitherto so little </a:t>
            </a:r>
            <a:r>
              <a:rPr lang="en-US" sz="1800" dirty="0" err="1"/>
              <a:t>practised</a:t>
            </a:r>
            <a:r>
              <a:rPr lang="en-US" sz="1800" dirty="0"/>
              <a:t> by women – to the writing of essays and criticism, of history and </a:t>
            </a:r>
            <a:r>
              <a:rPr lang="en-US" sz="1800" dirty="0" smtClean="0"/>
              <a:t>biography.”</a:t>
            </a:r>
          </a:p>
          <a:p>
            <a:endParaRPr lang="de-DE" dirty="0"/>
          </a:p>
        </p:txBody>
      </p:sp>
      <p:pic>
        <p:nvPicPr>
          <p:cNvPr id="6" name="Inhaltsplatzhalt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838444" y="2101501"/>
            <a:ext cx="1962912" cy="3221736"/>
          </a:xfrm>
        </p:spPr>
      </p:pic>
      <p:sp>
        <p:nvSpPr>
          <p:cNvPr id="8" name="Foliennummernplatzhalter 7"/>
          <p:cNvSpPr>
            <a:spLocks noGrp="1"/>
          </p:cNvSpPr>
          <p:nvPr>
            <p:ph type="sldNum" sz="quarter" idx="12"/>
          </p:nvPr>
        </p:nvSpPr>
        <p:spPr/>
        <p:txBody>
          <a:bodyPr/>
          <a:lstStyle/>
          <a:p>
            <a:fld id="{D0EC9390-AF0B-4B8A-AEF1-D7D99827B395}" type="slidenum">
              <a:rPr lang="de-DE" smtClean="0"/>
              <a:t>2</a:t>
            </a:fld>
            <a:endParaRPr lang="de-DE"/>
          </a:p>
        </p:txBody>
      </p:sp>
    </p:spTree>
    <p:extLst>
      <p:ext uri="{BB962C8B-B14F-4D97-AF65-F5344CB8AC3E}">
        <p14:creationId xmlns:p14="http://schemas.microsoft.com/office/powerpoint/2010/main" val="41208027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dirty="0" smtClean="0"/>
              <a:t>Gliederung</a:t>
            </a:r>
            <a:endParaRPr lang="de-DE" sz="2400" b="1" dirty="0"/>
          </a:p>
        </p:txBody>
      </p:sp>
      <p:sp>
        <p:nvSpPr>
          <p:cNvPr id="4" name="Inhaltsplatzhalter 3"/>
          <p:cNvSpPr>
            <a:spLocks noGrp="1"/>
          </p:cNvSpPr>
          <p:nvPr>
            <p:ph sz="quarter" idx="1"/>
          </p:nvPr>
        </p:nvSpPr>
        <p:spPr/>
        <p:txBody>
          <a:bodyPr>
            <a:normAutofit fontScale="62500" lnSpcReduction="20000"/>
          </a:bodyPr>
          <a:lstStyle/>
          <a:p>
            <a:pPr marL="0" indent="0">
              <a:lnSpc>
                <a:spcPts val="2000"/>
              </a:lnSpc>
              <a:buNone/>
            </a:pPr>
            <a:r>
              <a:rPr lang="de-DE" sz="2900" i="1" dirty="0" smtClean="0"/>
              <a:t>Einleitung</a:t>
            </a:r>
            <a:r>
              <a:rPr lang="de-DE" sz="2900" dirty="0" smtClean="0"/>
              <a:t>: </a:t>
            </a:r>
            <a:r>
              <a:rPr lang="de-DE" sz="2900" dirty="0" smtClean="0"/>
              <a:t>	</a:t>
            </a:r>
            <a:r>
              <a:rPr lang="en-US" sz="2900" dirty="0" smtClean="0">
                <a:solidFill>
                  <a:schemeClr val="accent1"/>
                </a:solidFill>
              </a:rPr>
              <a:t>“</a:t>
            </a:r>
            <a:r>
              <a:rPr lang="en-US" sz="2900" dirty="0">
                <a:solidFill>
                  <a:schemeClr val="accent1"/>
                </a:solidFill>
              </a:rPr>
              <a:t>A woman must have money and a room of her own </a:t>
            </a:r>
            <a:r>
              <a:rPr lang="en-US" sz="2900" dirty="0" smtClean="0">
                <a:solidFill>
                  <a:schemeClr val="accent1"/>
                </a:solidFill>
              </a:rPr>
              <a:t/>
            </a:r>
            <a:br>
              <a:rPr lang="en-US" sz="2900" dirty="0" smtClean="0">
                <a:solidFill>
                  <a:schemeClr val="accent1"/>
                </a:solidFill>
              </a:rPr>
            </a:br>
            <a:r>
              <a:rPr lang="en-US" sz="2900" dirty="0" smtClean="0">
                <a:solidFill>
                  <a:schemeClr val="accent1"/>
                </a:solidFill>
              </a:rPr>
              <a:t>		if </a:t>
            </a:r>
            <a:r>
              <a:rPr lang="en-US" sz="2900" dirty="0">
                <a:solidFill>
                  <a:schemeClr val="accent1"/>
                </a:solidFill>
              </a:rPr>
              <a:t>she is to write fiction</a:t>
            </a:r>
            <a:r>
              <a:rPr lang="en-US" sz="2900" dirty="0" smtClean="0">
                <a:solidFill>
                  <a:schemeClr val="accent1"/>
                </a:solidFill>
              </a:rPr>
              <a:t>”</a:t>
            </a:r>
          </a:p>
          <a:p>
            <a:pPr>
              <a:lnSpc>
                <a:spcPts val="2000"/>
              </a:lnSpc>
            </a:pPr>
            <a:endParaRPr lang="en-US" sz="2900" dirty="0"/>
          </a:p>
          <a:p>
            <a:pPr marL="0" indent="0">
              <a:lnSpc>
                <a:spcPts val="2000"/>
              </a:lnSpc>
              <a:buNone/>
              <a:tabLst>
                <a:tab pos="360000" algn="l"/>
              </a:tabLst>
            </a:pPr>
            <a:r>
              <a:rPr lang="en-US" sz="2900" dirty="0" smtClean="0"/>
              <a:t>I.	</a:t>
            </a:r>
            <a:r>
              <a:rPr lang="en-US" sz="2900" dirty="0" err="1" smtClean="0"/>
              <a:t>Woolfs</a:t>
            </a:r>
            <a:r>
              <a:rPr lang="en-US" sz="2900" dirty="0" smtClean="0"/>
              <a:t> </a:t>
            </a:r>
            <a:r>
              <a:rPr lang="en-US" sz="2900" dirty="0" err="1"/>
              <a:t>essayistisches</a:t>
            </a:r>
            <a:r>
              <a:rPr lang="en-US" sz="2900" dirty="0"/>
              <a:t> </a:t>
            </a:r>
            <a:r>
              <a:rPr lang="en-US" sz="2900" dirty="0" err="1"/>
              <a:t>Schaffen</a:t>
            </a:r>
            <a:r>
              <a:rPr lang="en-US" sz="2900" dirty="0"/>
              <a:t>: </a:t>
            </a:r>
            <a:r>
              <a:rPr lang="en-US" sz="2900" dirty="0" smtClean="0">
                <a:solidFill>
                  <a:schemeClr val="accent1"/>
                </a:solidFill>
              </a:rPr>
              <a:t>“the most </a:t>
            </a:r>
            <a:r>
              <a:rPr lang="en-US" sz="2900" dirty="0">
                <a:solidFill>
                  <a:schemeClr val="accent1"/>
                </a:solidFill>
              </a:rPr>
              <a:t>accomplished and innovative </a:t>
            </a:r>
            <a:r>
              <a:rPr lang="en-US" sz="2900" dirty="0" smtClean="0">
                <a:solidFill>
                  <a:schemeClr val="accent1"/>
                </a:solidFill>
              </a:rPr>
              <a:t/>
            </a:r>
            <a:br>
              <a:rPr lang="en-US" sz="2900" dirty="0" smtClean="0">
                <a:solidFill>
                  <a:schemeClr val="accent1"/>
                </a:solidFill>
              </a:rPr>
            </a:br>
            <a:r>
              <a:rPr lang="en-US" sz="2900" dirty="0" smtClean="0">
                <a:solidFill>
                  <a:schemeClr val="accent1"/>
                </a:solidFill>
              </a:rPr>
              <a:t>	essayist </a:t>
            </a:r>
            <a:r>
              <a:rPr lang="en-US" sz="2900" dirty="0">
                <a:solidFill>
                  <a:schemeClr val="accent1"/>
                </a:solidFill>
              </a:rPr>
              <a:t>of her generation</a:t>
            </a:r>
            <a:r>
              <a:rPr lang="en-US" sz="2900" dirty="0" smtClean="0">
                <a:solidFill>
                  <a:schemeClr val="accent1"/>
                </a:solidFill>
              </a:rPr>
              <a:t>“</a:t>
            </a:r>
          </a:p>
          <a:p>
            <a:pPr>
              <a:lnSpc>
                <a:spcPts val="2000"/>
              </a:lnSpc>
              <a:tabLst>
                <a:tab pos="360000" algn="l"/>
              </a:tabLst>
            </a:pPr>
            <a:endParaRPr lang="en-US" sz="2900" dirty="0"/>
          </a:p>
          <a:p>
            <a:pPr marL="0" indent="0">
              <a:lnSpc>
                <a:spcPts val="2000"/>
              </a:lnSpc>
              <a:buNone/>
              <a:tabLst>
                <a:tab pos="360000" algn="l"/>
              </a:tabLst>
            </a:pPr>
            <a:r>
              <a:rPr lang="en-US" sz="2900" dirty="0" smtClean="0"/>
              <a:t>II.	</a:t>
            </a:r>
            <a:r>
              <a:rPr lang="en-US" sz="2900" dirty="0" err="1" smtClean="0"/>
              <a:t>Woolfs</a:t>
            </a:r>
            <a:r>
              <a:rPr lang="en-US" sz="2900" dirty="0" smtClean="0"/>
              <a:t> </a:t>
            </a:r>
            <a:r>
              <a:rPr lang="en-US" sz="2900" dirty="0" err="1"/>
              <a:t>Theorie</a:t>
            </a:r>
            <a:r>
              <a:rPr lang="en-US" sz="2900" dirty="0"/>
              <a:t> des Essays: </a:t>
            </a:r>
            <a:r>
              <a:rPr lang="en-US" sz="2900" dirty="0">
                <a:solidFill>
                  <a:schemeClr val="accent1"/>
                </a:solidFill>
              </a:rPr>
              <a:t>„about God or Spinoza, or about turtles </a:t>
            </a:r>
            <a:r>
              <a:rPr lang="en-US" sz="2900" dirty="0" smtClean="0">
                <a:solidFill>
                  <a:schemeClr val="accent1"/>
                </a:solidFill>
              </a:rPr>
              <a:t/>
            </a:r>
            <a:br>
              <a:rPr lang="en-US" sz="2900" dirty="0" smtClean="0">
                <a:solidFill>
                  <a:schemeClr val="accent1"/>
                </a:solidFill>
              </a:rPr>
            </a:br>
            <a:r>
              <a:rPr lang="en-US" sz="2900" dirty="0" smtClean="0">
                <a:solidFill>
                  <a:schemeClr val="accent1"/>
                </a:solidFill>
              </a:rPr>
              <a:t>	and </a:t>
            </a:r>
            <a:r>
              <a:rPr lang="en-US" sz="2900" dirty="0">
                <a:solidFill>
                  <a:schemeClr val="accent1"/>
                </a:solidFill>
              </a:rPr>
              <a:t>Cheapside</a:t>
            </a:r>
            <a:r>
              <a:rPr lang="en-US" sz="2900" dirty="0" smtClean="0">
                <a:solidFill>
                  <a:schemeClr val="accent1"/>
                </a:solidFill>
              </a:rPr>
              <a:t>“</a:t>
            </a:r>
          </a:p>
          <a:p>
            <a:pPr>
              <a:lnSpc>
                <a:spcPts val="2000"/>
              </a:lnSpc>
            </a:pPr>
            <a:endParaRPr lang="en-US" sz="2900" dirty="0"/>
          </a:p>
          <a:p>
            <a:pPr marL="0" indent="0">
              <a:lnSpc>
                <a:spcPts val="2000"/>
              </a:lnSpc>
              <a:buNone/>
              <a:tabLst>
                <a:tab pos="360000" algn="l"/>
              </a:tabLst>
            </a:pPr>
            <a:r>
              <a:rPr lang="en-US" sz="2900" dirty="0" smtClean="0"/>
              <a:t>III. </a:t>
            </a:r>
            <a:r>
              <a:rPr lang="de-DE" sz="2900" dirty="0"/>
              <a:t>Der freie Essay – Zwei Beispiele</a:t>
            </a:r>
          </a:p>
          <a:p>
            <a:pPr indent="-360000">
              <a:lnSpc>
                <a:spcPts val="2000"/>
              </a:lnSpc>
              <a:tabLst>
                <a:tab pos="360000" algn="l"/>
              </a:tabLst>
            </a:pPr>
            <a:r>
              <a:rPr lang="de-DE" sz="2900" i="1" dirty="0" smtClean="0">
                <a:solidFill>
                  <a:schemeClr val="accent1"/>
                </a:solidFill>
              </a:rPr>
              <a:t>Street </a:t>
            </a:r>
            <a:r>
              <a:rPr lang="de-DE" sz="2900" i="1" dirty="0" err="1">
                <a:solidFill>
                  <a:schemeClr val="accent1"/>
                </a:solidFill>
              </a:rPr>
              <a:t>Haunting</a:t>
            </a:r>
            <a:r>
              <a:rPr lang="de-DE" sz="2900" i="1" dirty="0">
                <a:solidFill>
                  <a:schemeClr val="accent1"/>
                </a:solidFill>
              </a:rPr>
              <a:t>: A London </a:t>
            </a:r>
            <a:r>
              <a:rPr lang="de-DE" sz="2900" i="1" dirty="0" err="1">
                <a:solidFill>
                  <a:schemeClr val="accent1"/>
                </a:solidFill>
              </a:rPr>
              <a:t>Adventure</a:t>
            </a:r>
            <a:r>
              <a:rPr lang="de-DE" sz="2900" dirty="0"/>
              <a:t>: Von der Notwendigkeit, </a:t>
            </a:r>
            <a:r>
              <a:rPr lang="de-DE" sz="2900" dirty="0" smtClean="0"/>
              <a:t/>
            </a:r>
            <a:br>
              <a:rPr lang="de-DE" sz="2900" dirty="0" smtClean="0"/>
            </a:br>
            <a:r>
              <a:rPr lang="de-DE" sz="2900" dirty="0" smtClean="0"/>
              <a:t>  einen </a:t>
            </a:r>
            <a:r>
              <a:rPr lang="de-DE" sz="2900" dirty="0"/>
              <a:t>Bleistift zu kaufen</a:t>
            </a:r>
          </a:p>
          <a:p>
            <a:pPr indent="-360000">
              <a:lnSpc>
                <a:spcPts val="2000"/>
              </a:lnSpc>
              <a:tabLst>
                <a:tab pos="360000" algn="l"/>
              </a:tabLst>
            </a:pPr>
            <a:r>
              <a:rPr lang="de-DE" sz="2900" i="1" dirty="0" err="1">
                <a:solidFill>
                  <a:schemeClr val="accent1"/>
                </a:solidFill>
              </a:rPr>
              <a:t>Evening</a:t>
            </a:r>
            <a:r>
              <a:rPr lang="de-DE" sz="2900" i="1" dirty="0">
                <a:solidFill>
                  <a:schemeClr val="accent1"/>
                </a:solidFill>
              </a:rPr>
              <a:t> </a:t>
            </a:r>
            <a:r>
              <a:rPr lang="de-DE" sz="2900" i="1" dirty="0" err="1">
                <a:solidFill>
                  <a:schemeClr val="accent1"/>
                </a:solidFill>
              </a:rPr>
              <a:t>over</a:t>
            </a:r>
            <a:r>
              <a:rPr lang="de-DE" sz="2900" i="1" dirty="0">
                <a:solidFill>
                  <a:schemeClr val="accent1"/>
                </a:solidFill>
              </a:rPr>
              <a:t> Sussex</a:t>
            </a:r>
            <a:r>
              <a:rPr lang="de-DE" sz="2900" dirty="0"/>
              <a:t>: Zwiegespräche im Abendlicht</a:t>
            </a:r>
          </a:p>
          <a:p>
            <a:pPr>
              <a:lnSpc>
                <a:spcPts val="2000"/>
              </a:lnSpc>
            </a:pPr>
            <a:endParaRPr lang="en-US" sz="2900" dirty="0" smtClean="0"/>
          </a:p>
          <a:p>
            <a:pPr marL="0" indent="0">
              <a:lnSpc>
                <a:spcPts val="2000"/>
              </a:lnSpc>
              <a:buNone/>
            </a:pPr>
            <a:r>
              <a:rPr lang="de-DE" sz="2900" i="1" dirty="0"/>
              <a:t>Zusammenfassung</a:t>
            </a:r>
            <a:r>
              <a:rPr lang="de-DE" sz="2900" dirty="0"/>
              <a:t>: </a:t>
            </a:r>
            <a:r>
              <a:rPr lang="de-DE" sz="2900" dirty="0">
                <a:solidFill>
                  <a:schemeClr val="accent1"/>
                </a:solidFill>
              </a:rPr>
              <a:t>Der Essay als androgyne Form?</a:t>
            </a:r>
            <a:endParaRPr lang="en-US" sz="2900" dirty="0" smtClean="0">
              <a:solidFill>
                <a:schemeClr val="accent1"/>
              </a:solidFill>
            </a:endParaRPr>
          </a:p>
          <a:p>
            <a:endParaRPr lang="en-US" sz="1800" dirty="0" smtClean="0"/>
          </a:p>
          <a:p>
            <a:endParaRPr lang="en-US" sz="1800" dirty="0"/>
          </a:p>
          <a:p>
            <a:endParaRPr lang="de-DE" sz="1800" dirty="0"/>
          </a:p>
        </p:txBody>
      </p:sp>
      <p:sp>
        <p:nvSpPr>
          <p:cNvPr id="6" name="Foliennummernplatzhalter 5"/>
          <p:cNvSpPr>
            <a:spLocks noGrp="1"/>
          </p:cNvSpPr>
          <p:nvPr>
            <p:ph type="sldNum" sz="quarter" idx="12"/>
          </p:nvPr>
        </p:nvSpPr>
        <p:spPr/>
        <p:txBody>
          <a:bodyPr/>
          <a:lstStyle/>
          <a:p>
            <a:fld id="{D0EC9390-AF0B-4B8A-AEF1-D7D99827B395}" type="slidenum">
              <a:rPr lang="de-DE" smtClean="0"/>
              <a:t>3</a:t>
            </a:fld>
            <a:endParaRPr lang="de-DE"/>
          </a:p>
        </p:txBody>
      </p:sp>
    </p:spTree>
    <p:extLst>
      <p:ext uri="{BB962C8B-B14F-4D97-AF65-F5344CB8AC3E}">
        <p14:creationId xmlns:p14="http://schemas.microsoft.com/office/powerpoint/2010/main" val="25309475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1040160"/>
          </a:xfrm>
        </p:spPr>
        <p:txBody>
          <a:bodyPr>
            <a:normAutofit/>
          </a:bodyPr>
          <a:lstStyle/>
          <a:p>
            <a:r>
              <a:rPr lang="en-US" sz="2000" b="1" dirty="0" smtClean="0"/>
              <a:t>I. </a:t>
            </a:r>
            <a:r>
              <a:rPr lang="en-US" sz="2000" b="1" dirty="0" err="1" smtClean="0"/>
              <a:t>Woolfs</a:t>
            </a:r>
            <a:r>
              <a:rPr lang="en-US" sz="2000" b="1" dirty="0" smtClean="0"/>
              <a:t> </a:t>
            </a:r>
            <a:r>
              <a:rPr lang="en-US" sz="2000" b="1" dirty="0" err="1"/>
              <a:t>essayistisches</a:t>
            </a:r>
            <a:r>
              <a:rPr lang="en-US" sz="2000" b="1" dirty="0"/>
              <a:t> </a:t>
            </a:r>
            <a:r>
              <a:rPr lang="en-US" sz="2000" b="1" dirty="0" err="1"/>
              <a:t>Schaffen</a:t>
            </a:r>
            <a:r>
              <a:rPr lang="en-US" sz="2000" b="1" dirty="0"/>
              <a:t>: </a:t>
            </a:r>
            <a:r>
              <a:rPr lang="en-US" sz="2000" b="1" dirty="0" smtClean="0"/>
              <a:t/>
            </a:r>
            <a:br>
              <a:rPr lang="en-US" sz="2000" b="1" dirty="0" smtClean="0"/>
            </a:br>
            <a:r>
              <a:rPr lang="en-US" sz="2000" b="1" dirty="0" smtClean="0">
                <a:solidFill>
                  <a:schemeClr val="accent1"/>
                </a:solidFill>
              </a:rPr>
              <a:t>“the most </a:t>
            </a:r>
            <a:r>
              <a:rPr lang="en-US" sz="2000" b="1" dirty="0">
                <a:solidFill>
                  <a:schemeClr val="accent1"/>
                </a:solidFill>
              </a:rPr>
              <a:t>accomplished and innovative essayist </a:t>
            </a:r>
            <a:r>
              <a:rPr lang="en-US" sz="2000" b="1" dirty="0" smtClean="0">
                <a:solidFill>
                  <a:schemeClr val="accent1"/>
                </a:solidFill>
              </a:rPr>
              <a:t/>
            </a:r>
            <a:br>
              <a:rPr lang="en-US" sz="2000" b="1" dirty="0" smtClean="0">
                <a:solidFill>
                  <a:schemeClr val="accent1"/>
                </a:solidFill>
              </a:rPr>
            </a:br>
            <a:r>
              <a:rPr lang="en-US" sz="2000" b="1" dirty="0" smtClean="0">
                <a:solidFill>
                  <a:schemeClr val="accent1"/>
                </a:solidFill>
              </a:rPr>
              <a:t>of </a:t>
            </a:r>
            <a:r>
              <a:rPr lang="en-US" sz="2000" b="1" dirty="0">
                <a:solidFill>
                  <a:schemeClr val="accent1"/>
                </a:solidFill>
              </a:rPr>
              <a:t>her generation</a:t>
            </a:r>
            <a:r>
              <a:rPr lang="en-US" sz="2000" b="1" dirty="0" smtClean="0">
                <a:solidFill>
                  <a:schemeClr val="accent1"/>
                </a:solidFill>
              </a:rPr>
              <a:t>“</a:t>
            </a:r>
            <a:endParaRPr lang="de-DE" sz="2000" b="1" dirty="0">
              <a:solidFill>
                <a:schemeClr val="accent1"/>
              </a:solidFill>
            </a:endParaRPr>
          </a:p>
        </p:txBody>
      </p:sp>
      <p:sp>
        <p:nvSpPr>
          <p:cNvPr id="4" name="Inhaltsplatzhalter 3"/>
          <p:cNvSpPr>
            <a:spLocks noGrp="1"/>
          </p:cNvSpPr>
          <p:nvPr>
            <p:ph sz="quarter" idx="1"/>
          </p:nvPr>
        </p:nvSpPr>
        <p:spPr/>
        <p:txBody>
          <a:bodyPr/>
          <a:lstStyle/>
          <a:p>
            <a:endParaRPr lang="de-DE" sz="1800" dirty="0" smtClean="0"/>
          </a:p>
          <a:p>
            <a:r>
              <a:rPr lang="de-DE" sz="1800" dirty="0" smtClean="0"/>
              <a:t>1.	Literaturkritische Essays</a:t>
            </a:r>
          </a:p>
          <a:p>
            <a:r>
              <a:rPr lang="de-DE" sz="1800" dirty="0" smtClean="0"/>
              <a:t>2.	Poetologische Essays</a:t>
            </a:r>
          </a:p>
          <a:p>
            <a:r>
              <a:rPr lang="de-DE" sz="1800" dirty="0" smtClean="0"/>
              <a:t>3.	Biographische Essays</a:t>
            </a:r>
          </a:p>
          <a:p>
            <a:r>
              <a:rPr lang="de-DE" sz="1800" dirty="0" smtClean="0"/>
              <a:t>4.	Feministische Essays</a:t>
            </a:r>
          </a:p>
          <a:p>
            <a:r>
              <a:rPr lang="de-DE" sz="1800" dirty="0"/>
              <a:t>5</a:t>
            </a:r>
            <a:r>
              <a:rPr lang="de-DE" sz="1800" dirty="0" smtClean="0"/>
              <a:t>.	Freie Essays</a:t>
            </a:r>
          </a:p>
          <a:p>
            <a:endParaRPr lang="de-DE" sz="1800" dirty="0"/>
          </a:p>
          <a:p>
            <a:pPr marL="0" indent="0">
              <a:buNone/>
            </a:pPr>
            <a:r>
              <a:rPr lang="en-US" sz="1800" dirty="0" smtClean="0">
                <a:solidFill>
                  <a:schemeClr val="accent1"/>
                </a:solidFill>
              </a:rPr>
              <a:t>“There </a:t>
            </a:r>
            <a:r>
              <a:rPr lang="en-US" sz="1800" dirty="0">
                <a:solidFill>
                  <a:schemeClr val="accent1"/>
                </a:solidFill>
              </a:rPr>
              <a:t>is no room for the impurities </a:t>
            </a:r>
            <a:endParaRPr lang="en-US" sz="1800" dirty="0" smtClean="0">
              <a:solidFill>
                <a:schemeClr val="accent1"/>
              </a:solidFill>
            </a:endParaRPr>
          </a:p>
          <a:p>
            <a:pPr marL="0" indent="0">
              <a:buNone/>
            </a:pPr>
            <a:r>
              <a:rPr lang="en-US" sz="1800" dirty="0" smtClean="0">
                <a:solidFill>
                  <a:schemeClr val="accent1"/>
                </a:solidFill>
              </a:rPr>
              <a:t>of </a:t>
            </a:r>
            <a:r>
              <a:rPr lang="en-US" sz="1800" dirty="0">
                <a:solidFill>
                  <a:schemeClr val="accent1"/>
                </a:solidFill>
              </a:rPr>
              <a:t>literature in an essay“</a:t>
            </a:r>
            <a:endParaRPr lang="de-DE" sz="1800" dirty="0" smtClean="0">
              <a:solidFill>
                <a:schemeClr val="accent1"/>
              </a:solidFill>
            </a:endParaRPr>
          </a:p>
          <a:p>
            <a:endParaRPr lang="de-DE" dirty="0">
              <a:solidFill>
                <a:schemeClr val="accent1"/>
              </a:solidFill>
            </a:endParaRPr>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256" y="1628800"/>
            <a:ext cx="1490638" cy="2171843"/>
          </a:xfrm>
          <a:prstGeom prst="rect">
            <a:avLst/>
          </a:prstGeom>
        </p:spPr>
      </p:pic>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3933056"/>
            <a:ext cx="1502406" cy="2261435"/>
          </a:xfrm>
          <a:prstGeom prst="rect">
            <a:avLst/>
          </a:prstGeom>
        </p:spPr>
      </p:pic>
      <p:pic>
        <p:nvPicPr>
          <p:cNvPr id="11" name="Grafik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6255" y="3933056"/>
            <a:ext cx="1579707" cy="2261435"/>
          </a:xfrm>
          <a:prstGeom prst="rect">
            <a:avLst/>
          </a:prstGeom>
        </p:spPr>
      </p:pic>
      <p:pic>
        <p:nvPicPr>
          <p:cNvPr id="12" name="Grafik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60032" y="1628800"/>
            <a:ext cx="1454690" cy="2201432"/>
          </a:xfrm>
          <a:prstGeom prst="rect">
            <a:avLst/>
          </a:prstGeom>
        </p:spPr>
      </p:pic>
      <p:sp>
        <p:nvSpPr>
          <p:cNvPr id="14" name="Foliennummernplatzhalter 13"/>
          <p:cNvSpPr>
            <a:spLocks noGrp="1"/>
          </p:cNvSpPr>
          <p:nvPr>
            <p:ph type="sldNum" sz="quarter" idx="12"/>
          </p:nvPr>
        </p:nvSpPr>
        <p:spPr/>
        <p:txBody>
          <a:bodyPr/>
          <a:lstStyle/>
          <a:p>
            <a:fld id="{D0EC9390-AF0B-4B8A-AEF1-D7D99827B395}" type="slidenum">
              <a:rPr lang="de-DE" smtClean="0"/>
              <a:t>4</a:t>
            </a:fld>
            <a:endParaRPr lang="de-DE"/>
          </a:p>
        </p:txBody>
      </p:sp>
    </p:spTree>
    <p:extLst>
      <p:ext uri="{BB962C8B-B14F-4D97-AF65-F5344CB8AC3E}">
        <p14:creationId xmlns:p14="http://schemas.microsoft.com/office/powerpoint/2010/main" val="35045701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sz="2000" b="1" dirty="0" smtClean="0"/>
              <a:t>II. </a:t>
            </a:r>
            <a:r>
              <a:rPr lang="en-US" sz="2000" b="1" dirty="0" err="1" smtClean="0"/>
              <a:t>Woolfs</a:t>
            </a:r>
            <a:r>
              <a:rPr lang="en-US" sz="2000" b="1" dirty="0" smtClean="0"/>
              <a:t> </a:t>
            </a:r>
            <a:r>
              <a:rPr lang="en-US" sz="2000" b="1" dirty="0" err="1" smtClean="0"/>
              <a:t>Theorie</a:t>
            </a:r>
            <a:r>
              <a:rPr lang="en-US" sz="2000" b="1" dirty="0" smtClean="0"/>
              <a:t> des Essays: </a:t>
            </a:r>
            <a:br>
              <a:rPr lang="en-US" sz="2000" b="1" dirty="0" smtClean="0"/>
            </a:br>
            <a:r>
              <a:rPr lang="en-US" sz="2000" b="1" dirty="0" smtClean="0">
                <a:solidFill>
                  <a:schemeClr val="accent1"/>
                </a:solidFill>
              </a:rPr>
              <a:t>„about God or Spinoza, or about turtles and Cheapside“</a:t>
            </a:r>
            <a:endParaRPr lang="de-DE" sz="2000" b="1" dirty="0">
              <a:solidFill>
                <a:schemeClr val="accent1"/>
              </a:solidFill>
            </a:endParaRPr>
          </a:p>
        </p:txBody>
      </p:sp>
      <p:sp>
        <p:nvSpPr>
          <p:cNvPr id="4" name="Inhaltsplatzhalter 3"/>
          <p:cNvSpPr>
            <a:spLocks noGrp="1"/>
          </p:cNvSpPr>
          <p:nvPr>
            <p:ph sz="half" idx="1"/>
          </p:nvPr>
        </p:nvSpPr>
        <p:spPr/>
        <p:txBody>
          <a:bodyPr>
            <a:normAutofit/>
          </a:bodyPr>
          <a:lstStyle/>
          <a:p>
            <a:endParaRPr lang="de-DE" sz="1800" i="1" dirty="0" smtClean="0">
              <a:solidFill>
                <a:schemeClr val="accent1"/>
              </a:solidFill>
            </a:endParaRPr>
          </a:p>
          <a:p>
            <a:pPr>
              <a:lnSpc>
                <a:spcPts val="2000"/>
              </a:lnSpc>
            </a:pPr>
            <a:r>
              <a:rPr lang="de-DE" sz="1800" i="1" dirty="0" smtClean="0">
                <a:solidFill>
                  <a:schemeClr val="accent1"/>
                </a:solidFill>
              </a:rPr>
              <a:t>The Modern Essay</a:t>
            </a:r>
            <a:r>
              <a:rPr lang="de-DE" sz="1800" dirty="0" smtClean="0">
                <a:solidFill>
                  <a:schemeClr val="accent1"/>
                </a:solidFill>
              </a:rPr>
              <a:t> (1922)</a:t>
            </a:r>
          </a:p>
          <a:p>
            <a:pPr marL="0" indent="0">
              <a:lnSpc>
                <a:spcPts val="2000"/>
              </a:lnSpc>
              <a:buNone/>
            </a:pPr>
            <a:endParaRPr lang="en-US" sz="1800" dirty="0" smtClean="0"/>
          </a:p>
          <a:p>
            <a:pPr marL="0" indent="0">
              <a:lnSpc>
                <a:spcPts val="2000"/>
              </a:lnSpc>
              <a:buNone/>
            </a:pPr>
            <a:r>
              <a:rPr lang="en-US" sz="1800" dirty="0" smtClean="0"/>
              <a:t>„It should lay us under a spell with its first word, and we should only awake, refreshed, with its last. In the interval we may pass through the most various experiences of amusement, surprise, interest, indignation. We may soar to the heights of wisdom with Lamb or plunge to the depths of wisdom with Bacon, but we must never be roused”.</a:t>
            </a:r>
            <a:endParaRPr lang="de-DE" sz="1800" dirty="0"/>
          </a:p>
        </p:txBody>
      </p:sp>
      <p:sp>
        <p:nvSpPr>
          <p:cNvPr id="5" name="Inhaltsplatzhalter 4"/>
          <p:cNvSpPr>
            <a:spLocks noGrp="1"/>
          </p:cNvSpPr>
          <p:nvPr>
            <p:ph sz="half" idx="2"/>
          </p:nvPr>
        </p:nvSpPr>
        <p:spPr/>
        <p:txBody>
          <a:bodyPr>
            <a:normAutofit/>
          </a:bodyPr>
          <a:lstStyle/>
          <a:p>
            <a:pPr marL="0" indent="0">
              <a:buNone/>
            </a:pPr>
            <a:endParaRPr lang="de-DE" sz="1800" dirty="0" smtClean="0"/>
          </a:p>
          <a:p>
            <a:pPr marL="0" indent="0">
              <a:buNone/>
            </a:pPr>
            <a:endParaRPr lang="de-DE" sz="1800" dirty="0" smtClean="0"/>
          </a:p>
          <a:p>
            <a:pPr marL="0" indent="0">
              <a:lnSpc>
                <a:spcPts val="2000"/>
              </a:lnSpc>
              <a:buNone/>
            </a:pPr>
            <a:endParaRPr lang="de-DE" sz="1800" dirty="0" smtClean="0"/>
          </a:p>
          <a:p>
            <a:pPr marL="0" indent="0">
              <a:lnSpc>
                <a:spcPts val="2000"/>
              </a:lnSpc>
              <a:buNone/>
            </a:pPr>
            <a:r>
              <a:rPr lang="de-DE" sz="1800" dirty="0" smtClean="0"/>
              <a:t>„The </a:t>
            </a:r>
            <a:r>
              <a:rPr lang="de-DE" sz="1800" dirty="0" err="1" smtClean="0"/>
              <a:t>art</a:t>
            </a:r>
            <a:r>
              <a:rPr lang="de-DE" sz="1800" dirty="0" smtClean="0"/>
              <a:t> </a:t>
            </a:r>
            <a:r>
              <a:rPr lang="de-DE" sz="1800" dirty="0" err="1" smtClean="0"/>
              <a:t>of</a:t>
            </a:r>
            <a:r>
              <a:rPr lang="de-DE" sz="1800" dirty="0" smtClean="0"/>
              <a:t> </a:t>
            </a:r>
            <a:r>
              <a:rPr lang="de-DE" sz="1800" dirty="0" err="1" smtClean="0"/>
              <a:t>writing</a:t>
            </a:r>
            <a:r>
              <a:rPr lang="de-DE" sz="1800" dirty="0" smtClean="0"/>
              <a:t> </a:t>
            </a:r>
            <a:r>
              <a:rPr lang="de-DE" sz="1800" dirty="0" err="1" smtClean="0"/>
              <a:t>has</a:t>
            </a:r>
            <a:r>
              <a:rPr lang="de-DE" sz="1800" dirty="0" smtClean="0"/>
              <a:t> </a:t>
            </a:r>
            <a:r>
              <a:rPr lang="de-DE" sz="1800" dirty="0" err="1" smtClean="0"/>
              <a:t>for</a:t>
            </a:r>
            <a:r>
              <a:rPr lang="de-DE" sz="1800" dirty="0" smtClean="0"/>
              <a:t> </a:t>
            </a:r>
            <a:r>
              <a:rPr lang="de-DE" sz="1800" dirty="0" err="1" smtClean="0"/>
              <a:t>backbone</a:t>
            </a:r>
            <a:r>
              <a:rPr lang="de-DE" sz="1800" dirty="0" smtClean="0"/>
              <a:t> </a:t>
            </a:r>
            <a:r>
              <a:rPr lang="de-DE" sz="1800" dirty="0" err="1" smtClean="0"/>
              <a:t>some</a:t>
            </a:r>
            <a:r>
              <a:rPr lang="de-DE" sz="1800" dirty="0" smtClean="0"/>
              <a:t> </a:t>
            </a:r>
            <a:r>
              <a:rPr lang="de-DE" sz="1800" dirty="0" err="1" smtClean="0"/>
              <a:t>fierce</a:t>
            </a:r>
            <a:r>
              <a:rPr lang="de-DE" sz="1800" dirty="0" smtClean="0"/>
              <a:t> </a:t>
            </a:r>
            <a:r>
              <a:rPr lang="de-DE" sz="1800" dirty="0" err="1" smtClean="0"/>
              <a:t>attachment</a:t>
            </a:r>
            <a:r>
              <a:rPr lang="de-DE" sz="1800" dirty="0" smtClean="0"/>
              <a:t> </a:t>
            </a:r>
            <a:r>
              <a:rPr lang="de-DE" sz="1800" dirty="0" err="1" smtClean="0"/>
              <a:t>to</a:t>
            </a:r>
            <a:r>
              <a:rPr lang="de-DE" sz="1800" dirty="0" smtClean="0"/>
              <a:t> an </a:t>
            </a:r>
            <a:r>
              <a:rPr lang="de-DE" sz="1800" dirty="0" err="1" smtClean="0"/>
              <a:t>idea</a:t>
            </a:r>
            <a:r>
              <a:rPr lang="de-DE" sz="1800" dirty="0" smtClean="0"/>
              <a:t>. </a:t>
            </a:r>
            <a:r>
              <a:rPr lang="en-US" sz="1800" dirty="0" smtClean="0"/>
              <a:t>It is on the back of an idea, something believed in with conviction or seen with precision and thus compelling words to its shape” </a:t>
            </a:r>
          </a:p>
          <a:p>
            <a:pPr>
              <a:lnSpc>
                <a:spcPts val="2000"/>
              </a:lnSpc>
            </a:pPr>
            <a:endParaRPr lang="en-US" sz="1800" dirty="0" smtClean="0"/>
          </a:p>
          <a:p>
            <a:pPr marL="0" indent="0">
              <a:lnSpc>
                <a:spcPts val="2000"/>
              </a:lnSpc>
              <a:buNone/>
            </a:pPr>
            <a:r>
              <a:rPr lang="en-US" sz="1800" dirty="0" smtClean="0"/>
              <a:t>„Vague as all the definitions are, a good essay must have this permanent quality about it; it must draw its curtain round us, but it must be a curtain that shuts us in, not out.” </a:t>
            </a:r>
            <a:endParaRPr lang="de-DE" sz="1800" dirty="0"/>
          </a:p>
        </p:txBody>
      </p:sp>
      <p:sp>
        <p:nvSpPr>
          <p:cNvPr id="11" name="Foliennummernplatzhalter 10"/>
          <p:cNvSpPr>
            <a:spLocks noGrp="1"/>
          </p:cNvSpPr>
          <p:nvPr>
            <p:ph type="sldNum" sz="quarter" idx="12"/>
          </p:nvPr>
        </p:nvSpPr>
        <p:spPr/>
        <p:txBody>
          <a:bodyPr/>
          <a:lstStyle/>
          <a:p>
            <a:fld id="{D0EC9390-AF0B-4B8A-AEF1-D7D99827B395}" type="slidenum">
              <a:rPr lang="de-DE" smtClean="0"/>
              <a:t>5</a:t>
            </a:fld>
            <a:endParaRPr lang="de-DE"/>
          </a:p>
        </p:txBody>
      </p:sp>
    </p:spTree>
    <p:extLst>
      <p:ext uri="{BB962C8B-B14F-4D97-AF65-F5344CB8AC3E}">
        <p14:creationId xmlns:p14="http://schemas.microsoft.com/office/powerpoint/2010/main" val="35228075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sz="2000" b="1" dirty="0"/>
              <a:t>II. </a:t>
            </a:r>
            <a:r>
              <a:rPr lang="en-US" sz="2000" b="1" dirty="0" err="1"/>
              <a:t>Woolfs</a:t>
            </a:r>
            <a:r>
              <a:rPr lang="en-US" sz="2000" b="1" dirty="0"/>
              <a:t> </a:t>
            </a:r>
            <a:r>
              <a:rPr lang="en-US" sz="2000" b="1" dirty="0" err="1"/>
              <a:t>Theorie</a:t>
            </a:r>
            <a:r>
              <a:rPr lang="en-US" sz="2000" b="1" dirty="0"/>
              <a:t> des Essays: </a:t>
            </a:r>
            <a:br>
              <a:rPr lang="en-US" sz="2000" b="1" dirty="0"/>
            </a:br>
            <a:r>
              <a:rPr lang="en-US" sz="2000" b="1" dirty="0">
                <a:solidFill>
                  <a:schemeClr val="accent1"/>
                </a:solidFill>
              </a:rPr>
              <a:t>„about God or Spinoza, or about turtles and Cheapside“</a:t>
            </a:r>
            <a:endParaRPr lang="de-DE" sz="2000" dirty="0">
              <a:solidFill>
                <a:schemeClr val="accent1"/>
              </a:solidFill>
            </a:endParaRPr>
          </a:p>
        </p:txBody>
      </p:sp>
      <p:sp>
        <p:nvSpPr>
          <p:cNvPr id="4" name="Inhaltsplatzhalter 3"/>
          <p:cNvSpPr>
            <a:spLocks noGrp="1"/>
          </p:cNvSpPr>
          <p:nvPr>
            <p:ph sz="half" idx="1"/>
          </p:nvPr>
        </p:nvSpPr>
        <p:spPr/>
        <p:txBody>
          <a:bodyPr>
            <a:normAutofit/>
          </a:bodyPr>
          <a:lstStyle/>
          <a:p>
            <a:endParaRPr lang="de-DE" sz="1800" i="1" dirty="0" smtClean="0">
              <a:solidFill>
                <a:schemeClr val="accent1"/>
              </a:solidFill>
            </a:endParaRPr>
          </a:p>
          <a:p>
            <a:r>
              <a:rPr lang="de-DE" sz="1800" i="1" dirty="0" smtClean="0">
                <a:solidFill>
                  <a:schemeClr val="accent1"/>
                </a:solidFill>
              </a:rPr>
              <a:t>Women </a:t>
            </a:r>
            <a:r>
              <a:rPr lang="de-DE" sz="1800" i="1" dirty="0" err="1" smtClean="0">
                <a:solidFill>
                  <a:schemeClr val="accent1"/>
                </a:solidFill>
              </a:rPr>
              <a:t>and</a:t>
            </a:r>
            <a:r>
              <a:rPr lang="de-DE" sz="1800" i="1" dirty="0" smtClean="0">
                <a:solidFill>
                  <a:schemeClr val="accent1"/>
                </a:solidFill>
              </a:rPr>
              <a:t> Fiction</a:t>
            </a:r>
            <a:r>
              <a:rPr lang="de-DE" sz="1800" dirty="0" smtClean="0">
                <a:solidFill>
                  <a:schemeClr val="accent1"/>
                </a:solidFill>
              </a:rPr>
              <a:t> (1929)</a:t>
            </a:r>
          </a:p>
          <a:p>
            <a:endParaRPr lang="de-DE" sz="1800" dirty="0"/>
          </a:p>
          <a:p>
            <a:pPr marL="0" indent="0">
              <a:lnSpc>
                <a:spcPts val="2000"/>
              </a:lnSpc>
              <a:buNone/>
            </a:pPr>
            <a:r>
              <a:rPr lang="de-DE" sz="1800" dirty="0"/>
              <a:t>„</a:t>
            </a:r>
            <a:r>
              <a:rPr lang="de-DE" sz="1800" dirty="0" err="1"/>
              <a:t>For</a:t>
            </a:r>
            <a:r>
              <a:rPr lang="de-DE" sz="1800" dirty="0"/>
              <a:t> </a:t>
            </a:r>
            <a:r>
              <a:rPr lang="de-DE" sz="1800" dirty="0" err="1"/>
              <a:t>very</a:t>
            </a:r>
            <a:r>
              <a:rPr lang="de-DE" sz="1800" dirty="0"/>
              <a:t> </a:t>
            </a:r>
            <a:r>
              <a:rPr lang="de-DE" sz="1800" dirty="0" err="1"/>
              <a:t>little</a:t>
            </a:r>
            <a:r>
              <a:rPr lang="de-DE" sz="1800" dirty="0"/>
              <a:t> ist </a:t>
            </a:r>
            <a:r>
              <a:rPr lang="de-DE" sz="1800" dirty="0" err="1"/>
              <a:t>known</a:t>
            </a:r>
            <a:r>
              <a:rPr lang="de-DE" sz="1800" dirty="0"/>
              <a:t> </a:t>
            </a:r>
            <a:r>
              <a:rPr lang="de-DE" sz="1800" dirty="0" err="1"/>
              <a:t>about</a:t>
            </a:r>
            <a:r>
              <a:rPr lang="de-DE" sz="1800" dirty="0"/>
              <a:t> </a:t>
            </a:r>
            <a:r>
              <a:rPr lang="de-DE" sz="1800" dirty="0" err="1"/>
              <a:t>women</a:t>
            </a:r>
            <a:r>
              <a:rPr lang="de-DE" sz="1800" dirty="0"/>
              <a:t>. </a:t>
            </a:r>
            <a:r>
              <a:rPr lang="en-US" sz="1800" dirty="0"/>
              <a:t>The history of England is the history of the male line, not the female</a:t>
            </a:r>
            <a:r>
              <a:rPr lang="en-US" sz="1800" dirty="0" smtClean="0"/>
              <a:t>”.</a:t>
            </a:r>
          </a:p>
          <a:p>
            <a:pPr marL="0" indent="0">
              <a:lnSpc>
                <a:spcPts val="2000"/>
              </a:lnSpc>
              <a:buNone/>
            </a:pPr>
            <a:endParaRPr lang="en-US" sz="1800" dirty="0"/>
          </a:p>
          <a:p>
            <a:pPr marL="0" indent="0">
              <a:lnSpc>
                <a:spcPts val="2000"/>
              </a:lnSpc>
              <a:buNone/>
            </a:pPr>
            <a:r>
              <a:rPr lang="de-DE" sz="1800" dirty="0"/>
              <a:t>„</a:t>
            </a:r>
            <a:r>
              <a:rPr lang="de-DE" sz="1800" dirty="0" err="1"/>
              <a:t>And</a:t>
            </a:r>
            <a:r>
              <a:rPr lang="de-DE" sz="1800" dirty="0"/>
              <a:t> </a:t>
            </a:r>
            <a:r>
              <a:rPr lang="de-DE" sz="1800" dirty="0" err="1"/>
              <a:t>living</a:t>
            </a:r>
            <a:r>
              <a:rPr lang="de-DE" sz="1800" dirty="0"/>
              <a:t> </a:t>
            </a:r>
            <a:r>
              <a:rPr lang="de-DE" sz="1800" dirty="0" err="1"/>
              <a:t>as</a:t>
            </a:r>
            <a:r>
              <a:rPr lang="de-DE" sz="1800" dirty="0"/>
              <a:t> </a:t>
            </a:r>
            <a:r>
              <a:rPr lang="de-DE" sz="1800" dirty="0" err="1"/>
              <a:t>she</a:t>
            </a:r>
            <a:r>
              <a:rPr lang="de-DE" sz="1800" dirty="0"/>
              <a:t> </a:t>
            </a:r>
            <a:r>
              <a:rPr lang="de-DE" sz="1800" dirty="0" err="1"/>
              <a:t>did</a:t>
            </a:r>
            <a:r>
              <a:rPr lang="de-DE" sz="1800" dirty="0"/>
              <a:t> in the common </a:t>
            </a:r>
            <a:r>
              <a:rPr lang="de-DE" sz="1800" dirty="0" err="1"/>
              <a:t>sitting-room</a:t>
            </a:r>
            <a:r>
              <a:rPr lang="de-DE" sz="1800" dirty="0"/>
              <a:t>, </a:t>
            </a:r>
            <a:r>
              <a:rPr lang="de-DE" sz="1800" dirty="0" err="1"/>
              <a:t>surrounded</a:t>
            </a:r>
            <a:r>
              <a:rPr lang="de-DE" sz="1800" dirty="0"/>
              <a:t> </a:t>
            </a:r>
            <a:r>
              <a:rPr lang="de-DE" sz="1800" dirty="0" err="1"/>
              <a:t>by</a:t>
            </a:r>
            <a:r>
              <a:rPr lang="de-DE" sz="1800" dirty="0"/>
              <a:t> </a:t>
            </a:r>
            <a:r>
              <a:rPr lang="de-DE" sz="1800" dirty="0" err="1"/>
              <a:t>people</a:t>
            </a:r>
            <a:r>
              <a:rPr lang="de-DE" sz="1800" dirty="0"/>
              <a:t>, a </a:t>
            </a:r>
            <a:r>
              <a:rPr lang="de-DE" sz="1800" dirty="0" err="1"/>
              <a:t>woman</a:t>
            </a:r>
            <a:r>
              <a:rPr lang="de-DE" sz="1800" dirty="0"/>
              <a:t> was </a:t>
            </a:r>
            <a:r>
              <a:rPr lang="de-DE" sz="1800" dirty="0" err="1"/>
              <a:t>trained</a:t>
            </a:r>
            <a:r>
              <a:rPr lang="de-DE" sz="1800" dirty="0"/>
              <a:t> </a:t>
            </a:r>
            <a:r>
              <a:rPr lang="de-DE" sz="1800" dirty="0" err="1"/>
              <a:t>to</a:t>
            </a:r>
            <a:r>
              <a:rPr lang="de-DE" sz="1800" dirty="0"/>
              <a:t> </a:t>
            </a:r>
            <a:r>
              <a:rPr lang="de-DE" sz="1800" dirty="0" err="1"/>
              <a:t>use</a:t>
            </a:r>
            <a:r>
              <a:rPr lang="de-DE" sz="1800" dirty="0"/>
              <a:t> her </a:t>
            </a:r>
            <a:r>
              <a:rPr lang="de-DE" sz="1800" dirty="0" err="1"/>
              <a:t>mind</a:t>
            </a:r>
            <a:r>
              <a:rPr lang="de-DE" sz="1800" dirty="0"/>
              <a:t> in </a:t>
            </a:r>
            <a:r>
              <a:rPr lang="de-DE" sz="1800" dirty="0" err="1"/>
              <a:t>observation</a:t>
            </a:r>
            <a:r>
              <a:rPr lang="de-DE" sz="1800" dirty="0"/>
              <a:t> und upon the </a:t>
            </a:r>
            <a:r>
              <a:rPr lang="de-DE" sz="1800" dirty="0" err="1"/>
              <a:t>analysis</a:t>
            </a:r>
            <a:r>
              <a:rPr lang="de-DE" sz="1800" dirty="0"/>
              <a:t> </a:t>
            </a:r>
            <a:r>
              <a:rPr lang="de-DE" sz="1800" dirty="0" err="1"/>
              <a:t>of</a:t>
            </a:r>
            <a:r>
              <a:rPr lang="de-DE" sz="1800" dirty="0"/>
              <a:t> </a:t>
            </a:r>
            <a:r>
              <a:rPr lang="de-DE" sz="1800" dirty="0" err="1"/>
              <a:t>character</a:t>
            </a:r>
            <a:r>
              <a:rPr lang="de-DE" sz="1800" dirty="0"/>
              <a:t>. </a:t>
            </a:r>
            <a:r>
              <a:rPr lang="en-US" sz="1800" dirty="0"/>
              <a:t>She was trained to be a novelist and not to be a poet”</a:t>
            </a:r>
            <a:endParaRPr lang="de-DE" sz="1800" dirty="0"/>
          </a:p>
        </p:txBody>
      </p:sp>
      <p:sp>
        <p:nvSpPr>
          <p:cNvPr id="5" name="Inhaltsplatzhalter 4"/>
          <p:cNvSpPr>
            <a:spLocks noGrp="1"/>
          </p:cNvSpPr>
          <p:nvPr>
            <p:ph sz="half" idx="2"/>
          </p:nvPr>
        </p:nvSpPr>
        <p:spPr>
          <a:xfrm>
            <a:off x="4800600" y="1556792"/>
            <a:ext cx="4038600" cy="4496536"/>
          </a:xfrm>
        </p:spPr>
        <p:txBody>
          <a:bodyPr/>
          <a:lstStyle/>
          <a:p>
            <a:endParaRPr lang="de-DE" dirty="0" smtClean="0"/>
          </a:p>
          <a:p>
            <a:pPr marL="0" indent="0">
              <a:buNone/>
            </a:pPr>
            <a:endParaRPr lang="de-DE" sz="1800" dirty="0" smtClean="0"/>
          </a:p>
          <a:p>
            <a:pPr marL="0" indent="0">
              <a:lnSpc>
                <a:spcPts val="2000"/>
              </a:lnSpc>
              <a:buNone/>
            </a:pPr>
            <a:r>
              <a:rPr lang="de-DE" sz="1800" dirty="0" smtClean="0"/>
              <a:t>„</a:t>
            </a:r>
            <a:r>
              <a:rPr lang="de-DE" sz="1800" dirty="0" err="1"/>
              <a:t>It</a:t>
            </a:r>
            <a:r>
              <a:rPr lang="de-DE" sz="1800" dirty="0"/>
              <a:t> </a:t>
            </a:r>
            <a:r>
              <a:rPr lang="de-DE" sz="1800" dirty="0" err="1"/>
              <a:t>is</a:t>
            </a:r>
            <a:r>
              <a:rPr lang="de-DE" sz="1800" dirty="0"/>
              <a:t> a </a:t>
            </a:r>
            <a:r>
              <a:rPr lang="de-DE" sz="1800" dirty="0" err="1"/>
              <a:t>sentence</a:t>
            </a:r>
            <a:r>
              <a:rPr lang="de-DE" sz="1800" dirty="0"/>
              <a:t> </a:t>
            </a:r>
            <a:r>
              <a:rPr lang="de-DE" sz="1800" dirty="0" err="1"/>
              <a:t>by</a:t>
            </a:r>
            <a:r>
              <a:rPr lang="de-DE" sz="1800" dirty="0"/>
              <a:t> a man; </a:t>
            </a:r>
            <a:r>
              <a:rPr lang="de-DE" sz="1800" dirty="0" err="1"/>
              <a:t>it</a:t>
            </a:r>
            <a:r>
              <a:rPr lang="de-DE" sz="1800" dirty="0"/>
              <a:t> </a:t>
            </a:r>
            <a:r>
              <a:rPr lang="de-DE" sz="1800" dirty="0" err="1"/>
              <a:t>is</a:t>
            </a:r>
            <a:r>
              <a:rPr lang="de-DE" sz="1800" dirty="0"/>
              <a:t> </a:t>
            </a:r>
            <a:r>
              <a:rPr lang="de-DE" sz="1800" dirty="0" err="1"/>
              <a:t>to</a:t>
            </a:r>
            <a:r>
              <a:rPr lang="de-DE" sz="1800" dirty="0"/>
              <a:t> </a:t>
            </a:r>
            <a:r>
              <a:rPr lang="de-DE" sz="1800" dirty="0" err="1"/>
              <a:t>loose</a:t>
            </a:r>
            <a:r>
              <a:rPr lang="de-DE" sz="1800" dirty="0"/>
              <a:t>, </a:t>
            </a:r>
            <a:r>
              <a:rPr lang="de-DE" sz="1800" dirty="0" err="1"/>
              <a:t>to</a:t>
            </a:r>
            <a:r>
              <a:rPr lang="de-DE" sz="1800" dirty="0"/>
              <a:t> heavy, </a:t>
            </a:r>
            <a:r>
              <a:rPr lang="de-DE" sz="1800" dirty="0" err="1"/>
              <a:t>to</a:t>
            </a:r>
            <a:r>
              <a:rPr lang="de-DE" sz="1800" dirty="0"/>
              <a:t> </a:t>
            </a:r>
            <a:r>
              <a:rPr lang="de-DE" sz="1800" dirty="0" err="1"/>
              <a:t>pompous</a:t>
            </a:r>
            <a:r>
              <a:rPr lang="de-DE" sz="1800" dirty="0"/>
              <a:t> </a:t>
            </a:r>
            <a:r>
              <a:rPr lang="de-DE" sz="1800" dirty="0" err="1"/>
              <a:t>for</a:t>
            </a:r>
            <a:r>
              <a:rPr lang="de-DE" sz="1800" dirty="0"/>
              <a:t> a </a:t>
            </a:r>
            <a:r>
              <a:rPr lang="de-DE" sz="1800" dirty="0" err="1"/>
              <a:t>woman’s</a:t>
            </a:r>
            <a:r>
              <a:rPr lang="de-DE" sz="1800" dirty="0"/>
              <a:t> </a:t>
            </a:r>
            <a:r>
              <a:rPr lang="de-DE" sz="1800" dirty="0" err="1"/>
              <a:t>use</a:t>
            </a:r>
            <a:r>
              <a:rPr lang="de-DE" sz="1800" dirty="0"/>
              <a:t>“. </a:t>
            </a:r>
            <a:endParaRPr lang="de-DE" sz="1800" dirty="0" smtClean="0"/>
          </a:p>
          <a:p>
            <a:pPr>
              <a:lnSpc>
                <a:spcPts val="2000"/>
              </a:lnSpc>
            </a:pPr>
            <a:endParaRPr lang="de-DE" sz="1800" dirty="0"/>
          </a:p>
          <a:p>
            <a:pPr marL="0" indent="0">
              <a:lnSpc>
                <a:spcPts val="2000"/>
              </a:lnSpc>
              <a:buNone/>
            </a:pPr>
            <a:endParaRPr lang="de-DE" sz="1800" dirty="0" smtClean="0"/>
          </a:p>
          <a:p>
            <a:pPr marL="0" indent="0">
              <a:lnSpc>
                <a:spcPts val="2000"/>
              </a:lnSpc>
              <a:buNone/>
            </a:pPr>
            <a:r>
              <a:rPr lang="de-DE" sz="1800" dirty="0" smtClean="0"/>
              <a:t>„</a:t>
            </a:r>
            <a:r>
              <a:rPr lang="de-DE" sz="1800" dirty="0" err="1"/>
              <a:t>She</a:t>
            </a:r>
            <a:r>
              <a:rPr lang="de-DE" sz="1800" dirty="0"/>
              <a:t> will find </a:t>
            </a:r>
            <a:r>
              <a:rPr lang="de-DE" sz="1800" dirty="0" err="1"/>
              <a:t>that</a:t>
            </a:r>
            <a:r>
              <a:rPr lang="de-DE" sz="1800" dirty="0"/>
              <a:t> </a:t>
            </a:r>
            <a:r>
              <a:rPr lang="de-DE" sz="1800" dirty="0" err="1" smtClean="0"/>
              <a:t>she</a:t>
            </a:r>
            <a:r>
              <a:rPr lang="de-DE" sz="1800" dirty="0" smtClean="0"/>
              <a:t> </a:t>
            </a:r>
            <a:r>
              <a:rPr lang="de-DE" sz="1800" dirty="0" err="1" smtClean="0"/>
              <a:t>is</a:t>
            </a:r>
            <a:r>
              <a:rPr lang="de-DE" sz="1800" dirty="0" smtClean="0"/>
              <a:t> </a:t>
            </a:r>
            <a:r>
              <a:rPr lang="de-DE" sz="1800" dirty="0" err="1" smtClean="0"/>
              <a:t>perpetually</a:t>
            </a:r>
            <a:r>
              <a:rPr lang="de-DE" sz="1800" dirty="0" smtClean="0"/>
              <a:t> </a:t>
            </a:r>
            <a:r>
              <a:rPr lang="de-DE" sz="1800" dirty="0" err="1"/>
              <a:t>wishing</a:t>
            </a:r>
            <a:r>
              <a:rPr lang="de-DE" sz="1800" dirty="0"/>
              <a:t> </a:t>
            </a:r>
            <a:r>
              <a:rPr lang="de-DE" sz="1800" dirty="0" err="1" smtClean="0"/>
              <a:t>to</a:t>
            </a:r>
            <a:r>
              <a:rPr lang="de-DE" sz="1800" dirty="0" smtClean="0"/>
              <a:t> </a:t>
            </a:r>
            <a:r>
              <a:rPr lang="de-DE" sz="1800" dirty="0"/>
              <a:t>alter the </a:t>
            </a:r>
            <a:r>
              <a:rPr lang="de-DE" sz="1800" dirty="0" err="1"/>
              <a:t>established</a:t>
            </a:r>
            <a:r>
              <a:rPr lang="de-DE" sz="1800" dirty="0"/>
              <a:t> </a:t>
            </a:r>
            <a:r>
              <a:rPr lang="de-DE" sz="1800" dirty="0" err="1"/>
              <a:t>values</a:t>
            </a:r>
            <a:r>
              <a:rPr lang="de-DE" sz="1800" dirty="0"/>
              <a:t> – </a:t>
            </a:r>
            <a:r>
              <a:rPr lang="de-DE" sz="1800" dirty="0" err="1"/>
              <a:t>to</a:t>
            </a:r>
            <a:r>
              <a:rPr lang="de-DE" sz="1800" dirty="0"/>
              <a:t> </a:t>
            </a:r>
            <a:r>
              <a:rPr lang="de-DE" sz="1800" dirty="0" err="1"/>
              <a:t>make</a:t>
            </a:r>
            <a:r>
              <a:rPr lang="de-DE" sz="1800" dirty="0"/>
              <a:t> </a:t>
            </a:r>
            <a:r>
              <a:rPr lang="de-DE" sz="1800" dirty="0" err="1"/>
              <a:t>serious</a:t>
            </a:r>
            <a:r>
              <a:rPr lang="de-DE" sz="1800" dirty="0"/>
              <a:t> </a:t>
            </a:r>
            <a:r>
              <a:rPr lang="de-DE" sz="1800" dirty="0" err="1"/>
              <a:t>what</a:t>
            </a:r>
            <a:r>
              <a:rPr lang="de-DE" sz="1800" dirty="0"/>
              <a:t> </a:t>
            </a:r>
            <a:r>
              <a:rPr lang="de-DE" sz="1800" dirty="0" err="1"/>
              <a:t>appears</a:t>
            </a:r>
            <a:r>
              <a:rPr lang="de-DE" sz="1800" dirty="0"/>
              <a:t> </a:t>
            </a:r>
            <a:r>
              <a:rPr lang="de-DE" sz="1800" dirty="0" err="1"/>
              <a:t>insignificant</a:t>
            </a:r>
            <a:r>
              <a:rPr lang="de-DE" sz="1800" dirty="0"/>
              <a:t> </a:t>
            </a:r>
            <a:r>
              <a:rPr lang="de-DE" sz="1800" dirty="0" err="1"/>
              <a:t>to</a:t>
            </a:r>
            <a:r>
              <a:rPr lang="de-DE" sz="1800" dirty="0"/>
              <a:t> a man, </a:t>
            </a:r>
            <a:r>
              <a:rPr lang="de-DE" sz="1800" dirty="0" err="1"/>
              <a:t>and</a:t>
            </a:r>
            <a:r>
              <a:rPr lang="de-DE" sz="1800" dirty="0"/>
              <a:t> trivial </a:t>
            </a:r>
            <a:r>
              <a:rPr lang="de-DE" sz="1800" dirty="0" err="1"/>
              <a:t>what</a:t>
            </a:r>
            <a:r>
              <a:rPr lang="de-DE" sz="1800" dirty="0"/>
              <a:t> </a:t>
            </a:r>
            <a:r>
              <a:rPr lang="de-DE" sz="1800" dirty="0" err="1"/>
              <a:t>is</a:t>
            </a:r>
            <a:r>
              <a:rPr lang="de-DE" sz="1800" dirty="0"/>
              <a:t> </a:t>
            </a:r>
            <a:r>
              <a:rPr lang="de-DE" sz="1800" dirty="0" err="1"/>
              <a:t>to</a:t>
            </a:r>
            <a:r>
              <a:rPr lang="de-DE" sz="1800" dirty="0"/>
              <a:t> </a:t>
            </a:r>
            <a:r>
              <a:rPr lang="de-DE" sz="1800" dirty="0" err="1"/>
              <a:t>him</a:t>
            </a:r>
            <a:r>
              <a:rPr lang="de-DE" sz="1800" dirty="0"/>
              <a:t> </a:t>
            </a:r>
            <a:r>
              <a:rPr lang="de-DE" sz="1800" dirty="0" err="1"/>
              <a:t>important</a:t>
            </a:r>
            <a:r>
              <a:rPr lang="de-DE" sz="1800" dirty="0"/>
              <a:t>“.</a:t>
            </a:r>
          </a:p>
          <a:p>
            <a:pPr>
              <a:lnSpc>
                <a:spcPts val="2000"/>
              </a:lnSpc>
            </a:pPr>
            <a:endParaRPr lang="de-DE" sz="1800" dirty="0"/>
          </a:p>
        </p:txBody>
      </p:sp>
      <p:sp>
        <p:nvSpPr>
          <p:cNvPr id="7" name="Foliennummernplatzhalter 6"/>
          <p:cNvSpPr>
            <a:spLocks noGrp="1"/>
          </p:cNvSpPr>
          <p:nvPr>
            <p:ph type="sldNum" sz="quarter" idx="12"/>
          </p:nvPr>
        </p:nvSpPr>
        <p:spPr/>
        <p:txBody>
          <a:bodyPr/>
          <a:lstStyle/>
          <a:p>
            <a:fld id="{D0EC9390-AF0B-4B8A-AEF1-D7D99827B395}" type="slidenum">
              <a:rPr lang="de-DE" smtClean="0"/>
              <a:t>6</a:t>
            </a:fld>
            <a:endParaRPr lang="de-DE"/>
          </a:p>
        </p:txBody>
      </p:sp>
    </p:spTree>
    <p:extLst>
      <p:ext uri="{BB962C8B-B14F-4D97-AF65-F5344CB8AC3E}">
        <p14:creationId xmlns:p14="http://schemas.microsoft.com/office/powerpoint/2010/main" val="8055379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III. Der </a:t>
            </a:r>
            <a:r>
              <a:rPr lang="de-DE" sz="2000" b="1" dirty="0"/>
              <a:t>freie Essay – Zwei </a:t>
            </a:r>
            <a:r>
              <a:rPr lang="de-DE" sz="2000" b="1" dirty="0" smtClean="0"/>
              <a:t>Beispiele</a:t>
            </a:r>
            <a:endParaRPr lang="de-DE" sz="2000" b="1" dirty="0"/>
          </a:p>
        </p:txBody>
      </p:sp>
      <p:sp>
        <p:nvSpPr>
          <p:cNvPr id="4" name="Inhaltsplatzhalter 3"/>
          <p:cNvSpPr>
            <a:spLocks noGrp="1"/>
          </p:cNvSpPr>
          <p:nvPr>
            <p:ph sz="half" idx="1"/>
          </p:nvPr>
        </p:nvSpPr>
        <p:spPr>
          <a:xfrm>
            <a:off x="323528" y="1412776"/>
            <a:ext cx="4038600" cy="5112568"/>
          </a:xfrm>
        </p:spPr>
        <p:txBody>
          <a:bodyPr>
            <a:normAutofit/>
          </a:bodyPr>
          <a:lstStyle/>
          <a:p>
            <a:pPr marL="0" indent="0">
              <a:lnSpc>
                <a:spcPts val="2000"/>
              </a:lnSpc>
              <a:buNone/>
            </a:pPr>
            <a:r>
              <a:rPr lang="de-DE" sz="1800" i="1" dirty="0">
                <a:solidFill>
                  <a:schemeClr val="accent1"/>
                </a:solidFill>
              </a:rPr>
              <a:t>Street </a:t>
            </a:r>
            <a:r>
              <a:rPr lang="de-DE" sz="1800" i="1" dirty="0" err="1">
                <a:solidFill>
                  <a:schemeClr val="accent1"/>
                </a:solidFill>
              </a:rPr>
              <a:t>Haunting</a:t>
            </a:r>
            <a:r>
              <a:rPr lang="de-DE" sz="1800" i="1" dirty="0">
                <a:solidFill>
                  <a:schemeClr val="accent1"/>
                </a:solidFill>
              </a:rPr>
              <a:t>: A London </a:t>
            </a:r>
            <a:r>
              <a:rPr lang="de-DE" sz="1800" i="1" dirty="0" err="1" smtClean="0">
                <a:solidFill>
                  <a:schemeClr val="accent1"/>
                </a:solidFill>
              </a:rPr>
              <a:t>Adventure</a:t>
            </a:r>
            <a:r>
              <a:rPr lang="de-DE" sz="1800" i="1" dirty="0" smtClean="0">
                <a:solidFill>
                  <a:schemeClr val="accent1"/>
                </a:solidFill>
              </a:rPr>
              <a:t> (1927)</a:t>
            </a:r>
          </a:p>
          <a:p>
            <a:pPr marL="0" indent="0">
              <a:lnSpc>
                <a:spcPts val="2000"/>
              </a:lnSpc>
              <a:buNone/>
            </a:pPr>
            <a:endParaRPr lang="de-DE" sz="1800" i="1" dirty="0">
              <a:solidFill>
                <a:schemeClr val="accent1"/>
              </a:solidFill>
            </a:endParaRPr>
          </a:p>
          <a:p>
            <a:pPr marL="0" indent="0">
              <a:lnSpc>
                <a:spcPts val="2000"/>
              </a:lnSpc>
              <a:buNone/>
            </a:pPr>
            <a:r>
              <a:rPr lang="en-US" sz="1800" dirty="0"/>
              <a:t>„For there we sit surrounded by objects which perpetually express the oddity of our own temperaments and enforce the memories of our own experience“ </a:t>
            </a:r>
            <a:endParaRPr lang="en-US" sz="1800" dirty="0" smtClean="0"/>
          </a:p>
          <a:p>
            <a:pPr marL="0" indent="0">
              <a:lnSpc>
                <a:spcPts val="2000"/>
              </a:lnSpc>
              <a:buNone/>
            </a:pPr>
            <a:endParaRPr lang="en-US" sz="1800" dirty="0">
              <a:solidFill>
                <a:schemeClr val="accent1"/>
              </a:solidFill>
            </a:endParaRPr>
          </a:p>
          <a:p>
            <a:pPr marL="0" indent="0">
              <a:lnSpc>
                <a:spcPts val="2000"/>
              </a:lnSpc>
              <a:buNone/>
            </a:pPr>
            <a:r>
              <a:rPr lang="de-DE" sz="1800" dirty="0"/>
              <a:t>„</a:t>
            </a:r>
            <a:r>
              <a:rPr lang="de-DE" sz="1800" dirty="0" err="1"/>
              <a:t>Where</a:t>
            </a:r>
            <a:r>
              <a:rPr lang="de-DE" sz="1800" dirty="0"/>
              <a:t> </a:t>
            </a:r>
            <a:r>
              <a:rPr lang="de-DE" sz="1800" dirty="0" err="1"/>
              <a:t>we</a:t>
            </a:r>
            <a:r>
              <a:rPr lang="de-DE" sz="1800" dirty="0"/>
              <a:t> </a:t>
            </a:r>
            <a:r>
              <a:rPr lang="de-DE" sz="1800" dirty="0" err="1"/>
              <a:t>may</a:t>
            </a:r>
            <a:r>
              <a:rPr lang="de-DE" sz="1800" dirty="0"/>
              <a:t> </a:t>
            </a:r>
            <a:r>
              <a:rPr lang="de-DE" sz="1800" dirty="0" err="1"/>
              <a:t>ask</a:t>
            </a:r>
            <a:r>
              <a:rPr lang="de-DE" sz="1800" dirty="0"/>
              <a:t>, </a:t>
            </a:r>
            <a:r>
              <a:rPr lang="de-DE" sz="1800" dirty="0" err="1"/>
              <a:t>as</a:t>
            </a:r>
            <a:r>
              <a:rPr lang="de-DE" sz="1800" dirty="0"/>
              <a:t> </a:t>
            </a:r>
            <a:r>
              <a:rPr lang="de-DE" sz="1800" dirty="0" err="1"/>
              <a:t>we</a:t>
            </a:r>
            <a:r>
              <a:rPr lang="de-DE" sz="1800" dirty="0"/>
              <a:t> </a:t>
            </a:r>
            <a:r>
              <a:rPr lang="de-DE" sz="1800" dirty="0" err="1"/>
              <a:t>raise</a:t>
            </a:r>
            <a:r>
              <a:rPr lang="de-DE" sz="1800" dirty="0"/>
              <a:t> </a:t>
            </a:r>
            <a:r>
              <a:rPr lang="de-DE" sz="1800" dirty="0" err="1"/>
              <a:t>our</a:t>
            </a:r>
            <a:r>
              <a:rPr lang="de-DE" sz="1800" dirty="0"/>
              <a:t> </a:t>
            </a:r>
            <a:r>
              <a:rPr lang="de-DE" sz="1800" dirty="0" err="1"/>
              <a:t>left</a:t>
            </a:r>
            <a:r>
              <a:rPr lang="de-DE" sz="1800" dirty="0"/>
              <a:t> </a:t>
            </a:r>
            <a:r>
              <a:rPr lang="de-DE" sz="1800" dirty="0" err="1"/>
              <a:t>foot</a:t>
            </a:r>
            <a:r>
              <a:rPr lang="de-DE" sz="1800" dirty="0"/>
              <a:t> </a:t>
            </a:r>
            <a:r>
              <a:rPr lang="de-DE" sz="1800" dirty="0" err="1"/>
              <a:t>obediently</a:t>
            </a:r>
            <a:r>
              <a:rPr lang="de-DE" sz="1800" dirty="0"/>
              <a:t> upon the stand, ‚</a:t>
            </a:r>
            <a:r>
              <a:rPr lang="de-DE" sz="1800" dirty="0" err="1"/>
              <a:t>What</a:t>
            </a:r>
            <a:r>
              <a:rPr lang="de-DE" sz="1800" dirty="0"/>
              <a:t>, </a:t>
            </a:r>
            <a:r>
              <a:rPr lang="de-DE" sz="1800" dirty="0" err="1"/>
              <a:t>then</a:t>
            </a:r>
            <a:r>
              <a:rPr lang="de-DE" sz="1800" dirty="0"/>
              <a:t>, </a:t>
            </a:r>
            <a:r>
              <a:rPr lang="de-DE" sz="1800" dirty="0" err="1"/>
              <a:t>is</a:t>
            </a:r>
            <a:r>
              <a:rPr lang="de-DE" sz="1800" dirty="0"/>
              <a:t> </a:t>
            </a:r>
            <a:r>
              <a:rPr lang="de-DE" sz="1800" dirty="0" err="1"/>
              <a:t>it</a:t>
            </a:r>
            <a:r>
              <a:rPr lang="de-DE" sz="1800" dirty="0"/>
              <a:t> </a:t>
            </a:r>
            <a:r>
              <a:rPr lang="de-DE" sz="1800" dirty="0" err="1"/>
              <a:t>like</a:t>
            </a:r>
            <a:r>
              <a:rPr lang="de-DE" sz="1800" dirty="0"/>
              <a:t> </a:t>
            </a:r>
            <a:r>
              <a:rPr lang="de-DE" sz="1800" dirty="0" err="1"/>
              <a:t>to</a:t>
            </a:r>
            <a:r>
              <a:rPr lang="de-DE" sz="1800" dirty="0"/>
              <a:t> </a:t>
            </a:r>
            <a:r>
              <a:rPr lang="de-DE" sz="1800" dirty="0" err="1"/>
              <a:t>be</a:t>
            </a:r>
            <a:r>
              <a:rPr lang="de-DE" sz="1800" dirty="0"/>
              <a:t> a </a:t>
            </a:r>
            <a:r>
              <a:rPr lang="de-DE" sz="1800" dirty="0" err="1"/>
              <a:t>dwarf</a:t>
            </a:r>
            <a:r>
              <a:rPr lang="de-DE" sz="1800" dirty="0" smtClean="0"/>
              <a:t>?‘“</a:t>
            </a:r>
          </a:p>
          <a:p>
            <a:pPr marL="0" indent="0">
              <a:lnSpc>
                <a:spcPts val="2000"/>
              </a:lnSpc>
              <a:buNone/>
            </a:pPr>
            <a:endParaRPr lang="de-DE" sz="1800" dirty="0">
              <a:solidFill>
                <a:schemeClr val="accent1"/>
              </a:solidFill>
            </a:endParaRPr>
          </a:p>
          <a:p>
            <a:pPr marL="0" indent="0">
              <a:lnSpc>
                <a:spcPts val="2000"/>
              </a:lnSpc>
              <a:buNone/>
            </a:pPr>
            <a:r>
              <a:rPr lang="de-DE" sz="1800" dirty="0" smtClean="0"/>
              <a:t>„</a:t>
            </a:r>
            <a:r>
              <a:rPr lang="de-DE" sz="1800" dirty="0" err="1"/>
              <a:t>Indeed</a:t>
            </a:r>
            <a:r>
              <a:rPr lang="de-DE" sz="1800" dirty="0"/>
              <a:t>, the </a:t>
            </a:r>
            <a:r>
              <a:rPr lang="de-DE" sz="1800" dirty="0" err="1"/>
              <a:t>dwarf</a:t>
            </a:r>
            <a:r>
              <a:rPr lang="de-DE" sz="1800" dirty="0"/>
              <a:t> </a:t>
            </a:r>
            <a:r>
              <a:rPr lang="de-DE" sz="1800" dirty="0" err="1"/>
              <a:t>had</a:t>
            </a:r>
            <a:r>
              <a:rPr lang="de-DE" sz="1800" dirty="0"/>
              <a:t> </a:t>
            </a:r>
            <a:r>
              <a:rPr lang="de-DE" sz="1800" dirty="0" err="1"/>
              <a:t>started</a:t>
            </a:r>
            <a:r>
              <a:rPr lang="de-DE" sz="1800" dirty="0"/>
              <a:t> a </a:t>
            </a:r>
            <a:r>
              <a:rPr lang="de-DE" sz="1800" dirty="0" err="1"/>
              <a:t>hobbling</a:t>
            </a:r>
            <a:r>
              <a:rPr lang="de-DE" sz="1800" dirty="0"/>
              <a:t> </a:t>
            </a:r>
            <a:r>
              <a:rPr lang="de-DE" sz="1800" dirty="0" err="1"/>
              <a:t>grotesque</a:t>
            </a:r>
            <a:r>
              <a:rPr lang="de-DE" sz="1800" dirty="0"/>
              <a:t> </a:t>
            </a:r>
            <a:r>
              <a:rPr lang="de-DE" sz="1800" dirty="0" err="1"/>
              <a:t>dance</a:t>
            </a:r>
            <a:r>
              <a:rPr lang="de-DE" sz="1800" dirty="0"/>
              <a:t> </a:t>
            </a:r>
            <a:r>
              <a:rPr lang="de-DE" sz="1800" dirty="0" err="1"/>
              <a:t>to</a:t>
            </a:r>
            <a:r>
              <a:rPr lang="de-DE" sz="1800" dirty="0"/>
              <a:t> </a:t>
            </a:r>
            <a:r>
              <a:rPr lang="de-DE" sz="1800" dirty="0" err="1"/>
              <a:t>which</a:t>
            </a:r>
            <a:r>
              <a:rPr lang="de-DE" sz="1800" dirty="0"/>
              <a:t> </a:t>
            </a:r>
            <a:r>
              <a:rPr lang="de-DE" sz="1800" dirty="0" err="1"/>
              <a:t>everybody</a:t>
            </a:r>
            <a:r>
              <a:rPr lang="de-DE" sz="1800" dirty="0"/>
              <a:t> in the </a:t>
            </a:r>
            <a:r>
              <a:rPr lang="de-DE" sz="1800" dirty="0" err="1"/>
              <a:t>street</a:t>
            </a:r>
            <a:r>
              <a:rPr lang="de-DE" sz="1800" dirty="0"/>
              <a:t> </a:t>
            </a:r>
            <a:r>
              <a:rPr lang="de-DE" sz="1800" dirty="0" err="1"/>
              <a:t>now</a:t>
            </a:r>
            <a:r>
              <a:rPr lang="de-DE" sz="1800" dirty="0"/>
              <a:t> </a:t>
            </a:r>
            <a:r>
              <a:rPr lang="de-DE" sz="1800" dirty="0" err="1"/>
              <a:t>conformed</a:t>
            </a:r>
            <a:r>
              <a:rPr lang="de-DE" sz="1800" dirty="0" smtClean="0"/>
              <a:t>“</a:t>
            </a:r>
          </a:p>
          <a:p>
            <a:pPr marL="0" indent="0">
              <a:lnSpc>
                <a:spcPts val="2000"/>
              </a:lnSpc>
              <a:buNone/>
            </a:pPr>
            <a:endParaRPr lang="de-DE" sz="1800" dirty="0" smtClean="0"/>
          </a:p>
          <a:p>
            <a:endParaRPr lang="de-DE" dirty="0"/>
          </a:p>
        </p:txBody>
      </p:sp>
      <p:sp>
        <p:nvSpPr>
          <p:cNvPr id="5" name="Inhaltsplatzhalter 4"/>
          <p:cNvSpPr>
            <a:spLocks noGrp="1"/>
          </p:cNvSpPr>
          <p:nvPr>
            <p:ph sz="half" idx="2"/>
          </p:nvPr>
        </p:nvSpPr>
        <p:spPr>
          <a:xfrm>
            <a:off x="4800600" y="1556792"/>
            <a:ext cx="4038600" cy="4496536"/>
          </a:xfrm>
        </p:spPr>
        <p:txBody>
          <a:bodyPr>
            <a:normAutofit/>
          </a:bodyPr>
          <a:lstStyle/>
          <a:p>
            <a:pPr marL="0" indent="0">
              <a:buNone/>
            </a:pPr>
            <a:endParaRPr lang="de-DE" sz="1800" dirty="0"/>
          </a:p>
          <a:p>
            <a:pPr marL="0" indent="0">
              <a:lnSpc>
                <a:spcPts val="2000"/>
              </a:lnSpc>
              <a:buNone/>
            </a:pPr>
            <a:endParaRPr lang="de-DE" sz="1800" dirty="0" smtClean="0"/>
          </a:p>
          <a:p>
            <a:pPr marL="0" indent="0">
              <a:lnSpc>
                <a:spcPts val="2000"/>
              </a:lnSpc>
              <a:buNone/>
            </a:pPr>
            <a:r>
              <a:rPr lang="de-DE" sz="1800" dirty="0" smtClean="0"/>
              <a:t>„</a:t>
            </a:r>
            <a:r>
              <a:rPr lang="de-DE" sz="1800" dirty="0" err="1"/>
              <a:t>Let</a:t>
            </a:r>
            <a:r>
              <a:rPr lang="de-DE" sz="1800" dirty="0"/>
              <a:t> </a:t>
            </a:r>
            <a:r>
              <a:rPr lang="de-DE" sz="1800" dirty="0" err="1"/>
              <a:t>us</a:t>
            </a:r>
            <a:r>
              <a:rPr lang="de-DE" sz="1800" dirty="0"/>
              <a:t> </a:t>
            </a:r>
            <a:r>
              <a:rPr lang="de-DE" sz="1800" dirty="0" err="1"/>
              <a:t>choose</a:t>
            </a:r>
            <a:r>
              <a:rPr lang="de-DE" sz="1800" dirty="0"/>
              <a:t> </a:t>
            </a:r>
            <a:r>
              <a:rPr lang="de-DE" sz="1800" dirty="0" err="1"/>
              <a:t>those</a:t>
            </a:r>
            <a:r>
              <a:rPr lang="de-DE" sz="1800" dirty="0"/>
              <a:t> </a:t>
            </a:r>
            <a:r>
              <a:rPr lang="de-DE" sz="1800" dirty="0" err="1"/>
              <a:t>pearls</a:t>
            </a:r>
            <a:r>
              <a:rPr lang="de-DE" sz="1800" dirty="0"/>
              <a:t>, </a:t>
            </a:r>
            <a:r>
              <a:rPr lang="de-DE" sz="1800" dirty="0" err="1"/>
              <a:t>for</a:t>
            </a:r>
            <a:r>
              <a:rPr lang="de-DE" sz="1800" dirty="0"/>
              <a:t> </a:t>
            </a:r>
            <a:r>
              <a:rPr lang="de-DE" sz="1800" dirty="0" err="1"/>
              <a:t>example</a:t>
            </a:r>
            <a:r>
              <a:rPr lang="de-DE" sz="1800" dirty="0"/>
              <a:t>, </a:t>
            </a:r>
            <a:r>
              <a:rPr lang="de-DE" sz="1800" dirty="0" err="1"/>
              <a:t>and</a:t>
            </a:r>
            <a:r>
              <a:rPr lang="de-DE" sz="1800" dirty="0"/>
              <a:t> </a:t>
            </a:r>
            <a:r>
              <a:rPr lang="de-DE" sz="1800" dirty="0" err="1"/>
              <a:t>then</a:t>
            </a:r>
            <a:r>
              <a:rPr lang="de-DE" sz="1800" dirty="0"/>
              <a:t> </a:t>
            </a:r>
            <a:r>
              <a:rPr lang="de-DE" sz="1800" dirty="0" err="1"/>
              <a:t>imagine</a:t>
            </a:r>
            <a:r>
              <a:rPr lang="de-DE" sz="1800" dirty="0"/>
              <a:t> </a:t>
            </a:r>
            <a:r>
              <a:rPr lang="de-DE" sz="1800" dirty="0" err="1"/>
              <a:t>how</a:t>
            </a:r>
            <a:r>
              <a:rPr lang="de-DE" sz="1800" dirty="0"/>
              <a:t>, </a:t>
            </a:r>
            <a:r>
              <a:rPr lang="de-DE" sz="1800" dirty="0" err="1"/>
              <a:t>if</a:t>
            </a:r>
            <a:r>
              <a:rPr lang="de-DE" sz="1800" dirty="0"/>
              <a:t> </a:t>
            </a:r>
            <a:r>
              <a:rPr lang="de-DE" sz="1800" dirty="0" err="1"/>
              <a:t>we</a:t>
            </a:r>
            <a:r>
              <a:rPr lang="de-DE" sz="1800" dirty="0"/>
              <a:t> </a:t>
            </a:r>
            <a:r>
              <a:rPr lang="de-DE" sz="1800" dirty="0" err="1"/>
              <a:t>put</a:t>
            </a:r>
            <a:r>
              <a:rPr lang="de-DE" sz="1800" dirty="0"/>
              <a:t> </a:t>
            </a:r>
            <a:r>
              <a:rPr lang="de-DE" sz="1800" dirty="0" err="1"/>
              <a:t>them</a:t>
            </a:r>
            <a:r>
              <a:rPr lang="de-DE" sz="1800" dirty="0"/>
              <a:t> on, </a:t>
            </a:r>
            <a:r>
              <a:rPr lang="de-DE" sz="1800" dirty="0" err="1"/>
              <a:t>life</a:t>
            </a:r>
            <a:r>
              <a:rPr lang="de-DE" sz="1800" dirty="0"/>
              <a:t> </a:t>
            </a:r>
            <a:r>
              <a:rPr lang="de-DE" sz="1800" dirty="0" err="1"/>
              <a:t>would</a:t>
            </a:r>
            <a:r>
              <a:rPr lang="de-DE" sz="1800" dirty="0"/>
              <a:t> </a:t>
            </a:r>
            <a:r>
              <a:rPr lang="de-DE" sz="1800" dirty="0" err="1"/>
              <a:t>be</a:t>
            </a:r>
            <a:r>
              <a:rPr lang="de-DE" sz="1800" dirty="0"/>
              <a:t> </a:t>
            </a:r>
            <a:r>
              <a:rPr lang="de-DE" sz="1800" dirty="0" err="1"/>
              <a:t>changed</a:t>
            </a:r>
            <a:r>
              <a:rPr lang="de-DE" sz="1800" dirty="0"/>
              <a:t>“ </a:t>
            </a:r>
          </a:p>
          <a:p>
            <a:pPr marL="0" indent="0">
              <a:buNone/>
            </a:pPr>
            <a:endParaRPr lang="de-DE" sz="1800" dirty="0"/>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6035" y="3140968"/>
            <a:ext cx="4039096" cy="3029322"/>
          </a:xfrm>
          <a:prstGeom prst="rect">
            <a:avLst/>
          </a:prstGeom>
        </p:spPr>
      </p:pic>
      <p:sp>
        <p:nvSpPr>
          <p:cNvPr id="8" name="Foliennummernplatzhalter 7"/>
          <p:cNvSpPr>
            <a:spLocks noGrp="1"/>
          </p:cNvSpPr>
          <p:nvPr>
            <p:ph type="sldNum" sz="quarter" idx="12"/>
          </p:nvPr>
        </p:nvSpPr>
        <p:spPr/>
        <p:txBody>
          <a:bodyPr/>
          <a:lstStyle/>
          <a:p>
            <a:fld id="{D0EC9390-AF0B-4B8A-AEF1-D7D99827B395}" type="slidenum">
              <a:rPr lang="de-DE" smtClean="0"/>
              <a:t>7</a:t>
            </a:fld>
            <a:endParaRPr lang="de-DE"/>
          </a:p>
        </p:txBody>
      </p:sp>
    </p:spTree>
    <p:extLst>
      <p:ext uri="{BB962C8B-B14F-4D97-AF65-F5344CB8AC3E}">
        <p14:creationId xmlns:p14="http://schemas.microsoft.com/office/powerpoint/2010/main" val="16983282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a:t>III. Der freie Essay – Zwei Beispiele</a:t>
            </a:r>
            <a:endParaRPr lang="de-DE" sz="2000" dirty="0"/>
          </a:p>
        </p:txBody>
      </p:sp>
      <p:sp>
        <p:nvSpPr>
          <p:cNvPr id="4" name="Inhaltsplatzhalter 3"/>
          <p:cNvSpPr>
            <a:spLocks noGrp="1"/>
          </p:cNvSpPr>
          <p:nvPr>
            <p:ph sz="half" idx="1"/>
          </p:nvPr>
        </p:nvSpPr>
        <p:spPr>
          <a:xfrm>
            <a:off x="301752" y="1371600"/>
            <a:ext cx="4558280" cy="5009728"/>
          </a:xfrm>
        </p:spPr>
        <p:txBody>
          <a:bodyPr>
            <a:normAutofit fontScale="92500"/>
          </a:bodyPr>
          <a:lstStyle/>
          <a:p>
            <a:pPr marL="0" indent="0">
              <a:buNone/>
            </a:pPr>
            <a:endParaRPr lang="en-US" sz="1800" dirty="0"/>
          </a:p>
          <a:p>
            <a:pPr marL="0" indent="0">
              <a:lnSpc>
                <a:spcPts val="2000"/>
              </a:lnSpc>
              <a:buNone/>
            </a:pPr>
            <a:r>
              <a:rPr lang="en-US" sz="1900" dirty="0" smtClean="0"/>
              <a:t>“</a:t>
            </a:r>
            <a:r>
              <a:rPr lang="en-US" sz="1900" dirty="0"/>
              <a:t>Yet it is nature’s folly, not ours. When she set about her chief masterpiece, the making of man, she should have thought of one thing only. […] Am I here, or am I there? Or is the true self neither this nor that, neither here nor there, but something so varied and wandering that it is only when we give the rein to its wishes […]. Circumstances compel unity; for convenience’s sake a man must be a whole. The good citizen when he opens the door in the evening must be banker, golfer, husband, father; not a nomad wandering the desert, a mystic staring at the sky […]. When he opens his door, he must run his fingers through his hairs and put his umbrella in the stand like the rest</a:t>
            </a:r>
            <a:r>
              <a:rPr lang="en-US" sz="1900" dirty="0" smtClean="0"/>
              <a:t>”.</a:t>
            </a:r>
            <a:endParaRPr lang="de-DE" sz="1900" dirty="0"/>
          </a:p>
        </p:txBody>
      </p:sp>
      <p:sp>
        <p:nvSpPr>
          <p:cNvPr id="5" name="Inhaltsplatzhalter 4"/>
          <p:cNvSpPr>
            <a:spLocks noGrp="1"/>
          </p:cNvSpPr>
          <p:nvPr>
            <p:ph sz="half" idx="2"/>
          </p:nvPr>
        </p:nvSpPr>
        <p:spPr>
          <a:xfrm>
            <a:off x="5292080" y="1412776"/>
            <a:ext cx="3547120" cy="4937720"/>
          </a:xfrm>
        </p:spPr>
        <p:txBody>
          <a:bodyPr>
            <a:normAutofit fontScale="92500"/>
          </a:bodyPr>
          <a:lstStyle/>
          <a:p>
            <a:pPr marL="0" indent="0">
              <a:buNone/>
            </a:pPr>
            <a:endParaRPr lang="de-DE" sz="1800" dirty="0" smtClean="0"/>
          </a:p>
          <a:p>
            <a:pPr marL="0" indent="0">
              <a:lnSpc>
                <a:spcPts val="2000"/>
              </a:lnSpc>
              <a:buNone/>
            </a:pPr>
            <a:r>
              <a:rPr lang="de-DE" sz="1900" dirty="0" smtClean="0"/>
              <a:t>„</a:t>
            </a:r>
            <a:r>
              <a:rPr lang="de-DE" sz="1900" dirty="0" err="1"/>
              <a:t>It</a:t>
            </a:r>
            <a:r>
              <a:rPr lang="de-DE" sz="1900" dirty="0"/>
              <a:t> </a:t>
            </a:r>
            <a:r>
              <a:rPr lang="de-DE" sz="1900" dirty="0" err="1"/>
              <a:t>is</a:t>
            </a:r>
            <a:r>
              <a:rPr lang="de-DE" sz="1900" dirty="0"/>
              <a:t> </a:t>
            </a:r>
            <a:r>
              <a:rPr lang="de-DE" sz="1900" dirty="0" err="1"/>
              <a:t>always</a:t>
            </a:r>
            <a:r>
              <a:rPr lang="de-DE" sz="1900" dirty="0"/>
              <a:t> an </a:t>
            </a:r>
            <a:r>
              <a:rPr lang="de-DE" sz="1900" dirty="0" err="1"/>
              <a:t>adventure</a:t>
            </a:r>
            <a:r>
              <a:rPr lang="de-DE" sz="1900" dirty="0"/>
              <a:t> </a:t>
            </a:r>
            <a:r>
              <a:rPr lang="de-DE" sz="1900" dirty="0" err="1"/>
              <a:t>to</a:t>
            </a:r>
            <a:r>
              <a:rPr lang="de-DE" sz="1900" dirty="0"/>
              <a:t> </a:t>
            </a:r>
            <a:r>
              <a:rPr lang="de-DE" sz="1900" dirty="0" err="1"/>
              <a:t>enter</a:t>
            </a:r>
            <a:r>
              <a:rPr lang="de-DE" sz="1900" dirty="0"/>
              <a:t> a </a:t>
            </a:r>
            <a:r>
              <a:rPr lang="de-DE" sz="1900" dirty="0" err="1"/>
              <a:t>new</a:t>
            </a:r>
            <a:r>
              <a:rPr lang="de-DE" sz="1900" dirty="0"/>
              <a:t> </a:t>
            </a:r>
            <a:r>
              <a:rPr lang="de-DE" sz="1900" dirty="0" err="1"/>
              <a:t>room</a:t>
            </a:r>
            <a:r>
              <a:rPr lang="de-DE" sz="1900" dirty="0"/>
              <a:t>; </a:t>
            </a:r>
            <a:r>
              <a:rPr lang="de-DE" sz="1900" dirty="0" err="1"/>
              <a:t>for</a:t>
            </a:r>
            <a:r>
              <a:rPr lang="de-DE" sz="1900" dirty="0"/>
              <a:t> the </a:t>
            </a:r>
            <a:r>
              <a:rPr lang="de-DE" sz="1900" dirty="0" err="1"/>
              <a:t>lives</a:t>
            </a:r>
            <a:r>
              <a:rPr lang="de-DE" sz="1900" dirty="0"/>
              <a:t> </a:t>
            </a:r>
            <a:r>
              <a:rPr lang="de-DE" sz="1900" dirty="0" err="1"/>
              <a:t>and</a:t>
            </a:r>
            <a:r>
              <a:rPr lang="de-DE" sz="1900" dirty="0"/>
              <a:t> </a:t>
            </a:r>
            <a:r>
              <a:rPr lang="de-DE" sz="1900" dirty="0" err="1"/>
              <a:t>characters</a:t>
            </a:r>
            <a:r>
              <a:rPr lang="de-DE" sz="1900" dirty="0"/>
              <a:t> </a:t>
            </a:r>
            <a:r>
              <a:rPr lang="de-DE" sz="1900" dirty="0" err="1"/>
              <a:t>of</a:t>
            </a:r>
            <a:r>
              <a:rPr lang="de-DE" sz="1900" dirty="0"/>
              <a:t> </a:t>
            </a:r>
            <a:r>
              <a:rPr lang="de-DE" sz="1900" dirty="0" err="1"/>
              <a:t>its</a:t>
            </a:r>
            <a:r>
              <a:rPr lang="de-DE" sz="1900" dirty="0"/>
              <a:t> </a:t>
            </a:r>
            <a:r>
              <a:rPr lang="de-DE" sz="1900" dirty="0" err="1"/>
              <a:t>owners</a:t>
            </a:r>
            <a:r>
              <a:rPr lang="de-DE" sz="1900" dirty="0"/>
              <a:t> </a:t>
            </a:r>
            <a:r>
              <a:rPr lang="de-DE" sz="1900" dirty="0" err="1"/>
              <a:t>have</a:t>
            </a:r>
            <a:r>
              <a:rPr lang="de-DE" sz="1900" dirty="0"/>
              <a:t> </a:t>
            </a:r>
            <a:r>
              <a:rPr lang="de-DE" sz="1900" dirty="0" err="1"/>
              <a:t>distilled</a:t>
            </a:r>
            <a:r>
              <a:rPr lang="de-DE" sz="1900" dirty="0"/>
              <a:t> </a:t>
            </a:r>
            <a:r>
              <a:rPr lang="de-DE" sz="1900" dirty="0" err="1"/>
              <a:t>their</a:t>
            </a:r>
            <a:r>
              <a:rPr lang="de-DE" sz="1900" dirty="0"/>
              <a:t> </a:t>
            </a:r>
            <a:r>
              <a:rPr lang="de-DE" sz="1900" dirty="0" err="1"/>
              <a:t>atmosphere</a:t>
            </a:r>
            <a:r>
              <a:rPr lang="de-DE" sz="1900" dirty="0"/>
              <a:t> </a:t>
            </a:r>
            <a:r>
              <a:rPr lang="de-DE" sz="1900" dirty="0" err="1"/>
              <a:t>into</a:t>
            </a:r>
            <a:r>
              <a:rPr lang="de-DE" sz="1900" dirty="0"/>
              <a:t> </a:t>
            </a:r>
            <a:r>
              <a:rPr lang="de-DE" sz="1900" dirty="0" err="1"/>
              <a:t>it</a:t>
            </a:r>
            <a:r>
              <a:rPr lang="de-DE" sz="1900" dirty="0"/>
              <a:t>, </a:t>
            </a:r>
            <a:r>
              <a:rPr lang="de-DE" sz="1900" dirty="0" err="1"/>
              <a:t>and</a:t>
            </a:r>
            <a:r>
              <a:rPr lang="de-DE" sz="1900" dirty="0"/>
              <a:t> </a:t>
            </a:r>
            <a:r>
              <a:rPr lang="de-DE" sz="1900" dirty="0" err="1"/>
              <a:t>directly</a:t>
            </a:r>
            <a:r>
              <a:rPr lang="de-DE" sz="1900" dirty="0"/>
              <a:t> </a:t>
            </a:r>
            <a:r>
              <a:rPr lang="de-DE" sz="1900" dirty="0" err="1"/>
              <a:t>we</a:t>
            </a:r>
            <a:r>
              <a:rPr lang="de-DE" sz="1900" dirty="0"/>
              <a:t> </a:t>
            </a:r>
            <a:r>
              <a:rPr lang="de-DE" sz="1900" dirty="0" err="1"/>
              <a:t>enter</a:t>
            </a:r>
            <a:r>
              <a:rPr lang="de-DE" sz="1900" dirty="0"/>
              <a:t> </a:t>
            </a:r>
            <a:r>
              <a:rPr lang="de-DE" sz="1900" dirty="0" err="1"/>
              <a:t>it</a:t>
            </a:r>
            <a:r>
              <a:rPr lang="de-DE" sz="1900" dirty="0"/>
              <a:t> </a:t>
            </a:r>
            <a:r>
              <a:rPr lang="de-DE" sz="1900" dirty="0" err="1"/>
              <a:t>we</a:t>
            </a:r>
            <a:r>
              <a:rPr lang="de-DE" sz="1900" dirty="0"/>
              <a:t> </a:t>
            </a:r>
            <a:r>
              <a:rPr lang="de-DE" sz="1900" dirty="0" err="1"/>
              <a:t>breath</a:t>
            </a:r>
            <a:r>
              <a:rPr lang="de-DE" sz="1900" dirty="0"/>
              <a:t> </a:t>
            </a:r>
            <a:r>
              <a:rPr lang="de-DE" sz="1900" dirty="0" err="1"/>
              <a:t>some</a:t>
            </a:r>
            <a:r>
              <a:rPr lang="de-DE" sz="1900" dirty="0"/>
              <a:t> </a:t>
            </a:r>
            <a:r>
              <a:rPr lang="de-DE" sz="1900" dirty="0" err="1"/>
              <a:t>new</a:t>
            </a:r>
            <a:r>
              <a:rPr lang="de-DE" sz="1900" dirty="0"/>
              <a:t> </a:t>
            </a:r>
            <a:r>
              <a:rPr lang="de-DE" sz="1900" dirty="0" err="1"/>
              <a:t>wave</a:t>
            </a:r>
            <a:r>
              <a:rPr lang="de-DE" sz="1900" dirty="0"/>
              <a:t> </a:t>
            </a:r>
            <a:r>
              <a:rPr lang="de-DE" sz="1900" dirty="0" err="1"/>
              <a:t>of</a:t>
            </a:r>
            <a:r>
              <a:rPr lang="de-DE" sz="1900" dirty="0"/>
              <a:t> </a:t>
            </a:r>
            <a:r>
              <a:rPr lang="de-DE" sz="1900" dirty="0" err="1"/>
              <a:t>emotion</a:t>
            </a:r>
            <a:r>
              <a:rPr lang="de-DE" sz="1900" dirty="0" smtClean="0"/>
              <a:t>.“</a:t>
            </a:r>
          </a:p>
          <a:p>
            <a:pPr marL="0" indent="0">
              <a:lnSpc>
                <a:spcPts val="2000"/>
              </a:lnSpc>
              <a:buNone/>
            </a:pPr>
            <a:endParaRPr lang="de-DE" sz="1900" dirty="0" smtClean="0"/>
          </a:p>
          <a:p>
            <a:pPr marL="0" indent="0">
              <a:lnSpc>
                <a:spcPts val="2000"/>
              </a:lnSpc>
              <a:buNone/>
            </a:pPr>
            <a:endParaRPr lang="de-DE" sz="1900" dirty="0"/>
          </a:p>
          <a:p>
            <a:pPr marL="0" indent="0">
              <a:lnSpc>
                <a:spcPts val="2000"/>
              </a:lnSpc>
              <a:buNone/>
            </a:pPr>
            <a:endParaRPr lang="de-DE" sz="1900" dirty="0" smtClean="0"/>
          </a:p>
          <a:p>
            <a:pPr marL="0" indent="0">
              <a:lnSpc>
                <a:spcPts val="2000"/>
              </a:lnSpc>
              <a:buNone/>
            </a:pPr>
            <a:endParaRPr lang="de-DE" sz="1400" i="1" dirty="0" smtClean="0">
              <a:solidFill>
                <a:schemeClr val="accent1"/>
              </a:solidFill>
            </a:endParaRPr>
          </a:p>
          <a:p>
            <a:pPr marL="0" indent="0">
              <a:lnSpc>
                <a:spcPts val="2000"/>
              </a:lnSpc>
              <a:buNone/>
            </a:pPr>
            <a:endParaRPr lang="de-DE" sz="1400" i="1" dirty="0" smtClean="0">
              <a:solidFill>
                <a:schemeClr val="accent1"/>
              </a:solidFill>
            </a:endParaRPr>
          </a:p>
          <a:p>
            <a:pPr marL="0" indent="0">
              <a:lnSpc>
                <a:spcPts val="2000"/>
              </a:lnSpc>
              <a:buNone/>
            </a:pPr>
            <a:endParaRPr lang="de-DE" sz="1400" i="1" dirty="0">
              <a:solidFill>
                <a:schemeClr val="accent1"/>
              </a:solidFill>
            </a:endParaRPr>
          </a:p>
          <a:p>
            <a:pPr marL="0" indent="0">
              <a:lnSpc>
                <a:spcPts val="2000"/>
              </a:lnSpc>
              <a:buNone/>
            </a:pPr>
            <a:endParaRPr lang="de-DE" sz="1400" i="1" dirty="0" smtClean="0">
              <a:solidFill>
                <a:schemeClr val="accent1"/>
              </a:solidFill>
            </a:endParaRPr>
          </a:p>
          <a:p>
            <a:pPr marL="0" indent="0">
              <a:lnSpc>
                <a:spcPts val="2000"/>
              </a:lnSpc>
              <a:buNone/>
            </a:pPr>
            <a:endParaRPr lang="de-DE" sz="1400" i="1" dirty="0">
              <a:solidFill>
                <a:schemeClr val="accent1"/>
              </a:solidFill>
            </a:endParaRPr>
          </a:p>
          <a:p>
            <a:pPr marL="0" indent="0">
              <a:lnSpc>
                <a:spcPts val="2000"/>
              </a:lnSpc>
              <a:buNone/>
            </a:pPr>
            <a:r>
              <a:rPr lang="de-DE" sz="1400" i="1" dirty="0" smtClean="0">
                <a:solidFill>
                  <a:schemeClr val="accent1"/>
                </a:solidFill>
              </a:rPr>
              <a:t>Virginia </a:t>
            </a:r>
            <a:r>
              <a:rPr lang="de-DE" sz="1400" i="1" dirty="0">
                <a:solidFill>
                  <a:schemeClr val="accent1"/>
                </a:solidFill>
              </a:rPr>
              <a:t>Woolfs Schreibtisch in </a:t>
            </a:r>
            <a:r>
              <a:rPr lang="de-DE" sz="1400" i="1" dirty="0" smtClean="0">
                <a:solidFill>
                  <a:schemeClr val="accent1"/>
                </a:solidFill>
              </a:rPr>
              <a:t>Monk, Sussex</a:t>
            </a:r>
            <a:endParaRPr lang="de-DE" sz="1400" i="1" dirty="0">
              <a:solidFill>
                <a:schemeClr val="accent1"/>
              </a:solidFill>
            </a:endParaRPr>
          </a:p>
          <a:p>
            <a:pPr marL="0" indent="0">
              <a:lnSpc>
                <a:spcPts val="2000"/>
              </a:lnSpc>
              <a:buNone/>
            </a:pPr>
            <a:endParaRPr lang="de-DE" sz="1900" dirty="0" smtClean="0"/>
          </a:p>
          <a:p>
            <a:pPr marL="0" indent="0">
              <a:buNone/>
            </a:pPr>
            <a:endParaRPr lang="de-DE" sz="1800" dirty="0"/>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0422" y="4005064"/>
            <a:ext cx="1960685" cy="1872454"/>
          </a:xfrm>
          <a:prstGeom prst="rect">
            <a:avLst/>
          </a:prstGeom>
        </p:spPr>
      </p:pic>
      <p:sp>
        <p:nvSpPr>
          <p:cNvPr id="8" name="Foliennummernplatzhalter 7"/>
          <p:cNvSpPr>
            <a:spLocks noGrp="1"/>
          </p:cNvSpPr>
          <p:nvPr>
            <p:ph type="sldNum" sz="quarter" idx="12"/>
          </p:nvPr>
        </p:nvSpPr>
        <p:spPr/>
        <p:txBody>
          <a:bodyPr/>
          <a:lstStyle/>
          <a:p>
            <a:fld id="{D0EC9390-AF0B-4B8A-AEF1-D7D99827B395}" type="slidenum">
              <a:rPr lang="de-DE" smtClean="0"/>
              <a:t>8</a:t>
            </a:fld>
            <a:endParaRPr lang="de-DE"/>
          </a:p>
        </p:txBody>
      </p:sp>
    </p:spTree>
    <p:extLst>
      <p:ext uri="{BB962C8B-B14F-4D97-AF65-F5344CB8AC3E}">
        <p14:creationId xmlns:p14="http://schemas.microsoft.com/office/powerpoint/2010/main" val="28568099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a:t>III. Der freie Essay – Zwei Beispiele</a:t>
            </a:r>
            <a:endParaRPr lang="de-DE" sz="2000" dirty="0"/>
          </a:p>
        </p:txBody>
      </p:sp>
      <p:sp>
        <p:nvSpPr>
          <p:cNvPr id="4" name="Inhaltsplatzhalter 3"/>
          <p:cNvSpPr>
            <a:spLocks noGrp="1"/>
          </p:cNvSpPr>
          <p:nvPr>
            <p:ph sz="half" idx="1"/>
          </p:nvPr>
        </p:nvSpPr>
        <p:spPr>
          <a:xfrm>
            <a:off x="301752" y="1371600"/>
            <a:ext cx="4038600" cy="5009728"/>
          </a:xfrm>
        </p:spPr>
        <p:txBody>
          <a:bodyPr>
            <a:normAutofit/>
          </a:bodyPr>
          <a:lstStyle/>
          <a:p>
            <a:pPr>
              <a:lnSpc>
                <a:spcPts val="2000"/>
              </a:lnSpc>
            </a:pPr>
            <a:r>
              <a:rPr lang="de-DE" sz="1800" i="1" dirty="0">
                <a:solidFill>
                  <a:schemeClr val="accent1"/>
                </a:solidFill>
              </a:rPr>
              <a:t>Street </a:t>
            </a:r>
            <a:r>
              <a:rPr lang="de-DE" sz="1800" i="1" dirty="0" err="1">
                <a:solidFill>
                  <a:schemeClr val="accent1"/>
                </a:solidFill>
              </a:rPr>
              <a:t>Haunting</a:t>
            </a:r>
            <a:r>
              <a:rPr lang="de-DE" sz="1800" i="1" dirty="0">
                <a:solidFill>
                  <a:schemeClr val="accent1"/>
                </a:solidFill>
              </a:rPr>
              <a:t>: A London </a:t>
            </a:r>
            <a:r>
              <a:rPr lang="de-DE" sz="1800" i="1" dirty="0" err="1">
                <a:solidFill>
                  <a:schemeClr val="accent1"/>
                </a:solidFill>
              </a:rPr>
              <a:t>Adventure</a:t>
            </a:r>
            <a:r>
              <a:rPr lang="de-DE" sz="1800" i="1" dirty="0">
                <a:solidFill>
                  <a:schemeClr val="accent1"/>
                </a:solidFill>
              </a:rPr>
              <a:t> (1927)</a:t>
            </a:r>
          </a:p>
          <a:p>
            <a:pPr marL="0" indent="0">
              <a:lnSpc>
                <a:spcPts val="2000"/>
              </a:lnSpc>
              <a:buNone/>
            </a:pPr>
            <a:endParaRPr lang="de-DE" sz="1800" dirty="0" smtClean="0"/>
          </a:p>
          <a:p>
            <a:pPr marL="0" indent="0">
              <a:lnSpc>
                <a:spcPts val="2000"/>
              </a:lnSpc>
              <a:buNone/>
            </a:pPr>
            <a:endParaRPr lang="de-DE" sz="1800" dirty="0"/>
          </a:p>
          <a:p>
            <a:pPr marL="0" indent="0">
              <a:lnSpc>
                <a:spcPts val="2000"/>
              </a:lnSpc>
              <a:buNone/>
            </a:pPr>
            <a:r>
              <a:rPr lang="en-US" sz="1800" dirty="0" smtClean="0"/>
              <a:t>“Walking </a:t>
            </a:r>
            <a:r>
              <a:rPr lang="en-US" sz="1800" dirty="0"/>
              <a:t>home through the desolation one could tell oneself the story of the dwarf, of the blind men, of the party in the Mayfair mansion, of the quarrel in the stationer’s shop. Into each of these lives one could penetrate a little way, far enough to give oneself the illusion that one is not tethered to a single mind but can put on briefly for a few minutes the bodies and minds of </a:t>
            </a:r>
            <a:r>
              <a:rPr lang="en-US" sz="1800" dirty="0" smtClean="0"/>
              <a:t>others.”</a:t>
            </a:r>
            <a:endParaRPr lang="de-DE" sz="1800" dirty="0"/>
          </a:p>
        </p:txBody>
      </p:sp>
      <p:sp>
        <p:nvSpPr>
          <p:cNvPr id="5" name="Inhaltsplatzhalter 4"/>
          <p:cNvSpPr>
            <a:spLocks noGrp="1"/>
          </p:cNvSpPr>
          <p:nvPr>
            <p:ph sz="half" idx="2"/>
          </p:nvPr>
        </p:nvSpPr>
        <p:spPr/>
        <p:txBody>
          <a:bodyPr>
            <a:normAutofit/>
          </a:bodyPr>
          <a:lstStyle/>
          <a:p>
            <a:endParaRPr lang="en-US" sz="1800" dirty="0" smtClean="0"/>
          </a:p>
          <a:p>
            <a:pPr marL="0" indent="0">
              <a:lnSpc>
                <a:spcPts val="2000"/>
              </a:lnSpc>
              <a:buNone/>
            </a:pPr>
            <a:r>
              <a:rPr lang="en-US" sz="1800" dirty="0" smtClean="0"/>
              <a:t>“That </a:t>
            </a:r>
            <a:r>
              <a:rPr lang="en-US" sz="1800" dirty="0"/>
              <a:t>is true: to escape is the greatest of pleasures; street haunting in winter the greatest of adventures. Still as we approach our own doorstep again, it is comforting to feel the old possessions, the old prejudices, fold us round, and shelter and enclose the self which has been blown about at so many street corners</a:t>
            </a:r>
            <a:r>
              <a:rPr lang="en-US" sz="1800" dirty="0" smtClean="0"/>
              <a:t>.”</a:t>
            </a:r>
          </a:p>
          <a:p>
            <a:pPr marL="0" indent="0">
              <a:lnSpc>
                <a:spcPts val="2000"/>
              </a:lnSpc>
              <a:buNone/>
            </a:pPr>
            <a:endParaRPr lang="en-US" sz="1800" dirty="0"/>
          </a:p>
          <a:p>
            <a:pPr marL="0" indent="0">
              <a:lnSpc>
                <a:spcPts val="2000"/>
              </a:lnSpc>
              <a:buNone/>
            </a:pPr>
            <a:r>
              <a:rPr lang="en-US" sz="1800" dirty="0" smtClean="0"/>
              <a:t>“And </a:t>
            </a:r>
            <a:r>
              <a:rPr lang="en-US" sz="1800" dirty="0"/>
              <a:t>here – let us examine it tenderly, let us touch it with reverence – is the only spoil we have retrieved from the treasures of the city, a lead pencil</a:t>
            </a:r>
            <a:r>
              <a:rPr lang="en-US" sz="1800" dirty="0" smtClean="0"/>
              <a:t>.”</a:t>
            </a:r>
            <a:endParaRPr lang="de-DE" sz="1800" dirty="0"/>
          </a:p>
        </p:txBody>
      </p:sp>
      <p:sp>
        <p:nvSpPr>
          <p:cNvPr id="8" name="Foliennummernplatzhalter 7"/>
          <p:cNvSpPr>
            <a:spLocks noGrp="1"/>
          </p:cNvSpPr>
          <p:nvPr>
            <p:ph type="sldNum" sz="quarter" idx="12"/>
          </p:nvPr>
        </p:nvSpPr>
        <p:spPr/>
        <p:txBody>
          <a:bodyPr/>
          <a:lstStyle/>
          <a:p>
            <a:fld id="{D0EC9390-AF0B-4B8A-AEF1-D7D99827B395}" type="slidenum">
              <a:rPr lang="de-DE" smtClean="0"/>
              <a:t>9</a:t>
            </a:fld>
            <a:endParaRPr lang="de-DE"/>
          </a:p>
        </p:txBody>
      </p:sp>
    </p:spTree>
    <p:extLst>
      <p:ext uri="{BB962C8B-B14F-4D97-AF65-F5344CB8AC3E}">
        <p14:creationId xmlns:p14="http://schemas.microsoft.com/office/powerpoint/2010/main" val="29840644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a:t>III. Der freie Essay – Zwei Beispiele</a:t>
            </a:r>
            <a:endParaRPr lang="de-DE" sz="2000" dirty="0"/>
          </a:p>
        </p:txBody>
      </p:sp>
      <p:sp>
        <p:nvSpPr>
          <p:cNvPr id="4" name="Inhaltsplatzhalter 3"/>
          <p:cNvSpPr>
            <a:spLocks noGrp="1"/>
          </p:cNvSpPr>
          <p:nvPr>
            <p:ph sz="half" idx="1"/>
          </p:nvPr>
        </p:nvSpPr>
        <p:spPr>
          <a:xfrm>
            <a:off x="301752" y="1371600"/>
            <a:ext cx="4038600" cy="5009728"/>
          </a:xfrm>
        </p:spPr>
        <p:txBody>
          <a:bodyPr>
            <a:normAutofit/>
          </a:bodyPr>
          <a:lstStyle/>
          <a:p>
            <a:r>
              <a:rPr lang="de-DE" sz="1800" i="1" dirty="0" err="1">
                <a:solidFill>
                  <a:schemeClr val="accent1"/>
                </a:solidFill>
              </a:rPr>
              <a:t>Evening</a:t>
            </a:r>
            <a:r>
              <a:rPr lang="de-DE" sz="1800" i="1" dirty="0">
                <a:solidFill>
                  <a:schemeClr val="accent1"/>
                </a:solidFill>
              </a:rPr>
              <a:t> </a:t>
            </a:r>
            <a:r>
              <a:rPr lang="de-DE" sz="1800" i="1" dirty="0" err="1">
                <a:solidFill>
                  <a:schemeClr val="accent1"/>
                </a:solidFill>
              </a:rPr>
              <a:t>over</a:t>
            </a:r>
            <a:r>
              <a:rPr lang="de-DE" sz="1800" i="1" dirty="0">
                <a:solidFill>
                  <a:schemeClr val="accent1"/>
                </a:solidFill>
              </a:rPr>
              <a:t> </a:t>
            </a:r>
            <a:r>
              <a:rPr lang="de-DE" sz="1800" i="1" dirty="0" smtClean="0">
                <a:solidFill>
                  <a:schemeClr val="accent1"/>
                </a:solidFill>
              </a:rPr>
              <a:t>Sussex </a:t>
            </a:r>
            <a:br>
              <a:rPr lang="de-DE" sz="1800" i="1" dirty="0" smtClean="0">
                <a:solidFill>
                  <a:schemeClr val="accent1"/>
                </a:solidFill>
              </a:rPr>
            </a:br>
            <a:r>
              <a:rPr lang="de-DE" sz="1800" dirty="0" smtClean="0">
                <a:solidFill>
                  <a:schemeClr val="accent1"/>
                </a:solidFill>
              </a:rPr>
              <a:t>(publiziert 1942)</a:t>
            </a:r>
          </a:p>
          <a:p>
            <a:endParaRPr lang="de-DE" sz="1800" dirty="0">
              <a:solidFill>
                <a:schemeClr val="accent1"/>
              </a:solidFill>
            </a:endParaRPr>
          </a:p>
          <a:p>
            <a:pPr marL="0" indent="0">
              <a:lnSpc>
                <a:spcPts val="2000"/>
              </a:lnSpc>
              <a:buNone/>
            </a:pPr>
            <a:r>
              <a:rPr lang="de-DE" sz="1800" dirty="0"/>
              <a:t>„</a:t>
            </a:r>
            <a:r>
              <a:rPr lang="de-DE" sz="1800" dirty="0" err="1"/>
              <a:t>Evening</a:t>
            </a:r>
            <a:r>
              <a:rPr lang="de-DE" sz="1800" dirty="0"/>
              <a:t> </a:t>
            </a:r>
            <a:r>
              <a:rPr lang="de-DE" sz="1800" dirty="0" err="1"/>
              <a:t>is</a:t>
            </a:r>
            <a:r>
              <a:rPr lang="de-DE" sz="1800" dirty="0"/>
              <a:t> </a:t>
            </a:r>
            <a:r>
              <a:rPr lang="de-DE" sz="1800" dirty="0" err="1"/>
              <a:t>kind</a:t>
            </a:r>
            <a:r>
              <a:rPr lang="de-DE" sz="1800" dirty="0"/>
              <a:t> </a:t>
            </a:r>
            <a:r>
              <a:rPr lang="de-DE" sz="1800" dirty="0" err="1"/>
              <a:t>to</a:t>
            </a:r>
            <a:r>
              <a:rPr lang="de-DE" sz="1800" dirty="0"/>
              <a:t> Sussex, </a:t>
            </a:r>
            <a:r>
              <a:rPr lang="de-DE" sz="1800" dirty="0" err="1"/>
              <a:t>for</a:t>
            </a:r>
            <a:r>
              <a:rPr lang="de-DE" sz="1800" dirty="0"/>
              <a:t> Sussex </a:t>
            </a:r>
            <a:r>
              <a:rPr lang="de-DE" sz="1800" dirty="0" err="1"/>
              <a:t>is</a:t>
            </a:r>
            <a:r>
              <a:rPr lang="de-DE" sz="1800" dirty="0"/>
              <a:t> </a:t>
            </a:r>
            <a:r>
              <a:rPr lang="de-DE" sz="1800" dirty="0" err="1"/>
              <a:t>no</a:t>
            </a:r>
            <a:r>
              <a:rPr lang="de-DE" sz="1800" dirty="0"/>
              <a:t> </a:t>
            </a:r>
            <a:r>
              <a:rPr lang="de-DE" sz="1800" dirty="0" err="1"/>
              <a:t>longer</a:t>
            </a:r>
            <a:r>
              <a:rPr lang="de-DE" sz="1800" dirty="0"/>
              <a:t> </a:t>
            </a:r>
            <a:r>
              <a:rPr lang="de-DE" sz="1800" dirty="0" err="1"/>
              <a:t>young</a:t>
            </a:r>
            <a:r>
              <a:rPr lang="de-DE" sz="1800" dirty="0"/>
              <a:t>, </a:t>
            </a:r>
            <a:r>
              <a:rPr lang="de-DE" sz="1800" dirty="0" err="1"/>
              <a:t>and</a:t>
            </a:r>
            <a:r>
              <a:rPr lang="de-DE" sz="1800" dirty="0"/>
              <a:t> </a:t>
            </a:r>
            <a:r>
              <a:rPr lang="de-DE" sz="1800" dirty="0" err="1"/>
              <a:t>she</a:t>
            </a:r>
            <a:r>
              <a:rPr lang="de-DE" sz="1800" dirty="0"/>
              <a:t> </a:t>
            </a:r>
            <a:r>
              <a:rPr lang="de-DE" sz="1800" dirty="0" err="1"/>
              <a:t>is</a:t>
            </a:r>
            <a:r>
              <a:rPr lang="de-DE" sz="1800" dirty="0"/>
              <a:t> </a:t>
            </a:r>
            <a:r>
              <a:rPr lang="de-DE" sz="1800" dirty="0" err="1"/>
              <a:t>grateful</a:t>
            </a:r>
            <a:r>
              <a:rPr lang="de-DE" sz="1800" dirty="0"/>
              <a:t> </a:t>
            </a:r>
            <a:r>
              <a:rPr lang="de-DE" sz="1800" dirty="0" err="1"/>
              <a:t>for</a:t>
            </a:r>
            <a:r>
              <a:rPr lang="de-DE" sz="1800" dirty="0"/>
              <a:t> the </a:t>
            </a:r>
            <a:r>
              <a:rPr lang="de-DE" sz="1800" dirty="0" err="1"/>
              <a:t>veil</a:t>
            </a:r>
            <a:r>
              <a:rPr lang="de-DE" sz="1800" dirty="0"/>
              <a:t> </a:t>
            </a:r>
            <a:r>
              <a:rPr lang="de-DE" sz="1800" dirty="0" err="1"/>
              <a:t>of</a:t>
            </a:r>
            <a:r>
              <a:rPr lang="de-DE" sz="1800" dirty="0"/>
              <a:t> </a:t>
            </a:r>
            <a:r>
              <a:rPr lang="de-DE" sz="1800" dirty="0" err="1"/>
              <a:t>evening</a:t>
            </a:r>
            <a:r>
              <a:rPr lang="de-DE" sz="1800" dirty="0"/>
              <a:t> </a:t>
            </a:r>
            <a:r>
              <a:rPr lang="de-DE" sz="1800" dirty="0" err="1"/>
              <a:t>as</a:t>
            </a:r>
            <a:r>
              <a:rPr lang="de-DE" sz="1800" dirty="0"/>
              <a:t> an </a:t>
            </a:r>
            <a:r>
              <a:rPr lang="de-DE" sz="1800" dirty="0" err="1"/>
              <a:t>elderly</a:t>
            </a:r>
            <a:r>
              <a:rPr lang="de-DE" sz="1800" dirty="0"/>
              <a:t> </a:t>
            </a:r>
            <a:r>
              <a:rPr lang="de-DE" sz="1800" dirty="0" err="1"/>
              <a:t>woman</a:t>
            </a:r>
            <a:r>
              <a:rPr lang="de-DE" sz="1800" dirty="0"/>
              <a:t> </a:t>
            </a:r>
            <a:r>
              <a:rPr lang="de-DE" sz="1800" dirty="0" err="1"/>
              <a:t>is</a:t>
            </a:r>
            <a:r>
              <a:rPr lang="de-DE" sz="1800" dirty="0"/>
              <a:t> </a:t>
            </a:r>
            <a:r>
              <a:rPr lang="de-DE" sz="1800" dirty="0" err="1"/>
              <a:t>glad</a:t>
            </a:r>
            <a:r>
              <a:rPr lang="de-DE" sz="1800" dirty="0"/>
              <a:t> </a:t>
            </a:r>
            <a:r>
              <a:rPr lang="de-DE" sz="1800" dirty="0" err="1"/>
              <a:t>when</a:t>
            </a:r>
            <a:r>
              <a:rPr lang="de-DE" sz="1800" dirty="0"/>
              <a:t> a </a:t>
            </a:r>
            <a:r>
              <a:rPr lang="de-DE" sz="1800" dirty="0" err="1"/>
              <a:t>shade</a:t>
            </a:r>
            <a:r>
              <a:rPr lang="de-DE" sz="1800" dirty="0"/>
              <a:t> </a:t>
            </a:r>
            <a:r>
              <a:rPr lang="de-DE" sz="1800" dirty="0" err="1"/>
              <a:t>is</a:t>
            </a:r>
            <a:r>
              <a:rPr lang="de-DE" sz="1800" dirty="0"/>
              <a:t> </a:t>
            </a:r>
            <a:r>
              <a:rPr lang="de-DE" sz="1800" dirty="0" err="1"/>
              <a:t>drawn</a:t>
            </a:r>
            <a:r>
              <a:rPr lang="de-DE" sz="1800" dirty="0"/>
              <a:t> </a:t>
            </a:r>
            <a:r>
              <a:rPr lang="de-DE" sz="1800" dirty="0" err="1"/>
              <a:t>over</a:t>
            </a:r>
            <a:r>
              <a:rPr lang="de-DE" sz="1800" dirty="0"/>
              <a:t> a </a:t>
            </a:r>
            <a:r>
              <a:rPr lang="de-DE" sz="1800" dirty="0" err="1" smtClean="0"/>
              <a:t>lamp</a:t>
            </a:r>
            <a:r>
              <a:rPr lang="de-DE" sz="1800" dirty="0" smtClean="0"/>
              <a:t>.“</a:t>
            </a:r>
          </a:p>
          <a:p>
            <a:pPr marL="0" indent="0">
              <a:lnSpc>
                <a:spcPts val="2000"/>
              </a:lnSpc>
              <a:buNone/>
            </a:pPr>
            <a:endParaRPr lang="de-DE" sz="1800" dirty="0"/>
          </a:p>
          <a:p>
            <a:pPr marL="0" indent="0">
              <a:lnSpc>
                <a:spcPts val="2000"/>
              </a:lnSpc>
              <a:buNone/>
            </a:pPr>
            <a:r>
              <a:rPr lang="de-DE" sz="1800" dirty="0" smtClean="0"/>
              <a:t>„</a:t>
            </a:r>
            <a:r>
              <a:rPr lang="en-US" sz="1800" dirty="0"/>
              <a:t>It is well known how in circumstances like these the self splits up and one self is eager and dissatisfied and the other stern and philosophical</a:t>
            </a:r>
            <a:r>
              <a:rPr lang="en-US" sz="1800" dirty="0" smtClean="0"/>
              <a:t>”</a:t>
            </a:r>
          </a:p>
          <a:p>
            <a:pPr marL="0" indent="0">
              <a:lnSpc>
                <a:spcPts val="2000"/>
              </a:lnSpc>
              <a:buNone/>
            </a:pPr>
            <a:endParaRPr lang="de-DE" sz="1800" dirty="0" smtClean="0"/>
          </a:p>
          <a:p>
            <a:pPr marL="0" indent="0">
              <a:lnSpc>
                <a:spcPts val="2000"/>
              </a:lnSpc>
              <a:buNone/>
            </a:pPr>
            <a:r>
              <a:rPr lang="de-DE" sz="1800" dirty="0" smtClean="0"/>
              <a:t>„</a:t>
            </a:r>
            <a:r>
              <a:rPr lang="de-DE" sz="1800" dirty="0" err="1" smtClean="0"/>
              <a:t>gone</a:t>
            </a:r>
            <a:r>
              <a:rPr lang="de-DE" sz="1800" dirty="0"/>
              <a:t>, </a:t>
            </a:r>
            <a:r>
              <a:rPr lang="de-DE" sz="1800" dirty="0" err="1"/>
              <a:t>gone</a:t>
            </a:r>
            <a:r>
              <a:rPr lang="de-DE" sz="1800" dirty="0"/>
              <a:t>; </a:t>
            </a:r>
            <a:r>
              <a:rPr lang="de-DE" sz="1800" dirty="0" err="1"/>
              <a:t>over</a:t>
            </a:r>
            <a:r>
              <a:rPr lang="de-DE" sz="1800" dirty="0"/>
              <a:t>, </a:t>
            </a:r>
            <a:r>
              <a:rPr lang="de-DE" sz="1800" dirty="0" err="1"/>
              <a:t>over</a:t>
            </a:r>
            <a:r>
              <a:rPr lang="de-DE" sz="1800" dirty="0"/>
              <a:t>; </a:t>
            </a:r>
            <a:r>
              <a:rPr lang="de-DE" sz="1800" dirty="0" err="1"/>
              <a:t>past</a:t>
            </a:r>
            <a:r>
              <a:rPr lang="de-DE" sz="1800" dirty="0"/>
              <a:t> </a:t>
            </a:r>
            <a:r>
              <a:rPr lang="de-DE" sz="1800" dirty="0" err="1"/>
              <a:t>and</a:t>
            </a:r>
            <a:r>
              <a:rPr lang="de-DE" sz="1800" dirty="0"/>
              <a:t> </a:t>
            </a:r>
            <a:r>
              <a:rPr lang="de-DE" sz="1800" dirty="0" err="1"/>
              <a:t>done</a:t>
            </a:r>
            <a:r>
              <a:rPr lang="de-DE" sz="1800" dirty="0"/>
              <a:t> </a:t>
            </a:r>
            <a:r>
              <a:rPr lang="de-DE" sz="1800" dirty="0" err="1"/>
              <a:t>with</a:t>
            </a:r>
            <a:r>
              <a:rPr lang="de-DE" sz="1800" dirty="0"/>
              <a:t>, </a:t>
            </a:r>
            <a:r>
              <a:rPr lang="de-DE" sz="1800" dirty="0" err="1"/>
              <a:t>past</a:t>
            </a:r>
            <a:r>
              <a:rPr lang="de-DE" sz="1800" dirty="0"/>
              <a:t> </a:t>
            </a:r>
            <a:r>
              <a:rPr lang="de-DE" sz="1800" dirty="0" err="1"/>
              <a:t>and</a:t>
            </a:r>
            <a:r>
              <a:rPr lang="de-DE" sz="1800" dirty="0"/>
              <a:t> </a:t>
            </a:r>
            <a:r>
              <a:rPr lang="de-DE" sz="1800" dirty="0" err="1"/>
              <a:t>done</a:t>
            </a:r>
            <a:r>
              <a:rPr lang="de-DE" sz="1800" dirty="0"/>
              <a:t> </a:t>
            </a:r>
            <a:r>
              <a:rPr lang="de-DE" sz="1800" dirty="0" err="1" smtClean="0"/>
              <a:t>with</a:t>
            </a:r>
            <a:r>
              <a:rPr lang="de-DE" sz="1800" dirty="0" smtClean="0"/>
              <a:t>“</a:t>
            </a:r>
            <a:endParaRPr lang="de-DE" sz="1800" dirty="0"/>
          </a:p>
        </p:txBody>
      </p:sp>
      <p:sp>
        <p:nvSpPr>
          <p:cNvPr id="5" name="Inhaltsplatzhalter 4"/>
          <p:cNvSpPr>
            <a:spLocks noGrp="1"/>
          </p:cNvSpPr>
          <p:nvPr>
            <p:ph sz="half" idx="2"/>
          </p:nvPr>
        </p:nvSpPr>
        <p:spPr>
          <a:xfrm>
            <a:off x="4800600" y="1340768"/>
            <a:ext cx="4038600" cy="5040560"/>
          </a:xfrm>
        </p:spPr>
        <p:txBody>
          <a:bodyPr>
            <a:normAutofit/>
          </a:bodyPr>
          <a:lstStyle/>
          <a:p>
            <a:pPr marL="0" indent="0">
              <a:buNone/>
            </a:pPr>
            <a:endParaRPr lang="de-DE" sz="1800" dirty="0" smtClean="0"/>
          </a:p>
          <a:p>
            <a:pPr marL="0" indent="0">
              <a:buNone/>
            </a:pPr>
            <a:endParaRPr lang="de-DE" sz="1800" dirty="0"/>
          </a:p>
          <a:p>
            <a:pPr marL="0" indent="0">
              <a:buNone/>
            </a:pPr>
            <a:endParaRPr lang="de-DE" sz="1800" dirty="0" smtClean="0"/>
          </a:p>
          <a:p>
            <a:pPr marL="0" indent="0">
              <a:buNone/>
            </a:pPr>
            <a:endParaRPr lang="en-US" sz="1800" dirty="0"/>
          </a:p>
          <a:p>
            <a:pPr marL="0" indent="0">
              <a:buNone/>
            </a:pPr>
            <a:endParaRPr lang="de-DE" sz="1800" dirty="0" smtClean="0"/>
          </a:p>
          <a:p>
            <a:pPr marL="0" indent="0">
              <a:buNone/>
            </a:pPr>
            <a:endParaRPr lang="de-DE" sz="1800" dirty="0"/>
          </a:p>
          <a:p>
            <a:pPr marL="0" indent="0">
              <a:buNone/>
            </a:pPr>
            <a:endParaRPr lang="de-DE" sz="1800" dirty="0" smtClean="0"/>
          </a:p>
          <a:p>
            <a:pPr marL="0" indent="0">
              <a:buNone/>
            </a:pPr>
            <a:endParaRPr lang="de-DE" sz="1800" dirty="0"/>
          </a:p>
          <a:p>
            <a:pPr marL="0" indent="0">
              <a:buNone/>
            </a:pPr>
            <a:endParaRPr lang="de-DE" sz="1800" dirty="0" smtClean="0"/>
          </a:p>
          <a:p>
            <a:pPr marL="0" indent="0">
              <a:buNone/>
            </a:pPr>
            <a:endParaRPr lang="de-DE" sz="1800" dirty="0"/>
          </a:p>
          <a:p>
            <a:pPr marL="0" indent="0">
              <a:buNone/>
            </a:pPr>
            <a:r>
              <a:rPr lang="de-DE" sz="1400" dirty="0" smtClean="0">
                <a:solidFill>
                  <a:schemeClr val="accent1"/>
                </a:solidFill>
              </a:rPr>
              <a:t>Harold </a:t>
            </a:r>
            <a:r>
              <a:rPr lang="de-DE" sz="1400" dirty="0" err="1" smtClean="0">
                <a:solidFill>
                  <a:schemeClr val="accent1"/>
                </a:solidFill>
              </a:rPr>
              <a:t>Goldthwaite</a:t>
            </a:r>
            <a:r>
              <a:rPr lang="de-DE" sz="1400" dirty="0" smtClean="0">
                <a:solidFill>
                  <a:schemeClr val="accent1"/>
                </a:solidFill>
              </a:rPr>
              <a:t>, </a:t>
            </a:r>
            <a:r>
              <a:rPr lang="de-DE" sz="1400" i="1" dirty="0" err="1" smtClean="0">
                <a:solidFill>
                  <a:schemeClr val="accent1"/>
                </a:solidFill>
              </a:rPr>
              <a:t>Evening</a:t>
            </a:r>
            <a:r>
              <a:rPr lang="de-DE" sz="1400" i="1" dirty="0" smtClean="0">
                <a:solidFill>
                  <a:schemeClr val="accent1"/>
                </a:solidFill>
              </a:rPr>
              <a:t> in Sussex</a:t>
            </a:r>
            <a:endParaRPr lang="de-DE" sz="1400" i="1" dirty="0">
              <a:solidFill>
                <a:schemeClr val="accent1"/>
              </a:solidFill>
            </a:endParaRPr>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080" y="2473259"/>
            <a:ext cx="2847975" cy="1952625"/>
          </a:xfrm>
          <a:prstGeom prst="rect">
            <a:avLst/>
          </a:prstGeom>
        </p:spPr>
      </p:pic>
      <p:sp>
        <p:nvSpPr>
          <p:cNvPr id="8" name="Foliennummernplatzhalter 7"/>
          <p:cNvSpPr>
            <a:spLocks noGrp="1"/>
          </p:cNvSpPr>
          <p:nvPr>
            <p:ph type="sldNum" sz="quarter" idx="12"/>
          </p:nvPr>
        </p:nvSpPr>
        <p:spPr/>
        <p:txBody>
          <a:bodyPr/>
          <a:lstStyle/>
          <a:p>
            <a:fld id="{D0EC9390-AF0B-4B8A-AEF1-D7D99827B395}" type="slidenum">
              <a:rPr lang="de-DE" smtClean="0"/>
              <a:t>10</a:t>
            </a:fld>
            <a:endParaRPr lang="de-DE"/>
          </a:p>
        </p:txBody>
      </p:sp>
    </p:spTree>
    <p:extLst>
      <p:ext uri="{BB962C8B-B14F-4D97-AF65-F5344CB8AC3E}">
        <p14:creationId xmlns:p14="http://schemas.microsoft.com/office/powerpoint/2010/main" val="2186428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a:t>III. Der freie Essay – Zwei Beispiele</a:t>
            </a:r>
            <a:endParaRPr lang="de-DE" sz="2000" dirty="0"/>
          </a:p>
        </p:txBody>
      </p:sp>
      <p:sp>
        <p:nvSpPr>
          <p:cNvPr id="4" name="Inhaltsplatzhalter 3"/>
          <p:cNvSpPr>
            <a:spLocks noGrp="1"/>
          </p:cNvSpPr>
          <p:nvPr>
            <p:ph sz="half" idx="1"/>
          </p:nvPr>
        </p:nvSpPr>
        <p:spPr>
          <a:xfrm>
            <a:off x="301752" y="1371600"/>
            <a:ext cx="4038600" cy="4937720"/>
          </a:xfrm>
        </p:spPr>
        <p:txBody>
          <a:bodyPr>
            <a:normAutofit fontScale="55000" lnSpcReduction="20000"/>
          </a:bodyPr>
          <a:lstStyle/>
          <a:p>
            <a:pPr marL="0" indent="0">
              <a:buNone/>
            </a:pPr>
            <a:endParaRPr lang="de-DE" sz="1800" dirty="0">
              <a:solidFill>
                <a:schemeClr val="accent1"/>
              </a:solidFill>
            </a:endParaRPr>
          </a:p>
          <a:p>
            <a:pPr marL="0" indent="0">
              <a:lnSpc>
                <a:spcPts val="2000"/>
              </a:lnSpc>
              <a:buNone/>
            </a:pPr>
            <a:r>
              <a:rPr lang="de-DE" sz="3300" i="1" dirty="0" err="1" smtClean="0">
                <a:solidFill>
                  <a:schemeClr val="accent1"/>
                </a:solidFill>
              </a:rPr>
              <a:t>Evening</a:t>
            </a:r>
            <a:r>
              <a:rPr lang="de-DE" sz="3300" i="1" dirty="0" smtClean="0">
                <a:solidFill>
                  <a:schemeClr val="accent1"/>
                </a:solidFill>
              </a:rPr>
              <a:t> </a:t>
            </a:r>
            <a:r>
              <a:rPr lang="de-DE" sz="3300" i="1" dirty="0" err="1" smtClean="0">
                <a:solidFill>
                  <a:schemeClr val="accent1"/>
                </a:solidFill>
              </a:rPr>
              <a:t>over</a:t>
            </a:r>
            <a:r>
              <a:rPr lang="de-DE" sz="3300" i="1" dirty="0" smtClean="0">
                <a:solidFill>
                  <a:schemeClr val="accent1"/>
                </a:solidFill>
              </a:rPr>
              <a:t> Sussex</a:t>
            </a:r>
            <a:r>
              <a:rPr lang="de-DE" sz="3300" dirty="0" smtClean="0">
                <a:solidFill>
                  <a:schemeClr val="accent1"/>
                </a:solidFill>
              </a:rPr>
              <a:t> (publiziert 1942)</a:t>
            </a:r>
          </a:p>
          <a:p>
            <a:pPr>
              <a:lnSpc>
                <a:spcPts val="2000"/>
              </a:lnSpc>
            </a:pPr>
            <a:endParaRPr lang="de-DE" sz="3300" dirty="0" smtClean="0"/>
          </a:p>
          <a:p>
            <a:pPr marL="0" indent="0">
              <a:lnSpc>
                <a:spcPts val="2000"/>
              </a:lnSpc>
              <a:buNone/>
            </a:pPr>
            <a:r>
              <a:rPr lang="de-DE" sz="3300" dirty="0"/>
              <a:t>„A </a:t>
            </a:r>
            <a:r>
              <a:rPr lang="de-DE" sz="3300" dirty="0" err="1"/>
              <a:t>self</a:t>
            </a:r>
            <a:r>
              <a:rPr lang="de-DE" sz="3300" dirty="0"/>
              <a:t> </a:t>
            </a:r>
            <a:r>
              <a:rPr lang="de-DE" sz="3300" dirty="0" err="1"/>
              <a:t>which</a:t>
            </a:r>
            <a:r>
              <a:rPr lang="de-DE" sz="3300" dirty="0"/>
              <a:t> lies in </a:t>
            </a:r>
            <a:r>
              <a:rPr lang="de-DE" sz="3300" dirty="0" err="1"/>
              <a:t>ambush</a:t>
            </a:r>
            <a:r>
              <a:rPr lang="de-DE" sz="3300" dirty="0"/>
              <a:t>, </a:t>
            </a:r>
            <a:r>
              <a:rPr lang="de-DE" sz="3300" dirty="0" err="1"/>
              <a:t>apparently</a:t>
            </a:r>
            <a:r>
              <a:rPr lang="de-DE" sz="3300" dirty="0"/>
              <a:t> </a:t>
            </a:r>
            <a:r>
              <a:rPr lang="de-DE" sz="3300" dirty="0" err="1"/>
              <a:t>dormant</a:t>
            </a:r>
            <a:r>
              <a:rPr lang="de-DE" sz="3300" dirty="0"/>
              <a:t>, </a:t>
            </a:r>
            <a:r>
              <a:rPr lang="de-DE" sz="3300" dirty="0" err="1"/>
              <a:t>and</a:t>
            </a:r>
            <a:r>
              <a:rPr lang="de-DE" sz="3300" dirty="0"/>
              <a:t> </a:t>
            </a:r>
            <a:r>
              <a:rPr lang="de-DE" sz="3300" dirty="0" err="1"/>
              <a:t>jumps</a:t>
            </a:r>
            <a:r>
              <a:rPr lang="de-DE" sz="3300" dirty="0"/>
              <a:t> upon </a:t>
            </a:r>
            <a:r>
              <a:rPr lang="de-DE" sz="3300" dirty="0" err="1" smtClean="0"/>
              <a:t>us</a:t>
            </a:r>
            <a:r>
              <a:rPr lang="de-DE" sz="3300" dirty="0" smtClean="0"/>
              <a:t> </a:t>
            </a:r>
            <a:r>
              <a:rPr lang="de-DE" sz="3300" dirty="0" err="1"/>
              <a:t>unawares</a:t>
            </a:r>
            <a:r>
              <a:rPr lang="de-DE" sz="3300" dirty="0"/>
              <a:t>. </a:t>
            </a:r>
            <a:r>
              <a:rPr lang="en-US" sz="3300" dirty="0"/>
              <a:t>It remarks are often entirely disconnected with what has been happening, but must be attended to because of their abruptness”</a:t>
            </a:r>
          </a:p>
          <a:p>
            <a:pPr marL="0" indent="0">
              <a:lnSpc>
                <a:spcPts val="2000"/>
              </a:lnSpc>
              <a:buNone/>
            </a:pPr>
            <a:endParaRPr lang="en-US" sz="3300" dirty="0"/>
          </a:p>
          <a:p>
            <a:pPr marL="0" indent="0">
              <a:lnSpc>
                <a:spcPts val="2000"/>
              </a:lnSpc>
              <a:buNone/>
            </a:pPr>
            <a:r>
              <a:rPr lang="de-DE" sz="3300" dirty="0"/>
              <a:t>„</a:t>
            </a:r>
            <a:r>
              <a:rPr lang="de-DE" sz="3300" dirty="0" err="1"/>
              <a:t>Draughts</a:t>
            </a:r>
            <a:r>
              <a:rPr lang="de-DE" sz="3300" dirty="0"/>
              <a:t> fan-</a:t>
            </a:r>
            <a:r>
              <a:rPr lang="de-DE" sz="3300" dirty="0" err="1"/>
              <a:t>blown</a:t>
            </a:r>
            <a:r>
              <a:rPr lang="de-DE" sz="3300" dirty="0"/>
              <a:t> </a:t>
            </a:r>
            <a:r>
              <a:rPr lang="de-DE" sz="3300" dirty="0" err="1"/>
              <a:t>by</a:t>
            </a:r>
            <a:r>
              <a:rPr lang="de-DE" sz="3300" dirty="0"/>
              <a:t> </a:t>
            </a:r>
            <a:r>
              <a:rPr lang="de-DE" sz="3300" dirty="0" err="1"/>
              <a:t>electric</a:t>
            </a:r>
            <a:r>
              <a:rPr lang="de-DE" sz="3300" dirty="0"/>
              <a:t> power will </a:t>
            </a:r>
            <a:r>
              <a:rPr lang="de-DE" sz="3300" dirty="0" err="1"/>
              <a:t>cleanse</a:t>
            </a:r>
            <a:r>
              <a:rPr lang="de-DE" sz="3300" dirty="0"/>
              <a:t> </a:t>
            </a:r>
            <a:r>
              <a:rPr lang="de-DE" sz="3300" dirty="0" err="1"/>
              <a:t>houses</a:t>
            </a:r>
            <a:r>
              <a:rPr lang="de-DE" sz="3300" dirty="0"/>
              <a:t>“</a:t>
            </a:r>
          </a:p>
          <a:p>
            <a:pPr marL="0" indent="0">
              <a:lnSpc>
                <a:spcPts val="2000"/>
              </a:lnSpc>
              <a:buNone/>
            </a:pPr>
            <a:endParaRPr lang="de-DE" sz="3300" dirty="0"/>
          </a:p>
          <a:p>
            <a:pPr marL="0" indent="0">
              <a:lnSpc>
                <a:spcPts val="2000"/>
              </a:lnSpc>
              <a:buNone/>
            </a:pPr>
            <a:r>
              <a:rPr lang="de-DE" sz="3300" dirty="0"/>
              <a:t>„</a:t>
            </a:r>
            <a:r>
              <a:rPr lang="de-DE" sz="3300" dirty="0" err="1"/>
              <a:t>Now</a:t>
            </a:r>
            <a:r>
              <a:rPr lang="de-DE" sz="3300" dirty="0"/>
              <a:t>, I </a:t>
            </a:r>
            <a:r>
              <a:rPr lang="de-DE" sz="3300" dirty="0" err="1"/>
              <a:t>said</a:t>
            </a:r>
            <a:r>
              <a:rPr lang="de-DE" sz="3300" dirty="0"/>
              <a:t>, </a:t>
            </a:r>
            <a:r>
              <a:rPr lang="de-DE" sz="3300" dirty="0" err="1"/>
              <a:t>comes</a:t>
            </a:r>
            <a:r>
              <a:rPr lang="de-DE" sz="3300" dirty="0"/>
              <a:t> the </a:t>
            </a:r>
            <a:r>
              <a:rPr lang="de-DE" sz="3300" dirty="0" err="1"/>
              <a:t>season</a:t>
            </a:r>
            <a:r>
              <a:rPr lang="de-DE" sz="3300" dirty="0"/>
              <a:t> </a:t>
            </a:r>
            <a:r>
              <a:rPr lang="de-DE" sz="3300" dirty="0" err="1"/>
              <a:t>of</a:t>
            </a:r>
            <a:r>
              <a:rPr lang="de-DE" sz="3300" dirty="0"/>
              <a:t> </a:t>
            </a:r>
            <a:r>
              <a:rPr lang="de-DE" sz="3300" dirty="0" err="1"/>
              <a:t>making</a:t>
            </a:r>
            <a:r>
              <a:rPr lang="de-DE" sz="3300" dirty="0"/>
              <a:t> </a:t>
            </a:r>
            <a:r>
              <a:rPr lang="de-DE" sz="3300" dirty="0" err="1"/>
              <a:t>up</a:t>
            </a:r>
            <a:r>
              <a:rPr lang="de-DE" sz="3300" dirty="0"/>
              <a:t> </a:t>
            </a:r>
            <a:r>
              <a:rPr lang="de-DE" sz="3300" dirty="0" err="1"/>
              <a:t>accounts</a:t>
            </a:r>
            <a:r>
              <a:rPr lang="de-DE" sz="3300" dirty="0"/>
              <a:t>. </a:t>
            </a:r>
            <a:r>
              <a:rPr lang="en-US" sz="3300" dirty="0"/>
              <a:t>Now we have got to collect ourselves; we have got to be one self</a:t>
            </a:r>
            <a:r>
              <a:rPr lang="en-US" sz="3300" dirty="0" smtClean="0"/>
              <a:t>”.</a:t>
            </a:r>
            <a:endParaRPr lang="en-US" sz="3300" dirty="0"/>
          </a:p>
        </p:txBody>
      </p:sp>
      <p:sp>
        <p:nvSpPr>
          <p:cNvPr id="5" name="Inhaltsplatzhalter 4"/>
          <p:cNvSpPr>
            <a:spLocks noGrp="1"/>
          </p:cNvSpPr>
          <p:nvPr>
            <p:ph sz="half" idx="2"/>
          </p:nvPr>
        </p:nvSpPr>
        <p:spPr>
          <a:xfrm>
            <a:off x="4800600" y="1484784"/>
            <a:ext cx="4038600" cy="4568544"/>
          </a:xfrm>
        </p:spPr>
        <p:txBody>
          <a:bodyPr>
            <a:normAutofit fontScale="55000" lnSpcReduction="20000"/>
          </a:bodyPr>
          <a:lstStyle/>
          <a:p>
            <a:pPr marL="0" indent="0">
              <a:buNone/>
            </a:pPr>
            <a:endParaRPr lang="de-DE" sz="1800" dirty="0" smtClean="0"/>
          </a:p>
          <a:p>
            <a:pPr marL="0" indent="0">
              <a:buNone/>
            </a:pPr>
            <a:endParaRPr lang="de-DE" sz="1800" dirty="0"/>
          </a:p>
          <a:p>
            <a:pPr marL="0" indent="0">
              <a:lnSpc>
                <a:spcPts val="2000"/>
              </a:lnSpc>
              <a:buNone/>
            </a:pPr>
            <a:endParaRPr lang="de-DE" sz="3300" dirty="0"/>
          </a:p>
          <a:p>
            <a:pPr marL="0" indent="0">
              <a:lnSpc>
                <a:spcPts val="2000"/>
              </a:lnSpc>
              <a:buNone/>
            </a:pPr>
            <a:r>
              <a:rPr lang="de-DE" sz="3300" dirty="0" smtClean="0"/>
              <a:t>„</a:t>
            </a:r>
            <a:r>
              <a:rPr lang="de-DE" sz="3300" dirty="0" err="1"/>
              <a:t>What</a:t>
            </a:r>
            <a:r>
              <a:rPr lang="de-DE" sz="3300" dirty="0"/>
              <a:t> </a:t>
            </a:r>
            <a:r>
              <a:rPr lang="de-DE" sz="3300" dirty="0" err="1"/>
              <a:t>we</a:t>
            </a:r>
            <a:r>
              <a:rPr lang="de-DE" sz="3300" dirty="0"/>
              <a:t> </a:t>
            </a:r>
            <a:r>
              <a:rPr lang="de-DE" sz="3300" dirty="0" err="1"/>
              <a:t>have</a:t>
            </a:r>
            <a:r>
              <a:rPr lang="de-DE" sz="3300" dirty="0"/>
              <a:t> </a:t>
            </a:r>
            <a:r>
              <a:rPr lang="de-DE" sz="3300" dirty="0" err="1"/>
              <a:t>made</a:t>
            </a:r>
            <a:r>
              <a:rPr lang="de-DE" sz="3300" dirty="0"/>
              <a:t> </a:t>
            </a:r>
            <a:r>
              <a:rPr lang="de-DE" sz="3300" dirty="0" err="1"/>
              <a:t>then</a:t>
            </a:r>
            <a:r>
              <a:rPr lang="de-DE" sz="3300" dirty="0"/>
              <a:t> </a:t>
            </a:r>
            <a:r>
              <a:rPr lang="de-DE" sz="3300" dirty="0" err="1"/>
              <a:t>today</a:t>
            </a:r>
            <a:r>
              <a:rPr lang="de-DE" sz="3300" dirty="0"/>
              <a:t>, I </a:t>
            </a:r>
            <a:r>
              <a:rPr lang="de-DE" sz="3300" dirty="0" err="1"/>
              <a:t>said</a:t>
            </a:r>
            <a:r>
              <a:rPr lang="de-DE" sz="3300" dirty="0"/>
              <a:t>, </a:t>
            </a:r>
            <a:r>
              <a:rPr lang="de-DE" sz="3300" dirty="0" err="1"/>
              <a:t>is</a:t>
            </a:r>
            <a:r>
              <a:rPr lang="de-DE" sz="3300" dirty="0"/>
              <a:t> </a:t>
            </a:r>
            <a:r>
              <a:rPr lang="de-DE" sz="3300" dirty="0" err="1"/>
              <a:t>this</a:t>
            </a:r>
            <a:r>
              <a:rPr lang="de-DE" sz="3300" dirty="0"/>
              <a:t>: </a:t>
            </a:r>
            <a:r>
              <a:rPr lang="de-DE" sz="3300" dirty="0" err="1"/>
              <a:t>that</a:t>
            </a:r>
            <a:r>
              <a:rPr lang="de-DE" sz="3300" dirty="0"/>
              <a:t> </a:t>
            </a:r>
            <a:r>
              <a:rPr lang="de-DE" sz="3300" dirty="0" err="1"/>
              <a:t>beauty</a:t>
            </a:r>
            <a:r>
              <a:rPr lang="de-DE" sz="3300" dirty="0"/>
              <a:t>; </a:t>
            </a:r>
            <a:r>
              <a:rPr lang="de-DE" sz="3300" dirty="0" err="1"/>
              <a:t>death</a:t>
            </a:r>
            <a:r>
              <a:rPr lang="de-DE" sz="3300" dirty="0"/>
              <a:t> </a:t>
            </a:r>
            <a:r>
              <a:rPr lang="de-DE" sz="3300" dirty="0" err="1"/>
              <a:t>of</a:t>
            </a:r>
            <a:r>
              <a:rPr lang="de-DE" sz="3300" dirty="0"/>
              <a:t> individual; </a:t>
            </a:r>
            <a:r>
              <a:rPr lang="de-DE" sz="3300" dirty="0" err="1"/>
              <a:t>and</a:t>
            </a:r>
            <a:r>
              <a:rPr lang="de-DE" sz="3300" dirty="0"/>
              <a:t> the </a:t>
            </a:r>
            <a:r>
              <a:rPr lang="de-DE" sz="3300" dirty="0" err="1"/>
              <a:t>future</a:t>
            </a:r>
            <a:r>
              <a:rPr lang="de-DE" sz="3300" dirty="0"/>
              <a:t>“. </a:t>
            </a:r>
          </a:p>
          <a:p>
            <a:pPr>
              <a:lnSpc>
                <a:spcPts val="2000"/>
              </a:lnSpc>
            </a:pPr>
            <a:endParaRPr lang="de-DE" sz="3300" dirty="0"/>
          </a:p>
          <a:p>
            <a:pPr marL="0" indent="0">
              <a:lnSpc>
                <a:spcPts val="2000"/>
              </a:lnSpc>
              <a:buNone/>
            </a:pPr>
            <a:r>
              <a:rPr lang="de-DE" sz="3300" dirty="0"/>
              <a:t>„Look, I will </a:t>
            </a:r>
            <a:r>
              <a:rPr lang="de-DE" sz="3300" dirty="0" err="1"/>
              <a:t>make</a:t>
            </a:r>
            <a:r>
              <a:rPr lang="de-DE" sz="3300" dirty="0"/>
              <a:t> a </a:t>
            </a:r>
            <a:r>
              <a:rPr lang="de-DE" sz="3300" dirty="0" err="1"/>
              <a:t>little</a:t>
            </a:r>
            <a:r>
              <a:rPr lang="de-DE" sz="3300" dirty="0"/>
              <a:t> </a:t>
            </a:r>
            <a:r>
              <a:rPr lang="de-DE" sz="3300" dirty="0" err="1"/>
              <a:t>figure</a:t>
            </a:r>
            <a:r>
              <a:rPr lang="de-DE" sz="3300" dirty="0"/>
              <a:t> </a:t>
            </a:r>
            <a:r>
              <a:rPr lang="de-DE" sz="3300" dirty="0" err="1"/>
              <a:t>for</a:t>
            </a:r>
            <a:r>
              <a:rPr lang="de-DE" sz="3300" dirty="0"/>
              <a:t> </a:t>
            </a:r>
            <a:r>
              <a:rPr lang="de-DE" sz="3300" dirty="0" err="1"/>
              <a:t>your</a:t>
            </a:r>
            <a:r>
              <a:rPr lang="de-DE" sz="3300" dirty="0"/>
              <a:t> </a:t>
            </a:r>
            <a:r>
              <a:rPr lang="de-DE" sz="3300" dirty="0" err="1"/>
              <a:t>satisfaction</a:t>
            </a:r>
            <a:r>
              <a:rPr lang="de-DE" sz="3300" dirty="0"/>
              <a:t>; </a:t>
            </a:r>
            <a:r>
              <a:rPr lang="de-DE" sz="3300" dirty="0" err="1"/>
              <a:t>here</a:t>
            </a:r>
            <a:r>
              <a:rPr lang="de-DE" sz="3300" dirty="0"/>
              <a:t> he </a:t>
            </a:r>
            <a:r>
              <a:rPr lang="de-DE" sz="3300" dirty="0" err="1"/>
              <a:t>comes</a:t>
            </a:r>
            <a:r>
              <a:rPr lang="de-DE" sz="3300" dirty="0"/>
              <a:t>“ </a:t>
            </a:r>
          </a:p>
          <a:p>
            <a:pPr marL="0" indent="0">
              <a:lnSpc>
                <a:spcPts val="2000"/>
              </a:lnSpc>
              <a:buNone/>
            </a:pPr>
            <a:endParaRPr lang="de-DE" sz="3300" dirty="0"/>
          </a:p>
          <a:p>
            <a:pPr marL="0" indent="0">
              <a:lnSpc>
                <a:spcPts val="2000"/>
              </a:lnSpc>
              <a:buNone/>
            </a:pPr>
            <a:r>
              <a:rPr lang="de-DE" sz="3300" dirty="0"/>
              <a:t>„Eggs </a:t>
            </a:r>
            <a:r>
              <a:rPr lang="de-DE" sz="3300" dirty="0" err="1"/>
              <a:t>and</a:t>
            </a:r>
            <a:r>
              <a:rPr lang="de-DE" sz="3300" dirty="0"/>
              <a:t> </a:t>
            </a:r>
            <a:r>
              <a:rPr lang="de-DE" sz="3300" dirty="0" err="1"/>
              <a:t>bacon</a:t>
            </a:r>
            <a:r>
              <a:rPr lang="de-DE" sz="3300" dirty="0"/>
              <a:t>; toast </a:t>
            </a:r>
            <a:r>
              <a:rPr lang="de-DE" sz="3300" dirty="0" err="1"/>
              <a:t>and</a:t>
            </a:r>
            <a:r>
              <a:rPr lang="de-DE" sz="3300" dirty="0"/>
              <a:t> </a:t>
            </a:r>
            <a:r>
              <a:rPr lang="de-DE" sz="3300" dirty="0" err="1"/>
              <a:t>tea</a:t>
            </a:r>
            <a:r>
              <a:rPr lang="de-DE" sz="3300" dirty="0"/>
              <a:t>; </a:t>
            </a:r>
            <a:r>
              <a:rPr lang="de-DE" sz="3300" dirty="0" err="1"/>
              <a:t>fire</a:t>
            </a:r>
            <a:r>
              <a:rPr lang="de-DE" sz="3300" dirty="0"/>
              <a:t> </a:t>
            </a:r>
            <a:r>
              <a:rPr lang="de-DE" sz="3300" dirty="0" err="1"/>
              <a:t>and</a:t>
            </a:r>
            <a:r>
              <a:rPr lang="de-DE" sz="3300" dirty="0"/>
              <a:t> a </a:t>
            </a:r>
            <a:r>
              <a:rPr lang="de-DE" sz="3300" dirty="0" err="1"/>
              <a:t>bath</a:t>
            </a:r>
            <a:r>
              <a:rPr lang="de-DE" sz="3300" dirty="0"/>
              <a:t>; </a:t>
            </a:r>
            <a:r>
              <a:rPr lang="de-DE" sz="3300" dirty="0" err="1"/>
              <a:t>fire</a:t>
            </a:r>
            <a:r>
              <a:rPr lang="de-DE" sz="3300" dirty="0"/>
              <a:t> </a:t>
            </a:r>
            <a:r>
              <a:rPr lang="de-DE" sz="3300" dirty="0" err="1"/>
              <a:t>and</a:t>
            </a:r>
            <a:r>
              <a:rPr lang="de-DE" sz="3300" dirty="0"/>
              <a:t> a </a:t>
            </a:r>
            <a:r>
              <a:rPr lang="de-DE" sz="3300" dirty="0" err="1"/>
              <a:t>bath</a:t>
            </a:r>
            <a:r>
              <a:rPr lang="de-DE" sz="3300" dirty="0"/>
              <a:t>; </a:t>
            </a:r>
            <a:r>
              <a:rPr lang="de-DE" sz="3300" dirty="0" err="1"/>
              <a:t>jugged</a:t>
            </a:r>
            <a:r>
              <a:rPr lang="de-DE" sz="3300" dirty="0"/>
              <a:t> </a:t>
            </a:r>
            <a:r>
              <a:rPr lang="de-DE" sz="3300" dirty="0" err="1"/>
              <a:t>hare</a:t>
            </a:r>
            <a:r>
              <a:rPr lang="de-DE" sz="3300" dirty="0"/>
              <a:t> […] </a:t>
            </a:r>
            <a:r>
              <a:rPr lang="de-DE" sz="3300" dirty="0" err="1"/>
              <a:t>and</a:t>
            </a:r>
            <a:r>
              <a:rPr lang="de-DE" sz="3300" dirty="0"/>
              <a:t> </a:t>
            </a:r>
            <a:r>
              <a:rPr lang="de-DE" sz="3300" dirty="0" err="1"/>
              <a:t>then</a:t>
            </a:r>
            <a:r>
              <a:rPr lang="de-DE" sz="3300" dirty="0"/>
              <a:t> </a:t>
            </a:r>
            <a:r>
              <a:rPr lang="de-DE" sz="3300" dirty="0" err="1"/>
              <a:t>to</a:t>
            </a:r>
            <a:r>
              <a:rPr lang="de-DE" sz="3300" dirty="0"/>
              <a:t> </a:t>
            </a:r>
            <a:r>
              <a:rPr lang="de-DE" sz="3300" dirty="0" err="1"/>
              <a:t>bed</a:t>
            </a:r>
            <a:r>
              <a:rPr lang="de-DE" sz="3300" dirty="0"/>
              <a:t>“. </a:t>
            </a:r>
          </a:p>
          <a:p>
            <a:pPr marL="0" indent="0">
              <a:buNone/>
            </a:pPr>
            <a:endParaRPr lang="de-DE" sz="2600" dirty="0" smtClean="0"/>
          </a:p>
          <a:p>
            <a:pPr marL="0" indent="0">
              <a:lnSpc>
                <a:spcPts val="2000"/>
              </a:lnSpc>
              <a:buNone/>
            </a:pPr>
            <a:r>
              <a:rPr lang="de-DE" sz="3300" dirty="0"/>
              <a:t>„</a:t>
            </a:r>
            <a:r>
              <a:rPr lang="de-DE" sz="3300" dirty="0" err="1"/>
              <a:t>And</a:t>
            </a:r>
            <a:r>
              <a:rPr lang="de-DE" sz="3300" dirty="0"/>
              <a:t> the </a:t>
            </a:r>
            <a:r>
              <a:rPr lang="de-DE" sz="3300" dirty="0" err="1"/>
              <a:t>rest</a:t>
            </a:r>
            <a:r>
              <a:rPr lang="de-DE" sz="3300" dirty="0"/>
              <a:t> </a:t>
            </a:r>
            <a:r>
              <a:rPr lang="de-DE" sz="3300" dirty="0" err="1"/>
              <a:t>of</a:t>
            </a:r>
            <a:r>
              <a:rPr lang="de-DE" sz="3300" dirty="0"/>
              <a:t> the </a:t>
            </a:r>
            <a:r>
              <a:rPr lang="de-DE" sz="3300" dirty="0" err="1"/>
              <a:t>journey</a:t>
            </a:r>
            <a:r>
              <a:rPr lang="de-DE" sz="3300" dirty="0"/>
              <a:t> was </a:t>
            </a:r>
            <a:r>
              <a:rPr lang="de-DE" sz="3300" dirty="0" err="1"/>
              <a:t>performed</a:t>
            </a:r>
            <a:r>
              <a:rPr lang="de-DE" sz="3300" dirty="0"/>
              <a:t> in the </a:t>
            </a:r>
            <a:r>
              <a:rPr lang="de-DE" sz="3300" dirty="0" err="1"/>
              <a:t>delicious</a:t>
            </a:r>
            <a:r>
              <a:rPr lang="de-DE" sz="3300" dirty="0"/>
              <a:t> </a:t>
            </a:r>
            <a:r>
              <a:rPr lang="de-DE" sz="3300" dirty="0" err="1"/>
              <a:t>society</a:t>
            </a:r>
            <a:r>
              <a:rPr lang="de-DE" sz="3300" dirty="0"/>
              <a:t> </a:t>
            </a:r>
            <a:r>
              <a:rPr lang="de-DE" sz="3300" dirty="0" err="1"/>
              <a:t>of</a:t>
            </a:r>
            <a:r>
              <a:rPr lang="de-DE" sz="3300" dirty="0"/>
              <a:t> </a:t>
            </a:r>
            <a:r>
              <a:rPr lang="de-DE" sz="3300" dirty="0" err="1"/>
              <a:t>my</a:t>
            </a:r>
            <a:r>
              <a:rPr lang="de-DE" sz="3300" dirty="0"/>
              <a:t> </a:t>
            </a:r>
            <a:r>
              <a:rPr lang="de-DE" sz="3300" dirty="0" err="1"/>
              <a:t>own</a:t>
            </a:r>
            <a:r>
              <a:rPr lang="de-DE" sz="3300" dirty="0"/>
              <a:t> </a:t>
            </a:r>
            <a:r>
              <a:rPr lang="de-DE" sz="3300" dirty="0" err="1"/>
              <a:t>body</a:t>
            </a:r>
            <a:r>
              <a:rPr lang="de-DE" sz="3300" dirty="0"/>
              <a:t>“.</a:t>
            </a:r>
          </a:p>
        </p:txBody>
      </p:sp>
      <p:sp>
        <p:nvSpPr>
          <p:cNvPr id="7" name="Foliennummernplatzhalter 6"/>
          <p:cNvSpPr>
            <a:spLocks noGrp="1"/>
          </p:cNvSpPr>
          <p:nvPr>
            <p:ph type="sldNum" sz="quarter" idx="12"/>
          </p:nvPr>
        </p:nvSpPr>
        <p:spPr/>
        <p:txBody>
          <a:bodyPr/>
          <a:lstStyle/>
          <a:p>
            <a:fld id="{D0EC9390-AF0B-4B8A-AEF1-D7D99827B395}" type="slidenum">
              <a:rPr lang="de-DE" smtClean="0"/>
              <a:t>11</a:t>
            </a:fld>
            <a:endParaRPr lang="de-DE"/>
          </a:p>
        </p:txBody>
      </p:sp>
    </p:spTree>
    <p:extLst>
      <p:ext uri="{BB962C8B-B14F-4D97-AF65-F5344CB8AC3E}">
        <p14:creationId xmlns:p14="http://schemas.microsoft.com/office/powerpoint/2010/main" val="22997975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Der Essay </a:t>
            </a:r>
            <a:r>
              <a:rPr lang="de-DE" sz="2000" b="1" smtClean="0"/>
              <a:t>als </a:t>
            </a:r>
            <a:r>
              <a:rPr lang="de-DE" sz="2000" b="1" smtClean="0"/>
              <a:t>androgyne </a:t>
            </a:r>
            <a:r>
              <a:rPr lang="de-DE" sz="2000" b="1" dirty="0" smtClean="0"/>
              <a:t>Form?</a:t>
            </a:r>
            <a:br>
              <a:rPr lang="de-DE" sz="2000" b="1" dirty="0" smtClean="0"/>
            </a:br>
            <a:endParaRPr lang="de-DE" sz="2000" b="1" dirty="0"/>
          </a:p>
        </p:txBody>
      </p:sp>
      <p:sp>
        <p:nvSpPr>
          <p:cNvPr id="4" name="Inhaltsplatzhalter 3"/>
          <p:cNvSpPr>
            <a:spLocks noGrp="1"/>
          </p:cNvSpPr>
          <p:nvPr>
            <p:ph sz="half" idx="1"/>
          </p:nvPr>
        </p:nvSpPr>
        <p:spPr>
          <a:xfrm>
            <a:off x="395536" y="1412776"/>
            <a:ext cx="4038600" cy="4937720"/>
          </a:xfrm>
        </p:spPr>
        <p:txBody>
          <a:bodyPr>
            <a:normAutofit fontScale="62500" lnSpcReduction="20000"/>
          </a:bodyPr>
          <a:lstStyle/>
          <a:p>
            <a:pPr marL="0" indent="0">
              <a:buNone/>
            </a:pPr>
            <a:r>
              <a:rPr lang="de-DE" sz="2800" i="1" dirty="0" smtClean="0">
                <a:solidFill>
                  <a:schemeClr val="accent1"/>
                </a:solidFill>
              </a:rPr>
              <a:t>A </a:t>
            </a:r>
            <a:r>
              <a:rPr lang="de-DE" sz="2800" i="1" dirty="0" err="1" smtClean="0">
                <a:solidFill>
                  <a:schemeClr val="accent1"/>
                </a:solidFill>
              </a:rPr>
              <a:t>Room</a:t>
            </a:r>
            <a:r>
              <a:rPr lang="de-DE" sz="2800" i="1" dirty="0" smtClean="0">
                <a:solidFill>
                  <a:schemeClr val="accent1"/>
                </a:solidFill>
              </a:rPr>
              <a:t> </a:t>
            </a:r>
            <a:r>
              <a:rPr lang="de-DE" sz="2800" i="1" dirty="0" err="1" smtClean="0">
                <a:solidFill>
                  <a:schemeClr val="accent1"/>
                </a:solidFill>
              </a:rPr>
              <a:t>of</a:t>
            </a:r>
            <a:r>
              <a:rPr lang="de-DE" sz="2800" i="1" dirty="0" smtClean="0">
                <a:solidFill>
                  <a:schemeClr val="accent1"/>
                </a:solidFill>
              </a:rPr>
              <a:t> </a:t>
            </a:r>
            <a:r>
              <a:rPr lang="de-DE" sz="2800" i="1" dirty="0" err="1" smtClean="0">
                <a:solidFill>
                  <a:schemeClr val="accent1"/>
                </a:solidFill>
              </a:rPr>
              <a:t>One‘s</a:t>
            </a:r>
            <a:r>
              <a:rPr lang="de-DE" sz="2800" i="1" dirty="0" smtClean="0">
                <a:solidFill>
                  <a:schemeClr val="accent1"/>
                </a:solidFill>
              </a:rPr>
              <a:t> </a:t>
            </a:r>
            <a:r>
              <a:rPr lang="de-DE" sz="2800" i="1" dirty="0" err="1" smtClean="0">
                <a:solidFill>
                  <a:schemeClr val="accent1"/>
                </a:solidFill>
              </a:rPr>
              <a:t>Own</a:t>
            </a:r>
            <a:r>
              <a:rPr lang="de-DE" sz="2800" i="1" dirty="0" smtClean="0">
                <a:solidFill>
                  <a:schemeClr val="accent1"/>
                </a:solidFill>
              </a:rPr>
              <a:t> (1929)</a:t>
            </a:r>
          </a:p>
          <a:p>
            <a:pPr marL="0" indent="0">
              <a:buNone/>
            </a:pPr>
            <a:endParaRPr lang="de-DE" sz="2800" dirty="0"/>
          </a:p>
          <a:p>
            <a:pPr marL="0" indent="0">
              <a:lnSpc>
                <a:spcPts val="2000"/>
              </a:lnSpc>
              <a:buNone/>
            </a:pPr>
            <a:r>
              <a:rPr lang="de-DE" sz="2800" dirty="0" smtClean="0"/>
              <a:t>„</a:t>
            </a:r>
            <a:r>
              <a:rPr lang="de-DE" sz="2800" dirty="0"/>
              <a:t>The human </a:t>
            </a:r>
            <a:r>
              <a:rPr lang="de-DE" sz="2800" dirty="0" err="1"/>
              <a:t>frame</a:t>
            </a:r>
            <a:r>
              <a:rPr lang="de-DE" sz="2800" dirty="0"/>
              <a:t> </a:t>
            </a:r>
            <a:r>
              <a:rPr lang="de-DE" sz="2800" dirty="0" err="1"/>
              <a:t>being</a:t>
            </a:r>
            <a:r>
              <a:rPr lang="de-DE" sz="2800" dirty="0"/>
              <a:t> </a:t>
            </a:r>
            <a:r>
              <a:rPr lang="de-DE" sz="2800" dirty="0" err="1"/>
              <a:t>what</a:t>
            </a:r>
            <a:r>
              <a:rPr lang="de-DE" sz="2800" dirty="0"/>
              <a:t> </a:t>
            </a:r>
            <a:r>
              <a:rPr lang="de-DE" sz="2800" dirty="0" err="1"/>
              <a:t>it</a:t>
            </a:r>
            <a:r>
              <a:rPr lang="de-DE" sz="2800" dirty="0"/>
              <a:t> </a:t>
            </a:r>
            <a:r>
              <a:rPr lang="de-DE" sz="2800" dirty="0" err="1"/>
              <a:t>is</a:t>
            </a:r>
            <a:r>
              <a:rPr lang="de-DE" sz="2800" dirty="0"/>
              <a:t>, </a:t>
            </a:r>
            <a:r>
              <a:rPr lang="de-DE" sz="2800" dirty="0" err="1"/>
              <a:t>heart</a:t>
            </a:r>
            <a:r>
              <a:rPr lang="de-DE" sz="2800" dirty="0"/>
              <a:t>, </a:t>
            </a:r>
            <a:r>
              <a:rPr lang="de-DE" sz="2800" dirty="0" err="1"/>
              <a:t>body</a:t>
            </a:r>
            <a:r>
              <a:rPr lang="de-DE" sz="2800" dirty="0"/>
              <a:t>, </a:t>
            </a:r>
            <a:r>
              <a:rPr lang="de-DE" sz="2800" dirty="0" err="1"/>
              <a:t>and</a:t>
            </a:r>
            <a:r>
              <a:rPr lang="de-DE" sz="2800" dirty="0"/>
              <a:t> </a:t>
            </a:r>
            <a:r>
              <a:rPr lang="de-DE" sz="2800" dirty="0" err="1"/>
              <a:t>brain</a:t>
            </a:r>
            <a:r>
              <a:rPr lang="de-DE" sz="2800" dirty="0"/>
              <a:t> all </a:t>
            </a:r>
            <a:r>
              <a:rPr lang="de-DE" sz="2800" dirty="0" err="1"/>
              <a:t>mixed</a:t>
            </a:r>
            <a:r>
              <a:rPr lang="de-DE" sz="2800" dirty="0"/>
              <a:t> </a:t>
            </a:r>
            <a:r>
              <a:rPr lang="de-DE" sz="2800" dirty="0" err="1"/>
              <a:t>together</a:t>
            </a:r>
            <a:r>
              <a:rPr lang="de-DE" sz="2800" dirty="0"/>
              <a:t>, </a:t>
            </a:r>
            <a:r>
              <a:rPr lang="de-DE" sz="2800" dirty="0" err="1"/>
              <a:t>and</a:t>
            </a:r>
            <a:r>
              <a:rPr lang="de-DE" sz="2800" dirty="0"/>
              <a:t> not </a:t>
            </a:r>
            <a:r>
              <a:rPr lang="de-DE" sz="2800" dirty="0" err="1"/>
              <a:t>contained</a:t>
            </a:r>
            <a:r>
              <a:rPr lang="de-DE" sz="2800" dirty="0"/>
              <a:t> in separate </a:t>
            </a:r>
            <a:r>
              <a:rPr lang="de-DE" sz="2800" dirty="0" err="1"/>
              <a:t>compartments</a:t>
            </a:r>
            <a:r>
              <a:rPr lang="de-DE" sz="2800" dirty="0"/>
              <a:t> </a:t>
            </a:r>
            <a:r>
              <a:rPr lang="de-DE" sz="2800" dirty="0" err="1"/>
              <a:t>as</a:t>
            </a:r>
            <a:r>
              <a:rPr lang="de-DE" sz="2800" dirty="0"/>
              <a:t> </a:t>
            </a:r>
            <a:r>
              <a:rPr lang="de-DE" sz="2800" dirty="0" err="1"/>
              <a:t>they</a:t>
            </a:r>
            <a:r>
              <a:rPr lang="de-DE" sz="2800" dirty="0"/>
              <a:t> will </a:t>
            </a:r>
            <a:r>
              <a:rPr lang="de-DE" sz="2800" dirty="0" err="1"/>
              <a:t>be</a:t>
            </a:r>
            <a:r>
              <a:rPr lang="de-DE" sz="2800" dirty="0"/>
              <a:t> </a:t>
            </a:r>
            <a:r>
              <a:rPr lang="de-DE" sz="2800" dirty="0" err="1"/>
              <a:t>no</a:t>
            </a:r>
            <a:r>
              <a:rPr lang="de-DE" sz="2800" dirty="0"/>
              <a:t> </a:t>
            </a:r>
            <a:r>
              <a:rPr lang="de-DE" sz="2800" dirty="0" err="1"/>
              <a:t>doubt</a:t>
            </a:r>
            <a:r>
              <a:rPr lang="de-DE" sz="2800" dirty="0"/>
              <a:t> in </a:t>
            </a:r>
            <a:r>
              <a:rPr lang="de-DE" sz="2800" dirty="0" err="1"/>
              <a:t>another</a:t>
            </a:r>
            <a:r>
              <a:rPr lang="de-DE" sz="2800" dirty="0"/>
              <a:t> </a:t>
            </a:r>
            <a:r>
              <a:rPr lang="de-DE" sz="2800" dirty="0" err="1"/>
              <a:t>million</a:t>
            </a:r>
            <a:r>
              <a:rPr lang="de-DE" sz="2800" dirty="0"/>
              <a:t> </a:t>
            </a:r>
            <a:r>
              <a:rPr lang="de-DE" sz="2800" dirty="0" err="1"/>
              <a:t>years</a:t>
            </a:r>
            <a:r>
              <a:rPr lang="de-DE" sz="2800" dirty="0"/>
              <a:t>, a </a:t>
            </a:r>
            <a:r>
              <a:rPr lang="de-DE" sz="2800" dirty="0" err="1"/>
              <a:t>good</a:t>
            </a:r>
            <a:r>
              <a:rPr lang="de-DE" sz="2800" dirty="0"/>
              <a:t> </a:t>
            </a:r>
            <a:r>
              <a:rPr lang="de-DE" sz="2800" dirty="0" err="1"/>
              <a:t>dinner</a:t>
            </a:r>
            <a:r>
              <a:rPr lang="de-DE" sz="2800" dirty="0"/>
              <a:t> </a:t>
            </a:r>
            <a:r>
              <a:rPr lang="de-DE" sz="2800" dirty="0" err="1"/>
              <a:t>is</a:t>
            </a:r>
            <a:r>
              <a:rPr lang="de-DE" sz="2800" dirty="0"/>
              <a:t> </a:t>
            </a:r>
            <a:r>
              <a:rPr lang="de-DE" sz="2800" dirty="0" err="1"/>
              <a:t>of</a:t>
            </a:r>
            <a:r>
              <a:rPr lang="de-DE" sz="2800" dirty="0"/>
              <a:t> </a:t>
            </a:r>
            <a:r>
              <a:rPr lang="de-DE" sz="2800" dirty="0" err="1"/>
              <a:t>great</a:t>
            </a:r>
            <a:r>
              <a:rPr lang="de-DE" sz="2800" dirty="0"/>
              <a:t> </a:t>
            </a:r>
            <a:r>
              <a:rPr lang="de-DE" sz="2800" dirty="0" err="1"/>
              <a:t>importance</a:t>
            </a:r>
            <a:r>
              <a:rPr lang="de-DE" sz="2800" dirty="0"/>
              <a:t> </a:t>
            </a:r>
            <a:r>
              <a:rPr lang="de-DE" sz="2800" dirty="0" err="1"/>
              <a:t>to</a:t>
            </a:r>
            <a:r>
              <a:rPr lang="de-DE" sz="2800" dirty="0"/>
              <a:t> </a:t>
            </a:r>
            <a:r>
              <a:rPr lang="de-DE" sz="2800" dirty="0" err="1"/>
              <a:t>good</a:t>
            </a:r>
            <a:r>
              <a:rPr lang="de-DE" sz="2800" dirty="0"/>
              <a:t> </a:t>
            </a:r>
            <a:r>
              <a:rPr lang="de-DE" sz="2800" dirty="0" err="1"/>
              <a:t>talk</a:t>
            </a:r>
            <a:r>
              <a:rPr lang="de-DE" sz="2800" dirty="0"/>
              <a:t>”</a:t>
            </a:r>
          </a:p>
          <a:p>
            <a:pPr marL="0" indent="0">
              <a:lnSpc>
                <a:spcPts val="2000"/>
              </a:lnSpc>
              <a:buNone/>
            </a:pPr>
            <a:endParaRPr lang="de-DE" sz="2800" dirty="0"/>
          </a:p>
          <a:p>
            <a:pPr marL="0" indent="0">
              <a:lnSpc>
                <a:spcPts val="2000"/>
              </a:lnSpc>
              <a:buNone/>
            </a:pPr>
            <a:r>
              <a:rPr lang="de-DE" sz="2800" dirty="0"/>
              <a:t>„</a:t>
            </a:r>
            <a:r>
              <a:rPr lang="de-DE" sz="2800" dirty="0" err="1"/>
              <a:t>And</a:t>
            </a:r>
            <a:r>
              <a:rPr lang="de-DE" sz="2800" dirty="0"/>
              <a:t> </a:t>
            </a:r>
            <a:r>
              <a:rPr lang="de-DE" sz="2800" dirty="0" err="1"/>
              <a:t>since</a:t>
            </a:r>
            <a:r>
              <a:rPr lang="de-DE" sz="2800" dirty="0"/>
              <a:t> a </a:t>
            </a:r>
            <a:r>
              <a:rPr lang="de-DE" sz="2800" dirty="0" err="1"/>
              <a:t>novel</a:t>
            </a:r>
            <a:r>
              <a:rPr lang="de-DE" sz="2800" dirty="0"/>
              <a:t> </a:t>
            </a:r>
            <a:r>
              <a:rPr lang="de-DE" sz="2800" dirty="0" err="1"/>
              <a:t>has</a:t>
            </a:r>
            <a:r>
              <a:rPr lang="de-DE" sz="2800" dirty="0"/>
              <a:t> </a:t>
            </a:r>
            <a:r>
              <a:rPr lang="de-DE" sz="2800" dirty="0" err="1"/>
              <a:t>this</a:t>
            </a:r>
            <a:r>
              <a:rPr lang="de-DE" sz="2800" dirty="0"/>
              <a:t> </a:t>
            </a:r>
            <a:r>
              <a:rPr lang="de-DE" sz="2800" dirty="0" err="1"/>
              <a:t>correspondence</a:t>
            </a:r>
            <a:r>
              <a:rPr lang="de-DE" sz="2800" dirty="0"/>
              <a:t> </a:t>
            </a:r>
            <a:r>
              <a:rPr lang="de-DE" sz="2800" dirty="0" err="1"/>
              <a:t>to</a:t>
            </a:r>
            <a:r>
              <a:rPr lang="de-DE" sz="2800" dirty="0"/>
              <a:t> real </a:t>
            </a:r>
            <a:r>
              <a:rPr lang="de-DE" sz="2800" dirty="0" err="1"/>
              <a:t>life</a:t>
            </a:r>
            <a:r>
              <a:rPr lang="de-DE" sz="2800" dirty="0"/>
              <a:t>, </a:t>
            </a:r>
            <a:r>
              <a:rPr lang="de-DE" sz="2800" dirty="0" err="1"/>
              <a:t>its</a:t>
            </a:r>
            <a:r>
              <a:rPr lang="de-DE" sz="2800" dirty="0"/>
              <a:t> </a:t>
            </a:r>
            <a:r>
              <a:rPr lang="de-DE" sz="2800" dirty="0" err="1"/>
              <a:t>values</a:t>
            </a:r>
            <a:r>
              <a:rPr lang="de-DE" sz="2800" dirty="0"/>
              <a:t> </a:t>
            </a:r>
            <a:r>
              <a:rPr lang="de-DE" sz="2800" dirty="0" err="1"/>
              <a:t>are</a:t>
            </a:r>
            <a:r>
              <a:rPr lang="de-DE" sz="2800" dirty="0"/>
              <a:t> </a:t>
            </a:r>
            <a:r>
              <a:rPr lang="de-DE" sz="2800" dirty="0" err="1"/>
              <a:t>to</a:t>
            </a:r>
            <a:r>
              <a:rPr lang="de-DE" sz="2800" dirty="0"/>
              <a:t> </a:t>
            </a:r>
            <a:r>
              <a:rPr lang="de-DE" sz="2800" dirty="0" err="1"/>
              <a:t>some</a:t>
            </a:r>
            <a:r>
              <a:rPr lang="de-DE" sz="2800" dirty="0"/>
              <a:t> </a:t>
            </a:r>
            <a:r>
              <a:rPr lang="de-DE" sz="2800" dirty="0" err="1"/>
              <a:t>extent</a:t>
            </a:r>
            <a:r>
              <a:rPr lang="de-DE" sz="2800" dirty="0"/>
              <a:t> </a:t>
            </a:r>
            <a:r>
              <a:rPr lang="de-DE" sz="2800" dirty="0" err="1"/>
              <a:t>those</a:t>
            </a:r>
            <a:r>
              <a:rPr lang="de-DE" sz="2800" dirty="0"/>
              <a:t> </a:t>
            </a:r>
            <a:r>
              <a:rPr lang="de-DE" sz="2800" dirty="0" err="1"/>
              <a:t>of</a:t>
            </a:r>
            <a:r>
              <a:rPr lang="de-DE" sz="2800" dirty="0"/>
              <a:t> real </a:t>
            </a:r>
            <a:r>
              <a:rPr lang="de-DE" sz="2800" dirty="0" err="1"/>
              <a:t>life</a:t>
            </a:r>
            <a:r>
              <a:rPr lang="de-DE" sz="2800" dirty="0"/>
              <a:t>. </a:t>
            </a:r>
            <a:r>
              <a:rPr lang="en-US" sz="2800" dirty="0"/>
              <a:t>But it is obvious that the values of women differ very often from the values which have been made by the other sex”</a:t>
            </a:r>
            <a:endParaRPr lang="de-DE" sz="2800" dirty="0"/>
          </a:p>
          <a:p>
            <a:pPr marL="0" indent="0">
              <a:buNone/>
            </a:pPr>
            <a:endParaRPr lang="de-DE" dirty="0" smtClean="0"/>
          </a:p>
        </p:txBody>
      </p:sp>
      <p:sp>
        <p:nvSpPr>
          <p:cNvPr id="7" name="Inhaltsplatzhalter 6"/>
          <p:cNvSpPr>
            <a:spLocks noGrp="1"/>
          </p:cNvSpPr>
          <p:nvPr>
            <p:ph sz="half" idx="2"/>
          </p:nvPr>
        </p:nvSpPr>
        <p:spPr>
          <a:xfrm>
            <a:off x="4716016" y="1628800"/>
            <a:ext cx="4038600" cy="4793704"/>
          </a:xfrm>
        </p:spPr>
        <p:txBody>
          <a:bodyPr>
            <a:normAutofit fontScale="62500" lnSpcReduction="20000"/>
          </a:bodyPr>
          <a:lstStyle/>
          <a:p>
            <a:pPr marL="0" indent="0">
              <a:buNone/>
            </a:pPr>
            <a:endParaRPr lang="de-DE" sz="2800" dirty="0" smtClean="0"/>
          </a:p>
          <a:p>
            <a:pPr marL="0" indent="0">
              <a:lnSpc>
                <a:spcPts val="2000"/>
              </a:lnSpc>
              <a:buNone/>
            </a:pPr>
            <a:r>
              <a:rPr lang="de-DE" sz="2800" dirty="0" smtClean="0"/>
              <a:t>“</a:t>
            </a:r>
            <a:r>
              <a:rPr lang="de-DE" sz="2800" dirty="0"/>
              <a:t>A </a:t>
            </a:r>
            <a:r>
              <a:rPr lang="de-DE" sz="2800" dirty="0" err="1"/>
              <a:t>scene</a:t>
            </a:r>
            <a:r>
              <a:rPr lang="de-DE" sz="2800" dirty="0"/>
              <a:t> in a </a:t>
            </a:r>
            <a:r>
              <a:rPr lang="de-DE" sz="2800" dirty="0" err="1"/>
              <a:t>battlefield</a:t>
            </a:r>
            <a:r>
              <a:rPr lang="de-DE" sz="2800" dirty="0"/>
              <a:t> </a:t>
            </a:r>
            <a:r>
              <a:rPr lang="de-DE" sz="2800" dirty="0" err="1"/>
              <a:t>is</a:t>
            </a:r>
            <a:r>
              <a:rPr lang="de-DE" sz="2800" dirty="0"/>
              <a:t> </a:t>
            </a:r>
            <a:r>
              <a:rPr lang="de-DE" sz="2800" dirty="0" err="1"/>
              <a:t>more</a:t>
            </a:r>
            <a:r>
              <a:rPr lang="de-DE" sz="2800" dirty="0"/>
              <a:t> </a:t>
            </a:r>
            <a:r>
              <a:rPr lang="de-DE" sz="2800" dirty="0" err="1"/>
              <a:t>important</a:t>
            </a:r>
            <a:r>
              <a:rPr lang="de-DE" sz="2800" dirty="0"/>
              <a:t> </a:t>
            </a:r>
            <a:r>
              <a:rPr lang="de-DE" sz="2800" dirty="0" err="1"/>
              <a:t>than</a:t>
            </a:r>
            <a:r>
              <a:rPr lang="de-DE" sz="2800" dirty="0"/>
              <a:t> a </a:t>
            </a:r>
            <a:r>
              <a:rPr lang="de-DE" sz="2800" dirty="0" err="1"/>
              <a:t>scene</a:t>
            </a:r>
            <a:r>
              <a:rPr lang="de-DE" sz="2800" dirty="0"/>
              <a:t> in a </a:t>
            </a:r>
            <a:r>
              <a:rPr lang="de-DE" sz="2800" dirty="0" err="1"/>
              <a:t>shop</a:t>
            </a:r>
            <a:r>
              <a:rPr lang="de-DE" sz="2800" dirty="0"/>
              <a:t>”</a:t>
            </a:r>
          </a:p>
          <a:p>
            <a:pPr marL="0" indent="0">
              <a:lnSpc>
                <a:spcPts val="2000"/>
              </a:lnSpc>
              <a:buNone/>
            </a:pPr>
            <a:endParaRPr lang="de-DE" sz="2800" dirty="0"/>
          </a:p>
          <a:p>
            <a:pPr marL="0" indent="0">
              <a:lnSpc>
                <a:spcPts val="2000"/>
              </a:lnSpc>
              <a:buNone/>
            </a:pPr>
            <a:r>
              <a:rPr lang="en-US" sz="2800" dirty="0"/>
              <a:t>„The book has somehow to be adapted to the body, and at a venture one would say that women’s books should be shorter, more concentrated, than those of men, and framed so that they do not need long hours of steady and uninterrupted work. </a:t>
            </a:r>
            <a:r>
              <a:rPr lang="de-DE" sz="2800" dirty="0" err="1"/>
              <a:t>For</a:t>
            </a:r>
            <a:r>
              <a:rPr lang="de-DE" sz="2800" dirty="0"/>
              <a:t> </a:t>
            </a:r>
            <a:r>
              <a:rPr lang="de-DE" sz="2800" dirty="0" err="1"/>
              <a:t>interruptions</a:t>
            </a:r>
            <a:r>
              <a:rPr lang="de-DE" sz="2800" dirty="0"/>
              <a:t> </a:t>
            </a:r>
            <a:r>
              <a:rPr lang="de-DE" sz="2800" dirty="0" err="1"/>
              <a:t>there</a:t>
            </a:r>
            <a:r>
              <a:rPr lang="de-DE" sz="2800" dirty="0"/>
              <a:t> will </a:t>
            </a:r>
            <a:r>
              <a:rPr lang="de-DE" sz="2800" dirty="0" err="1"/>
              <a:t>always</a:t>
            </a:r>
            <a:r>
              <a:rPr lang="de-DE" sz="2800" dirty="0"/>
              <a:t> </a:t>
            </a:r>
            <a:r>
              <a:rPr lang="de-DE" sz="2800" dirty="0" err="1"/>
              <a:t>be</a:t>
            </a:r>
            <a:r>
              <a:rPr lang="de-DE" sz="2800" dirty="0"/>
              <a:t>”</a:t>
            </a:r>
          </a:p>
          <a:p>
            <a:pPr marL="0" indent="0">
              <a:lnSpc>
                <a:spcPts val="2000"/>
              </a:lnSpc>
              <a:buNone/>
            </a:pPr>
            <a:endParaRPr lang="de-DE" sz="2800" dirty="0"/>
          </a:p>
          <a:p>
            <a:pPr marL="0" indent="0">
              <a:lnSpc>
                <a:spcPts val="2000"/>
              </a:lnSpc>
              <a:buNone/>
            </a:pPr>
            <a:r>
              <a:rPr lang="de-DE" sz="2800" dirty="0"/>
              <a:t>„But … </a:t>
            </a:r>
            <a:r>
              <a:rPr lang="en-US" sz="2800" dirty="0"/>
              <a:t>I had said ‘but’ too often. One cannot go on saying ‘but’. One must finish the sentence somehow”. </a:t>
            </a:r>
            <a:endParaRPr lang="de-DE" sz="2800" dirty="0"/>
          </a:p>
          <a:p>
            <a:pPr marL="0" indent="0">
              <a:lnSpc>
                <a:spcPts val="2000"/>
              </a:lnSpc>
              <a:buNone/>
            </a:pPr>
            <a:endParaRPr lang="de-DE" sz="2800" dirty="0"/>
          </a:p>
          <a:p>
            <a:endParaRPr lang="de-DE" dirty="0"/>
          </a:p>
        </p:txBody>
      </p:sp>
      <p:sp>
        <p:nvSpPr>
          <p:cNvPr id="9" name="Foliennummernplatzhalter 8"/>
          <p:cNvSpPr>
            <a:spLocks noGrp="1"/>
          </p:cNvSpPr>
          <p:nvPr>
            <p:ph type="sldNum" sz="quarter" idx="12"/>
          </p:nvPr>
        </p:nvSpPr>
        <p:spPr/>
        <p:txBody>
          <a:bodyPr/>
          <a:lstStyle/>
          <a:p>
            <a:fld id="{D0EC9390-AF0B-4B8A-AEF1-D7D99827B395}" type="slidenum">
              <a:rPr lang="de-DE" smtClean="0"/>
              <a:t>12</a:t>
            </a:fld>
            <a:endParaRPr lang="de-DE"/>
          </a:p>
        </p:txBody>
      </p:sp>
    </p:spTree>
    <p:extLst>
      <p:ext uri="{BB962C8B-B14F-4D97-AF65-F5344CB8AC3E}">
        <p14:creationId xmlns:p14="http://schemas.microsoft.com/office/powerpoint/2010/main" val="18709845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Cronus">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ronu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ronus">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1331</Words>
  <Application>Microsoft Office PowerPoint</Application>
  <PresentationFormat>Bildschirmpräsentation (4:3)</PresentationFormat>
  <Paragraphs>148</Paragraphs>
  <Slides>12</Slides>
  <Notes>0</Notes>
  <HiddenSlides>0</HiddenSlides>
  <MMClips>0</MMClips>
  <ScaleCrop>false</ScaleCrop>
  <HeadingPairs>
    <vt:vector size="4" baseType="variant">
      <vt:variant>
        <vt:lpstr>Design</vt:lpstr>
      </vt:variant>
      <vt:variant>
        <vt:i4>1</vt:i4>
      </vt:variant>
      <vt:variant>
        <vt:lpstr>Folientitel</vt:lpstr>
      </vt:variant>
      <vt:variant>
        <vt:i4>12</vt:i4>
      </vt:variant>
    </vt:vector>
  </HeadingPairs>
  <TitlesOfParts>
    <vt:vector size="13" baseType="lpstr">
      <vt:lpstr>Cronus</vt:lpstr>
      <vt:lpstr>Virginia Woolfs Essays Vortrag auf der Tagung „Essayistik der Moderne“ Kiel, 8.-11. Mai 2013 </vt:lpstr>
      <vt:lpstr>Einleitung</vt:lpstr>
      <vt:lpstr>Gliederung</vt:lpstr>
      <vt:lpstr>I. Woolfs essayistisches Schaffen:  “the most accomplished and innovative essayist  of her generation“</vt:lpstr>
      <vt:lpstr>II. Woolfs Theorie des Essays:  „about God or Spinoza, or about turtles and Cheapside“</vt:lpstr>
      <vt:lpstr>II. Woolfs Theorie des Essays:  „about God or Spinoza, or about turtles and Cheapside“</vt:lpstr>
      <vt:lpstr>III. Der freie Essay – Zwei Beispiele</vt:lpstr>
      <vt:lpstr>III. Der freie Essay – Zwei Beispiele</vt:lpstr>
      <vt:lpstr>III. Der freie Essay – Zwei Beispiele</vt:lpstr>
      <vt:lpstr>III. Der freie Essay – Zwei Beispiele</vt:lpstr>
      <vt:lpstr>III. Der freie Essay – Zwei Beispiele</vt:lpstr>
      <vt:lpstr>Der Essay als androgyne Form?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Virginia Woolfs Essays</dc:title>
  <dc:creator>jutta</dc:creator>
  <cp:lastModifiedBy>jutta</cp:lastModifiedBy>
  <cp:revision>51</cp:revision>
  <dcterms:created xsi:type="dcterms:W3CDTF">2013-04-29T08:19:29Z</dcterms:created>
  <dcterms:modified xsi:type="dcterms:W3CDTF">2013-04-30T10:05:41Z</dcterms:modified>
</cp:coreProperties>
</file>