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4"/>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4" d="100"/>
          <a:sy n="104" d="100"/>
        </p:scale>
        <p:origin x="-10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05F468-40DF-4EAD-B87E-20CCA141E0AA}" type="datetimeFigureOut">
              <a:rPr lang="de-DE" smtClean="0"/>
              <a:t>20.10.2011</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3A77C7-0736-4F62-AB03-B36ABBAFCE2A}" type="slidenum">
              <a:rPr lang="de-DE" smtClean="0"/>
              <a:t>‹Nr.›</a:t>
            </a:fld>
            <a:endParaRPr lang="de-DE"/>
          </a:p>
        </p:txBody>
      </p:sp>
    </p:spTree>
    <p:extLst>
      <p:ext uri="{BB962C8B-B14F-4D97-AF65-F5344CB8AC3E}">
        <p14:creationId xmlns:p14="http://schemas.microsoft.com/office/powerpoint/2010/main" val="378761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B3A77C7-0736-4F62-AB03-B36ABBAFCE2A}" type="slidenum">
              <a:rPr lang="de-DE" smtClean="0"/>
              <a:t>2</a:t>
            </a:fld>
            <a:endParaRPr lang="de-DE"/>
          </a:p>
        </p:txBody>
      </p:sp>
    </p:spTree>
    <p:extLst>
      <p:ext uri="{BB962C8B-B14F-4D97-AF65-F5344CB8AC3E}">
        <p14:creationId xmlns:p14="http://schemas.microsoft.com/office/powerpoint/2010/main" val="3993740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9" name="Unt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Titel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de-DE" smtClean="0"/>
              <a:t>Titelmasterformat durch Klicken bearbeiten</a:t>
            </a:r>
            <a:endParaRPr kumimoji="0" lang="en-US"/>
          </a:p>
        </p:txBody>
      </p:sp>
      <p:cxnSp>
        <p:nvCxnSpPr>
          <p:cNvPr id="8" name="Gerade Verbindung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umsplatzhalter 14"/>
          <p:cNvSpPr>
            <a:spLocks noGrp="1"/>
          </p:cNvSpPr>
          <p:nvPr>
            <p:ph type="dt" sz="half" idx="10"/>
          </p:nvPr>
        </p:nvSpPr>
        <p:spPr/>
        <p:txBody>
          <a:bodyPr/>
          <a:lstStyle/>
          <a:p>
            <a:fld id="{2B7681C0-01D2-4CED-9A1A-915B145BE946}" type="datetime1">
              <a:rPr lang="de-DE" smtClean="0"/>
              <a:t>20.10.2011</a:t>
            </a:fld>
            <a:endParaRPr lang="de-DE"/>
          </a:p>
        </p:txBody>
      </p:sp>
      <p:sp>
        <p:nvSpPr>
          <p:cNvPr id="16" name="Foliennummernplatzhalter 15"/>
          <p:cNvSpPr>
            <a:spLocks noGrp="1"/>
          </p:cNvSpPr>
          <p:nvPr>
            <p:ph type="sldNum" sz="quarter" idx="11"/>
          </p:nvPr>
        </p:nvSpPr>
        <p:spPr/>
        <p:txBody>
          <a:bodyPr/>
          <a:lstStyle/>
          <a:p>
            <a:fld id="{2D57AAC2-F582-4880-AE58-F0C580AD7DA4}" type="slidenum">
              <a:rPr lang="de-DE" smtClean="0"/>
              <a:t>‹Nr.›</a:t>
            </a:fld>
            <a:endParaRPr lang="de-DE"/>
          </a:p>
        </p:txBody>
      </p:sp>
      <p:sp>
        <p:nvSpPr>
          <p:cNvPr id="17" name="Fußzeilenplatzhalter 16"/>
          <p:cNvSpPr>
            <a:spLocks noGrp="1"/>
          </p:cNvSpPr>
          <p:nvPr>
            <p:ph type="ftr" sz="quarter" idx="12"/>
          </p:nvPr>
        </p:nvSpPr>
        <p:spPr/>
        <p:txBody>
          <a:bodyPr/>
          <a:lstStyle/>
          <a:p>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9" name="Inhaltsplatzhalter 8"/>
          <p:cNvSpPr>
            <a:spLocks noGrp="1"/>
          </p:cNvSpPr>
          <p:nvPr>
            <p:ph idx="1"/>
          </p:nvPr>
        </p:nvSpPr>
        <p:spPr>
          <a:xfrm>
            <a:off x="457200" y="1524000"/>
            <a:ext cx="822960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4" name="Datumsplatzhalter 13"/>
          <p:cNvSpPr>
            <a:spLocks noGrp="1"/>
          </p:cNvSpPr>
          <p:nvPr>
            <p:ph type="dt" sz="half" idx="14"/>
          </p:nvPr>
        </p:nvSpPr>
        <p:spPr/>
        <p:txBody>
          <a:bodyPr/>
          <a:lstStyle/>
          <a:p>
            <a:fld id="{8F4193E7-DB60-4566-A61F-1EB2A28D8373}" type="datetime1">
              <a:rPr lang="de-DE" smtClean="0"/>
              <a:t>20.10.2011</a:t>
            </a:fld>
            <a:endParaRPr lang="de-DE"/>
          </a:p>
        </p:txBody>
      </p:sp>
      <p:sp>
        <p:nvSpPr>
          <p:cNvPr id="15" name="Foliennummernplatzhalter 14"/>
          <p:cNvSpPr>
            <a:spLocks noGrp="1"/>
          </p:cNvSpPr>
          <p:nvPr>
            <p:ph type="sldNum" sz="quarter" idx="15"/>
          </p:nvPr>
        </p:nvSpPr>
        <p:spPr/>
        <p:txBody>
          <a:bodyPr/>
          <a:lstStyle>
            <a:lvl1pPr algn="ctr">
              <a:defRPr/>
            </a:lvl1pPr>
          </a:lstStyle>
          <a:p>
            <a:fld id="{2D57AAC2-F582-4880-AE58-F0C580AD7DA4}" type="slidenum">
              <a:rPr lang="de-DE" smtClean="0"/>
              <a:t>‹Nr.›</a:t>
            </a:fld>
            <a:endParaRPr lang="de-DE"/>
          </a:p>
        </p:txBody>
      </p:sp>
      <p:sp>
        <p:nvSpPr>
          <p:cNvPr id="16" name="Fußzeilenplatzhalter 15"/>
          <p:cNvSpPr>
            <a:spLocks noGrp="1"/>
          </p:cNvSpPr>
          <p:nvPr>
            <p:ph type="ftr" sz="quarter" idx="16"/>
          </p:nvPr>
        </p:nvSpPr>
        <p:spPr/>
        <p:txBody>
          <a:bodyPr/>
          <a:lstStyle/>
          <a:p>
            <a:endParaRPr lang="de-DE"/>
          </a:p>
        </p:txBody>
      </p:sp>
      <p:sp>
        <p:nvSpPr>
          <p:cNvPr id="17" name="Titel 16"/>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A2A351CC-26DD-4721-A7E0-AE8E16259A91}" type="datetime1">
              <a:rPr lang="de-DE" smtClean="0"/>
              <a:t>20.10.2011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57AAC2-F582-4880-AE58-F0C580AD7DA4}" type="slidenum">
              <a:rPr lang="de-DE" smtClean="0"/>
              <a:t>‹Nr.›</a:t>
            </a:fld>
            <a:endParaRPr lang="de-DE"/>
          </a:p>
        </p:txBody>
      </p: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cxnSp>
        <p:nvCxnSpPr>
          <p:cNvPr id="7" name="Gerade Verbindung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5360AF0B-2D10-4175-8D51-161EC3F8B9BE}" type="datetime1">
              <a:rPr lang="de-DE" smtClean="0"/>
              <a:t>20.10.2011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D57AAC2-F582-4880-AE58-F0C580AD7DA4}" type="slidenum">
              <a:rPr lang="de-DE" smtClean="0"/>
              <a:t>‹Nr.›</a:t>
            </a:fld>
            <a:endParaRPr lang="de-DE"/>
          </a:p>
        </p:txBody>
      </p:sp>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11" name="Inhaltsplatzhalter 10"/>
          <p:cNvSpPr>
            <a:spLocks noGrp="1"/>
          </p:cNvSpPr>
          <p:nvPr>
            <p:ph sz="half" idx="1"/>
          </p:nvPr>
        </p:nvSpPr>
        <p:spPr>
          <a:xfrm>
            <a:off x="457200" y="1524000"/>
            <a:ext cx="4059936"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3" name="Inhaltsplatzhalter 12"/>
          <p:cNvSpPr>
            <a:spLocks noGrp="1"/>
          </p:cNvSpPr>
          <p:nvPr>
            <p:ph sz="half" idx="2"/>
          </p:nvPr>
        </p:nvSpPr>
        <p:spPr>
          <a:xfrm>
            <a:off x="4648200" y="1524000"/>
            <a:ext cx="4059936"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fld id="{2D57AAC2-F582-4880-AE58-F0C580AD7DA4}" type="slidenum">
              <a:rPr lang="de-DE" smtClean="0"/>
              <a:t>‹Nr.›</a:t>
            </a:fld>
            <a:endParaRPr lang="de-DE"/>
          </a:p>
        </p:txBody>
      </p:sp>
      <p:sp>
        <p:nvSpPr>
          <p:cNvPr id="8" name="Fußzeilenplatzhalter 7"/>
          <p:cNvSpPr>
            <a:spLocks noGrp="1"/>
          </p:cNvSpPr>
          <p:nvPr>
            <p:ph type="ftr" sz="quarter" idx="11"/>
          </p:nvPr>
        </p:nvSpPr>
        <p:spPr/>
        <p:txBody>
          <a:bodyPr/>
          <a:lstStyle/>
          <a:p>
            <a:endParaRPr lang="de-DE"/>
          </a:p>
        </p:txBody>
      </p:sp>
      <p:sp>
        <p:nvSpPr>
          <p:cNvPr id="7" name="Datumsplatzhalter 6"/>
          <p:cNvSpPr>
            <a:spLocks noGrp="1"/>
          </p:cNvSpPr>
          <p:nvPr>
            <p:ph type="dt" sz="half" idx="10"/>
          </p:nvPr>
        </p:nvSpPr>
        <p:spPr/>
        <p:txBody>
          <a:bodyPr/>
          <a:lstStyle/>
          <a:p>
            <a:fld id="{38F09A1F-98FE-4117-8CFA-2FC3F2E69BF5}" type="datetime1">
              <a:rPr lang="de-DE" smtClean="0"/>
              <a:t>20.10.2011</a:t>
            </a:fld>
            <a:endParaRPr lang="de-DE"/>
          </a:p>
        </p:txBody>
      </p:sp>
      <p:sp>
        <p:nvSpPr>
          <p:cNvPr id="3" name="Textplatzhalt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32" name="Inhaltsplatzhalter 31"/>
          <p:cNvSpPr>
            <a:spLocks noGrp="1"/>
          </p:cNvSpPr>
          <p:nvPr>
            <p:ph sz="half" idx="2"/>
          </p:nvPr>
        </p:nvSpPr>
        <p:spPr>
          <a:xfrm>
            <a:off x="457200" y="2201896"/>
            <a:ext cx="4038600" cy="391363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34" name="Inhaltsplatzhalter 33"/>
          <p:cNvSpPr>
            <a:spLocks noGrp="1"/>
          </p:cNvSpPr>
          <p:nvPr>
            <p:ph sz="quarter" idx="4"/>
          </p:nvPr>
        </p:nvSpPr>
        <p:spPr>
          <a:xfrm>
            <a:off x="4649788" y="2201896"/>
            <a:ext cx="4038600" cy="391363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 name="Titel 1"/>
          <p:cNvSpPr>
            <a:spLocks noGrp="1"/>
          </p:cNvSpPr>
          <p:nvPr>
            <p:ph type="title"/>
          </p:nvPr>
        </p:nvSpPr>
        <p:spPr>
          <a:xfrm>
            <a:off x="457200" y="155448"/>
            <a:ext cx="8229600" cy="1143000"/>
          </a:xfrm>
        </p:spPr>
        <p:txBody>
          <a:bodyPr anchor="b" anchorCtr="0"/>
          <a:lstStyle>
            <a:lvl1pPr>
              <a:defRPr/>
            </a:lvl1pPr>
          </a:lstStyle>
          <a:p>
            <a:r>
              <a:rPr kumimoji="0" lang="de-DE" smtClean="0"/>
              <a:t>Titelmasterformat durch Klicken bearbeiten</a:t>
            </a:r>
            <a:endParaRPr kumimoji="0" lang="en-US"/>
          </a:p>
        </p:txBody>
      </p:sp>
      <p:sp>
        <p:nvSpPr>
          <p:cNvPr id="12" name="Textplatzhalt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cxnSp>
        <p:nvCxnSpPr>
          <p:cNvPr id="10" name="Gerade Verbindung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1CCD35C0-D2CB-4864-B717-D0384C595005}" type="datetime1">
              <a:rPr lang="de-DE" smtClean="0"/>
              <a:t>20.10.2011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D57AAC2-F582-4880-AE58-F0C580AD7DA4}" type="slidenum">
              <a:rPr lang="de-DE" smtClean="0"/>
              <a:t>‹Nr.›</a:t>
            </a:fld>
            <a:endParaRPr lang="de-DE"/>
          </a:p>
        </p:txBody>
      </p:sp>
      <p:sp>
        <p:nvSpPr>
          <p:cNvPr id="2" name="Titel 1"/>
          <p:cNvSpPr>
            <a:spLocks noGrp="1"/>
          </p:cNvSpPr>
          <p:nvPr>
            <p:ph type="title"/>
          </p:nvPr>
        </p:nvSpPr>
        <p:spPr/>
        <p:txBody>
          <a:bodyPr/>
          <a:lstStyle/>
          <a:p>
            <a:r>
              <a:rPr kumimoji="0" lang="de-DE" smtClean="0"/>
              <a:t>Titelmasterformat durch Klicken bearbeiten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629669A-8286-4C48-AF31-F0B4FE4E1981}" type="datetime1">
              <a:rPr lang="de-DE" smtClean="0"/>
              <a:t>20.10.2011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D57AAC2-F582-4880-AE58-F0C580AD7DA4}"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29" name="Inhaltsplatzhalter 28"/>
          <p:cNvSpPr>
            <a:spLocks noGrp="1"/>
          </p:cNvSpPr>
          <p:nvPr>
            <p:ph sz="quarter" idx="1"/>
          </p:nvPr>
        </p:nvSpPr>
        <p:spPr>
          <a:xfrm>
            <a:off x="457200" y="457200"/>
            <a:ext cx="6248400" cy="5715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3" name="Textplatzhalt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31" name="Titel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de-DE" smtClean="0"/>
              <a:t>Titelmasterformat durch Klicken bearbeiten</a:t>
            </a:r>
            <a:endParaRPr kumimoji="0" lang="en-US"/>
          </a:p>
        </p:txBody>
      </p:sp>
      <p:sp>
        <p:nvSpPr>
          <p:cNvPr id="8" name="Datumsplatzhalter 7"/>
          <p:cNvSpPr>
            <a:spLocks noGrp="1"/>
          </p:cNvSpPr>
          <p:nvPr>
            <p:ph type="dt" sz="half" idx="14"/>
          </p:nvPr>
        </p:nvSpPr>
        <p:spPr/>
        <p:txBody>
          <a:bodyPr/>
          <a:lstStyle/>
          <a:p>
            <a:fld id="{D915A46F-B78E-4E5B-8807-F7C16BC2964B}" type="datetime1">
              <a:rPr lang="de-DE" smtClean="0"/>
              <a:t>20.10.2011</a:t>
            </a:fld>
            <a:endParaRPr lang="de-DE"/>
          </a:p>
        </p:txBody>
      </p:sp>
      <p:sp>
        <p:nvSpPr>
          <p:cNvPr id="9" name="Foliennummernplatzhalter 8"/>
          <p:cNvSpPr>
            <a:spLocks noGrp="1"/>
          </p:cNvSpPr>
          <p:nvPr>
            <p:ph type="sldNum" sz="quarter" idx="15"/>
          </p:nvPr>
        </p:nvSpPr>
        <p:spPr/>
        <p:txBody>
          <a:bodyPr/>
          <a:lstStyle/>
          <a:p>
            <a:fld id="{2D57AAC2-F582-4880-AE58-F0C580AD7DA4}" type="slidenum">
              <a:rPr lang="de-DE" smtClean="0"/>
              <a:t>‹Nr.›</a:t>
            </a:fld>
            <a:endParaRPr lang="de-DE"/>
          </a:p>
        </p:txBody>
      </p:sp>
      <p:sp>
        <p:nvSpPr>
          <p:cNvPr id="10" name="Fußzeilenplatzhalter 9"/>
          <p:cNvSpPr>
            <a:spLocks noGrp="1"/>
          </p:cNvSpPr>
          <p:nvPr>
            <p:ph type="ftr" sz="quarter" idx="16"/>
          </p:nvPr>
        </p:nvSpPr>
        <p:spPr/>
        <p:txBody>
          <a:bodyPr/>
          <a:lstStyle/>
          <a:p>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de-DE" smtClean="0"/>
              <a:t>Bild durch Klicken auf Symbol hinzufügen</a:t>
            </a:r>
            <a:endParaRPr kumimoji="0" lang="en-US"/>
          </a:p>
        </p:txBody>
      </p:sp>
      <p:sp>
        <p:nvSpPr>
          <p:cNvPr id="4" name="Textplatzhalt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8" name="Datumsplatzhalter 7"/>
          <p:cNvSpPr>
            <a:spLocks noGrp="1"/>
          </p:cNvSpPr>
          <p:nvPr>
            <p:ph type="dt" sz="half" idx="10"/>
          </p:nvPr>
        </p:nvSpPr>
        <p:spPr/>
        <p:txBody>
          <a:bodyPr/>
          <a:lstStyle/>
          <a:p>
            <a:fld id="{28A1BFD3-D28D-49A1-86CD-57CFC4C18F1E}" type="datetime1">
              <a:rPr lang="de-DE" smtClean="0"/>
              <a:t>20.10.2011</a:t>
            </a:fld>
            <a:endParaRPr lang="de-DE"/>
          </a:p>
        </p:txBody>
      </p:sp>
      <p:sp>
        <p:nvSpPr>
          <p:cNvPr id="9" name="Foliennummernplatzhalter 8"/>
          <p:cNvSpPr>
            <a:spLocks noGrp="1"/>
          </p:cNvSpPr>
          <p:nvPr>
            <p:ph type="sldNum" sz="quarter" idx="11"/>
          </p:nvPr>
        </p:nvSpPr>
        <p:spPr/>
        <p:txBody>
          <a:bodyPr/>
          <a:lstStyle/>
          <a:p>
            <a:fld id="{2D57AAC2-F582-4880-AE58-F0C580AD7DA4}" type="slidenum">
              <a:rPr lang="de-DE" smtClean="0"/>
              <a:t>‹Nr.›</a:t>
            </a:fld>
            <a:endParaRPr lang="de-DE"/>
          </a:p>
        </p:txBody>
      </p:sp>
      <p:sp>
        <p:nvSpPr>
          <p:cNvPr id="10" name="Fußzeilenplatzhalter 9"/>
          <p:cNvSpPr>
            <a:spLocks noGrp="1"/>
          </p:cNvSpPr>
          <p:nvPr>
            <p:ph type="ftr" sz="quarter" idx="12"/>
          </p:nvPr>
        </p:nvSpPr>
        <p:spPr/>
        <p:txBody>
          <a:bodyPr/>
          <a:lstStyle/>
          <a:p>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36D9D37F-0AD4-4FA9-9CEF-FD99465B0843}" type="datetime1">
              <a:rPr lang="de-DE" smtClean="0"/>
              <a:t>20.10.2011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57AAC2-F582-4880-AE58-F0C580AD7DA4}"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62A102C2-99B4-4975-957F-2FDD58E4F126}" type="datetime1">
              <a:rPr lang="de-DE" smtClean="0"/>
              <a:t>20.10.2011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57AAC2-F582-4880-AE58-F0C580AD7DA4}"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24" name="Datumsplatzhalt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BB8C3D4-CE5F-4EDA-A60E-3ED27B7BFF16}" type="datetime1">
              <a:rPr lang="de-DE" smtClean="0"/>
              <a:t>20.10.2011</a:t>
            </a:fld>
            <a:endParaRPr lang="de-DE"/>
          </a:p>
        </p:txBody>
      </p:sp>
      <p:sp>
        <p:nvSpPr>
          <p:cNvPr id="10" name="Fußzeilenplatzhalt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de-DE"/>
          </a:p>
        </p:txBody>
      </p:sp>
      <p:sp>
        <p:nvSpPr>
          <p:cNvPr id="22" name="Foliennummernplatzhalt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2D57AAC2-F582-4880-AE58-F0C580AD7DA4}" type="slidenum">
              <a:rPr lang="de-DE" smtClean="0"/>
              <a:t>‹Nr.›</a:t>
            </a:fld>
            <a:endParaRPr lang="de-DE"/>
          </a:p>
        </p:txBody>
      </p:sp>
      <p:sp>
        <p:nvSpPr>
          <p:cNvPr id="5" name="Titelplatzhalt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de-DE" smtClean="0"/>
              <a:t>Titelmasterformat durch Klicken bearbeiten</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gif"/><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19100" y="1628800"/>
            <a:ext cx="8305800" cy="1647056"/>
          </a:xfrm>
        </p:spPr>
        <p:style>
          <a:lnRef idx="1">
            <a:schemeClr val="accent3"/>
          </a:lnRef>
          <a:fillRef idx="2">
            <a:schemeClr val="accent3"/>
          </a:fillRef>
          <a:effectRef idx="1">
            <a:schemeClr val="accent3"/>
          </a:effectRef>
          <a:fontRef idx="minor">
            <a:schemeClr val="dk1"/>
          </a:fontRef>
        </p:style>
        <p:txBody>
          <a:bodyPr/>
          <a:lstStyle/>
          <a:p>
            <a:r>
              <a:rPr lang="de-DE" dirty="0" smtClean="0">
                <a:solidFill>
                  <a:schemeClr val="bg1"/>
                </a:solidFill>
              </a:rPr>
              <a:t>Kolloquium „Christoph Martin Wielands </a:t>
            </a:r>
            <a:br>
              <a:rPr lang="de-DE" dirty="0" smtClean="0">
                <a:solidFill>
                  <a:schemeClr val="bg1"/>
                </a:solidFill>
              </a:rPr>
            </a:br>
            <a:r>
              <a:rPr lang="de-DE" dirty="0" smtClean="0">
                <a:solidFill>
                  <a:schemeClr val="bg1"/>
                </a:solidFill>
              </a:rPr>
              <a:t>Shakespeare-Übersetzung und ihre Wirkung in </a:t>
            </a:r>
            <a:r>
              <a:rPr lang="de-DE" dirty="0" smtClean="0">
                <a:solidFill>
                  <a:schemeClr val="bg1"/>
                </a:solidFill>
              </a:rPr>
              <a:t/>
            </a:r>
            <a:br>
              <a:rPr lang="de-DE" dirty="0" smtClean="0">
                <a:solidFill>
                  <a:schemeClr val="bg1"/>
                </a:solidFill>
              </a:rPr>
            </a:br>
            <a:r>
              <a:rPr lang="de-DE" dirty="0" smtClean="0">
                <a:solidFill>
                  <a:schemeClr val="bg1"/>
                </a:solidFill>
              </a:rPr>
              <a:t>Literatur</a:t>
            </a:r>
            <a:r>
              <a:rPr lang="de-DE" dirty="0" smtClean="0">
                <a:solidFill>
                  <a:schemeClr val="bg1"/>
                </a:solidFill>
              </a:rPr>
              <a:t>, bildender Kunst, Musik, Theater“</a:t>
            </a:r>
          </a:p>
          <a:p>
            <a:r>
              <a:rPr lang="de-DE" sz="1800" dirty="0" smtClean="0">
                <a:solidFill>
                  <a:schemeClr val="bg1"/>
                </a:solidFill>
              </a:rPr>
              <a:t>Biberach Oktober 2011</a:t>
            </a:r>
            <a:endParaRPr lang="de-DE" sz="1800" dirty="0">
              <a:solidFill>
                <a:schemeClr val="bg1"/>
              </a:solidFill>
            </a:endParaRPr>
          </a:p>
        </p:txBody>
      </p:sp>
      <p:sp>
        <p:nvSpPr>
          <p:cNvPr id="2" name="Titel 1"/>
          <p:cNvSpPr>
            <a:spLocks noGrp="1"/>
          </p:cNvSpPr>
          <p:nvPr>
            <p:ph type="ctrTitle"/>
          </p:nvPr>
        </p:nvSpPr>
        <p:spPr>
          <a:xfrm>
            <a:off x="419100" y="764704"/>
            <a:ext cx="8305800" cy="699124"/>
          </a:xfrm>
        </p:spPr>
        <p:txBody>
          <a:bodyPr/>
          <a:lstStyle/>
          <a:p>
            <a:r>
              <a:rPr lang="de-DE" sz="3200" b="1" dirty="0" smtClean="0"/>
              <a:t>Shakespeare im </a:t>
            </a:r>
            <a:r>
              <a:rPr lang="de-DE" sz="3200" b="1" i="1" dirty="0" smtClean="0"/>
              <a:t>Teutschen Merkur</a:t>
            </a:r>
            <a:endParaRPr lang="de-DE" sz="3200" b="1"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3799430"/>
            <a:ext cx="1944733" cy="2749145"/>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4043026"/>
            <a:ext cx="1755758" cy="2172072"/>
          </a:xfrm>
          <a:prstGeom prst="rect">
            <a:avLst/>
          </a:prstGeom>
        </p:spPr>
      </p:pic>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3928" y="3645024"/>
            <a:ext cx="1446574" cy="2215703"/>
          </a:xfrm>
          <a:prstGeom prst="rect">
            <a:avLst/>
          </a:prstGeom>
        </p:spPr>
      </p:pic>
      <p:pic>
        <p:nvPicPr>
          <p:cNvPr id="8" name="Grafi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800" y="4096929"/>
            <a:ext cx="1399609" cy="2438028"/>
          </a:xfrm>
          <a:prstGeom prst="rect">
            <a:avLst/>
          </a:prstGeom>
        </p:spPr>
      </p:pic>
      <p:pic>
        <p:nvPicPr>
          <p:cNvPr id="5" name="Grafik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2080" y="4272955"/>
            <a:ext cx="1171575" cy="2085975"/>
          </a:xfrm>
          <a:prstGeom prst="rect">
            <a:avLst/>
          </a:prstGeom>
        </p:spPr>
      </p:pic>
    </p:spTree>
    <p:extLst>
      <p:ext uri="{BB962C8B-B14F-4D97-AF65-F5344CB8AC3E}">
        <p14:creationId xmlns:p14="http://schemas.microsoft.com/office/powerpoint/2010/main" val="2311689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p:cNvSpPr>
            <a:spLocks noGrp="1"/>
          </p:cNvSpPr>
          <p:nvPr>
            <p:ph type="sldNum" sz="quarter" idx="12"/>
          </p:nvPr>
        </p:nvSpPr>
        <p:spPr>
          <a:xfrm>
            <a:off x="578024" y="6180405"/>
            <a:ext cx="609600" cy="457200"/>
          </a:xfrm>
        </p:spPr>
        <p:txBody>
          <a:bodyPr/>
          <a:lstStyle/>
          <a:p>
            <a:fld id="{2D57AAC2-F582-4880-AE58-F0C580AD7DA4}" type="slidenum">
              <a:rPr lang="de-DE" smtClean="0"/>
              <a:t>2</a:t>
            </a:fld>
            <a:endParaRPr lang="de-DE" dirty="0"/>
          </a:p>
        </p:txBody>
      </p:sp>
      <p:sp>
        <p:nvSpPr>
          <p:cNvPr id="6" name="Titel 5"/>
          <p:cNvSpPr>
            <a:spLocks noGrp="1"/>
          </p:cNvSpPr>
          <p:nvPr>
            <p:ph type="title"/>
          </p:nvPr>
        </p:nvSpPr>
        <p:spPr>
          <a:xfrm>
            <a:off x="457200" y="332656"/>
            <a:ext cx="8229600" cy="720080"/>
          </a:xfrm>
        </p:spPr>
        <p:txBody>
          <a:bodyPr>
            <a:normAutofit/>
          </a:bodyPr>
          <a:lstStyle/>
          <a:p>
            <a:r>
              <a:rPr lang="de-DE" sz="2400" b="1" dirty="0" smtClean="0"/>
              <a:t>1.	Übersetzungskritik in aufklärerischen Zeitschriften</a:t>
            </a:r>
            <a:endParaRPr lang="de-DE" sz="2400" b="1" dirty="0"/>
          </a:p>
        </p:txBody>
      </p:sp>
      <p:sp>
        <p:nvSpPr>
          <p:cNvPr id="9" name="Rechteck 8"/>
          <p:cNvSpPr/>
          <p:nvPr/>
        </p:nvSpPr>
        <p:spPr>
          <a:xfrm>
            <a:off x="1187624" y="1412776"/>
            <a:ext cx="7056784"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de-DE" dirty="0"/>
              <a:t>Kommt man nun gar der höchst verdienstlichen Übersetzung Shakespeares mit dem Ausruf entgegen: »Von Rechts wegen sollte man einen Mann wie Shakespeare gar nicht übersetzt haben«, so begreift sich ohne weiteres, wie unendlich weit die »Allgemeine deutsche Bibliothek« in Sachen des Geschmacks zurück war, und daß junge Leute, von wahrem Gefühl belebt, sich nach anderen Leitsternen umzusehen hatten</a:t>
            </a:r>
            <a:r>
              <a:rPr lang="de-DE" dirty="0" smtClean="0"/>
              <a:t>.</a:t>
            </a:r>
          </a:p>
          <a:p>
            <a:endParaRPr lang="de-DE" dirty="0"/>
          </a:p>
          <a:p>
            <a:r>
              <a:rPr lang="de-DE" dirty="0" smtClean="0"/>
              <a:t> </a:t>
            </a:r>
            <a:r>
              <a:rPr lang="de-DE" sz="1600" dirty="0" smtClean="0"/>
              <a:t>(Goethe, </a:t>
            </a:r>
            <a:r>
              <a:rPr lang="de-DE" sz="1600" i="1" dirty="0" smtClean="0"/>
              <a:t>Aus meinem Leben. Dichtung und Wahrheit</a:t>
            </a:r>
            <a:r>
              <a:rPr lang="de-DE" sz="1600" dirty="0" smtClean="0"/>
              <a:t>)</a:t>
            </a:r>
            <a:endParaRPr lang="de-DE" sz="1600" dirty="0"/>
          </a:p>
        </p:txBody>
      </p:sp>
      <p:sp>
        <p:nvSpPr>
          <p:cNvPr id="10" name="Textfeld 9"/>
          <p:cNvSpPr txBox="1"/>
          <p:nvPr/>
        </p:nvSpPr>
        <p:spPr>
          <a:xfrm>
            <a:off x="1187624" y="4149080"/>
            <a:ext cx="6120680"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dirty="0"/>
              <a:t>Von Rechtswegen sollte man einen Mann, wie </a:t>
            </a:r>
            <a:r>
              <a:rPr lang="de-DE" i="1" dirty="0" err="1"/>
              <a:t>Shakespear</a:t>
            </a:r>
            <a:r>
              <a:rPr lang="de-DE" dirty="0"/>
              <a:t>, gar nicht übersetzt haben. Ohne Kenntniß der englischen Sprache, der englischen Sitten, des englischen </a:t>
            </a:r>
            <a:r>
              <a:rPr lang="de-DE" dirty="0" err="1"/>
              <a:t>Humeurs</a:t>
            </a:r>
            <a:r>
              <a:rPr lang="de-DE" dirty="0"/>
              <a:t>, kann man an dem größten </a:t>
            </a:r>
            <a:r>
              <a:rPr lang="de-DE" dirty="0" err="1"/>
              <a:t>Theil</a:t>
            </a:r>
            <a:r>
              <a:rPr lang="de-DE" dirty="0"/>
              <a:t> seiner Werke keinen Geschmack finden […]. </a:t>
            </a:r>
            <a:endParaRPr lang="de-DE" dirty="0" smtClean="0"/>
          </a:p>
          <a:p>
            <a:endParaRPr lang="de-DE" dirty="0"/>
          </a:p>
          <a:p>
            <a:r>
              <a:rPr lang="de-DE" sz="1600" dirty="0" smtClean="0"/>
              <a:t>(Rezension in: </a:t>
            </a:r>
            <a:r>
              <a:rPr lang="de-DE" sz="1600" i="1" dirty="0" smtClean="0"/>
              <a:t>ADB </a:t>
            </a:r>
            <a:r>
              <a:rPr lang="de-DE" sz="1600" dirty="0" smtClean="0"/>
              <a:t>1765, Bd. I, H. 1, 300)</a:t>
            </a:r>
            <a:endParaRPr lang="de-DE" sz="1600" dirty="0"/>
          </a:p>
        </p:txBody>
      </p:sp>
      <p:pic>
        <p:nvPicPr>
          <p:cNvPr id="11" name="Grafi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2833" y="3284984"/>
            <a:ext cx="1171575" cy="2085975"/>
          </a:xfrm>
          <a:prstGeom prst="rect">
            <a:avLst/>
          </a:prstGeom>
        </p:spPr>
      </p:pic>
    </p:spTree>
    <p:extLst>
      <p:ext uri="{BB962C8B-B14F-4D97-AF65-F5344CB8AC3E}">
        <p14:creationId xmlns:p14="http://schemas.microsoft.com/office/powerpoint/2010/main" val="4023391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251520" y="6165304"/>
            <a:ext cx="609600" cy="457200"/>
          </a:xfrm>
        </p:spPr>
        <p:txBody>
          <a:bodyPr/>
          <a:lstStyle/>
          <a:p>
            <a:fld id="{2D57AAC2-F582-4880-AE58-F0C580AD7DA4}" type="slidenum">
              <a:rPr lang="de-DE" smtClean="0"/>
              <a:t>3</a:t>
            </a:fld>
            <a:endParaRPr lang="de-DE" dirty="0"/>
          </a:p>
        </p:txBody>
      </p:sp>
      <p:sp>
        <p:nvSpPr>
          <p:cNvPr id="8" name="Titel 7"/>
          <p:cNvSpPr>
            <a:spLocks noGrp="1"/>
          </p:cNvSpPr>
          <p:nvPr>
            <p:ph type="title"/>
          </p:nvPr>
        </p:nvSpPr>
        <p:spPr>
          <a:xfrm>
            <a:off x="457200" y="332656"/>
            <a:ext cx="8229600" cy="606896"/>
          </a:xfrm>
        </p:spPr>
        <p:txBody>
          <a:bodyPr>
            <a:normAutofit/>
          </a:bodyPr>
          <a:lstStyle/>
          <a:p>
            <a:r>
              <a:rPr lang="de-DE" sz="2400" b="1" dirty="0"/>
              <a:t>1.	Übersetzungskritik in aufklärerischen Zeitschriften</a:t>
            </a:r>
            <a:endParaRPr lang="de-DE" sz="2400"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1431910"/>
            <a:ext cx="1682953" cy="2118990"/>
          </a:xfrm>
          <a:prstGeom prst="rect">
            <a:avLst/>
          </a:prstGeom>
        </p:spPr>
      </p:pic>
      <p:sp>
        <p:nvSpPr>
          <p:cNvPr id="11" name="Rechteck 10"/>
          <p:cNvSpPr/>
          <p:nvPr/>
        </p:nvSpPr>
        <p:spPr>
          <a:xfrm>
            <a:off x="1115616" y="1412776"/>
            <a:ext cx="4572000" cy="3693319"/>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r>
              <a:rPr lang="de-DE" dirty="0"/>
              <a:t>Die hin und wieder vorkommenden Fehler würden wir gern verzeihen, da sie immer noch nicht hindern, den Geist des </a:t>
            </a:r>
            <a:r>
              <a:rPr lang="de-DE" dirty="0" err="1"/>
              <a:t>Shakespear</a:t>
            </a:r>
            <a:r>
              <a:rPr lang="de-DE" dirty="0"/>
              <a:t> zu </a:t>
            </a:r>
            <a:r>
              <a:rPr lang="de-DE" dirty="0" err="1"/>
              <a:t>studiren</a:t>
            </a:r>
            <a:r>
              <a:rPr lang="de-DE" dirty="0"/>
              <a:t>, und der Aufmerksamkeit der Leser wenig Abbruch </a:t>
            </a:r>
            <a:r>
              <a:rPr lang="de-DE" dirty="0" err="1"/>
              <a:t>thun</a:t>
            </a:r>
            <a:r>
              <a:rPr lang="de-DE" dirty="0"/>
              <a:t>; aber die allzu sklavische wörtliche </a:t>
            </a:r>
            <a:r>
              <a:rPr lang="de-DE" dirty="0" err="1"/>
              <a:t>Uebersetzung</a:t>
            </a:r>
            <a:r>
              <a:rPr lang="de-DE" dirty="0"/>
              <a:t>, die gar nicht den Geist der eignen Muttersprache zu </a:t>
            </a:r>
            <a:r>
              <a:rPr lang="de-DE" dirty="0" err="1"/>
              <a:t>Rathe</a:t>
            </a:r>
            <a:r>
              <a:rPr lang="de-DE" dirty="0"/>
              <a:t> </a:t>
            </a:r>
            <a:r>
              <a:rPr lang="de-DE" dirty="0" smtClean="0"/>
              <a:t>gezogen</a:t>
            </a:r>
            <a:r>
              <a:rPr lang="de-DE" dirty="0"/>
              <a:t>, machet sie oft ekel und unverständlich. </a:t>
            </a:r>
            <a:endParaRPr lang="de-DE" dirty="0" smtClean="0"/>
          </a:p>
          <a:p>
            <a:endParaRPr lang="de-DE" dirty="0" smtClean="0"/>
          </a:p>
          <a:p>
            <a:r>
              <a:rPr lang="de-DE" sz="1600" dirty="0" smtClean="0"/>
              <a:t>(Rezension von: Christian Felix Weiße, </a:t>
            </a:r>
            <a:br>
              <a:rPr lang="de-DE" sz="1600" dirty="0" smtClean="0"/>
            </a:br>
            <a:r>
              <a:rPr lang="de-DE" sz="1600" dirty="0" smtClean="0"/>
              <a:t>in: </a:t>
            </a:r>
            <a:r>
              <a:rPr lang="de-DE" sz="1600" i="1" dirty="0"/>
              <a:t>Bibliothek der schönen Wissenschaften </a:t>
            </a:r>
            <a:r>
              <a:rPr lang="de-DE" sz="1600" i="1" dirty="0" smtClean="0"/>
              <a:t/>
            </a:r>
            <a:br>
              <a:rPr lang="de-DE" sz="1600" i="1" dirty="0" smtClean="0"/>
            </a:br>
            <a:r>
              <a:rPr lang="de-DE" sz="1600" i="1" dirty="0" smtClean="0"/>
              <a:t>und </a:t>
            </a:r>
            <a:r>
              <a:rPr lang="de-DE" sz="1600" i="1" dirty="0" err="1"/>
              <a:t>freyen</a:t>
            </a:r>
            <a:r>
              <a:rPr lang="de-DE" sz="1600" i="1" dirty="0"/>
              <a:t> Künste, </a:t>
            </a:r>
            <a:r>
              <a:rPr lang="de-DE" sz="1600" dirty="0"/>
              <a:t>1763, 9, </a:t>
            </a:r>
            <a:r>
              <a:rPr lang="de-DE" sz="1600" dirty="0" smtClean="0"/>
              <a:t>257-270)</a:t>
            </a:r>
            <a:endParaRPr lang="de-DE" sz="1600" dirty="0"/>
          </a:p>
        </p:txBody>
      </p:sp>
      <p:pic>
        <p:nvPicPr>
          <p:cNvPr id="14" name="Grafik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3356992"/>
            <a:ext cx="1171575" cy="2085975"/>
          </a:xfrm>
          <a:prstGeom prst="rect">
            <a:avLst/>
          </a:prstGeom>
        </p:spPr>
      </p:pic>
    </p:spTree>
    <p:extLst>
      <p:ext uri="{BB962C8B-B14F-4D97-AF65-F5344CB8AC3E}">
        <p14:creationId xmlns:p14="http://schemas.microsoft.com/office/powerpoint/2010/main" val="3109559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539552" y="6093296"/>
            <a:ext cx="609600" cy="457200"/>
          </a:xfrm>
        </p:spPr>
        <p:txBody>
          <a:bodyPr/>
          <a:lstStyle/>
          <a:p>
            <a:fld id="{2D57AAC2-F582-4880-AE58-F0C580AD7DA4}" type="slidenum">
              <a:rPr lang="de-DE" smtClean="0"/>
              <a:t>4</a:t>
            </a:fld>
            <a:endParaRPr lang="de-DE" dirty="0"/>
          </a:p>
        </p:txBody>
      </p:sp>
      <p:sp>
        <p:nvSpPr>
          <p:cNvPr id="3" name="Titel 2"/>
          <p:cNvSpPr>
            <a:spLocks noGrp="1"/>
          </p:cNvSpPr>
          <p:nvPr>
            <p:ph type="title"/>
          </p:nvPr>
        </p:nvSpPr>
        <p:spPr>
          <a:xfrm>
            <a:off x="457200" y="476672"/>
            <a:ext cx="8229600" cy="606896"/>
          </a:xfrm>
        </p:spPr>
        <p:txBody>
          <a:bodyPr>
            <a:normAutofit/>
          </a:bodyPr>
          <a:lstStyle/>
          <a:p>
            <a:r>
              <a:rPr lang="de-DE" sz="2400" b="1" dirty="0"/>
              <a:t>1.	Übersetzungskritik in aufklärerischen Zeitschriften</a:t>
            </a:r>
            <a:endParaRPr lang="de-DE" sz="2400" dirty="0"/>
          </a:p>
        </p:txBody>
      </p:sp>
      <p:sp>
        <p:nvSpPr>
          <p:cNvPr id="5" name="Textfeld 4"/>
          <p:cNvSpPr txBox="1"/>
          <p:nvPr/>
        </p:nvSpPr>
        <p:spPr>
          <a:xfrm>
            <a:off x="2165738" y="3717032"/>
            <a:ext cx="4824536"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William Shakespeare</a:t>
            </a:r>
            <a:r>
              <a:rPr lang="en-US" i="1" dirty="0" smtClean="0"/>
              <a:t>, King Lear, </a:t>
            </a:r>
            <a:r>
              <a:rPr lang="en-US" dirty="0" smtClean="0"/>
              <a:t>1. </a:t>
            </a:r>
            <a:r>
              <a:rPr lang="en-US" dirty="0" err="1" smtClean="0"/>
              <a:t>Akt</a:t>
            </a:r>
            <a:r>
              <a:rPr lang="en-US" dirty="0" smtClean="0"/>
              <a:t>:</a:t>
            </a:r>
            <a:r>
              <a:rPr lang="en-US" i="1" dirty="0" smtClean="0"/>
              <a:t> </a:t>
            </a:r>
          </a:p>
          <a:p>
            <a:endParaRPr lang="en-US" dirty="0"/>
          </a:p>
          <a:p>
            <a:r>
              <a:rPr lang="en-US" dirty="0" smtClean="0"/>
              <a:t>Which </a:t>
            </a:r>
            <a:r>
              <a:rPr lang="en-US" dirty="0"/>
              <a:t>of you shall we say doth love us most,</a:t>
            </a:r>
            <a:endParaRPr lang="de-DE" dirty="0"/>
          </a:p>
          <a:p>
            <a:r>
              <a:rPr lang="en-US" dirty="0"/>
              <a:t>That we our largest bounty may extend</a:t>
            </a:r>
            <a:endParaRPr lang="de-DE" dirty="0"/>
          </a:p>
          <a:p>
            <a:r>
              <a:rPr lang="en-US" b="1" dirty="0"/>
              <a:t>Where nature doth with merit challenge</a:t>
            </a:r>
            <a:r>
              <a:rPr lang="en-US" dirty="0"/>
              <a:t>?</a:t>
            </a:r>
            <a:endParaRPr lang="de-DE" dirty="0"/>
          </a:p>
        </p:txBody>
      </p:sp>
      <p:sp>
        <p:nvSpPr>
          <p:cNvPr id="6" name="Textfeld 5"/>
          <p:cNvSpPr txBox="1"/>
          <p:nvPr/>
        </p:nvSpPr>
        <p:spPr>
          <a:xfrm>
            <a:off x="707375" y="5301208"/>
            <a:ext cx="7741262"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dirty="0"/>
              <a:t>Wieland </a:t>
            </a:r>
            <a:r>
              <a:rPr lang="de-DE" dirty="0" smtClean="0"/>
              <a:t>: 	“</a:t>
            </a:r>
            <a:r>
              <a:rPr lang="de-DE" dirty="0"/>
              <a:t>Wo die Natur für das größte Verdienst Anspruch macht</a:t>
            </a:r>
            <a:r>
              <a:rPr lang="de-DE" dirty="0" smtClean="0"/>
              <a:t>” </a:t>
            </a:r>
          </a:p>
          <a:p>
            <a:r>
              <a:rPr lang="de-DE" dirty="0" smtClean="0"/>
              <a:t>Weiße: 		“</a:t>
            </a:r>
            <a:r>
              <a:rPr lang="de-DE" dirty="0"/>
              <a:t>Wo die Natur mit dem Verdienst um den Vorzug streitet”. </a:t>
            </a:r>
            <a:endParaRPr lang="de-DE" dirty="0" smtClean="0"/>
          </a:p>
          <a:p>
            <a:r>
              <a:rPr lang="de-DE" dirty="0" smtClean="0"/>
              <a:t>Tieck-</a:t>
            </a:r>
            <a:r>
              <a:rPr lang="de-DE" dirty="0"/>
              <a:t>/</a:t>
            </a:r>
            <a:r>
              <a:rPr lang="de-DE" dirty="0" smtClean="0"/>
              <a:t>Schlegel: 	</a:t>
            </a:r>
            <a:r>
              <a:rPr lang="de-DE" dirty="0"/>
              <a:t> </a:t>
            </a:r>
            <a:r>
              <a:rPr lang="de-DE" dirty="0" smtClean="0"/>
              <a:t>“Wo </a:t>
            </a:r>
            <a:r>
              <a:rPr lang="de-DE" dirty="0"/>
              <a:t>/ Verdienst sie und Natur heischt”.</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1340768"/>
            <a:ext cx="3205086" cy="2232248"/>
          </a:xfrm>
          <a:prstGeom prst="rect">
            <a:avLst/>
          </a:prstGeom>
        </p:spPr>
      </p:pic>
    </p:spTree>
    <p:extLst>
      <p:ext uri="{BB962C8B-B14F-4D97-AF65-F5344CB8AC3E}">
        <p14:creationId xmlns:p14="http://schemas.microsoft.com/office/powerpoint/2010/main" val="3439539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323528" y="6239640"/>
            <a:ext cx="609600" cy="457200"/>
          </a:xfrm>
        </p:spPr>
        <p:txBody>
          <a:bodyPr/>
          <a:lstStyle/>
          <a:p>
            <a:fld id="{2D57AAC2-F582-4880-AE58-F0C580AD7DA4}" type="slidenum">
              <a:rPr lang="de-DE" smtClean="0"/>
              <a:t>5</a:t>
            </a:fld>
            <a:endParaRPr lang="de-DE" dirty="0"/>
          </a:p>
        </p:txBody>
      </p:sp>
      <p:sp>
        <p:nvSpPr>
          <p:cNvPr id="6" name="Titel 5"/>
          <p:cNvSpPr>
            <a:spLocks noGrp="1"/>
          </p:cNvSpPr>
          <p:nvPr>
            <p:ph type="title"/>
          </p:nvPr>
        </p:nvSpPr>
        <p:spPr>
          <a:xfrm>
            <a:off x="395536" y="332656"/>
            <a:ext cx="8229600" cy="606896"/>
          </a:xfrm>
        </p:spPr>
        <p:txBody>
          <a:bodyPr>
            <a:normAutofit/>
          </a:bodyPr>
          <a:lstStyle/>
          <a:p>
            <a:r>
              <a:rPr lang="de-DE" sz="2400" b="1" dirty="0"/>
              <a:t>1.	Übersetzungskritik in aufklärerischen Zeitschriften</a:t>
            </a: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4528" y="1531672"/>
            <a:ext cx="1693664" cy="2055492"/>
          </a:xfrm>
          <a:prstGeom prst="rect">
            <a:avLst/>
          </a:prstGeom>
        </p:spPr>
      </p:pic>
      <p:sp>
        <p:nvSpPr>
          <p:cNvPr id="9" name="Rechteck 8"/>
          <p:cNvSpPr/>
          <p:nvPr/>
        </p:nvSpPr>
        <p:spPr>
          <a:xfrm flipH="1">
            <a:off x="9612560" y="3501008"/>
            <a:ext cx="2088232" cy="1490107"/>
          </a:xfrm>
          <a:prstGeom prst="rect">
            <a:avLst/>
          </a:prstGeom>
        </p:spPr>
        <p:txBody>
          <a:bodyPr wrap="square">
            <a:spAutoFit/>
          </a:bodyPr>
          <a:lstStyle/>
          <a:p>
            <a:endParaRPr lang="de-DE" dirty="0"/>
          </a:p>
          <a:p>
            <a:endParaRPr lang="de-DE" dirty="0" smtClean="0"/>
          </a:p>
          <a:p>
            <a:endParaRPr lang="de-DE" dirty="0"/>
          </a:p>
          <a:p>
            <a:endParaRPr lang="de-DE" dirty="0" smtClean="0"/>
          </a:p>
          <a:p>
            <a:endParaRPr lang="de-DE" dirty="0"/>
          </a:p>
        </p:txBody>
      </p:sp>
      <p:sp>
        <p:nvSpPr>
          <p:cNvPr id="3" name="Textfeld 2"/>
          <p:cNvSpPr txBox="1"/>
          <p:nvPr/>
        </p:nvSpPr>
        <p:spPr>
          <a:xfrm>
            <a:off x="1547664" y="4991115"/>
            <a:ext cx="6336704" cy="147732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t>Wieland: </a:t>
            </a:r>
            <a:r>
              <a:rPr lang="en-US" dirty="0" smtClean="0"/>
              <a:t>	</a:t>
            </a:r>
            <a:r>
              <a:rPr lang="de-DE" dirty="0" smtClean="0"/>
              <a:t>„</a:t>
            </a:r>
            <a:r>
              <a:rPr lang="de-DE" dirty="0"/>
              <a:t>daß ich ihm </a:t>
            </a:r>
            <a:r>
              <a:rPr lang="de-DE" dirty="0" err="1"/>
              <a:t>bey</a:t>
            </a:r>
            <a:r>
              <a:rPr lang="de-DE" dirty="0"/>
              <a:t> der Gurgel </a:t>
            </a:r>
            <a:r>
              <a:rPr lang="de-DE" dirty="0" err="1"/>
              <a:t>gefaßt</a:t>
            </a:r>
            <a:r>
              <a:rPr lang="de-DE" dirty="0"/>
              <a:t>, </a:t>
            </a:r>
            <a:r>
              <a:rPr lang="de-DE" dirty="0" smtClean="0"/>
              <a:t/>
            </a:r>
            <a:br>
              <a:rPr lang="de-DE" dirty="0" smtClean="0"/>
            </a:br>
            <a:r>
              <a:rPr lang="de-DE" dirty="0" smtClean="0"/>
              <a:t>		und </a:t>
            </a:r>
            <a:r>
              <a:rPr lang="de-DE" dirty="0"/>
              <a:t>ihn so gekitzelt habe“</a:t>
            </a:r>
          </a:p>
          <a:p>
            <a:endParaRPr lang="en-US" dirty="0"/>
          </a:p>
          <a:p>
            <a:r>
              <a:rPr lang="de-DE" dirty="0"/>
              <a:t>Schlegel/Tieck</a:t>
            </a:r>
            <a:r>
              <a:rPr lang="de-DE" dirty="0" smtClean="0"/>
              <a:t>:	„</a:t>
            </a:r>
            <a:r>
              <a:rPr lang="de-DE" dirty="0"/>
              <a:t>Ich den </a:t>
            </a:r>
            <a:r>
              <a:rPr lang="de-DE" dirty="0" err="1"/>
              <a:t>beschnittnen</a:t>
            </a:r>
            <a:r>
              <a:rPr lang="de-DE" dirty="0"/>
              <a:t> Hund am Hals ergriff </a:t>
            </a:r>
            <a:r>
              <a:rPr lang="de-DE" dirty="0" smtClean="0"/>
              <a:t>		und </a:t>
            </a:r>
            <a:r>
              <a:rPr lang="de-DE" dirty="0"/>
              <a:t>traf ihn – so!“ </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8600" y="1124744"/>
            <a:ext cx="2512318" cy="2008145"/>
          </a:xfrm>
          <a:prstGeom prst="rect">
            <a:avLst/>
          </a:prstGeom>
        </p:spPr>
      </p:pic>
      <p:sp>
        <p:nvSpPr>
          <p:cNvPr id="5" name="Textfeld 4"/>
          <p:cNvSpPr txBox="1"/>
          <p:nvPr/>
        </p:nvSpPr>
        <p:spPr>
          <a:xfrm>
            <a:off x="2483768" y="3284984"/>
            <a:ext cx="4464496"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a:t>William Shakespeare</a:t>
            </a:r>
            <a:r>
              <a:rPr lang="en-US" i="1" dirty="0"/>
              <a:t>, </a:t>
            </a:r>
            <a:r>
              <a:rPr lang="en-US" i="1" dirty="0" smtClean="0"/>
              <a:t>Othello,</a:t>
            </a:r>
            <a:r>
              <a:rPr lang="en-US" dirty="0" smtClean="0"/>
              <a:t> </a:t>
            </a:r>
            <a:r>
              <a:rPr lang="en-US" dirty="0" err="1" smtClean="0"/>
              <a:t>letzte</a:t>
            </a:r>
            <a:r>
              <a:rPr lang="en-US" dirty="0" smtClean="0"/>
              <a:t> </a:t>
            </a:r>
            <a:r>
              <a:rPr lang="en-US" dirty="0" err="1" smtClean="0"/>
              <a:t>Szene</a:t>
            </a:r>
            <a:endParaRPr lang="en-US" dirty="0"/>
          </a:p>
          <a:p>
            <a:endParaRPr lang="en-US" dirty="0"/>
          </a:p>
          <a:p>
            <a:r>
              <a:rPr lang="en-US" dirty="0"/>
              <a:t>„I took by </a:t>
            </a:r>
            <a:r>
              <a:rPr lang="en-US" dirty="0" err="1"/>
              <a:t>th</a:t>
            </a:r>
            <a:r>
              <a:rPr lang="en-US" dirty="0"/>
              <a:t>' throat the circumcised dog, </a:t>
            </a:r>
            <a:br>
              <a:rPr lang="en-US" dirty="0"/>
            </a:br>
            <a:r>
              <a:rPr lang="en-US" dirty="0" smtClean="0"/>
              <a:t>and </a:t>
            </a:r>
            <a:r>
              <a:rPr lang="en-US" dirty="0"/>
              <a:t>smote him – thus!“ </a:t>
            </a:r>
          </a:p>
          <a:p>
            <a:endParaRPr lang="en-US" dirty="0"/>
          </a:p>
        </p:txBody>
      </p:sp>
    </p:spTree>
    <p:extLst>
      <p:ext uri="{BB962C8B-B14F-4D97-AF65-F5344CB8AC3E}">
        <p14:creationId xmlns:p14="http://schemas.microsoft.com/office/powerpoint/2010/main" val="1389525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251520" y="6237312"/>
            <a:ext cx="609600" cy="457200"/>
          </a:xfrm>
        </p:spPr>
        <p:txBody>
          <a:bodyPr/>
          <a:lstStyle/>
          <a:p>
            <a:fld id="{2D57AAC2-F582-4880-AE58-F0C580AD7DA4}" type="slidenum">
              <a:rPr lang="de-DE" smtClean="0"/>
              <a:t>6</a:t>
            </a:fld>
            <a:endParaRPr lang="de-DE" dirty="0"/>
          </a:p>
        </p:txBody>
      </p:sp>
      <p:sp>
        <p:nvSpPr>
          <p:cNvPr id="3" name="Titel 2"/>
          <p:cNvSpPr>
            <a:spLocks noGrp="1"/>
          </p:cNvSpPr>
          <p:nvPr>
            <p:ph type="title"/>
          </p:nvPr>
        </p:nvSpPr>
        <p:spPr>
          <a:xfrm>
            <a:off x="457200" y="548680"/>
            <a:ext cx="8229600" cy="534888"/>
          </a:xfrm>
        </p:spPr>
        <p:txBody>
          <a:bodyPr>
            <a:normAutofit/>
          </a:bodyPr>
          <a:lstStyle/>
          <a:p>
            <a:pPr algn="ctr"/>
            <a:r>
              <a:rPr lang="de-DE" sz="2400" b="1" dirty="0" smtClean="0"/>
              <a:t>2. Der „Geist Shakespeares“</a:t>
            </a:r>
            <a:endParaRPr lang="de-DE" sz="2400" b="1" dirty="0"/>
          </a:p>
        </p:txBody>
      </p:sp>
      <p:sp>
        <p:nvSpPr>
          <p:cNvPr id="4" name="Textfeld 3"/>
          <p:cNvSpPr txBox="1"/>
          <p:nvPr/>
        </p:nvSpPr>
        <p:spPr>
          <a:xfrm>
            <a:off x="810456" y="1196752"/>
            <a:ext cx="6696744" cy="504753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de-DE" dirty="0"/>
              <a:t> Gegenwärtig will ich nur die Art, wie ich mit ihm [Shakespeare] bekannt geworden, näher anzeigen. </a:t>
            </a:r>
            <a:r>
              <a:rPr lang="de-DE" b="1" dirty="0"/>
              <a:t>Es geschah ziemlich früh, in Leipzig, durch </a:t>
            </a:r>
            <a:r>
              <a:rPr lang="de-DE" b="1" dirty="0" err="1"/>
              <a:t>Dodds</a:t>
            </a:r>
            <a:r>
              <a:rPr lang="de-DE" b="1" dirty="0"/>
              <a:t> »</a:t>
            </a:r>
            <a:r>
              <a:rPr lang="de-DE" b="1" dirty="0" err="1"/>
              <a:t>Beauties</a:t>
            </a:r>
            <a:r>
              <a:rPr lang="de-DE" b="1" dirty="0"/>
              <a:t> </a:t>
            </a:r>
            <a:r>
              <a:rPr lang="de-DE" b="1" dirty="0" err="1"/>
              <a:t>of</a:t>
            </a:r>
            <a:r>
              <a:rPr lang="de-DE" b="1" dirty="0"/>
              <a:t> Shakespeare«. Was man auch gegen solche Sammlungen sagen kann, welche die Autoren zerstückelt mitteilen, sie bringen doch manche gute Wirkung hervor. </a:t>
            </a:r>
            <a:r>
              <a:rPr lang="de-DE" dirty="0"/>
              <a:t>Sind wir doch nicht immer so </a:t>
            </a:r>
            <a:r>
              <a:rPr lang="de-DE" dirty="0" err="1"/>
              <a:t>gefaßt</a:t>
            </a:r>
            <a:r>
              <a:rPr lang="de-DE" dirty="0"/>
              <a:t> und so geistreich, daß wir ein ganzes Werk nach seinem Wert in uns aufzunehmen vermöchten. Streichen wir nicht in einem Buche Stellen an, die sich unmittelbar auf uns beziehen? </a:t>
            </a:r>
            <a:r>
              <a:rPr lang="de-DE" dirty="0" smtClean="0"/>
              <a:t/>
            </a:r>
            <a:br>
              <a:rPr lang="de-DE" dirty="0" smtClean="0"/>
            </a:br>
            <a:r>
              <a:rPr lang="de-DE" dirty="0" smtClean="0"/>
              <a:t>Junge </a:t>
            </a:r>
            <a:r>
              <a:rPr lang="de-DE" dirty="0"/>
              <a:t>Leute besonders, denen es an durchgreifender </a:t>
            </a:r>
            <a:r>
              <a:rPr lang="de-DE" dirty="0" smtClean="0"/>
              <a:t/>
            </a:r>
            <a:br>
              <a:rPr lang="de-DE" dirty="0" smtClean="0"/>
            </a:br>
            <a:r>
              <a:rPr lang="de-DE" dirty="0" smtClean="0"/>
              <a:t>Bildung </a:t>
            </a:r>
            <a:r>
              <a:rPr lang="de-DE" dirty="0"/>
              <a:t>fehlt, werden von glänzenden Stellen gar löblich aufgeregt, und so erinnere ich mich noch als einer </a:t>
            </a:r>
            <a:r>
              <a:rPr lang="de-DE" dirty="0" smtClean="0"/>
              <a:t/>
            </a:r>
            <a:br>
              <a:rPr lang="de-DE" dirty="0" smtClean="0"/>
            </a:br>
            <a:r>
              <a:rPr lang="de-DE" dirty="0" smtClean="0"/>
              <a:t>der </a:t>
            </a:r>
            <a:r>
              <a:rPr lang="de-DE" dirty="0"/>
              <a:t>schönsten Epochen meines Lebens derjenigen, </a:t>
            </a:r>
            <a:r>
              <a:rPr lang="de-DE" dirty="0" smtClean="0"/>
              <a:t/>
            </a:r>
            <a:br>
              <a:rPr lang="de-DE" dirty="0" smtClean="0"/>
            </a:br>
            <a:r>
              <a:rPr lang="de-DE" dirty="0" smtClean="0"/>
              <a:t>welche </a:t>
            </a:r>
            <a:r>
              <a:rPr lang="de-DE" dirty="0"/>
              <a:t>gedachtes Werk bei mir bezeichnete. Jene </a:t>
            </a:r>
            <a:r>
              <a:rPr lang="de-DE" dirty="0" smtClean="0"/>
              <a:t/>
            </a:r>
            <a:br>
              <a:rPr lang="de-DE" dirty="0" smtClean="0"/>
            </a:br>
            <a:r>
              <a:rPr lang="de-DE" dirty="0" smtClean="0"/>
              <a:t>herrlichen </a:t>
            </a:r>
            <a:r>
              <a:rPr lang="de-DE" dirty="0"/>
              <a:t>Eigenheiten, die großen Sprüche, die </a:t>
            </a:r>
            <a:r>
              <a:rPr lang="de-DE" dirty="0" smtClean="0"/>
              <a:t/>
            </a:r>
            <a:br>
              <a:rPr lang="de-DE" dirty="0" smtClean="0"/>
            </a:br>
            <a:r>
              <a:rPr lang="de-DE" dirty="0" smtClean="0"/>
              <a:t>treffenden </a:t>
            </a:r>
            <a:r>
              <a:rPr lang="de-DE" dirty="0"/>
              <a:t>Schilderungen, die humoristischen Züge, alles </a:t>
            </a:r>
            <a:r>
              <a:rPr lang="de-DE" dirty="0" smtClean="0"/>
              <a:t/>
            </a:r>
            <a:br>
              <a:rPr lang="de-DE" dirty="0" smtClean="0"/>
            </a:br>
            <a:r>
              <a:rPr lang="de-DE" dirty="0" smtClean="0"/>
              <a:t>traf </a:t>
            </a:r>
            <a:r>
              <a:rPr lang="de-DE" dirty="0"/>
              <a:t>mich einzeln und </a:t>
            </a:r>
            <a:r>
              <a:rPr lang="de-DE" dirty="0" smtClean="0"/>
              <a:t>gewaltig.</a:t>
            </a:r>
          </a:p>
          <a:p>
            <a:r>
              <a:rPr lang="de-DE" sz="1600" i="1" dirty="0" smtClean="0"/>
              <a:t>(</a:t>
            </a:r>
            <a:r>
              <a:rPr lang="de-DE" sz="1600" dirty="0" smtClean="0"/>
              <a:t>Goethe</a:t>
            </a:r>
            <a:r>
              <a:rPr lang="de-DE" sz="1600" i="1" dirty="0" smtClean="0"/>
              <a:t>: Aus meinem Leben. Dichtung und Wahrheit)</a:t>
            </a:r>
            <a:endParaRPr lang="de-DE" sz="16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3923289"/>
            <a:ext cx="1529680" cy="2533533"/>
          </a:xfrm>
          <a:prstGeom prst="rect">
            <a:avLst/>
          </a:prstGeom>
        </p:spPr>
      </p:pic>
    </p:spTree>
    <p:extLst>
      <p:ext uri="{BB962C8B-B14F-4D97-AF65-F5344CB8AC3E}">
        <p14:creationId xmlns:p14="http://schemas.microsoft.com/office/powerpoint/2010/main" val="3430152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467544" y="6237312"/>
            <a:ext cx="609600" cy="457200"/>
          </a:xfrm>
        </p:spPr>
        <p:txBody>
          <a:bodyPr/>
          <a:lstStyle/>
          <a:p>
            <a:fld id="{2D57AAC2-F582-4880-AE58-F0C580AD7DA4}" type="slidenum">
              <a:rPr lang="de-DE" smtClean="0"/>
              <a:t>7</a:t>
            </a:fld>
            <a:endParaRPr lang="de-DE" dirty="0"/>
          </a:p>
        </p:txBody>
      </p:sp>
      <p:sp>
        <p:nvSpPr>
          <p:cNvPr id="4" name="Titel 3"/>
          <p:cNvSpPr>
            <a:spLocks noGrp="1"/>
          </p:cNvSpPr>
          <p:nvPr>
            <p:ph type="title"/>
          </p:nvPr>
        </p:nvSpPr>
        <p:spPr>
          <a:xfrm>
            <a:off x="457200" y="154760"/>
            <a:ext cx="8229600" cy="650594"/>
          </a:xfrm>
        </p:spPr>
        <p:txBody>
          <a:bodyPr>
            <a:normAutofit/>
          </a:bodyPr>
          <a:lstStyle/>
          <a:p>
            <a:pPr algn="ctr"/>
            <a:r>
              <a:rPr lang="de-DE" sz="2400" b="1" dirty="0"/>
              <a:t>2. Der „Geist Shakespeares“</a:t>
            </a:r>
            <a:endParaRPr lang="de-DE" sz="2400" dirty="0"/>
          </a:p>
        </p:txBody>
      </p:sp>
      <p:sp>
        <p:nvSpPr>
          <p:cNvPr id="3" name="Inhaltsplatzhalter 2"/>
          <p:cNvSpPr>
            <a:spLocks noGrp="1"/>
          </p:cNvSpPr>
          <p:nvPr>
            <p:ph sz="half" idx="1"/>
          </p:nvPr>
        </p:nvSpPr>
        <p:spPr>
          <a:xfrm>
            <a:off x="467544" y="1268760"/>
            <a:ext cx="5338936" cy="5115272"/>
          </a:xfrm>
        </p:spPr>
        <p:style>
          <a:lnRef idx="1">
            <a:schemeClr val="accent1"/>
          </a:lnRef>
          <a:fillRef idx="2">
            <a:schemeClr val="accent1"/>
          </a:fillRef>
          <a:effectRef idx="1">
            <a:schemeClr val="accent1"/>
          </a:effectRef>
          <a:fontRef idx="minor">
            <a:schemeClr val="dk1"/>
          </a:fontRef>
        </p:style>
        <p:txBody>
          <a:bodyPr>
            <a:noAutofit/>
          </a:bodyPr>
          <a:lstStyle/>
          <a:p>
            <a:r>
              <a:rPr lang="de-DE" sz="1800" dirty="0"/>
              <a:t>Keiner hat das moralische Schöne, das Erhabene, das Anständige, das Liebenswürdige in moralischen Handlungen und Empfindungen besser gekannt und besser auszudrücken </a:t>
            </a:r>
            <a:r>
              <a:rPr lang="de-DE" sz="1800" dirty="0" err="1"/>
              <a:t>gewußt</a:t>
            </a:r>
            <a:r>
              <a:rPr lang="de-DE" sz="1800" dirty="0"/>
              <a:t> als er.</a:t>
            </a:r>
          </a:p>
          <a:p>
            <a:r>
              <a:rPr lang="de-DE" sz="1800" dirty="0" smtClean="0"/>
              <a:t>welcher </a:t>
            </a:r>
            <a:r>
              <a:rPr lang="de-DE" sz="1800" dirty="0"/>
              <a:t>andrer Dichter ist so voll von ungemeinen, starken und </a:t>
            </a:r>
            <a:r>
              <a:rPr lang="de-DE" sz="1800" dirty="0" err="1"/>
              <a:t>erhabnen</a:t>
            </a:r>
            <a:r>
              <a:rPr lang="de-DE" sz="1800" dirty="0"/>
              <a:t> Gedanken</a:t>
            </a:r>
            <a:r>
              <a:rPr lang="de-DE" sz="1800" dirty="0" smtClean="0"/>
              <a:t>?</a:t>
            </a:r>
          </a:p>
          <a:p>
            <a:r>
              <a:rPr lang="de-DE" sz="1800" dirty="0" smtClean="0"/>
              <a:t>Die Franzosen haben uns die merkwürdigsten Stellen und die besten Gedanken aus den Schriften des Montaigne, Bacon, Bayle, J.J. Rousseau, u.a. unter den Nahmen des Geistes des </a:t>
            </a:r>
            <a:r>
              <a:rPr lang="de-DE" sz="1800" dirty="0" err="1" smtClean="0"/>
              <a:t>Montagne</a:t>
            </a:r>
            <a:r>
              <a:rPr lang="de-DE" sz="1800" dirty="0" smtClean="0"/>
              <a:t>, Bacon, Bayle, Rousseau gegeben. Wer verdient wohl mehr als Shakespeare, daß man, auf eine ähnliche Weise, etwas von dem Geiste seiner Werke ausziehe?</a:t>
            </a:r>
          </a:p>
          <a:p>
            <a:pPr marL="0" indent="0">
              <a:buNone/>
            </a:pPr>
            <a:r>
              <a:rPr lang="de-DE" sz="1600" dirty="0" smtClean="0"/>
              <a:t>(Wieland: </a:t>
            </a:r>
            <a:r>
              <a:rPr lang="de-DE" sz="1600" i="1" dirty="0" smtClean="0"/>
              <a:t>Der Geist </a:t>
            </a:r>
            <a:r>
              <a:rPr lang="de-DE" sz="1600" i="1" dirty="0" err="1" smtClean="0"/>
              <a:t>Shakespears</a:t>
            </a:r>
            <a:r>
              <a:rPr lang="de-DE" sz="1600" dirty="0" smtClean="0"/>
              <a:t>. In: TM 1773, 3, 183-195).</a:t>
            </a:r>
            <a:endParaRPr lang="de-DE" sz="1600" dirty="0"/>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2160" y="1268760"/>
            <a:ext cx="2776242" cy="5114925"/>
          </a:xfrm>
          <a:prstGeom prst="rect">
            <a:avLst/>
          </a:prstGeom>
        </p:spPr>
      </p:pic>
    </p:spTree>
    <p:extLst>
      <p:ext uri="{BB962C8B-B14F-4D97-AF65-F5344CB8AC3E}">
        <p14:creationId xmlns:p14="http://schemas.microsoft.com/office/powerpoint/2010/main" val="153352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395536" y="6021288"/>
            <a:ext cx="609600" cy="457200"/>
          </a:xfrm>
        </p:spPr>
        <p:txBody>
          <a:bodyPr/>
          <a:lstStyle/>
          <a:p>
            <a:fld id="{2D57AAC2-F582-4880-AE58-F0C580AD7DA4}" type="slidenum">
              <a:rPr lang="de-DE" smtClean="0"/>
              <a:t>8</a:t>
            </a:fld>
            <a:endParaRPr lang="de-DE" dirty="0"/>
          </a:p>
        </p:txBody>
      </p:sp>
      <p:sp>
        <p:nvSpPr>
          <p:cNvPr id="3" name="Titel 2"/>
          <p:cNvSpPr>
            <a:spLocks noGrp="1"/>
          </p:cNvSpPr>
          <p:nvPr>
            <p:ph type="title"/>
          </p:nvPr>
        </p:nvSpPr>
        <p:spPr>
          <a:xfrm>
            <a:off x="457200" y="152400"/>
            <a:ext cx="8229600" cy="756320"/>
          </a:xfrm>
        </p:spPr>
        <p:txBody>
          <a:bodyPr>
            <a:normAutofit/>
          </a:bodyPr>
          <a:lstStyle/>
          <a:p>
            <a:pPr algn="ctr"/>
            <a:r>
              <a:rPr lang="de-DE" sz="2400" b="1" dirty="0"/>
              <a:t>2. Der „Geist Shakespeares</a:t>
            </a:r>
            <a:r>
              <a:rPr lang="de-DE" sz="2400" dirty="0"/>
              <a:t>“</a:t>
            </a:r>
          </a:p>
        </p:txBody>
      </p:sp>
      <p:sp>
        <p:nvSpPr>
          <p:cNvPr id="6" name="Inhaltsplatzhalter 5"/>
          <p:cNvSpPr>
            <a:spLocks noGrp="1"/>
          </p:cNvSpPr>
          <p:nvPr>
            <p:ph sz="half"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de-DE" sz="1800" i="1" dirty="0" err="1"/>
              <a:t>Shakespears</a:t>
            </a:r>
            <a:r>
              <a:rPr lang="de-DE" sz="1800" i="1" dirty="0"/>
              <a:t> Geist! </a:t>
            </a:r>
            <a:r>
              <a:rPr lang="de-DE" sz="1800" dirty="0"/>
              <a:t>– Unsre jungen Herren geben sich die Miene, als ob sie auf sehr vertrautem Fuße mit diesem Geiste lebten, und ihn </a:t>
            </a:r>
            <a:r>
              <a:rPr lang="de-DE" sz="1800" dirty="0" err="1"/>
              <a:t>citieren</a:t>
            </a:r>
            <a:r>
              <a:rPr lang="de-DE" sz="1800" dirty="0"/>
              <a:t> könnten so oft es ihnen einfiele. Ich möchte wohl sehen, wie ihn zu Muthe würde, wenn ihnen </a:t>
            </a:r>
            <a:r>
              <a:rPr lang="de-DE" sz="1800" dirty="0" err="1"/>
              <a:t>Shakespears</a:t>
            </a:r>
            <a:r>
              <a:rPr lang="de-DE" sz="1800" dirty="0"/>
              <a:t> Geist </a:t>
            </a:r>
            <a:r>
              <a:rPr lang="de-DE" sz="1800" dirty="0" err="1"/>
              <a:t>einmahl</a:t>
            </a:r>
            <a:r>
              <a:rPr lang="de-DE" sz="1800" dirty="0"/>
              <a:t> </a:t>
            </a:r>
            <a:r>
              <a:rPr lang="de-DE" sz="1800" dirty="0" err="1"/>
              <a:t>würklich</a:t>
            </a:r>
            <a:r>
              <a:rPr lang="de-DE" sz="1800" dirty="0"/>
              <a:t> die Ehre </a:t>
            </a:r>
            <a:r>
              <a:rPr lang="de-DE" sz="1800" dirty="0" err="1"/>
              <a:t>anthäte</a:t>
            </a:r>
            <a:r>
              <a:rPr lang="de-DE" sz="1800" dirty="0"/>
              <a:t>, und in seiner Heldengröße vor sie hinträte! Es möchten wohl wenige von ihnen seinen Gegenwart ertragen können! W</a:t>
            </a:r>
            <a:r>
              <a:rPr lang="de-DE" sz="1800" dirty="0" smtClean="0"/>
              <a:t>.</a:t>
            </a:r>
          </a:p>
          <a:p>
            <a:r>
              <a:rPr lang="de-DE" sz="1700" dirty="0" smtClean="0"/>
              <a:t>(</a:t>
            </a:r>
            <a:r>
              <a:rPr lang="de-DE" sz="1600" dirty="0" smtClean="0"/>
              <a:t>Wieland, in: Johann Heinrich Merck, </a:t>
            </a:r>
            <a:r>
              <a:rPr lang="de-DE" sz="1600" dirty="0"/>
              <a:t>Rezension von</a:t>
            </a:r>
            <a:r>
              <a:rPr lang="de-DE" sz="1600" i="1" dirty="0"/>
              <a:t> Situationen aus Fausts Leben von Maler Müller, </a:t>
            </a:r>
            <a:r>
              <a:rPr lang="de-DE" sz="1600" dirty="0" smtClean="0"/>
              <a:t>TM </a:t>
            </a:r>
            <a:r>
              <a:rPr lang="de-DE" sz="1600" dirty="0"/>
              <a:t>1776, Bd. III, </a:t>
            </a:r>
            <a:r>
              <a:rPr lang="de-DE" sz="1600" dirty="0" smtClean="0"/>
              <a:t>81-83)</a:t>
            </a:r>
            <a:endParaRPr lang="de-DE" sz="1600" dirty="0"/>
          </a:p>
          <a:p>
            <a:endParaRPr lang="de-DE" dirty="0"/>
          </a:p>
        </p:txBody>
      </p:sp>
      <p:sp>
        <p:nvSpPr>
          <p:cNvPr id="7" name="Inhaltsplatzhalter 6"/>
          <p:cNvSpPr>
            <a:spLocks noGrp="1"/>
          </p:cNvSpPr>
          <p:nvPr>
            <p:ph sz="half" idx="2"/>
          </p:nvPr>
        </p:nvSpPr>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de-DE" sz="1800" dirty="0"/>
              <a:t>Die Natur zerstört Schlösser um herrlichere Gegenstände für die Kunst hervorzubringen und wär es nichts weiter, als dem Geist des nachfolgenden Künstlers aus den Resten dieses </a:t>
            </a:r>
            <a:r>
              <a:rPr lang="de-DE" sz="1800" dirty="0" err="1"/>
              <a:t>grossen</a:t>
            </a:r>
            <a:r>
              <a:rPr lang="de-DE" sz="1800" dirty="0"/>
              <a:t> Werks zu ahnden übrig zu lassen. Daher das unvollendete oft an dem Höchsten. Der Geist des Künstlers wiegt mehr als das Werk seiner Kunst. </a:t>
            </a:r>
            <a:endParaRPr lang="de-DE" sz="1800" dirty="0" smtClean="0"/>
          </a:p>
          <a:p>
            <a:endParaRPr lang="de-DE" sz="1900" dirty="0"/>
          </a:p>
          <a:p>
            <a:r>
              <a:rPr lang="de-DE" sz="1600" dirty="0" smtClean="0"/>
              <a:t>(Jakob Michael Reinhold </a:t>
            </a:r>
            <a:br>
              <a:rPr lang="de-DE" sz="1600" dirty="0" smtClean="0"/>
            </a:br>
            <a:r>
              <a:rPr lang="de-DE" sz="1600" dirty="0" smtClean="0"/>
              <a:t>Lenz: </a:t>
            </a:r>
            <a:r>
              <a:rPr lang="de-DE" sz="1600" i="1" dirty="0" smtClean="0"/>
              <a:t>Das </a:t>
            </a:r>
            <a:r>
              <a:rPr lang="de-DE" sz="1600" i="1" dirty="0" err="1"/>
              <a:t>Hochburger</a:t>
            </a:r>
            <a:r>
              <a:rPr lang="de-DE" sz="1600" i="1" dirty="0"/>
              <a:t> </a:t>
            </a:r>
            <a:r>
              <a:rPr lang="de-DE" sz="1600" i="1" dirty="0" smtClean="0"/>
              <a:t/>
            </a:r>
            <a:br>
              <a:rPr lang="de-DE" sz="1600" i="1" dirty="0" smtClean="0"/>
            </a:br>
            <a:r>
              <a:rPr lang="de-DE" sz="1600" i="1" dirty="0" err="1" smtClean="0"/>
              <a:t>Schloß</a:t>
            </a:r>
            <a:r>
              <a:rPr lang="de-DE" sz="1600" dirty="0"/>
              <a:t>, in: </a:t>
            </a:r>
            <a:r>
              <a:rPr lang="de-DE" sz="1600" dirty="0" smtClean="0"/>
              <a:t>TM </a:t>
            </a:r>
            <a:r>
              <a:rPr lang="de-DE" sz="1600" dirty="0"/>
              <a:t>1777, </a:t>
            </a:r>
            <a:r>
              <a:rPr lang="de-DE" sz="1600" dirty="0" smtClean="0"/>
              <a:t/>
            </a:r>
            <a:br>
              <a:rPr lang="de-DE" sz="1600" dirty="0" smtClean="0"/>
            </a:br>
            <a:r>
              <a:rPr lang="de-DE" sz="1600" dirty="0" smtClean="0"/>
              <a:t>Bd</a:t>
            </a:r>
            <a:r>
              <a:rPr lang="de-DE" sz="1600" dirty="0"/>
              <a:t>. II, </a:t>
            </a:r>
            <a:r>
              <a:rPr lang="de-DE" sz="1600" dirty="0" smtClean="0"/>
              <a:t>16-29)</a:t>
            </a:r>
            <a:endParaRPr lang="de-DE" sz="1600" dirty="0"/>
          </a:p>
          <a:p>
            <a:endParaRPr lang="de-DE" sz="1600" dirty="0"/>
          </a:p>
          <a:p>
            <a:endParaRPr lang="de-DE" dirty="0"/>
          </a:p>
        </p:txBody>
      </p:sp>
      <p:sp>
        <p:nvSpPr>
          <p:cNvPr id="4" name="Rechteck 3"/>
          <p:cNvSpPr/>
          <p:nvPr/>
        </p:nvSpPr>
        <p:spPr>
          <a:xfrm>
            <a:off x="9684568" y="2132856"/>
            <a:ext cx="1666995" cy="369332"/>
          </a:xfrm>
          <a:prstGeom prst="rect">
            <a:avLst/>
          </a:prstGeom>
        </p:spPr>
        <p:txBody>
          <a:bodyPr wrap="none">
            <a:spAutoFit/>
          </a:bodyPr>
          <a:lstStyle/>
          <a:p>
            <a:r>
              <a:rPr lang="de-DE" b="1" dirty="0" smtClean="0"/>
              <a:t>2. Der „Geist “</a:t>
            </a:r>
            <a:endParaRPr lang="de-DE" dirty="0"/>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4328" y="4437112"/>
            <a:ext cx="1152128" cy="1612979"/>
          </a:xfrm>
          <a:prstGeom prst="rect">
            <a:avLst/>
          </a:prstGeom>
        </p:spPr>
      </p:pic>
    </p:spTree>
    <p:extLst>
      <p:ext uri="{BB962C8B-B14F-4D97-AF65-F5344CB8AC3E}">
        <p14:creationId xmlns:p14="http://schemas.microsoft.com/office/powerpoint/2010/main" val="1633943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395536" y="6021288"/>
            <a:ext cx="609600" cy="457200"/>
          </a:xfrm>
        </p:spPr>
        <p:txBody>
          <a:bodyPr/>
          <a:lstStyle/>
          <a:p>
            <a:fld id="{2D57AAC2-F582-4880-AE58-F0C580AD7DA4}" type="slidenum">
              <a:rPr lang="de-DE" smtClean="0"/>
              <a:t>9</a:t>
            </a:fld>
            <a:endParaRPr lang="de-DE" dirty="0"/>
          </a:p>
        </p:txBody>
      </p:sp>
      <p:sp>
        <p:nvSpPr>
          <p:cNvPr id="3" name="Titel 2"/>
          <p:cNvSpPr>
            <a:spLocks noGrp="1"/>
          </p:cNvSpPr>
          <p:nvPr>
            <p:ph type="title"/>
          </p:nvPr>
        </p:nvSpPr>
        <p:spPr>
          <a:xfrm>
            <a:off x="457200" y="152400"/>
            <a:ext cx="8229600" cy="828328"/>
          </a:xfrm>
        </p:spPr>
        <p:txBody>
          <a:bodyPr>
            <a:normAutofit/>
          </a:bodyPr>
          <a:lstStyle/>
          <a:p>
            <a:pPr algn="ctr"/>
            <a:r>
              <a:rPr lang="de-DE" sz="2400" b="1" dirty="0"/>
              <a:t>2. Der „Geist Shakespeares“</a:t>
            </a:r>
          </a:p>
        </p:txBody>
      </p:sp>
      <p:sp>
        <p:nvSpPr>
          <p:cNvPr id="4" name="Inhaltsplatzhalter 3"/>
          <p:cNvSpPr>
            <a:spLocks noGrp="1"/>
          </p:cNvSpPr>
          <p:nvPr>
            <p:ph sz="half" idx="1"/>
          </p:nvPr>
        </p:nvSpPr>
        <p:spPr>
          <a:xfrm>
            <a:off x="457200" y="1196751"/>
            <a:ext cx="4059936" cy="4668397"/>
          </a:xfrm>
        </p:spPr>
        <p:style>
          <a:lnRef idx="1">
            <a:schemeClr val="accent1"/>
          </a:lnRef>
          <a:fillRef idx="2">
            <a:schemeClr val="accent1"/>
          </a:fillRef>
          <a:effectRef idx="1">
            <a:schemeClr val="accent1"/>
          </a:effectRef>
          <a:fontRef idx="minor">
            <a:schemeClr val="dk1"/>
          </a:fontRef>
        </p:style>
        <p:txBody>
          <a:bodyPr>
            <a:normAutofit/>
          </a:bodyPr>
          <a:lstStyle/>
          <a:p>
            <a:r>
              <a:rPr lang="de-DE" sz="1800" dirty="0"/>
              <a:t>Wir glaubten also, daß wenn ja mit dem </a:t>
            </a:r>
            <a:r>
              <a:rPr lang="de-DE" sz="1800" dirty="0" err="1"/>
              <a:t>Shakespear</a:t>
            </a:r>
            <a:r>
              <a:rPr lang="de-DE" sz="1800" dirty="0"/>
              <a:t> in unsrer Sprache etwas vorzunehmen wäre, daß man den Weg des </a:t>
            </a:r>
            <a:r>
              <a:rPr lang="de-DE" sz="1800" dirty="0" err="1"/>
              <a:t>Brümoy</a:t>
            </a:r>
            <a:r>
              <a:rPr lang="de-DE" sz="1800" dirty="0"/>
              <a:t> mit dem griechischen Theater einschlagen sollte, und einen Auszug von Scene zu Scene liefern sollte, um die </a:t>
            </a:r>
            <a:r>
              <a:rPr lang="de-DE" sz="1800" dirty="0" err="1"/>
              <a:t>Oekonomie</a:t>
            </a:r>
            <a:r>
              <a:rPr lang="de-DE" sz="1800" dirty="0"/>
              <a:t> des Stücks, und die Situationen […] nicht zu </a:t>
            </a:r>
            <a:r>
              <a:rPr lang="de-DE" sz="1800" dirty="0" err="1"/>
              <a:t>verliehren</a:t>
            </a:r>
            <a:r>
              <a:rPr lang="de-DE" sz="1800" dirty="0"/>
              <a:t>, die schönsten und besten Stellen und </a:t>
            </a:r>
            <a:r>
              <a:rPr lang="de-DE" sz="1800" dirty="0" err="1"/>
              <a:t>Scenen</a:t>
            </a:r>
            <a:r>
              <a:rPr lang="de-DE" sz="1800" dirty="0"/>
              <a:t> aber ganz zu übersetzen. </a:t>
            </a:r>
            <a:endParaRPr lang="de-DE" sz="1800" dirty="0" smtClean="0"/>
          </a:p>
          <a:p>
            <a:r>
              <a:rPr lang="de-DE" sz="1600" dirty="0"/>
              <a:t>(</a:t>
            </a:r>
            <a:r>
              <a:rPr lang="de-DE" sz="1600" dirty="0" smtClean="0"/>
              <a:t>Christian Felix </a:t>
            </a:r>
            <a:r>
              <a:rPr lang="de-DE" sz="1600" dirty="0"/>
              <a:t>Weiße, in: </a:t>
            </a:r>
            <a:r>
              <a:rPr lang="de-DE" sz="1600" i="1" dirty="0"/>
              <a:t>Bibliothek der schönen Wissenschaften und </a:t>
            </a:r>
            <a:r>
              <a:rPr lang="de-DE" sz="1600" i="1" dirty="0" err="1"/>
              <a:t>freyen</a:t>
            </a:r>
            <a:r>
              <a:rPr lang="de-DE" sz="1600" i="1" dirty="0"/>
              <a:t> Künste</a:t>
            </a:r>
            <a:r>
              <a:rPr lang="de-DE" sz="1600" dirty="0"/>
              <a:t>, 1763, </a:t>
            </a:r>
            <a:r>
              <a:rPr lang="de-DE" sz="1600" dirty="0" smtClean="0"/>
              <a:t>Bd. 9</a:t>
            </a:r>
            <a:r>
              <a:rPr lang="de-DE" sz="1600" dirty="0"/>
              <a:t>, </a:t>
            </a:r>
            <a:r>
              <a:rPr lang="de-DE" sz="1600" dirty="0" smtClean="0"/>
              <a:t>257-270)</a:t>
            </a:r>
            <a:endParaRPr lang="de-DE" sz="1600" dirty="0"/>
          </a:p>
          <a:p>
            <a:endParaRPr lang="de-DE" sz="1800" dirty="0"/>
          </a:p>
        </p:txBody>
      </p:sp>
      <p:sp>
        <p:nvSpPr>
          <p:cNvPr id="5" name="Inhaltsplatzhalter 4"/>
          <p:cNvSpPr>
            <a:spLocks noGrp="1"/>
          </p:cNvSpPr>
          <p:nvPr>
            <p:ph sz="half" idx="2"/>
          </p:nvPr>
        </p:nvSpPr>
        <p:spPr>
          <a:xfrm>
            <a:off x="4648200" y="1196752"/>
            <a:ext cx="4059936" cy="4680520"/>
          </a:xfrm>
        </p:spPr>
        <p:style>
          <a:lnRef idx="1">
            <a:schemeClr val="accent3"/>
          </a:lnRef>
          <a:fillRef idx="2">
            <a:schemeClr val="accent3"/>
          </a:fillRef>
          <a:effectRef idx="1">
            <a:schemeClr val="accent3"/>
          </a:effectRef>
          <a:fontRef idx="minor">
            <a:schemeClr val="dk1"/>
          </a:fontRef>
        </p:style>
        <p:txBody>
          <a:bodyPr>
            <a:normAutofit/>
          </a:bodyPr>
          <a:lstStyle/>
          <a:p>
            <a:r>
              <a:rPr lang="de-DE" sz="1800" dirty="0"/>
              <a:t>Die Blumen werden verpflanzt, und verlieren </a:t>
            </a:r>
            <a:r>
              <a:rPr lang="de-DE" sz="1800" dirty="0" err="1"/>
              <a:t>dabey</a:t>
            </a:r>
            <a:r>
              <a:rPr lang="de-DE" sz="1800" dirty="0"/>
              <a:t> nicht selten; zuweilen verduften oder verwelken sie sogar durch diese </a:t>
            </a:r>
            <a:r>
              <a:rPr lang="de-DE" sz="1800" dirty="0" smtClean="0"/>
              <a:t>Verpflanzung</a:t>
            </a:r>
            <a:r>
              <a:rPr lang="de-DE" sz="1800" dirty="0"/>
              <a:t>. </a:t>
            </a:r>
            <a:r>
              <a:rPr lang="de-DE" sz="1800" dirty="0" smtClean="0"/>
              <a:t>Denn </a:t>
            </a:r>
            <a:r>
              <a:rPr lang="de-DE" sz="1800" dirty="0" err="1" smtClean="0"/>
              <a:t>Anlaß</a:t>
            </a:r>
            <a:r>
              <a:rPr lang="de-DE" sz="1800" dirty="0" smtClean="0"/>
              <a:t>, Beziehung und Zusammenhang […] </a:t>
            </a:r>
            <a:r>
              <a:rPr lang="de-DE" sz="1800" dirty="0" err="1" smtClean="0"/>
              <a:t>thun</a:t>
            </a:r>
            <a:r>
              <a:rPr lang="de-DE" sz="1800" dirty="0" smtClean="0"/>
              <a:t> alle gar viel zu ihrem Werth und Eindrucke. Vollendes ist das bei </a:t>
            </a:r>
            <a:r>
              <a:rPr lang="de-DE" sz="1800" dirty="0" err="1" smtClean="0"/>
              <a:t>Shakespear</a:t>
            </a:r>
            <a:r>
              <a:rPr lang="de-DE" sz="1800" dirty="0" smtClean="0"/>
              <a:t> der Fall, der </a:t>
            </a:r>
            <a:r>
              <a:rPr lang="de-DE" sz="1800" dirty="0" err="1" smtClean="0"/>
              <a:t>gewiß</a:t>
            </a:r>
            <a:r>
              <a:rPr lang="de-DE" sz="1800" dirty="0" smtClean="0"/>
              <a:t> nicht Sentenzen und pathetische oder witzige Tiraden haschte, oder gar aus seinen Kollektaneen in seine </a:t>
            </a:r>
            <a:r>
              <a:rPr lang="de-DE" sz="1800" dirty="0" err="1" smtClean="0"/>
              <a:t>Scenen</a:t>
            </a:r>
            <a:r>
              <a:rPr lang="de-DE" sz="1800" dirty="0" smtClean="0"/>
              <a:t> trug .</a:t>
            </a:r>
          </a:p>
          <a:p>
            <a:r>
              <a:rPr lang="de-DE" sz="1600" dirty="0" smtClean="0"/>
              <a:t>(Johann Joachim </a:t>
            </a:r>
            <a:r>
              <a:rPr lang="de-DE" sz="1600" dirty="0"/>
              <a:t>Eschenburg, Rezension </a:t>
            </a:r>
            <a:r>
              <a:rPr lang="de-DE" sz="1600" dirty="0" smtClean="0"/>
              <a:t>in:</a:t>
            </a:r>
            <a:r>
              <a:rPr lang="de-DE" sz="1600" i="1" dirty="0" smtClean="0"/>
              <a:t> </a:t>
            </a:r>
            <a:r>
              <a:rPr lang="de-DE" sz="1600" i="1" dirty="0"/>
              <a:t>ADB </a:t>
            </a:r>
            <a:r>
              <a:rPr lang="de-DE" sz="1600" dirty="0"/>
              <a:t>1782</a:t>
            </a:r>
            <a:r>
              <a:rPr lang="de-DE" sz="1600" i="1" dirty="0"/>
              <a:t>, </a:t>
            </a:r>
            <a:r>
              <a:rPr lang="de-DE" sz="1600" dirty="0"/>
              <a:t>Bd. 48, H. 2, </a:t>
            </a:r>
            <a:r>
              <a:rPr lang="de-DE" sz="1600" dirty="0" smtClean="0"/>
              <a:t>S</a:t>
            </a:r>
            <a:r>
              <a:rPr lang="de-DE" sz="1600" dirty="0"/>
              <a:t>.</a:t>
            </a:r>
            <a:r>
              <a:rPr lang="de-DE" sz="1600" dirty="0" smtClean="0"/>
              <a:t> 441f.)</a:t>
            </a:r>
          </a:p>
          <a:p>
            <a:endParaRPr lang="de-DE" sz="2100" dirty="0"/>
          </a:p>
          <a:p>
            <a:endParaRPr lang="de-DE"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5138880"/>
            <a:ext cx="1128136" cy="1420426"/>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5138880"/>
            <a:ext cx="1132732" cy="1415915"/>
          </a:xfrm>
          <a:prstGeom prst="rect">
            <a:avLst/>
          </a:prstGeom>
        </p:spPr>
      </p:pic>
    </p:spTree>
    <p:extLst>
      <p:ext uri="{BB962C8B-B14F-4D97-AF65-F5344CB8AC3E}">
        <p14:creationId xmlns:p14="http://schemas.microsoft.com/office/powerpoint/2010/main" val="1972428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457200" y="1196752"/>
            <a:ext cx="7715200" cy="4899248"/>
          </a:xfrm>
        </p:spPr>
        <p:style>
          <a:lnRef idx="1">
            <a:schemeClr val="accent1"/>
          </a:lnRef>
          <a:fillRef idx="2">
            <a:schemeClr val="accent1"/>
          </a:fillRef>
          <a:effectRef idx="1">
            <a:schemeClr val="accent1"/>
          </a:effectRef>
          <a:fontRef idx="minor">
            <a:schemeClr val="dk1"/>
          </a:fontRef>
        </p:style>
        <p:txBody>
          <a:bodyPr>
            <a:normAutofit/>
          </a:bodyPr>
          <a:lstStyle/>
          <a:p>
            <a:r>
              <a:rPr lang="de-DE" sz="1800" dirty="0"/>
              <a:t>Der berühmte Monolog: </a:t>
            </a:r>
            <a:r>
              <a:rPr lang="de-DE" sz="1800" i="1" dirty="0" err="1"/>
              <a:t>To</a:t>
            </a:r>
            <a:r>
              <a:rPr lang="de-DE" sz="1800" i="1" dirty="0"/>
              <a:t> </a:t>
            </a:r>
            <a:r>
              <a:rPr lang="de-DE" sz="1800" i="1" dirty="0" err="1"/>
              <a:t>be</a:t>
            </a:r>
            <a:r>
              <a:rPr lang="de-DE" sz="1800" i="1" dirty="0"/>
              <a:t> </a:t>
            </a:r>
            <a:r>
              <a:rPr lang="de-DE" sz="1800" i="1" dirty="0" err="1"/>
              <a:t>or</a:t>
            </a:r>
            <a:r>
              <a:rPr lang="de-DE" sz="1800" i="1" dirty="0"/>
              <a:t> not </a:t>
            </a:r>
            <a:r>
              <a:rPr lang="de-DE" sz="1800" i="1" dirty="0" err="1"/>
              <a:t>to</a:t>
            </a:r>
            <a:r>
              <a:rPr lang="de-DE" sz="1800" i="1" dirty="0"/>
              <a:t> </a:t>
            </a:r>
            <a:r>
              <a:rPr lang="de-DE" sz="1800" i="1" dirty="0" err="1"/>
              <a:t>be</a:t>
            </a:r>
            <a:r>
              <a:rPr lang="de-DE" sz="1800" i="1" dirty="0"/>
              <a:t> etc.</a:t>
            </a:r>
            <a:r>
              <a:rPr lang="de-DE" sz="1800" dirty="0"/>
              <a:t> macht natürlich den großen Eindruck auf den Zuhörer nicht, und kann ihn nicht machen. Er tut aber doch ungleich mehr, als man von einem Räsonnement über Selbstmord und Tod in einem Trauerspiel erwarten sollte, deswegen, weil ihn nicht allein ein großer Teil der Versammlung wie ein Vaterunser auswendig weiß, sondern auch, </a:t>
            </a:r>
            <a:r>
              <a:rPr lang="de-DE" sz="1800" dirty="0" err="1"/>
              <a:t>mögte</a:t>
            </a:r>
            <a:r>
              <a:rPr lang="de-DE" sz="1800" dirty="0"/>
              <a:t> ich sagen, jedermann wie ein Vaterunser sprechen hört, zwar freilich nicht mit den großen begleitenden Ideen unsers geheiligten Gebets, aber doch mit einem Gefühl von Feierlichkeit und Würde, wovon sich jemanden, der England nicht kennt, kein Begriff geben läßt. </a:t>
            </a:r>
            <a:r>
              <a:rPr lang="de-DE" sz="1800" dirty="0" err="1"/>
              <a:t>Shakespear</a:t>
            </a:r>
            <a:r>
              <a:rPr lang="de-DE" sz="1800" dirty="0"/>
              <a:t> ist auf dieser Insel nicht berühmt, sondern heilig; man hört seine Sittensprüche überall; ich selbst habe sie am 7. Februar, an einem wichtigen Tag, im </a:t>
            </a:r>
            <a:r>
              <a:rPr lang="de-DE" sz="1800" dirty="0" err="1"/>
              <a:t>Parlement</a:t>
            </a:r>
            <a:r>
              <a:rPr lang="de-DE" sz="1800" dirty="0"/>
              <a:t> gehört. So verwächst sein Namen mit den ehrwürdigsten Ideen; </a:t>
            </a:r>
            <a:r>
              <a:rPr lang="de-DE" sz="1800" dirty="0" smtClean="0"/>
              <a:t/>
            </a:r>
            <a:br>
              <a:rPr lang="de-DE" sz="1800" dirty="0" smtClean="0"/>
            </a:br>
            <a:r>
              <a:rPr lang="de-DE" sz="1800" dirty="0" smtClean="0"/>
              <a:t>man </a:t>
            </a:r>
            <a:r>
              <a:rPr lang="de-DE" sz="1800" dirty="0"/>
              <a:t>singt aus ihm und von ihm, und daher lernt ihn </a:t>
            </a:r>
            <a:r>
              <a:rPr lang="de-DE" sz="1800" dirty="0" smtClean="0"/>
              <a:t/>
            </a:r>
            <a:br>
              <a:rPr lang="de-DE" sz="1800" dirty="0" smtClean="0"/>
            </a:br>
            <a:r>
              <a:rPr lang="de-DE" sz="1800" dirty="0" smtClean="0"/>
              <a:t>ein </a:t>
            </a:r>
            <a:r>
              <a:rPr lang="de-DE" sz="1800" dirty="0"/>
              <a:t>großer Teil der englischen Jugend eher kennen </a:t>
            </a:r>
            <a:r>
              <a:rPr lang="de-DE" sz="1800" dirty="0" smtClean="0"/>
              <a:t/>
            </a:r>
            <a:br>
              <a:rPr lang="de-DE" sz="1800" dirty="0" smtClean="0"/>
            </a:br>
            <a:r>
              <a:rPr lang="de-DE" sz="1800" dirty="0" smtClean="0"/>
              <a:t>als </a:t>
            </a:r>
            <a:r>
              <a:rPr lang="de-DE" sz="1800" dirty="0"/>
              <a:t>das ABC und den Pontius Pilatus</a:t>
            </a:r>
            <a:r>
              <a:rPr lang="de-DE" sz="1800" dirty="0" smtClean="0"/>
              <a:t>.</a:t>
            </a:r>
          </a:p>
          <a:p>
            <a:r>
              <a:rPr lang="de-DE" sz="1600" dirty="0" smtClean="0"/>
              <a:t>Georg Christoph Lichtenberg: </a:t>
            </a:r>
            <a:r>
              <a:rPr lang="de-DE" sz="1600" i="1" dirty="0" smtClean="0"/>
              <a:t>Briefe aus England </a:t>
            </a:r>
            <a:r>
              <a:rPr lang="de-DE" sz="1600" dirty="0" smtClean="0"/>
              <a:t>(1774/75)</a:t>
            </a:r>
            <a:endParaRPr lang="de-DE" sz="1600" dirty="0"/>
          </a:p>
        </p:txBody>
      </p:sp>
      <p:sp>
        <p:nvSpPr>
          <p:cNvPr id="2" name="Foliennummernplatzhalter 1"/>
          <p:cNvSpPr>
            <a:spLocks noGrp="1"/>
          </p:cNvSpPr>
          <p:nvPr>
            <p:ph type="sldNum" sz="quarter" idx="15"/>
          </p:nvPr>
        </p:nvSpPr>
        <p:spPr>
          <a:xfrm>
            <a:off x="251520" y="6165304"/>
            <a:ext cx="609600" cy="457200"/>
          </a:xfrm>
        </p:spPr>
        <p:txBody>
          <a:bodyPr/>
          <a:lstStyle/>
          <a:p>
            <a:fld id="{2D57AAC2-F582-4880-AE58-F0C580AD7DA4}" type="slidenum">
              <a:rPr lang="de-DE" smtClean="0"/>
              <a:t>10</a:t>
            </a:fld>
            <a:endParaRPr lang="de-DE"/>
          </a:p>
        </p:txBody>
      </p:sp>
      <p:sp>
        <p:nvSpPr>
          <p:cNvPr id="3" name="Titel 2"/>
          <p:cNvSpPr>
            <a:spLocks noGrp="1"/>
          </p:cNvSpPr>
          <p:nvPr>
            <p:ph type="title"/>
          </p:nvPr>
        </p:nvSpPr>
        <p:spPr>
          <a:xfrm>
            <a:off x="457200" y="152400"/>
            <a:ext cx="8229600" cy="828328"/>
          </a:xfrm>
        </p:spPr>
        <p:txBody>
          <a:bodyPr>
            <a:normAutofit/>
          </a:bodyPr>
          <a:lstStyle/>
          <a:p>
            <a:pPr algn="ctr"/>
            <a:r>
              <a:rPr lang="de-DE" sz="2400" b="1" dirty="0"/>
              <a:t>2. Der „Geist Shakespeares“</a:t>
            </a: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4581128"/>
            <a:ext cx="1951484" cy="1951484"/>
          </a:xfrm>
          <a:prstGeom prst="rect">
            <a:avLst/>
          </a:prstGeom>
        </p:spPr>
      </p:pic>
    </p:spTree>
    <p:extLst>
      <p:ext uri="{BB962C8B-B14F-4D97-AF65-F5344CB8AC3E}">
        <p14:creationId xmlns:p14="http://schemas.microsoft.com/office/powerpoint/2010/main" val="1383732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175310"/>
            <a:ext cx="8229600" cy="4572000"/>
          </a:xfrm>
        </p:spPr>
        <p:style>
          <a:lnRef idx="1">
            <a:schemeClr val="accent1"/>
          </a:lnRef>
          <a:fillRef idx="2">
            <a:schemeClr val="accent1"/>
          </a:fillRef>
          <a:effectRef idx="1">
            <a:schemeClr val="accent1"/>
          </a:effectRef>
          <a:fontRef idx="minor">
            <a:schemeClr val="dk1"/>
          </a:fontRef>
        </p:style>
        <p:txBody>
          <a:bodyPr>
            <a:normAutofit/>
          </a:bodyPr>
          <a:lstStyle/>
          <a:p>
            <a:r>
              <a:rPr lang="de-DE" sz="1800" dirty="0" err="1"/>
              <a:t>Shakespears</a:t>
            </a:r>
            <a:r>
              <a:rPr lang="de-DE" sz="1800" dirty="0"/>
              <a:t> Stücke sind, </a:t>
            </a:r>
            <a:r>
              <a:rPr lang="de-DE" sz="1800" dirty="0" err="1"/>
              <a:t>größtentheils</a:t>
            </a:r>
            <a:r>
              <a:rPr lang="de-DE" sz="1800" dirty="0"/>
              <a:t>, Haupt- und Staats-</a:t>
            </a:r>
            <a:r>
              <a:rPr lang="de-DE" sz="1800" dirty="0" err="1"/>
              <a:t>Actionen</a:t>
            </a:r>
            <a:r>
              <a:rPr lang="de-DE" sz="1800" dirty="0"/>
              <a:t>, oder </a:t>
            </a:r>
            <a:r>
              <a:rPr lang="de-DE" sz="1800" dirty="0" err="1"/>
              <a:t>dramatisirte</a:t>
            </a:r>
            <a:r>
              <a:rPr lang="de-DE" sz="1800" dirty="0"/>
              <a:t> Novellen und </a:t>
            </a:r>
            <a:r>
              <a:rPr lang="de-DE" sz="1800" dirty="0" err="1"/>
              <a:t>Mährchen</a:t>
            </a:r>
            <a:r>
              <a:rPr lang="de-DE" sz="1800" dirty="0"/>
              <a:t>, </a:t>
            </a:r>
            <a:r>
              <a:rPr lang="de-DE" sz="1800" dirty="0" err="1"/>
              <a:t>bey</a:t>
            </a:r>
            <a:r>
              <a:rPr lang="de-DE" sz="1800" dirty="0"/>
              <a:t> deren Anlage er so wenig an den Plan des </a:t>
            </a:r>
            <a:r>
              <a:rPr lang="de-DE" sz="1800" dirty="0" err="1"/>
              <a:t>Oedipus</a:t>
            </a:r>
            <a:r>
              <a:rPr lang="de-DE" sz="1800" dirty="0"/>
              <a:t> dachte als an das </a:t>
            </a:r>
            <a:r>
              <a:rPr lang="de-DE" sz="1800" dirty="0" err="1"/>
              <a:t>Ceremonien</a:t>
            </a:r>
            <a:r>
              <a:rPr lang="de-DE" sz="1800" dirty="0"/>
              <a:t>-Tribunal zu </a:t>
            </a:r>
            <a:r>
              <a:rPr lang="de-DE" sz="1800" dirty="0" err="1"/>
              <a:t>Pecking</a:t>
            </a:r>
            <a:r>
              <a:rPr lang="de-DE" sz="1800" dirty="0"/>
              <a:t>. </a:t>
            </a:r>
            <a:endParaRPr lang="de-DE" sz="1800" dirty="0" smtClean="0"/>
          </a:p>
          <a:p>
            <a:endParaRPr lang="de-DE" sz="1800" dirty="0" smtClean="0"/>
          </a:p>
          <a:p>
            <a:r>
              <a:rPr lang="de-DE" sz="1800" dirty="0"/>
              <a:t>Ich glaube daß man gegen die Franzosen gerecht </a:t>
            </a:r>
            <a:r>
              <a:rPr lang="de-DE" sz="1800" dirty="0" err="1"/>
              <a:t>seyn</a:t>
            </a:r>
            <a:r>
              <a:rPr lang="de-DE" sz="1800" dirty="0"/>
              <a:t> kann, ohne darum </a:t>
            </a:r>
            <a:r>
              <a:rPr lang="de-DE" sz="1800" dirty="0" err="1"/>
              <a:t>Parthey</a:t>
            </a:r>
            <a:r>
              <a:rPr lang="de-DE" sz="1800" dirty="0"/>
              <a:t> gegen die Engländer zu nehmen. Meiner </a:t>
            </a:r>
            <a:r>
              <a:rPr lang="de-DE" sz="1800" dirty="0" err="1"/>
              <a:t>Meynung</a:t>
            </a:r>
            <a:r>
              <a:rPr lang="de-DE" sz="1800" dirty="0"/>
              <a:t> nach kann ein Mann von Talenten in allen Gattungen schätzbare Werke hervorbringen, und (wenn ich </a:t>
            </a:r>
            <a:r>
              <a:rPr lang="de-DE" sz="1800" dirty="0" err="1"/>
              <a:t>Voltären</a:t>
            </a:r>
            <a:r>
              <a:rPr lang="de-DE" sz="1800" dirty="0"/>
              <a:t> hier eine Wendung abborgen darf) die einzige Gattung, die ich aus unsrer </a:t>
            </a:r>
            <a:r>
              <a:rPr lang="de-DE" sz="1800" dirty="0" err="1"/>
              <a:t>Litteratur</a:t>
            </a:r>
            <a:r>
              <a:rPr lang="de-DE" sz="1800" dirty="0"/>
              <a:t> verbannt zu sehen wünsche, ist – die langweilige. </a:t>
            </a:r>
          </a:p>
          <a:p>
            <a:endParaRPr lang="de-DE" sz="1800" dirty="0"/>
          </a:p>
          <a:p>
            <a:r>
              <a:rPr lang="de-DE" sz="1600" dirty="0" smtClean="0"/>
              <a:t>Wieland, </a:t>
            </a:r>
            <a:r>
              <a:rPr lang="de-DE" sz="1600" i="1" dirty="0" smtClean="0"/>
              <a:t>Briefe an einen jungen Dichter</a:t>
            </a:r>
            <a:r>
              <a:rPr lang="de-DE" sz="1600" dirty="0" smtClean="0"/>
              <a:t>, 3. Brief (TM 1784, I, 228-253)</a:t>
            </a:r>
            <a:endParaRPr lang="de-DE" sz="1600" dirty="0"/>
          </a:p>
        </p:txBody>
      </p:sp>
      <p:sp>
        <p:nvSpPr>
          <p:cNvPr id="3" name="Foliennummernplatzhalter 2"/>
          <p:cNvSpPr>
            <a:spLocks noGrp="1"/>
          </p:cNvSpPr>
          <p:nvPr>
            <p:ph type="sldNum" sz="quarter" idx="15"/>
          </p:nvPr>
        </p:nvSpPr>
        <p:spPr/>
        <p:txBody>
          <a:bodyPr/>
          <a:lstStyle/>
          <a:p>
            <a:fld id="{2D57AAC2-F582-4880-AE58-F0C580AD7DA4}" type="slidenum">
              <a:rPr lang="de-DE" smtClean="0"/>
              <a:t>11</a:t>
            </a:fld>
            <a:endParaRPr lang="de-DE"/>
          </a:p>
        </p:txBody>
      </p:sp>
      <p:sp>
        <p:nvSpPr>
          <p:cNvPr id="4" name="Titel 3"/>
          <p:cNvSpPr>
            <a:spLocks noGrp="1"/>
          </p:cNvSpPr>
          <p:nvPr>
            <p:ph type="title"/>
          </p:nvPr>
        </p:nvSpPr>
        <p:spPr>
          <a:xfrm>
            <a:off x="457200" y="152400"/>
            <a:ext cx="8229600" cy="756320"/>
          </a:xfrm>
        </p:spPr>
        <p:txBody>
          <a:bodyPr>
            <a:normAutofit/>
          </a:bodyPr>
          <a:lstStyle/>
          <a:p>
            <a:pPr algn="ctr"/>
            <a:r>
              <a:rPr lang="de-DE" sz="2400" b="1" dirty="0" smtClean="0"/>
              <a:t>3. Ein empfindsamer Shakespeare?</a:t>
            </a:r>
            <a:endParaRPr lang="de-DE" sz="2400" b="1"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3152" y="4751462"/>
            <a:ext cx="1289933" cy="1823496"/>
          </a:xfrm>
          <a:prstGeom prst="rect">
            <a:avLst/>
          </a:prstGeom>
          <a:solidFill>
            <a:schemeClr val="accent2"/>
          </a:solidFill>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412" y="4751462"/>
            <a:ext cx="1512168" cy="1823496"/>
          </a:xfrm>
          <a:prstGeom prst="rect">
            <a:avLst/>
          </a:prstGeom>
        </p:spPr>
      </p:pic>
    </p:spTree>
    <p:extLst>
      <p:ext uri="{BB962C8B-B14F-4D97-AF65-F5344CB8AC3E}">
        <p14:creationId xmlns:p14="http://schemas.microsoft.com/office/powerpoint/2010/main" val="3495325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a:xfrm>
            <a:off x="159632" y="6269680"/>
            <a:ext cx="609600" cy="457200"/>
          </a:xfrm>
        </p:spPr>
        <p:txBody>
          <a:bodyPr/>
          <a:lstStyle/>
          <a:p>
            <a:fld id="{2D57AAC2-F582-4880-AE58-F0C580AD7DA4}" type="slidenum">
              <a:rPr lang="de-DE" smtClean="0"/>
              <a:t>12</a:t>
            </a:fld>
            <a:endParaRPr lang="de-DE" dirty="0"/>
          </a:p>
        </p:txBody>
      </p:sp>
      <p:sp>
        <p:nvSpPr>
          <p:cNvPr id="8" name="Textplatzhalter 7"/>
          <p:cNvSpPr>
            <a:spLocks noGrp="1"/>
          </p:cNvSpPr>
          <p:nvPr>
            <p:ph type="body" idx="1"/>
          </p:nvPr>
        </p:nvSpPr>
        <p:spPr>
          <a:xfrm>
            <a:off x="457200" y="1052736"/>
            <a:ext cx="4040188" cy="1108857"/>
          </a:xfrm>
        </p:spPr>
        <p:txBody>
          <a:bodyPr/>
          <a:lstStyle/>
          <a:p>
            <a:r>
              <a:rPr lang="de-DE" sz="1600" b="0" dirty="0" smtClean="0"/>
              <a:t>Shakespeare, </a:t>
            </a:r>
            <a:r>
              <a:rPr lang="de-DE" sz="1600" b="0" i="1" dirty="0" smtClean="0"/>
              <a:t>Macbeth</a:t>
            </a:r>
            <a:r>
              <a:rPr lang="de-DE" sz="1600" b="0" dirty="0" smtClean="0"/>
              <a:t>, </a:t>
            </a:r>
            <a:br>
              <a:rPr lang="de-DE" sz="1600" b="0" dirty="0" smtClean="0"/>
            </a:br>
            <a:r>
              <a:rPr lang="de-DE" sz="1600" b="0" dirty="0" smtClean="0"/>
              <a:t>2. Akt, 3. Szene</a:t>
            </a:r>
          </a:p>
          <a:p>
            <a:endParaRPr lang="de-DE" sz="2000" b="0" dirty="0"/>
          </a:p>
        </p:txBody>
      </p:sp>
      <p:sp>
        <p:nvSpPr>
          <p:cNvPr id="2" name="Inhaltsplatzhalter 1"/>
          <p:cNvSpPr>
            <a:spLocks noGrp="1"/>
          </p:cNvSpPr>
          <p:nvPr>
            <p:ph sz="half" idx="2"/>
          </p:nvPr>
        </p:nvSpPr>
        <p:spPr>
          <a:xfrm>
            <a:off x="457200" y="2201896"/>
            <a:ext cx="4038600" cy="4230496"/>
          </a:xfrm>
        </p:spPr>
        <p:style>
          <a:lnRef idx="1">
            <a:schemeClr val="accent1"/>
          </a:lnRef>
          <a:fillRef idx="2">
            <a:schemeClr val="accent1"/>
          </a:fillRef>
          <a:effectRef idx="1">
            <a:schemeClr val="accent1"/>
          </a:effectRef>
          <a:fontRef idx="minor">
            <a:schemeClr val="dk1"/>
          </a:fontRef>
        </p:style>
        <p:txBody>
          <a:bodyPr/>
          <a:lstStyle/>
          <a:p>
            <a:pPr marL="0" indent="0">
              <a:buNone/>
            </a:pPr>
            <a:r>
              <a:rPr lang="de-DE" sz="1800" dirty="0" smtClean="0"/>
              <a:t>Lady Macbeth: „Hätt‘ er nicht, wie ich ihn so schlafen sah, meinem Vater gleich gesehen, ich hätt‘ es selbst </a:t>
            </a:r>
            <a:r>
              <a:rPr lang="de-DE" sz="1800" dirty="0" err="1" smtClean="0"/>
              <a:t>gethan</a:t>
            </a:r>
            <a:r>
              <a:rPr lang="de-DE" sz="1800" dirty="0" smtClean="0"/>
              <a:t>“.</a:t>
            </a:r>
          </a:p>
          <a:p>
            <a:pPr marL="0" indent="0">
              <a:buNone/>
            </a:pPr>
            <a:endParaRPr lang="de-DE" sz="1800" dirty="0"/>
          </a:p>
        </p:txBody>
      </p:sp>
      <p:sp>
        <p:nvSpPr>
          <p:cNvPr id="10" name="Inhaltsplatzhalter 9"/>
          <p:cNvSpPr>
            <a:spLocks noGrp="1"/>
          </p:cNvSpPr>
          <p:nvPr>
            <p:ph sz="quarter" idx="4"/>
          </p:nvPr>
        </p:nvSpPr>
        <p:spPr>
          <a:xfrm>
            <a:off x="4649788" y="2204864"/>
            <a:ext cx="4038600" cy="4176464"/>
          </a:xfrm>
        </p:spPr>
        <p:style>
          <a:lnRef idx="1">
            <a:schemeClr val="accent3"/>
          </a:lnRef>
          <a:fillRef idx="2">
            <a:schemeClr val="accent3"/>
          </a:fillRef>
          <a:effectRef idx="1">
            <a:schemeClr val="accent3"/>
          </a:effectRef>
          <a:fontRef idx="minor">
            <a:schemeClr val="dk1"/>
          </a:fontRef>
        </p:style>
        <p:txBody>
          <a:bodyPr>
            <a:normAutofit/>
          </a:bodyPr>
          <a:lstStyle/>
          <a:p>
            <a:r>
              <a:rPr lang="de-DE" sz="1800" dirty="0"/>
              <a:t>Also, da sie mit gezücktem Dolch sich dem schlafenden König nähert, einen Blick auf den guten alten Mann, den </a:t>
            </a:r>
            <a:r>
              <a:rPr lang="de-DE" sz="1800" dirty="0" err="1"/>
              <a:t>wohlthätigen</a:t>
            </a:r>
            <a:r>
              <a:rPr lang="de-DE" sz="1800" dirty="0"/>
              <a:t> Herrn, den freundlichen und unter seinen geglaubten Freunden sicher ruhenden Gast, wirft, – glaubt sie ihren alten Vater zu sehen, und schaudert zurück. </a:t>
            </a:r>
            <a:r>
              <a:rPr lang="de-DE" sz="1800" i="1" dirty="0"/>
              <a:t>Hätt er nicht, wie </a:t>
            </a:r>
            <a:r>
              <a:rPr lang="de-DE" sz="1800" i="1"/>
              <a:t>ich </a:t>
            </a:r>
            <a:r>
              <a:rPr lang="de-DE" sz="1800" i="1" smtClean="0"/>
              <a:t>ihn </a:t>
            </a:r>
            <a:r>
              <a:rPr lang="de-DE" sz="1800" i="1" dirty="0"/>
              <a:t>schlafen sah, meinem Vater ähnlich gesehen </a:t>
            </a:r>
            <a:r>
              <a:rPr lang="de-DE" sz="1800" dirty="0"/>
              <a:t> – Welch ein Zug! Welch ein Schlag an unser Herz. </a:t>
            </a:r>
          </a:p>
          <a:p>
            <a:endParaRPr lang="de-DE" dirty="0"/>
          </a:p>
        </p:txBody>
      </p:sp>
      <p:sp>
        <p:nvSpPr>
          <p:cNvPr id="4" name="Titel 3"/>
          <p:cNvSpPr>
            <a:spLocks noGrp="1"/>
          </p:cNvSpPr>
          <p:nvPr>
            <p:ph type="title"/>
          </p:nvPr>
        </p:nvSpPr>
        <p:spPr>
          <a:xfrm>
            <a:off x="457200" y="155448"/>
            <a:ext cx="8229600" cy="753272"/>
          </a:xfrm>
        </p:spPr>
        <p:txBody>
          <a:bodyPr>
            <a:normAutofit/>
          </a:bodyPr>
          <a:lstStyle/>
          <a:p>
            <a:pPr algn="ctr"/>
            <a:r>
              <a:rPr lang="de-DE" sz="2400" dirty="0"/>
              <a:t>3. Ein empfindsamer Shakespeare?</a:t>
            </a:r>
          </a:p>
        </p:txBody>
      </p:sp>
      <p:sp>
        <p:nvSpPr>
          <p:cNvPr id="9" name="Textplatzhalter 8"/>
          <p:cNvSpPr>
            <a:spLocks noGrp="1"/>
          </p:cNvSpPr>
          <p:nvPr>
            <p:ph type="body" idx="3"/>
          </p:nvPr>
        </p:nvSpPr>
        <p:spPr>
          <a:xfrm>
            <a:off x="4591400" y="1196752"/>
            <a:ext cx="4040188" cy="949287"/>
          </a:xfrm>
        </p:spPr>
        <p:txBody>
          <a:bodyPr/>
          <a:lstStyle/>
          <a:p>
            <a:r>
              <a:rPr lang="de-DE" sz="1600" b="0" dirty="0" smtClean="0"/>
              <a:t>Wieland, </a:t>
            </a:r>
            <a:r>
              <a:rPr lang="de-DE" sz="1600" b="0" i="1" dirty="0" err="1" smtClean="0"/>
              <a:t>Ueber</a:t>
            </a:r>
            <a:r>
              <a:rPr lang="de-DE" sz="1600" b="0" i="1" dirty="0" smtClean="0"/>
              <a:t> eine Stelle in </a:t>
            </a:r>
            <a:r>
              <a:rPr lang="de-DE" sz="1600" b="0" i="1" dirty="0" err="1" smtClean="0"/>
              <a:t>Shakespears</a:t>
            </a:r>
            <a:r>
              <a:rPr lang="de-DE" sz="1600" b="0" i="1" dirty="0" smtClean="0"/>
              <a:t> Macbeth (TM </a:t>
            </a:r>
            <a:r>
              <a:rPr lang="de-DE" sz="1600" b="0" dirty="0" smtClean="0"/>
              <a:t>1777, I, 29-33</a:t>
            </a:r>
            <a:r>
              <a:rPr lang="de-DE" sz="1600" b="0" i="1" dirty="0" smtClean="0"/>
              <a:t>)</a:t>
            </a:r>
          </a:p>
          <a:p>
            <a:endParaRPr lang="de-DE" sz="1600" b="0" dirty="0"/>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717032"/>
            <a:ext cx="3507841" cy="2499336"/>
          </a:xfrm>
          <a:prstGeom prst="rect">
            <a:avLst/>
          </a:prstGeom>
        </p:spPr>
      </p:pic>
    </p:spTree>
    <p:extLst>
      <p:ext uri="{BB962C8B-B14F-4D97-AF65-F5344CB8AC3E}">
        <p14:creationId xmlns:p14="http://schemas.microsoft.com/office/powerpoint/2010/main" val="22579048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0</TotalTime>
  <Words>1314</Words>
  <Application>Microsoft Office PowerPoint</Application>
  <PresentationFormat>Bildschirmpräsentation (4:3)</PresentationFormat>
  <Paragraphs>79</Paragraphs>
  <Slides>12</Slides>
  <Notes>1</Notes>
  <HiddenSlides>0</HiddenSlides>
  <MMClips>0</MMClips>
  <ScaleCrop>false</ScaleCrop>
  <HeadingPairs>
    <vt:vector size="4" baseType="variant">
      <vt:variant>
        <vt:lpstr>Design</vt:lpstr>
      </vt:variant>
      <vt:variant>
        <vt:i4>1</vt:i4>
      </vt:variant>
      <vt:variant>
        <vt:lpstr>Folientitel</vt:lpstr>
      </vt:variant>
      <vt:variant>
        <vt:i4>12</vt:i4>
      </vt:variant>
    </vt:vector>
  </HeadingPairs>
  <TitlesOfParts>
    <vt:vector size="13" baseType="lpstr">
      <vt:lpstr>Papier</vt:lpstr>
      <vt:lpstr>Shakespeare im Teutschen Merkur</vt:lpstr>
      <vt:lpstr>1. Übersetzungskritik in aufklärerischen Zeitschriften</vt:lpstr>
      <vt:lpstr>1. Übersetzungskritik in aufklärerischen Zeitschriften</vt:lpstr>
      <vt:lpstr>1. Übersetzungskritik in aufklärerischen Zeitschriften</vt:lpstr>
      <vt:lpstr>1. Übersetzungskritik in aufklärerischen Zeitschriften</vt:lpstr>
      <vt:lpstr>2. Der „Geist Shakespeares“</vt:lpstr>
      <vt:lpstr>2. Der „Geist Shakespeares“</vt:lpstr>
      <vt:lpstr>2. Der „Geist Shakespeares“</vt:lpstr>
      <vt:lpstr>2. Der „Geist Shakespeares“</vt:lpstr>
      <vt:lpstr>2. Der „Geist Shakespeares“</vt:lpstr>
      <vt:lpstr>3. Ein empfindsamer Shakespeare?</vt:lpstr>
      <vt:lpstr>3. Ein empfindsamer Shakespeare?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Shakespeare im Teutschen Merkur</dc:title>
  <dc:creator>jutta</dc:creator>
  <cp:lastModifiedBy>jutta</cp:lastModifiedBy>
  <cp:revision>50</cp:revision>
  <dcterms:created xsi:type="dcterms:W3CDTF">2011-09-09T08:59:05Z</dcterms:created>
  <dcterms:modified xsi:type="dcterms:W3CDTF">2011-10-20T14:55:58Z</dcterms:modified>
</cp:coreProperties>
</file>