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2" r:id="rId8"/>
    <p:sldId id="266" r:id="rId9"/>
    <p:sldId id="263" r:id="rId10"/>
    <p:sldId id="264" r:id="rId11"/>
    <p:sldId id="265" r:id="rId12"/>
    <p:sldId id="268" r:id="rId13"/>
    <p:sldId id="267" r:id="rId14"/>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4" d="100"/>
          <a:sy n="104" d="100"/>
        </p:scale>
        <p:origin x="-109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803E82-5586-4080-8562-2C9421F46F14}" type="datetimeFigureOut">
              <a:rPr lang="de-DE" smtClean="0"/>
              <a:t>13.09.2011</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43E35F-C086-4040-9AE7-BB8C480CC6DB}" type="slidenum">
              <a:rPr lang="de-DE" smtClean="0"/>
              <a:t>‹Nr.›</a:t>
            </a:fld>
            <a:endParaRPr lang="de-DE"/>
          </a:p>
        </p:txBody>
      </p:sp>
    </p:spTree>
    <p:extLst>
      <p:ext uri="{BB962C8B-B14F-4D97-AF65-F5344CB8AC3E}">
        <p14:creationId xmlns:p14="http://schemas.microsoft.com/office/powerpoint/2010/main" val="80808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
        <p:nvSpPr>
          <p:cNvPr id="28" name="Datumsplatzhalter 27"/>
          <p:cNvSpPr>
            <a:spLocks noGrp="1"/>
          </p:cNvSpPr>
          <p:nvPr>
            <p:ph type="dt" sz="half" idx="10"/>
          </p:nvPr>
        </p:nvSpPr>
        <p:spPr/>
        <p:txBody>
          <a:bodyPr/>
          <a:lstStyle/>
          <a:p>
            <a:fld id="{EFC7E5DC-B218-43AC-A1F7-1464C5A4130D}" type="datetime1">
              <a:rPr lang="de-DE" smtClean="0"/>
              <a:t>13.09.2011</a:t>
            </a:fld>
            <a:endParaRPr lang="de-DE"/>
          </a:p>
        </p:txBody>
      </p:sp>
      <p:sp>
        <p:nvSpPr>
          <p:cNvPr id="17" name="Fußzeilenplatzhalter 16"/>
          <p:cNvSpPr>
            <a:spLocks noGrp="1"/>
          </p:cNvSpPr>
          <p:nvPr>
            <p:ph type="ftr" sz="quarter" idx="11"/>
          </p:nvPr>
        </p:nvSpPr>
        <p:spPr/>
        <p:txBody>
          <a:bodyPr/>
          <a:lstStyle/>
          <a:p>
            <a:endParaRPr lang="de-DE"/>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BA107BF-76C0-410B-BC9E-E442F9BC6ED6}" type="slidenum">
              <a:rPr lang="de-DE" smtClean="0"/>
              <a:t>‹Nr.›</a:t>
            </a:fld>
            <a:endParaRPr lang="de-DE"/>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smtClean="0"/>
              <a:t>Titelmasterformat durch Klicken bearbeiten</a:t>
            </a:r>
            <a:endParaRPr kumimoji="0" lang="en-US"/>
          </a:p>
        </p:txBody>
      </p:sp>
      <p:sp>
        <p:nvSpPr>
          <p:cNvPr id="4" name="Datumsplatzhalter 3"/>
          <p:cNvSpPr>
            <a:spLocks noGrp="1"/>
          </p:cNvSpPr>
          <p:nvPr>
            <p:ph type="dt" sz="half" idx="10"/>
          </p:nvPr>
        </p:nvSpPr>
        <p:spPr/>
        <p:txBody>
          <a:bodyPr/>
          <a:lstStyle/>
          <a:p>
            <a:fld id="{C62DDF4E-7F78-4940-92FA-96956E2EF6B3}" type="datetime1">
              <a:rPr lang="de-DE" smtClean="0"/>
              <a:t>13.09.2011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a:xfrm>
            <a:off x="4361688" y="1026372"/>
            <a:ext cx="457200" cy="441325"/>
          </a:xfrm>
        </p:spPr>
        <p:txBody>
          <a:bodyPr/>
          <a:lstStyle/>
          <a:p>
            <a:fld id="{FBA107BF-76C0-410B-BC9E-E442F9BC6ED6}" type="slidenum">
              <a:rPr lang="de-DE" smtClean="0"/>
              <a:t>‹Nr.›</a:t>
            </a:fld>
            <a:endParaRPr lang="de-DE"/>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endParaRPr lang="de-DE"/>
          </a:p>
        </p:txBody>
      </p:sp>
      <p:sp>
        <p:nvSpPr>
          <p:cNvPr id="4" name="Datumsplatzhalter 3"/>
          <p:cNvSpPr>
            <a:spLocks noGrp="1"/>
          </p:cNvSpPr>
          <p:nvPr>
            <p:ph type="dt" sz="half" idx="10"/>
          </p:nvPr>
        </p:nvSpPr>
        <p:spPr/>
        <p:txBody>
          <a:bodyPr/>
          <a:lstStyle/>
          <a:p>
            <a:fld id="{665E9003-92E5-4069-BCC3-3AD995CE4E5C}" type="datetime1">
              <a:rPr lang="de-DE" smtClean="0"/>
              <a:t>13.09.2011</a:t>
            </a:fld>
            <a:endParaRPr lang="de-DE"/>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BA107BF-76C0-410B-BC9E-E442F9BC6ED6}" type="slidenum">
              <a:rPr lang="de-DE" smtClean="0"/>
              <a:t>‹Nr.›</a:t>
            </a:fld>
            <a:endParaRPr lang="de-DE"/>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smtClean="0"/>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fld id="{67D95E28-31FE-436C-82FB-8778E8B94A24}" type="datetime1">
              <a:rPr lang="de-DE" smtClean="0"/>
              <a:t>13.09.2011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BA107BF-76C0-410B-BC9E-E442F9BC6ED6}" type="slidenum">
              <a:rPr lang="de-DE" smtClean="0"/>
              <a:t>‹Nr.›</a:t>
            </a:fld>
            <a:endParaRPr lang="de-DE"/>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7" name="Datumsplatzhalter 6"/>
          <p:cNvSpPr>
            <a:spLocks noGrp="1"/>
          </p:cNvSpPr>
          <p:nvPr>
            <p:ph type="dt" sz="half" idx="10"/>
          </p:nvPr>
        </p:nvSpPr>
        <p:spPr/>
        <p:txBody>
          <a:bodyPr/>
          <a:lstStyle/>
          <a:p>
            <a:fld id="{A08367D0-3C56-4006-B473-DA3622A4B254}" type="datetime1">
              <a:rPr lang="de-DE" smtClean="0"/>
              <a:t>13.09.2011</a:t>
            </a:fld>
            <a:endParaRPr lang="de-DE"/>
          </a:p>
        </p:txBody>
      </p:sp>
      <p:sp>
        <p:nvSpPr>
          <p:cNvPr id="8" name="Fußzeilenplatzhalter 7"/>
          <p:cNvSpPr>
            <a:spLocks noGrp="1"/>
          </p:cNvSpPr>
          <p:nvPr>
            <p:ph type="ftr" sz="quarter" idx="11"/>
          </p:nvPr>
        </p:nvSpPr>
        <p:spPr>
          <a:xfrm>
            <a:off x="304800" y="6409944"/>
            <a:ext cx="3581400" cy="365760"/>
          </a:xfrm>
        </p:spPr>
        <p:txBody>
          <a:bodyPr/>
          <a:lstStyle/>
          <a:p>
            <a:endParaRPr lang="de-DE"/>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fld id="{FBA107BF-76C0-410B-BC9E-E442F9BC6ED6}" type="slidenum">
              <a:rPr lang="de-DE" smtClean="0"/>
              <a:t>‹Nr.›</a:t>
            </a:fld>
            <a:endParaRPr lang="de-DE"/>
          </a:p>
        </p:txBody>
      </p:sp>
      <p:sp>
        <p:nvSpPr>
          <p:cNvPr id="23" name="Titel 22"/>
          <p:cNvSpPr>
            <a:spLocks noGrp="1"/>
          </p:cNvSpPr>
          <p:nvPr>
            <p:ph type="title"/>
          </p:nvPr>
        </p:nvSpPr>
        <p:spPr/>
        <p:txBody>
          <a:bodyPr rtlCol="0" anchor="b" anchorCtr="0"/>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Datumsplatzhalter 2"/>
          <p:cNvSpPr>
            <a:spLocks noGrp="1"/>
          </p:cNvSpPr>
          <p:nvPr>
            <p:ph type="dt" sz="half" idx="10"/>
          </p:nvPr>
        </p:nvSpPr>
        <p:spPr/>
        <p:txBody>
          <a:bodyPr/>
          <a:lstStyle/>
          <a:p>
            <a:fld id="{45186322-57F9-4969-97F7-DA5BDEB50D8E}" type="datetime1">
              <a:rPr lang="de-DE" smtClean="0"/>
              <a:t>13.09.2011</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a:xfrm>
            <a:off x="4343400" y="1036020"/>
            <a:ext cx="457200" cy="441325"/>
          </a:xfrm>
        </p:spPr>
        <p:txBody>
          <a:bodyPr/>
          <a:lstStyle/>
          <a:p>
            <a:fld id="{FBA107BF-76C0-410B-BC9E-E442F9BC6ED6}"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fld id="{F5462997-B5D4-45CB-ADEF-D5EA4994427D}" type="datetime1">
              <a:rPr lang="de-DE" smtClean="0"/>
              <a:t>13.09.2011</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FBA107BF-76C0-410B-BC9E-E442F9BC6ED6}"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FBA107BF-76C0-410B-BC9E-E442F9BC6ED6}" type="slidenum">
              <a:rPr lang="de-DE" smtClean="0"/>
              <a:t>‹Nr.›</a:t>
            </a:fld>
            <a:endParaRPr lang="de-DE"/>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fld id="{311274E5-95D0-421D-AC68-6466631A7967}" type="datetime1">
              <a:rPr lang="de-DE" smtClean="0"/>
              <a:t>13.09.2011</a:t>
            </a:fld>
            <a:endParaRPr lang="de-DE"/>
          </a:p>
        </p:txBody>
      </p:sp>
      <p:sp>
        <p:nvSpPr>
          <p:cNvPr id="6" name="Fußzeilenplatzhalter 5"/>
          <p:cNvSpPr>
            <a:spLocks noGrp="1"/>
          </p:cNvSpPr>
          <p:nvPr>
            <p:ph type="ftr" sz="quarter" idx="11"/>
          </p:nvPr>
        </p:nvSpPr>
        <p:spPr>
          <a:xfrm>
            <a:off x="301752" y="6410848"/>
            <a:ext cx="3383280" cy="365760"/>
          </a:xfrm>
        </p:spPr>
        <p:txBody>
          <a:bodyPr/>
          <a:lstStyle/>
          <a:p>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fld id="{FBA107BF-76C0-410B-BC9E-E442F9BC6ED6}" type="slidenum">
              <a:rPr lang="de-DE" smtClean="0"/>
              <a:t>‹Nr.›</a:t>
            </a:fld>
            <a:endParaRPr lang="de-DE"/>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smtClean="0"/>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smtClean="0"/>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fld id="{2A6AEDD5-72EF-4AED-97F7-46401303C77F}" type="datetime1">
              <a:rPr lang="de-DE" smtClean="0"/>
              <a:t>13.09.2011</a:t>
            </a:fld>
            <a:endParaRPr lang="de-DE"/>
          </a:p>
        </p:txBody>
      </p:sp>
      <p:sp>
        <p:nvSpPr>
          <p:cNvPr id="6" name="Fußzeilenplatzhalter 5"/>
          <p:cNvSpPr>
            <a:spLocks noGrp="1"/>
          </p:cNvSpPr>
          <p:nvPr>
            <p:ph type="ftr" sz="quarter" idx="11"/>
          </p:nvPr>
        </p:nvSpPr>
        <p:spPr>
          <a:xfrm>
            <a:off x="301752" y="6410848"/>
            <a:ext cx="3584448" cy="365760"/>
          </a:xfrm>
        </p:spPr>
        <p:txBody>
          <a:bodyPr/>
          <a:lstStyle/>
          <a:p>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03321909-098D-4CF9-886A-8EA49EF3369D}" type="datetime1">
              <a:rPr lang="de-DE" smtClean="0"/>
              <a:t>13.09.2011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BA107BF-76C0-410B-BC9E-E442F9BC6ED6}"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fld id="{FBA107BF-76C0-410B-BC9E-E442F9BC6ED6}" type="slidenum">
              <a:rPr lang="de-DE" smtClean="0"/>
              <a:t>‹Nr.›</a:t>
            </a:fld>
            <a:endParaRPr lang="de-DE"/>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6DFEF33A-81C1-4393-87E2-2A53AA5EBC5C}" type="datetime1">
              <a:rPr lang="de-DE" smtClean="0"/>
              <a:t>13.09.2011</a:t>
            </a:fld>
            <a:endParaRPr lang="de-DE"/>
          </a:p>
        </p:txBody>
      </p:sp>
      <p:sp>
        <p:nvSpPr>
          <p:cNvPr id="5" name="Fußzeilenplatzhalter 4"/>
          <p:cNvSpPr>
            <a:spLocks noGrp="1"/>
          </p:cNvSpPr>
          <p:nvPr>
            <p:ph type="ftr" sz="quarter" idx="11"/>
          </p:nvPr>
        </p:nvSpPr>
        <p:spPr/>
        <p:txBody>
          <a:bodyPr/>
          <a:lstStyle/>
          <a:p>
            <a:endParaRPr lang="de-DE"/>
          </a:p>
        </p:txBody>
      </p:sp>
      <p:sp>
        <p:nvSpPr>
          <p:cNvPr id="2" name="Vertikaler Titel 1"/>
          <p:cNvSpPr>
            <a:spLocks noGrp="1"/>
          </p:cNvSpPr>
          <p:nvPr>
            <p:ph type="title" orient="vert"/>
          </p:nvPr>
        </p:nvSpPr>
        <p:spPr>
          <a:xfrm>
            <a:off x="7391400" y="304801"/>
            <a:ext cx="1447800" cy="5851525"/>
          </a:xfrm>
        </p:spPr>
        <p:txBody>
          <a:bodyPr vert="eaVert"/>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3BE4F752-1CD1-4EF5-904C-3C9B03735414}" type="datetime1">
              <a:rPr lang="de-DE" smtClean="0"/>
              <a:t>13.09.2011</a:t>
            </a:fld>
            <a:endParaRPr lang="de-DE"/>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de-DE"/>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FBA107BF-76C0-410B-BC9E-E442F9BC6ED6}" type="slidenum">
              <a:rPr lang="de-DE" smtClean="0"/>
              <a:t>‹Nr.›</a:t>
            </a:fld>
            <a:endParaRPr lang="de-DE"/>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smtClean="0"/>
              <a:t>Textmasterformat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395536" y="2819400"/>
            <a:ext cx="6048672" cy="3057872"/>
          </a:xfrm>
        </p:spPr>
        <p:txBody>
          <a:bodyPr>
            <a:normAutofit/>
          </a:bodyPr>
          <a:lstStyle/>
          <a:p>
            <a:pPr algn="l"/>
            <a:r>
              <a:rPr lang="de-DE" sz="1800" spc="0" dirty="0" smtClean="0"/>
              <a:t>Gliederung:</a:t>
            </a:r>
          </a:p>
          <a:p>
            <a:pPr marL="342900" indent="-342900" algn="l">
              <a:buFont typeface="+mj-lt"/>
              <a:buAutoNum type="arabicPeriod"/>
            </a:pPr>
            <a:endParaRPr lang="de-DE" sz="1800" spc="0" dirty="0" smtClean="0"/>
          </a:p>
          <a:p>
            <a:pPr marL="342900" indent="-342900" algn="l">
              <a:buFont typeface="+mj-lt"/>
              <a:buAutoNum type="arabicPeriod"/>
            </a:pPr>
            <a:r>
              <a:rPr lang="de-DE" sz="1800" spc="0" dirty="0" smtClean="0"/>
              <a:t>„</a:t>
            </a:r>
            <a:r>
              <a:rPr lang="de-DE" sz="1800" cap="none" spc="0" dirty="0" smtClean="0"/>
              <a:t>Absolute“/“geistige“ Gegenwart im Kontext des </a:t>
            </a:r>
            <a:r>
              <a:rPr lang="de-DE" sz="1800" cap="none" spc="0" dirty="0" err="1" smtClean="0"/>
              <a:t>triadischen</a:t>
            </a:r>
            <a:r>
              <a:rPr lang="de-DE" sz="1800" cap="none" spc="0" dirty="0" smtClean="0"/>
              <a:t> Geschichtsmodells</a:t>
            </a:r>
          </a:p>
          <a:p>
            <a:pPr marL="342900" indent="-342900" algn="l">
              <a:buFont typeface="+mj-lt"/>
              <a:buAutoNum type="arabicPeriod"/>
            </a:pPr>
            <a:endParaRPr lang="de-DE" sz="1800" cap="none" spc="0" dirty="0" smtClean="0"/>
          </a:p>
          <a:p>
            <a:pPr marL="342900" indent="-342900" algn="l">
              <a:buFont typeface="+mj-lt"/>
              <a:buAutoNum type="arabicPeriod"/>
            </a:pPr>
            <a:r>
              <a:rPr lang="de-DE" sz="1800" cap="none" spc="0" dirty="0" smtClean="0"/>
              <a:t>„Absolute“/“geistige“ Gegenwart“ in </a:t>
            </a:r>
            <a:r>
              <a:rPr lang="de-DE" sz="1800" i="1" cap="none" spc="0" dirty="0" err="1" smtClean="0"/>
              <a:t>Astralis</a:t>
            </a:r>
            <a:endParaRPr lang="de-DE" sz="1800" cap="none" spc="0" dirty="0" smtClean="0"/>
          </a:p>
          <a:p>
            <a:pPr marL="342900" indent="-342900" algn="l">
              <a:buFont typeface="+mj-lt"/>
              <a:buAutoNum type="arabicPeriod"/>
            </a:pPr>
            <a:endParaRPr lang="de-DE" sz="1800" dirty="0"/>
          </a:p>
        </p:txBody>
      </p:sp>
      <p:sp>
        <p:nvSpPr>
          <p:cNvPr id="2" name="Titel 1"/>
          <p:cNvSpPr>
            <a:spLocks noGrp="1"/>
          </p:cNvSpPr>
          <p:nvPr>
            <p:ph type="ctrTitle"/>
          </p:nvPr>
        </p:nvSpPr>
        <p:spPr>
          <a:xfrm>
            <a:off x="685800" y="404664"/>
            <a:ext cx="7772400" cy="2088232"/>
          </a:xfrm>
        </p:spPr>
        <p:txBody>
          <a:bodyPr>
            <a:normAutofit fontScale="90000"/>
          </a:bodyPr>
          <a:lstStyle/>
          <a:p>
            <a:r>
              <a:rPr lang="de-DE" sz="2400" b="1" dirty="0" smtClean="0"/>
              <a:t>„Es hatte nun die Zeit ihr Recht verloren“ –</a:t>
            </a:r>
            <a:br>
              <a:rPr lang="de-DE" sz="2400" b="1" dirty="0" smtClean="0"/>
            </a:br>
            <a:r>
              <a:rPr lang="de-DE" sz="2400" b="1" dirty="0" smtClean="0"/>
              <a:t>Zeit und Poesie in Novalis‘ </a:t>
            </a:r>
            <a:r>
              <a:rPr lang="de-DE" sz="2400" b="1" i="1" dirty="0" err="1" smtClean="0"/>
              <a:t>Astralis</a:t>
            </a:r>
            <a:r>
              <a:rPr lang="de-DE" sz="2400" b="1" dirty="0" smtClean="0"/>
              <a:t>-Gedicht.</a:t>
            </a:r>
            <a:br>
              <a:rPr lang="de-DE" sz="2400" b="1" dirty="0" smtClean="0"/>
            </a:br>
            <a:r>
              <a:rPr lang="de-DE" sz="2400" b="1" dirty="0" smtClean="0"/>
              <a:t/>
            </a:r>
            <a:br>
              <a:rPr lang="de-DE" sz="2400" b="1" dirty="0" smtClean="0"/>
            </a:br>
            <a:r>
              <a:rPr lang="de-DE" sz="2000" b="1" dirty="0" smtClean="0">
                <a:solidFill>
                  <a:schemeClr val="tx1"/>
                </a:solidFill>
              </a:rPr>
              <a:t>Tagung „Erfahrungswandel. Zur Problemgeschichte der </a:t>
            </a:r>
            <a:br>
              <a:rPr lang="de-DE" sz="2000" b="1" dirty="0" smtClean="0">
                <a:solidFill>
                  <a:schemeClr val="tx1"/>
                </a:solidFill>
              </a:rPr>
            </a:br>
            <a:r>
              <a:rPr lang="de-DE" sz="2000" b="1" dirty="0" smtClean="0">
                <a:solidFill>
                  <a:schemeClr val="tx1"/>
                </a:solidFill>
              </a:rPr>
              <a:t>Verzeitlichung am Anfang der Moderne“</a:t>
            </a:r>
            <a:br>
              <a:rPr lang="de-DE" sz="2000" b="1" dirty="0" smtClean="0">
                <a:solidFill>
                  <a:schemeClr val="tx1"/>
                </a:solidFill>
              </a:rPr>
            </a:br>
            <a:r>
              <a:rPr lang="de-DE" sz="2000" b="1" dirty="0" smtClean="0">
                <a:solidFill>
                  <a:schemeClr val="tx1"/>
                </a:solidFill>
              </a:rPr>
              <a:t>Jena, 14.-16.September 2011</a:t>
            </a:r>
            <a:r>
              <a:rPr lang="de-DE" sz="2000" b="1" dirty="0" smtClean="0"/>
              <a:t/>
            </a:r>
            <a:br>
              <a:rPr lang="de-DE" sz="2000" b="1" dirty="0" smtClean="0"/>
            </a:br>
            <a:endParaRPr lang="de-DE" sz="2000" b="1"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232" y="3356992"/>
            <a:ext cx="1933575" cy="2362200"/>
          </a:xfrm>
          <a:prstGeom prst="rect">
            <a:avLst/>
          </a:prstGeom>
        </p:spPr>
      </p:pic>
      <p:sp>
        <p:nvSpPr>
          <p:cNvPr id="5" name="Foliennummernplatzhalter 4"/>
          <p:cNvSpPr>
            <a:spLocks noGrp="1"/>
          </p:cNvSpPr>
          <p:nvPr>
            <p:ph type="sldNum" sz="quarter" idx="12"/>
          </p:nvPr>
        </p:nvSpPr>
        <p:spPr/>
        <p:txBody>
          <a:bodyPr/>
          <a:lstStyle/>
          <a:p>
            <a:fld id="{FBA107BF-76C0-410B-BC9E-E442F9BC6ED6}" type="slidenum">
              <a:rPr lang="de-DE" smtClean="0"/>
              <a:t>1</a:t>
            </a:fld>
            <a:endParaRPr lang="de-DE"/>
          </a:p>
        </p:txBody>
      </p:sp>
    </p:spTree>
    <p:extLst>
      <p:ext uri="{BB962C8B-B14F-4D97-AF65-F5344CB8AC3E}">
        <p14:creationId xmlns:p14="http://schemas.microsoft.com/office/powerpoint/2010/main" val="14314159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r>
              <a:rPr lang="de-DE" sz="2400" b="1" i="1" dirty="0" err="1" smtClean="0"/>
              <a:t>Blüthenstaub</a:t>
            </a:r>
            <a:r>
              <a:rPr lang="de-DE" sz="2400" b="1" dirty="0" smtClean="0"/>
              <a:t>-Fragment Nr. 109</a:t>
            </a:r>
            <a:endParaRPr lang="de-DE" sz="2400" b="1" i="1" dirty="0"/>
          </a:p>
        </p:txBody>
      </p:sp>
      <p:sp>
        <p:nvSpPr>
          <p:cNvPr id="11" name="Inhaltsplatzhalter 10"/>
          <p:cNvSpPr>
            <a:spLocks noGrp="1"/>
          </p:cNvSpPr>
          <p:nvPr>
            <p:ph sz="quarter" idx="1"/>
          </p:nvPr>
        </p:nvSpPr>
        <p:spPr>
          <a:xfrm>
            <a:off x="683568" y="1844824"/>
            <a:ext cx="7920880" cy="3888432"/>
          </a:xfrm>
        </p:spPr>
        <p:style>
          <a:lnRef idx="1">
            <a:schemeClr val="accent3"/>
          </a:lnRef>
          <a:fillRef idx="2">
            <a:schemeClr val="accent3"/>
          </a:fillRef>
          <a:effectRef idx="1">
            <a:schemeClr val="accent3"/>
          </a:effectRef>
          <a:fontRef idx="minor">
            <a:schemeClr val="dk1"/>
          </a:fontRef>
        </p:style>
        <p:txBody>
          <a:bodyPr anchor="ctr">
            <a:normAutofit/>
          </a:bodyPr>
          <a:lstStyle/>
          <a:p>
            <a:pPr marL="0" indent="0">
              <a:buNone/>
            </a:pPr>
            <a:endParaRPr lang="de-DE" sz="1900" dirty="0" smtClean="0"/>
          </a:p>
          <a:p>
            <a:pPr marL="0" indent="0">
              <a:buNone/>
            </a:pPr>
            <a:endParaRPr lang="de-DE" sz="1900" dirty="0"/>
          </a:p>
          <a:p>
            <a:pPr marL="0" indent="0">
              <a:buNone/>
            </a:pPr>
            <a:r>
              <a:rPr lang="de-DE" sz="1800" dirty="0" smtClean="0"/>
              <a:t>Nichts </a:t>
            </a:r>
            <a:r>
              <a:rPr lang="de-DE" sz="1800" dirty="0"/>
              <a:t>ist poetischer, als Erinnerung und Ahndung oder Vorstellung der Zukunft. Die Vorstellungen der Vorzeit </a:t>
            </a:r>
            <a:r>
              <a:rPr lang="de-DE" sz="1800" dirty="0" err="1"/>
              <a:t>ziehn</a:t>
            </a:r>
            <a:r>
              <a:rPr lang="de-DE" sz="1800" dirty="0"/>
              <a:t> uns zum Sterben, zum Verfliegen an. Die Vorstellungen der Zukunft treiben uns zum Beleben, zum Verkürzen, zur </a:t>
            </a:r>
            <a:r>
              <a:rPr lang="de-DE" sz="1800" dirty="0" err="1"/>
              <a:t>assimilirenden</a:t>
            </a:r>
            <a:r>
              <a:rPr lang="de-DE" sz="1800" dirty="0"/>
              <a:t> Wirksamkeit. Daher ist alle Erinnerung </a:t>
            </a:r>
            <a:r>
              <a:rPr lang="de-DE" sz="1800" dirty="0" err="1"/>
              <a:t>wehmüthig</a:t>
            </a:r>
            <a:r>
              <a:rPr lang="de-DE" sz="1800" dirty="0"/>
              <a:t>, alle Ahndung freudig. Jene mäßigt die </a:t>
            </a:r>
            <a:r>
              <a:rPr lang="de-DE" sz="1800" dirty="0" err="1"/>
              <a:t>allzugroße</a:t>
            </a:r>
            <a:r>
              <a:rPr lang="de-DE" sz="1800" dirty="0"/>
              <a:t> Lebhaftigkeit, diese erhebt ein zu schwaches Leben. Die gewöhnliche Gegenwart verknüpft Vergangenheit und Zukunft durch Beschränkung. Es entsteht Kontiguität, durch Erstarrung </a:t>
            </a:r>
            <a:r>
              <a:rPr lang="de-DE" sz="1800" dirty="0" err="1"/>
              <a:t>Krystallisazion</a:t>
            </a:r>
            <a:r>
              <a:rPr lang="de-DE" sz="1800" dirty="0"/>
              <a:t>. Es </a:t>
            </a:r>
            <a:r>
              <a:rPr lang="de-DE" sz="1800" dirty="0" err="1"/>
              <a:t>giebt</a:t>
            </a:r>
            <a:r>
              <a:rPr lang="de-DE" sz="1800" dirty="0"/>
              <a:t> aber eine geistige Gegenwart, die </a:t>
            </a:r>
            <a:r>
              <a:rPr lang="de-DE" sz="1800" dirty="0" err="1"/>
              <a:t>beyde</a:t>
            </a:r>
            <a:r>
              <a:rPr lang="de-DE" sz="1800" dirty="0"/>
              <a:t> durch Auflösung </a:t>
            </a:r>
            <a:r>
              <a:rPr lang="de-DE" sz="1800" dirty="0" err="1"/>
              <a:t>identifizirt</a:t>
            </a:r>
            <a:r>
              <a:rPr lang="de-DE" sz="1800" dirty="0"/>
              <a:t>, und diese Mischung ist das Element, die Atmosphäre des Dichters.</a:t>
            </a:r>
          </a:p>
          <a:p>
            <a:endParaRPr lang="de-DE" dirty="0"/>
          </a:p>
        </p:txBody>
      </p:sp>
      <p:sp>
        <p:nvSpPr>
          <p:cNvPr id="13" name="Foliennummernplatzhalter 12"/>
          <p:cNvSpPr>
            <a:spLocks noGrp="1"/>
          </p:cNvSpPr>
          <p:nvPr>
            <p:ph type="sldNum" sz="quarter" idx="12"/>
          </p:nvPr>
        </p:nvSpPr>
        <p:spPr/>
        <p:txBody>
          <a:bodyPr/>
          <a:lstStyle/>
          <a:p>
            <a:fld id="{FBA107BF-76C0-410B-BC9E-E442F9BC6ED6}" type="slidenum">
              <a:rPr lang="de-DE" smtClean="0"/>
              <a:t>2</a:t>
            </a:fld>
            <a:endParaRPr lang="de-DE"/>
          </a:p>
        </p:txBody>
      </p:sp>
    </p:spTree>
    <p:extLst>
      <p:ext uri="{BB962C8B-B14F-4D97-AF65-F5344CB8AC3E}">
        <p14:creationId xmlns:p14="http://schemas.microsoft.com/office/powerpoint/2010/main" val="17536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400" b="1" i="1" dirty="0" smtClean="0"/>
              <a:t>Die Lehrlinge zu Sais</a:t>
            </a:r>
            <a:r>
              <a:rPr lang="de-DE" sz="2400" b="1" dirty="0" smtClean="0"/>
              <a:t> (1798)</a:t>
            </a:r>
            <a:endParaRPr lang="de-DE" sz="2400" b="1" i="1" dirty="0"/>
          </a:p>
        </p:txBody>
      </p:sp>
      <p:sp>
        <p:nvSpPr>
          <p:cNvPr id="5" name="Inhaltsplatzhalter 4"/>
          <p:cNvSpPr>
            <a:spLocks noGrp="1"/>
          </p:cNvSpPr>
          <p:nvPr>
            <p:ph sz="half" idx="1"/>
          </p:nvPr>
        </p:nvSpPr>
        <p:spPr/>
        <p:style>
          <a:lnRef idx="1">
            <a:schemeClr val="accent3"/>
          </a:lnRef>
          <a:fillRef idx="2">
            <a:schemeClr val="accent3"/>
          </a:fillRef>
          <a:effectRef idx="1">
            <a:schemeClr val="accent3"/>
          </a:effectRef>
          <a:fontRef idx="minor">
            <a:schemeClr val="dk1"/>
          </a:fontRef>
        </p:style>
        <p:txBody>
          <a:bodyPr>
            <a:normAutofit fontScale="70000" lnSpcReduction="20000"/>
          </a:bodyPr>
          <a:lstStyle/>
          <a:p>
            <a:endParaRPr lang="de-DE" dirty="0" smtClean="0"/>
          </a:p>
          <a:p>
            <a:pPr marL="0" indent="0">
              <a:lnSpc>
                <a:spcPts val="2100"/>
              </a:lnSpc>
              <a:spcBef>
                <a:spcPts val="0"/>
              </a:spcBef>
              <a:buNone/>
            </a:pPr>
            <a:r>
              <a:rPr lang="de-DE" sz="2300" dirty="0" smtClean="0"/>
              <a:t>Mannigfache </a:t>
            </a:r>
            <a:r>
              <a:rPr lang="de-DE" sz="2300" dirty="0"/>
              <a:t>Wege gehen die Menschen. Wer sie verfolgt und vergleicht, wird wunderliche Figuren entstehen sehn; Figuren, die zu jener großen </a:t>
            </a:r>
            <a:r>
              <a:rPr lang="de-DE" sz="2300" dirty="0" err="1"/>
              <a:t>Chiffernschrift</a:t>
            </a:r>
            <a:r>
              <a:rPr lang="de-DE" sz="2300" dirty="0"/>
              <a:t> zu gehören scheinen, die man überall, auf Flügeln, Eierschalen, in Wolken, im Schnee, in Kristallen und in Steinbildungen, auf gefrierenden Wassern, im Innern und Äußern der Gebirge, der Pflanzen, der Tiere, der Menschen, in den Lichtern des Himmels, auf berührten und gestrichenen Scheiben von Pech und Glas, in den Feilspänen um den Magnet her, und sonderbaren Konjunkturen des Zufalls, erblickt.</a:t>
            </a:r>
          </a:p>
        </p:txBody>
      </p:sp>
      <p:sp>
        <p:nvSpPr>
          <p:cNvPr id="6" name="Inhaltsplatzhalter 5"/>
          <p:cNvSpPr>
            <a:spLocks noGrp="1"/>
          </p:cNvSpPr>
          <p:nvPr>
            <p:ph sz="half" idx="2"/>
          </p:nvPr>
        </p:nvSpPr>
        <p:spPr/>
        <p:style>
          <a:lnRef idx="1">
            <a:schemeClr val="accent6"/>
          </a:lnRef>
          <a:fillRef idx="2">
            <a:schemeClr val="accent6"/>
          </a:fillRef>
          <a:effectRef idx="1">
            <a:schemeClr val="accent6"/>
          </a:effectRef>
          <a:fontRef idx="minor">
            <a:schemeClr val="dk1"/>
          </a:fontRef>
        </p:style>
        <p:txBody>
          <a:bodyPr>
            <a:normAutofit fontScale="70000" lnSpcReduction="20000"/>
          </a:bodyPr>
          <a:lstStyle/>
          <a:p>
            <a:pPr marL="0" indent="0">
              <a:buNone/>
            </a:pPr>
            <a:endParaRPr lang="de-DE" dirty="0" smtClean="0"/>
          </a:p>
          <a:p>
            <a:pPr marL="0" indent="0">
              <a:lnSpc>
                <a:spcPts val="2100"/>
              </a:lnSpc>
              <a:spcBef>
                <a:spcPts val="0"/>
              </a:spcBef>
              <a:buNone/>
            </a:pPr>
            <a:r>
              <a:rPr lang="de-DE" sz="2300" dirty="0" smtClean="0"/>
              <a:t>»</a:t>
            </a:r>
            <a:r>
              <a:rPr lang="de-DE" sz="2300" dirty="0"/>
              <a:t>O! daß der Mensch«, sagten sie, »die </a:t>
            </a:r>
            <a:r>
              <a:rPr lang="de-DE" sz="2300" dirty="0" err="1"/>
              <a:t>innre</a:t>
            </a:r>
            <a:r>
              <a:rPr lang="de-DE" sz="2300" dirty="0"/>
              <a:t> Musik der Natur verstände, und einen Sinn für äußere Harmonie hätte. Aber er weiß ja kaum, daß wir zusammen gehören, und keins ohne das andere bestehen kann. Er kann nichts liegen lassen, tyrannisch trennt er uns und greift in lauter Dissonanzen herum. […] Seine Begierde, Gott zu werden, hat ihn von uns getrennt, er sucht, was wir nicht wissen und ahnden können. </a:t>
            </a:r>
          </a:p>
        </p:txBody>
      </p:sp>
      <p:sp>
        <p:nvSpPr>
          <p:cNvPr id="7" name="Foliennummernplatzhalter 6"/>
          <p:cNvSpPr>
            <a:spLocks noGrp="1"/>
          </p:cNvSpPr>
          <p:nvPr>
            <p:ph type="sldNum" sz="quarter" idx="12"/>
          </p:nvPr>
        </p:nvSpPr>
        <p:spPr/>
        <p:txBody>
          <a:bodyPr/>
          <a:lstStyle/>
          <a:p>
            <a:fld id="{FBA107BF-76C0-410B-BC9E-E442F9BC6ED6}" type="slidenum">
              <a:rPr lang="de-DE" smtClean="0"/>
              <a:t>3</a:t>
            </a:fld>
            <a:endParaRPr lang="de-DE"/>
          </a:p>
        </p:txBody>
      </p:sp>
    </p:spTree>
    <p:extLst>
      <p:ext uri="{BB962C8B-B14F-4D97-AF65-F5344CB8AC3E}">
        <p14:creationId xmlns:p14="http://schemas.microsoft.com/office/powerpoint/2010/main" val="306509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sz="2400" b="1" i="1" dirty="0"/>
              <a:t>Die Lehrlinge zu Sais</a:t>
            </a:r>
            <a:r>
              <a:rPr lang="de-DE" sz="2400" b="1" dirty="0"/>
              <a:t> (1798</a:t>
            </a:r>
            <a:r>
              <a:rPr lang="de-DE" dirty="0"/>
              <a:t>)</a:t>
            </a:r>
          </a:p>
        </p:txBody>
      </p:sp>
      <p:sp>
        <p:nvSpPr>
          <p:cNvPr id="6" name="Inhaltsplatzhalter 5"/>
          <p:cNvSpPr>
            <a:spLocks noGrp="1"/>
          </p:cNvSpPr>
          <p:nvPr>
            <p:ph sz="half" idx="1"/>
          </p:nvPr>
        </p:nvSpPr>
        <p:spPr>
          <a:xfrm>
            <a:off x="301752" y="1988840"/>
            <a:ext cx="4038600" cy="3528392"/>
          </a:xfrm>
        </p:spPr>
        <p:style>
          <a:lnRef idx="1">
            <a:schemeClr val="accent3"/>
          </a:lnRef>
          <a:fillRef idx="2">
            <a:schemeClr val="accent3"/>
          </a:fillRef>
          <a:effectRef idx="1">
            <a:schemeClr val="accent3"/>
          </a:effectRef>
          <a:fontRef idx="minor">
            <a:schemeClr val="dk1"/>
          </a:fontRef>
        </p:style>
        <p:txBody>
          <a:bodyPr>
            <a:normAutofit/>
          </a:bodyPr>
          <a:lstStyle/>
          <a:p>
            <a:pPr marL="0" indent="0">
              <a:lnSpc>
                <a:spcPts val="2100"/>
              </a:lnSpc>
              <a:spcBef>
                <a:spcPts val="0"/>
              </a:spcBef>
              <a:buNone/>
            </a:pPr>
            <a:endParaRPr lang="de-DE" sz="1800" dirty="0" smtClean="0"/>
          </a:p>
          <a:p>
            <a:pPr marL="0" indent="0">
              <a:lnSpc>
                <a:spcPts val="2100"/>
              </a:lnSpc>
              <a:spcBef>
                <a:spcPts val="0"/>
              </a:spcBef>
              <a:buNone/>
            </a:pPr>
            <a:r>
              <a:rPr lang="de-DE" sz="1800" dirty="0" smtClean="0"/>
              <a:t>Lernt </a:t>
            </a:r>
            <a:r>
              <a:rPr lang="de-DE" sz="1800" dirty="0"/>
              <a:t>er nur einmal fühlen? Diesen himmlischen, diesen natürlichsten aller Sinne kennt er noch wenig: durch das Gefühl würde die alte, ersehnte Zeit zurückkommen […]. Das Denken ist nur ein Traum des Fühlens, ein erstorbenes Fühlen, ein </a:t>
            </a:r>
            <a:r>
              <a:rPr lang="de-DE" sz="1800" dirty="0" err="1"/>
              <a:t>blaßgraues</a:t>
            </a:r>
            <a:r>
              <a:rPr lang="de-DE" sz="1800" dirty="0"/>
              <a:t>, schwaches Leben.</a:t>
            </a:r>
          </a:p>
        </p:txBody>
      </p:sp>
      <p:sp>
        <p:nvSpPr>
          <p:cNvPr id="7" name="Inhaltsplatzhalter 6"/>
          <p:cNvSpPr>
            <a:spLocks noGrp="1"/>
          </p:cNvSpPr>
          <p:nvPr>
            <p:ph sz="half" idx="2"/>
          </p:nvPr>
        </p:nvSpPr>
        <p:spPr>
          <a:xfrm>
            <a:off x="4800600" y="1988840"/>
            <a:ext cx="4038600" cy="3528392"/>
          </a:xfrm>
        </p:spPr>
        <p:style>
          <a:lnRef idx="1">
            <a:schemeClr val="accent6"/>
          </a:lnRef>
          <a:fillRef idx="2">
            <a:schemeClr val="accent6"/>
          </a:fillRef>
          <a:effectRef idx="1">
            <a:schemeClr val="accent6"/>
          </a:effectRef>
          <a:fontRef idx="minor">
            <a:schemeClr val="dk1"/>
          </a:fontRef>
        </p:style>
        <p:txBody>
          <a:bodyPr>
            <a:normAutofit/>
          </a:bodyPr>
          <a:lstStyle/>
          <a:p>
            <a:pPr marL="0" indent="0">
              <a:lnSpc>
                <a:spcPts val="2100"/>
              </a:lnSpc>
              <a:spcBef>
                <a:spcPts val="0"/>
              </a:spcBef>
              <a:buNone/>
            </a:pPr>
            <a:endParaRPr lang="de-DE" sz="1800" dirty="0" smtClean="0"/>
          </a:p>
          <a:p>
            <a:pPr marL="0" indent="0">
              <a:lnSpc>
                <a:spcPts val="2100"/>
              </a:lnSpc>
              <a:spcBef>
                <a:spcPts val="0"/>
              </a:spcBef>
              <a:buNone/>
            </a:pPr>
            <a:r>
              <a:rPr lang="de-DE" sz="1800" dirty="0" smtClean="0"/>
              <a:t>Alles </a:t>
            </a:r>
            <a:r>
              <a:rPr lang="de-DE" sz="1800" dirty="0"/>
              <a:t>finden sie in der Natur. Ihnen allein bleibt die Seele derselben nicht fremd, und sie suchen in ihrem Umgang alle Seligkeiten der </a:t>
            </a:r>
            <a:r>
              <a:rPr lang="de-DE" sz="1800" dirty="0" err="1"/>
              <a:t>goldnen</a:t>
            </a:r>
            <a:r>
              <a:rPr lang="de-DE" sz="1800" dirty="0"/>
              <a:t> Zeit nicht umsonst. […] aber mir scheinen die Dichter noch bei weitem nicht genug zu übertreiben, nur dunkel den Zauber jener Sprache zu ahnden und mit der Phantasie nur so zu spielen, wie ein Kind mit dem Zauberstabe seines Vaters spielt.</a:t>
            </a:r>
          </a:p>
        </p:txBody>
      </p:sp>
      <p:sp>
        <p:nvSpPr>
          <p:cNvPr id="8" name="Foliennummernplatzhalter 7"/>
          <p:cNvSpPr>
            <a:spLocks noGrp="1"/>
          </p:cNvSpPr>
          <p:nvPr>
            <p:ph type="sldNum" sz="quarter" idx="12"/>
          </p:nvPr>
        </p:nvSpPr>
        <p:spPr/>
        <p:txBody>
          <a:bodyPr/>
          <a:lstStyle/>
          <a:p>
            <a:fld id="{FBA107BF-76C0-410B-BC9E-E442F9BC6ED6}" type="slidenum">
              <a:rPr lang="de-DE" smtClean="0"/>
              <a:t>4</a:t>
            </a:fld>
            <a:endParaRPr lang="de-DE"/>
          </a:p>
        </p:txBody>
      </p:sp>
    </p:spTree>
    <p:extLst>
      <p:ext uri="{BB962C8B-B14F-4D97-AF65-F5344CB8AC3E}">
        <p14:creationId xmlns:p14="http://schemas.microsoft.com/office/powerpoint/2010/main" val="30925692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b="1" i="1" dirty="0"/>
              <a:t>Die Lehrlinge zu Sais</a:t>
            </a:r>
            <a:r>
              <a:rPr lang="de-DE" sz="2400" b="1" dirty="0"/>
              <a:t> (1798)</a:t>
            </a:r>
          </a:p>
        </p:txBody>
      </p:sp>
      <p:sp>
        <p:nvSpPr>
          <p:cNvPr id="3" name="Inhaltsplatzhalter 2"/>
          <p:cNvSpPr>
            <a:spLocks noGrp="1"/>
          </p:cNvSpPr>
          <p:nvPr>
            <p:ph sz="quarter" idx="1"/>
          </p:nvPr>
        </p:nvSpPr>
        <p:spPr>
          <a:xfrm>
            <a:off x="899592" y="1988840"/>
            <a:ext cx="6840760" cy="3744416"/>
          </a:xfrm>
        </p:spPr>
        <p:style>
          <a:lnRef idx="1">
            <a:schemeClr val="accent3"/>
          </a:lnRef>
          <a:fillRef idx="2">
            <a:schemeClr val="accent3"/>
          </a:fillRef>
          <a:effectRef idx="1">
            <a:schemeClr val="accent3"/>
          </a:effectRef>
          <a:fontRef idx="minor">
            <a:schemeClr val="dk1"/>
          </a:fontRef>
        </p:style>
        <p:txBody>
          <a:bodyPr>
            <a:normAutofit/>
          </a:bodyPr>
          <a:lstStyle/>
          <a:p>
            <a:pPr marL="0" indent="0">
              <a:lnSpc>
                <a:spcPts val="2100"/>
              </a:lnSpc>
              <a:spcBef>
                <a:spcPts val="0"/>
              </a:spcBef>
              <a:buNone/>
            </a:pPr>
            <a:endParaRPr lang="de-DE" sz="1800" dirty="0" smtClean="0"/>
          </a:p>
          <a:p>
            <a:pPr marL="0" indent="0">
              <a:lnSpc>
                <a:spcPts val="2100"/>
              </a:lnSpc>
              <a:spcBef>
                <a:spcPts val="0"/>
              </a:spcBef>
              <a:buNone/>
            </a:pPr>
            <a:r>
              <a:rPr lang="de-DE" sz="1800" dirty="0" smtClean="0"/>
              <a:t>»</a:t>
            </a:r>
            <a:r>
              <a:rPr lang="de-DE" sz="1800" dirty="0"/>
              <a:t>Wem regt sich nicht«, rief der Jüngling mit funkelndem Auge, »das Herz in hüpfender Lust, wenn ihm das innerste Leben der Natur in seiner ganzen Fülle in das Gemüt kommt! wenn dann jenes mächtige Gefühl, wofür die Sprache keine andere Namen als Liebe und Wollust hat, sich in ihm ausdehnt, wie ein gewaltiger, alles auflösender Dunst, und er bebend in süßer Angst in den dunkeln lockenden Schoß der Natur versinkt, die arme Persönlichkeit in den überschlagenden Wogen der Lust sich verzehrt, und nichts als ein Brennpunkt der </a:t>
            </a:r>
            <a:r>
              <a:rPr lang="de-DE" sz="1800" dirty="0" err="1"/>
              <a:t>unermeßlichen</a:t>
            </a:r>
            <a:r>
              <a:rPr lang="de-DE" sz="1800" dirty="0"/>
              <a:t> Zeugungskraft, ein verschluckender Wirbel im großen Ozean übrigbleibt!</a:t>
            </a:r>
          </a:p>
        </p:txBody>
      </p:sp>
      <p:sp>
        <p:nvSpPr>
          <p:cNvPr id="5" name="Foliennummernplatzhalter 4"/>
          <p:cNvSpPr>
            <a:spLocks noGrp="1"/>
          </p:cNvSpPr>
          <p:nvPr>
            <p:ph type="sldNum" sz="quarter" idx="12"/>
          </p:nvPr>
        </p:nvSpPr>
        <p:spPr/>
        <p:txBody>
          <a:bodyPr/>
          <a:lstStyle/>
          <a:p>
            <a:fld id="{FBA107BF-76C0-410B-BC9E-E442F9BC6ED6}" type="slidenum">
              <a:rPr lang="de-DE" smtClean="0"/>
              <a:t>5</a:t>
            </a:fld>
            <a:endParaRPr lang="de-DE"/>
          </a:p>
        </p:txBody>
      </p:sp>
    </p:spTree>
    <p:extLst>
      <p:ext uri="{BB962C8B-B14F-4D97-AF65-F5344CB8AC3E}">
        <p14:creationId xmlns:p14="http://schemas.microsoft.com/office/powerpoint/2010/main" val="396830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400" b="1" i="1" dirty="0" smtClean="0"/>
              <a:t>Allgemeines Brouillon </a:t>
            </a:r>
            <a:r>
              <a:rPr lang="de-DE" sz="2400" b="1" dirty="0" smtClean="0"/>
              <a:t>(1798/99)</a:t>
            </a:r>
            <a:endParaRPr lang="de-DE" sz="2400" b="1" dirty="0"/>
          </a:p>
        </p:txBody>
      </p:sp>
      <p:sp>
        <p:nvSpPr>
          <p:cNvPr id="5" name="Inhaltsplatzhalter 4"/>
          <p:cNvSpPr>
            <a:spLocks noGrp="1"/>
          </p:cNvSpPr>
          <p:nvPr>
            <p:ph sz="half" idx="1"/>
          </p:nvPr>
        </p:nvSpPr>
        <p:spPr>
          <a:xfrm>
            <a:off x="301752" y="1484784"/>
            <a:ext cx="3118120" cy="4568544"/>
          </a:xfrm>
        </p:spPr>
        <p:style>
          <a:lnRef idx="1">
            <a:schemeClr val="accent3"/>
          </a:lnRef>
          <a:fillRef idx="2">
            <a:schemeClr val="accent3"/>
          </a:fillRef>
          <a:effectRef idx="1">
            <a:schemeClr val="accent3"/>
          </a:effectRef>
          <a:fontRef idx="minor">
            <a:schemeClr val="dk1"/>
          </a:fontRef>
        </p:style>
        <p:txBody>
          <a:bodyPr>
            <a:normAutofit/>
          </a:bodyPr>
          <a:lstStyle/>
          <a:p>
            <a:pPr marL="0" indent="0">
              <a:buNone/>
            </a:pPr>
            <a:endParaRPr lang="de-DE" dirty="0" smtClean="0"/>
          </a:p>
          <a:p>
            <a:pPr marL="0" indent="0">
              <a:buNone/>
            </a:pPr>
            <a:endParaRPr lang="de-DE" sz="1800" dirty="0"/>
          </a:p>
          <a:p>
            <a:pPr marL="0" indent="0">
              <a:lnSpc>
                <a:spcPts val="2100"/>
              </a:lnSpc>
              <a:spcBef>
                <a:spcPts val="0"/>
              </a:spcBef>
              <a:buNone/>
            </a:pPr>
            <a:r>
              <a:rPr lang="de-DE" sz="1800" dirty="0" smtClean="0"/>
              <a:t>Der </a:t>
            </a:r>
            <a:r>
              <a:rPr lang="de-DE" sz="1800" dirty="0" err="1" smtClean="0"/>
              <a:t>allg</a:t>
            </a:r>
            <a:r>
              <a:rPr lang="de-DE" sz="1800" dirty="0"/>
              <a:t>[</a:t>
            </a:r>
            <a:r>
              <a:rPr lang="de-DE" sz="1800" dirty="0" err="1" smtClean="0"/>
              <a:t>emeine</a:t>
            </a:r>
            <a:r>
              <a:rPr lang="de-DE" sz="1800" dirty="0"/>
              <a:t>] innige, harmonische Zusammenhang ist nicht, aber er </a:t>
            </a:r>
            <a:r>
              <a:rPr lang="de-DE" sz="1800" i="1" dirty="0"/>
              <a:t>soll</a:t>
            </a:r>
            <a:r>
              <a:rPr lang="de-DE" sz="1800" dirty="0"/>
              <a:t> </a:t>
            </a:r>
            <a:r>
              <a:rPr lang="de-DE" sz="1800" dirty="0" err="1"/>
              <a:t>seyn</a:t>
            </a:r>
            <a:r>
              <a:rPr lang="de-DE" sz="1800" dirty="0"/>
              <a:t>. (Folgerungen auf Magie, Astrologie, etc. – es sind </a:t>
            </a:r>
            <a:r>
              <a:rPr lang="de-DE" sz="1800" dirty="0" err="1"/>
              <a:t>Schemate</a:t>
            </a:r>
            <a:r>
              <a:rPr lang="de-DE" sz="1800" dirty="0"/>
              <a:t> der </a:t>
            </a:r>
            <a:r>
              <a:rPr lang="de-DE" sz="1800" dirty="0" smtClean="0"/>
              <a:t/>
            </a:r>
            <a:br>
              <a:rPr lang="de-DE" sz="1800" dirty="0" smtClean="0"/>
            </a:br>
            <a:r>
              <a:rPr lang="de-DE" sz="1800" i="1" dirty="0" smtClean="0"/>
              <a:t>Zukunft</a:t>
            </a:r>
            <a:r>
              <a:rPr lang="de-DE" sz="1800" dirty="0" smtClean="0"/>
              <a:t> </a:t>
            </a:r>
            <a:r>
              <a:rPr lang="de-DE" sz="1800" dirty="0"/>
              <a:t>–</a:t>
            </a:r>
            <a:r>
              <a:rPr lang="de-DE" sz="1800" dirty="0" smtClean="0"/>
              <a:t>) </a:t>
            </a:r>
            <a:r>
              <a:rPr lang="de-DE" sz="1800" dirty="0"/>
              <a:t>d[er] </a:t>
            </a:r>
            <a:r>
              <a:rPr lang="de-DE" sz="1800" dirty="0" err="1"/>
              <a:t>abs</a:t>
            </a:r>
            <a:r>
              <a:rPr lang="de-DE" sz="1800" dirty="0"/>
              <a:t>[</a:t>
            </a:r>
            <a:r>
              <a:rPr lang="de-DE" sz="1800" dirty="0" err="1"/>
              <a:t>oluten</a:t>
            </a:r>
            <a:r>
              <a:rPr lang="de-DE" sz="1800" dirty="0"/>
              <a:t>] </a:t>
            </a:r>
            <a:r>
              <a:rPr lang="de-DE" sz="1800" i="1" dirty="0"/>
              <a:t>Gegenwart</a:t>
            </a:r>
            <a:r>
              <a:rPr lang="de-DE" sz="1800" dirty="0" smtClean="0"/>
              <a:t>.</a:t>
            </a:r>
          </a:p>
          <a:p>
            <a:pPr>
              <a:lnSpc>
                <a:spcPts val="2100"/>
              </a:lnSpc>
              <a:spcBef>
                <a:spcPts val="0"/>
              </a:spcBef>
            </a:pPr>
            <a:endParaRPr lang="de-DE" sz="1800" dirty="0" smtClean="0"/>
          </a:p>
          <a:p>
            <a:pPr marL="0" indent="0">
              <a:lnSpc>
                <a:spcPts val="2100"/>
              </a:lnSpc>
              <a:spcBef>
                <a:spcPts val="0"/>
              </a:spcBef>
              <a:buNone/>
            </a:pPr>
            <a:r>
              <a:rPr lang="de-DE" sz="1800" dirty="0" smtClean="0"/>
              <a:t>(Nr. 885)</a:t>
            </a:r>
            <a:endParaRPr lang="de-DE" sz="1800" dirty="0"/>
          </a:p>
        </p:txBody>
      </p:sp>
      <p:sp>
        <p:nvSpPr>
          <p:cNvPr id="6" name="Inhaltsplatzhalter 5"/>
          <p:cNvSpPr>
            <a:spLocks noGrp="1"/>
          </p:cNvSpPr>
          <p:nvPr>
            <p:ph sz="half" idx="2"/>
          </p:nvPr>
        </p:nvSpPr>
        <p:spPr>
          <a:xfrm>
            <a:off x="3491880" y="1484784"/>
            <a:ext cx="5472608" cy="4536504"/>
          </a:xfrm>
        </p:spPr>
        <p:style>
          <a:lnRef idx="1">
            <a:schemeClr val="accent6"/>
          </a:lnRef>
          <a:fillRef idx="2">
            <a:schemeClr val="accent6"/>
          </a:fillRef>
          <a:effectRef idx="1">
            <a:schemeClr val="accent6"/>
          </a:effectRef>
          <a:fontRef idx="minor">
            <a:schemeClr val="dk1"/>
          </a:fontRef>
        </p:style>
        <p:txBody>
          <a:bodyPr>
            <a:noAutofit/>
          </a:bodyPr>
          <a:lstStyle/>
          <a:p>
            <a:pPr marL="0" indent="0">
              <a:lnSpc>
                <a:spcPts val="2100"/>
              </a:lnSpc>
              <a:spcBef>
                <a:spcPts val="0"/>
              </a:spcBef>
              <a:buNone/>
            </a:pPr>
            <a:r>
              <a:rPr lang="de-DE" sz="1800" dirty="0"/>
              <a:t>DITO. Über den gegenwärtigen Moment – oder den immerwährenden </a:t>
            </a:r>
            <a:r>
              <a:rPr lang="de-DE" sz="1800" dirty="0" err="1"/>
              <a:t>Erstarrungspro</a:t>
            </a:r>
            <a:r>
              <a:rPr lang="de-DE" sz="1800" dirty="0"/>
              <a:t>[</a:t>
            </a:r>
            <a:r>
              <a:rPr lang="de-DE" sz="1800" dirty="0" err="1"/>
              <a:t>ce</a:t>
            </a:r>
            <a:r>
              <a:rPr lang="de-DE" sz="1800" dirty="0"/>
              <a:t>]ß d[er] </a:t>
            </a:r>
            <a:r>
              <a:rPr lang="de-DE" sz="1800" dirty="0" err="1"/>
              <a:t>irrdischen</a:t>
            </a:r>
            <a:r>
              <a:rPr lang="de-DE" sz="1800" dirty="0"/>
              <a:t> Zeit – Sie hat eine sonderbare Lebensflamme. Die Zeit </a:t>
            </a:r>
            <a:r>
              <a:rPr lang="de-DE" sz="1800" i="1" dirty="0"/>
              <a:t>macht </a:t>
            </a:r>
            <a:r>
              <a:rPr lang="de-DE" sz="1800" dirty="0"/>
              <a:t>auch alles, wie sie auch alles </a:t>
            </a:r>
            <a:r>
              <a:rPr lang="de-DE" sz="1800" i="1" dirty="0"/>
              <a:t>zerstört </a:t>
            </a:r>
            <a:r>
              <a:rPr lang="de-DE" sz="1800" dirty="0"/>
              <a:t>– bindet – trennt. </a:t>
            </a:r>
          </a:p>
          <a:p>
            <a:pPr marL="0" indent="0">
              <a:lnSpc>
                <a:spcPts val="2100"/>
              </a:lnSpc>
              <a:spcBef>
                <a:spcPts val="0"/>
              </a:spcBef>
              <a:buNone/>
            </a:pPr>
            <a:r>
              <a:rPr lang="de-DE" sz="1800" dirty="0"/>
              <a:t>Natur der </a:t>
            </a:r>
            <a:r>
              <a:rPr lang="de-DE" sz="1800" i="1" dirty="0"/>
              <a:t>Erinnerung</a:t>
            </a:r>
            <a:r>
              <a:rPr lang="de-DE" sz="1800" dirty="0"/>
              <a:t> – </a:t>
            </a:r>
            <a:r>
              <a:rPr lang="de-DE" sz="1800" i="1" dirty="0"/>
              <a:t>Seelenflamme </a:t>
            </a:r>
            <a:r>
              <a:rPr lang="de-DE" sz="1800" dirty="0"/>
              <a:t>– </a:t>
            </a:r>
            <a:r>
              <a:rPr lang="de-DE" sz="1800" dirty="0" err="1"/>
              <a:t>besondres</a:t>
            </a:r>
            <a:r>
              <a:rPr lang="de-DE" sz="1800" dirty="0"/>
              <a:t> Leben der Seele – </a:t>
            </a:r>
            <a:r>
              <a:rPr lang="de-DE" sz="1800" dirty="0" err="1"/>
              <a:t>innre</a:t>
            </a:r>
            <a:r>
              <a:rPr lang="de-DE" sz="1800" dirty="0"/>
              <a:t> Lebensweise – der </a:t>
            </a:r>
            <a:r>
              <a:rPr lang="de-DE" sz="1800" dirty="0" err="1"/>
              <a:t>Erstarrungsproceß</a:t>
            </a:r>
            <a:r>
              <a:rPr lang="de-DE" sz="1800" dirty="0"/>
              <a:t>.</a:t>
            </a:r>
          </a:p>
          <a:p>
            <a:pPr marL="0" indent="0">
              <a:lnSpc>
                <a:spcPts val="2100"/>
              </a:lnSpc>
              <a:spcBef>
                <a:spcPts val="0"/>
              </a:spcBef>
              <a:buNone/>
            </a:pPr>
            <a:r>
              <a:rPr lang="de-DE" sz="1800" dirty="0"/>
              <a:t>Dies rührt von der Berührung einer 2ten Welt – eines 2ten Lebens hier – wo alles </a:t>
            </a:r>
            <a:r>
              <a:rPr lang="de-DE" sz="1800" dirty="0" err="1"/>
              <a:t>entgegengesezt</a:t>
            </a:r>
            <a:r>
              <a:rPr lang="de-DE" sz="1800" dirty="0"/>
              <a:t> ist. </a:t>
            </a:r>
          </a:p>
          <a:p>
            <a:pPr marL="0" indent="0">
              <a:lnSpc>
                <a:spcPts val="2100"/>
              </a:lnSpc>
              <a:spcBef>
                <a:spcPts val="0"/>
              </a:spcBef>
              <a:buNone/>
            </a:pPr>
            <a:r>
              <a:rPr lang="de-DE" sz="1800" dirty="0"/>
              <a:t>Wir springen, wie ein </a:t>
            </a:r>
            <a:r>
              <a:rPr lang="de-DE" sz="1800" dirty="0" err="1"/>
              <a:t>electrischer</a:t>
            </a:r>
            <a:r>
              <a:rPr lang="de-DE" sz="1800" dirty="0"/>
              <a:t> Funken, in die Andre Welt hinüber etc. Zunahme der </a:t>
            </a:r>
            <a:r>
              <a:rPr lang="de-DE" sz="1800" dirty="0" err="1"/>
              <a:t>Capacitaet</a:t>
            </a:r>
            <a:r>
              <a:rPr lang="de-DE" sz="1800" dirty="0"/>
              <a:t>. Tod ist Verwandlung – </a:t>
            </a:r>
            <a:r>
              <a:rPr lang="de-DE" sz="1800" i="1" dirty="0"/>
              <a:t>Verdrängung des </a:t>
            </a:r>
            <a:r>
              <a:rPr lang="de-DE" sz="1800" i="1" dirty="0" err="1"/>
              <a:t>Individualprincips</a:t>
            </a:r>
            <a:r>
              <a:rPr lang="de-DE" sz="1800" i="1" dirty="0"/>
              <a:t> </a:t>
            </a:r>
            <a:r>
              <a:rPr lang="de-DE" sz="1800" dirty="0"/>
              <a:t>– das nun eine neue </a:t>
            </a:r>
            <a:r>
              <a:rPr lang="de-DE" sz="1800" i="1" dirty="0"/>
              <a:t>haltbarere, fähigere </a:t>
            </a:r>
            <a:r>
              <a:rPr lang="de-DE" sz="1800" dirty="0"/>
              <a:t>Verbindung eingeht. </a:t>
            </a:r>
          </a:p>
          <a:p>
            <a:pPr marL="0" indent="0">
              <a:lnSpc>
                <a:spcPts val="2100"/>
              </a:lnSpc>
              <a:spcBef>
                <a:spcPts val="0"/>
              </a:spcBef>
              <a:buNone/>
            </a:pPr>
            <a:r>
              <a:rPr lang="de-DE" sz="1800" dirty="0" smtClean="0"/>
              <a:t>(Nr. 100)</a:t>
            </a:r>
            <a:endParaRPr lang="de-DE" sz="1800" dirty="0"/>
          </a:p>
        </p:txBody>
      </p:sp>
      <p:sp>
        <p:nvSpPr>
          <p:cNvPr id="7" name="Foliennummernplatzhalter 6"/>
          <p:cNvSpPr>
            <a:spLocks noGrp="1"/>
          </p:cNvSpPr>
          <p:nvPr>
            <p:ph type="sldNum" sz="quarter" idx="12"/>
          </p:nvPr>
        </p:nvSpPr>
        <p:spPr/>
        <p:txBody>
          <a:bodyPr/>
          <a:lstStyle/>
          <a:p>
            <a:fld id="{FBA107BF-76C0-410B-BC9E-E442F9BC6ED6}" type="slidenum">
              <a:rPr lang="de-DE" smtClean="0"/>
              <a:t>6</a:t>
            </a:fld>
            <a:endParaRPr lang="de-DE"/>
          </a:p>
        </p:txBody>
      </p:sp>
    </p:spTree>
    <p:extLst>
      <p:ext uri="{BB962C8B-B14F-4D97-AF65-F5344CB8AC3E}">
        <p14:creationId xmlns:p14="http://schemas.microsoft.com/office/powerpoint/2010/main" val="11961743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r>
              <a:rPr lang="de-DE" sz="2400" b="1" i="1" dirty="0" smtClean="0"/>
              <a:t>Allgemeines Brouillon (1798/99)</a:t>
            </a:r>
            <a:endParaRPr lang="de-DE" sz="2400" b="1" i="1" dirty="0"/>
          </a:p>
        </p:txBody>
      </p:sp>
      <p:sp>
        <p:nvSpPr>
          <p:cNvPr id="6" name="Inhaltsplatzhalter 5"/>
          <p:cNvSpPr>
            <a:spLocks noGrp="1"/>
          </p:cNvSpPr>
          <p:nvPr>
            <p:ph sz="quarter" idx="1"/>
          </p:nvPr>
        </p:nvSpPr>
        <p:spPr>
          <a:xfrm>
            <a:off x="971600" y="1988840"/>
            <a:ext cx="7056784" cy="3528392"/>
          </a:xfrm>
        </p:spPr>
        <p:style>
          <a:lnRef idx="1">
            <a:schemeClr val="accent3"/>
          </a:lnRef>
          <a:fillRef idx="2">
            <a:schemeClr val="accent3"/>
          </a:fillRef>
          <a:effectRef idx="1">
            <a:schemeClr val="accent3"/>
          </a:effectRef>
          <a:fontRef idx="minor">
            <a:schemeClr val="dk1"/>
          </a:fontRef>
        </p:style>
        <p:txBody>
          <a:bodyPr anchor="ctr">
            <a:normAutofit/>
          </a:bodyPr>
          <a:lstStyle/>
          <a:p>
            <a:pPr marL="0" indent="0">
              <a:lnSpc>
                <a:spcPts val="2100"/>
              </a:lnSpc>
              <a:spcBef>
                <a:spcPts val="0"/>
              </a:spcBef>
              <a:buNone/>
            </a:pPr>
            <a:r>
              <a:rPr lang="de-DE" sz="1800" dirty="0" smtClean="0"/>
              <a:t>In </a:t>
            </a:r>
            <a:r>
              <a:rPr lang="de-DE" sz="1800" dirty="0"/>
              <a:t>einem </a:t>
            </a:r>
            <a:r>
              <a:rPr lang="de-DE" sz="1800" dirty="0" smtClean="0"/>
              <a:t>ächten </a:t>
            </a:r>
            <a:r>
              <a:rPr lang="de-DE" sz="1800" dirty="0"/>
              <a:t>Märchen muß alles wunderbar – </a:t>
            </a:r>
            <a:r>
              <a:rPr lang="de-DE" sz="1800" dirty="0" err="1"/>
              <a:t>geheimnißvoll</a:t>
            </a:r>
            <a:r>
              <a:rPr lang="de-DE" sz="1800" dirty="0"/>
              <a:t> und unzusammenhängend </a:t>
            </a:r>
            <a:r>
              <a:rPr lang="de-DE" sz="1800" dirty="0" err="1"/>
              <a:t>seyn</a:t>
            </a:r>
            <a:r>
              <a:rPr lang="de-DE" sz="1800" dirty="0"/>
              <a:t> – alles belebt. Jedes auf eine andre Art. Die ganze Natur muß auf eine wunderliche Art mit der ganzen Geisterwelt vermischt </a:t>
            </a:r>
            <a:r>
              <a:rPr lang="de-DE" sz="1800" dirty="0" err="1"/>
              <a:t>seyn</a:t>
            </a:r>
            <a:r>
              <a:rPr lang="de-DE" sz="1800" dirty="0"/>
              <a:t>. […] In der </a:t>
            </a:r>
            <a:r>
              <a:rPr lang="de-DE" sz="1800" i="1" dirty="0"/>
              <a:t>künftigen</a:t>
            </a:r>
            <a:r>
              <a:rPr lang="de-DE" sz="1800" dirty="0"/>
              <a:t> Welt ist alles, wie in der </a:t>
            </a:r>
            <a:r>
              <a:rPr lang="de-DE" sz="1800" i="1" dirty="0" err="1"/>
              <a:t>ehmaligen</a:t>
            </a:r>
            <a:r>
              <a:rPr lang="de-DE" sz="1800" dirty="0"/>
              <a:t> Welt – und </a:t>
            </a:r>
            <a:r>
              <a:rPr lang="de-DE" sz="1800" i="1" dirty="0"/>
              <a:t>doch alles ganz Anders</a:t>
            </a:r>
            <a:r>
              <a:rPr lang="de-DE" sz="1800" dirty="0"/>
              <a:t>. Die </a:t>
            </a:r>
            <a:r>
              <a:rPr lang="de-DE" sz="1800" i="1" dirty="0"/>
              <a:t>künftige</a:t>
            </a:r>
            <a:r>
              <a:rPr lang="de-DE" sz="1800" dirty="0"/>
              <a:t> Welt ist das </a:t>
            </a:r>
            <a:r>
              <a:rPr lang="de-DE" sz="1800" i="1" dirty="0"/>
              <a:t>Vernünftige</a:t>
            </a:r>
            <a:r>
              <a:rPr lang="de-DE" sz="1800" dirty="0"/>
              <a:t> Chaos – das Chaos das sich selbst durchdrang – in sich und außer sich ist. </a:t>
            </a:r>
            <a:r>
              <a:rPr lang="de-DE" sz="1800" i="1" dirty="0"/>
              <a:t>Chaos</a:t>
            </a:r>
            <a:r>
              <a:rPr lang="de-DE" sz="1800" i="1" baseline="30000" dirty="0"/>
              <a:t>2</a:t>
            </a:r>
            <a:endParaRPr lang="de-DE" sz="1800" dirty="0"/>
          </a:p>
        </p:txBody>
      </p:sp>
      <p:sp>
        <p:nvSpPr>
          <p:cNvPr id="7" name="Foliennummernplatzhalter 6"/>
          <p:cNvSpPr>
            <a:spLocks noGrp="1"/>
          </p:cNvSpPr>
          <p:nvPr>
            <p:ph type="sldNum" sz="quarter" idx="12"/>
          </p:nvPr>
        </p:nvSpPr>
        <p:spPr/>
        <p:txBody>
          <a:bodyPr/>
          <a:lstStyle/>
          <a:p>
            <a:fld id="{FBA107BF-76C0-410B-BC9E-E442F9BC6ED6}" type="slidenum">
              <a:rPr lang="de-DE" smtClean="0"/>
              <a:t>7</a:t>
            </a:fld>
            <a:endParaRPr lang="de-DE"/>
          </a:p>
        </p:txBody>
      </p:sp>
    </p:spTree>
    <p:extLst>
      <p:ext uri="{BB962C8B-B14F-4D97-AF65-F5344CB8AC3E}">
        <p14:creationId xmlns:p14="http://schemas.microsoft.com/office/powerpoint/2010/main" val="12435422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idx="1"/>
          </p:nvPr>
        </p:nvSpPr>
        <p:spPr/>
        <p:txBody>
          <a:bodyPr/>
          <a:lstStyle/>
          <a:p>
            <a:r>
              <a:rPr lang="de-DE" sz="1800" dirty="0" smtClean="0"/>
              <a:t>Jakob Böhme (1575-1624)</a:t>
            </a:r>
            <a:endParaRPr lang="de-DE" sz="1800" dirty="0"/>
          </a:p>
        </p:txBody>
      </p:sp>
      <p:sp>
        <p:nvSpPr>
          <p:cNvPr id="7" name="Textplatzhalter 6"/>
          <p:cNvSpPr>
            <a:spLocks noGrp="1"/>
          </p:cNvSpPr>
          <p:nvPr>
            <p:ph type="body" sz="half" idx="3"/>
          </p:nvPr>
        </p:nvSpPr>
        <p:spPr/>
        <p:txBody>
          <a:bodyPr/>
          <a:lstStyle/>
          <a:p>
            <a:r>
              <a:rPr lang="de-DE" sz="1800" i="1" dirty="0" err="1"/>
              <a:t>Theosophia</a:t>
            </a:r>
            <a:r>
              <a:rPr lang="de-DE" sz="1800" i="1" dirty="0"/>
              <a:t> </a:t>
            </a:r>
            <a:r>
              <a:rPr lang="de-DE" sz="1800" i="1" dirty="0" err="1"/>
              <a:t>Revelata</a:t>
            </a:r>
            <a:r>
              <a:rPr lang="de-DE" sz="1800" dirty="0"/>
              <a:t>, </a:t>
            </a:r>
            <a:r>
              <a:rPr lang="de-DE" sz="1800" dirty="0" smtClean="0"/>
              <a:t>1730: </a:t>
            </a:r>
          </a:p>
          <a:p>
            <a:r>
              <a:rPr lang="de-DE" sz="1800" dirty="0" smtClean="0"/>
              <a:t>Dreifaches Leben</a:t>
            </a:r>
            <a:endParaRPr lang="de-DE" sz="1800" dirty="0"/>
          </a:p>
        </p:txBody>
      </p:sp>
      <p:pic>
        <p:nvPicPr>
          <p:cNvPr id="9" name="Inhaltsplatzhalter 8"/>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813752" y="2762218"/>
            <a:ext cx="3017520" cy="3236976"/>
          </a:xfrm>
        </p:spPr>
      </p:pic>
      <p:pic>
        <p:nvPicPr>
          <p:cNvPr id="10" name="Inhaltsplatzhalter 9"/>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632626" y="2471738"/>
            <a:ext cx="2374548" cy="3821112"/>
          </a:xfrm>
        </p:spPr>
      </p:pic>
      <p:sp>
        <p:nvSpPr>
          <p:cNvPr id="4" name="Titel 3"/>
          <p:cNvSpPr>
            <a:spLocks noGrp="1"/>
          </p:cNvSpPr>
          <p:nvPr>
            <p:ph type="title"/>
          </p:nvPr>
        </p:nvSpPr>
        <p:spPr/>
        <p:txBody>
          <a:bodyPr>
            <a:normAutofit/>
          </a:bodyPr>
          <a:lstStyle/>
          <a:p>
            <a:r>
              <a:rPr lang="de-DE" sz="2400" b="1" dirty="0" smtClean="0"/>
              <a:t>Jakob Böhme, Die drei Geburten</a:t>
            </a:r>
            <a:endParaRPr lang="de-DE" sz="2400" b="1" dirty="0"/>
          </a:p>
        </p:txBody>
      </p:sp>
      <p:sp>
        <p:nvSpPr>
          <p:cNvPr id="11" name="Foliennummernplatzhalter 10"/>
          <p:cNvSpPr>
            <a:spLocks noGrp="1"/>
          </p:cNvSpPr>
          <p:nvPr>
            <p:ph type="sldNum" sz="quarter" idx="12"/>
          </p:nvPr>
        </p:nvSpPr>
        <p:spPr/>
        <p:txBody>
          <a:bodyPr/>
          <a:lstStyle/>
          <a:p>
            <a:fld id="{FBA107BF-76C0-410B-BC9E-E442F9BC6ED6}" type="slidenum">
              <a:rPr lang="de-DE" smtClean="0"/>
              <a:t>8</a:t>
            </a:fld>
            <a:endParaRPr lang="de-DE"/>
          </a:p>
        </p:txBody>
      </p:sp>
    </p:spTree>
    <p:extLst>
      <p:ext uri="{BB962C8B-B14F-4D97-AF65-F5344CB8AC3E}">
        <p14:creationId xmlns:p14="http://schemas.microsoft.com/office/powerpoint/2010/main" val="12622692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1752" y="188640"/>
            <a:ext cx="8534400" cy="1296144"/>
          </a:xfrm>
        </p:spPr>
        <p:txBody>
          <a:bodyPr>
            <a:normAutofit fontScale="90000"/>
          </a:bodyPr>
          <a:lstStyle/>
          <a:p>
            <a:pPr hangingPunct="0"/>
            <a:r>
              <a:rPr lang="de-DE" sz="2000" i="1" dirty="0" smtClean="0"/>
              <a:t/>
            </a:r>
            <a:br>
              <a:rPr lang="de-DE" sz="2000" i="1" dirty="0" smtClean="0"/>
            </a:br>
            <a:r>
              <a:rPr lang="de-DE" sz="2000" i="1" dirty="0"/>
              <a:t/>
            </a:r>
            <a:br>
              <a:rPr lang="de-DE" sz="2000" i="1" dirty="0"/>
            </a:br>
            <a:r>
              <a:rPr lang="de-DE" sz="2000" b="1" i="1" dirty="0" err="1" smtClean="0"/>
              <a:t>Astralis</a:t>
            </a:r>
            <a:r>
              <a:rPr lang="de-DE" sz="2000" i="1" dirty="0" smtClean="0"/>
              <a:t/>
            </a:r>
            <a:br>
              <a:rPr lang="de-DE" sz="2000" i="1" dirty="0" smtClean="0"/>
            </a:br>
            <a:r>
              <a:rPr lang="de-DE" sz="2000" i="1" dirty="0" smtClean="0"/>
              <a:t>(aus: Heinrich von </a:t>
            </a:r>
            <a:r>
              <a:rPr lang="de-DE" sz="2000" i="1" dirty="0" err="1" smtClean="0"/>
              <a:t>Ofterdingen</a:t>
            </a:r>
            <a:r>
              <a:rPr lang="de-DE" sz="2000" i="1" dirty="0" smtClean="0"/>
              <a:t>, </a:t>
            </a:r>
            <a:br>
              <a:rPr lang="de-DE" sz="2000" i="1" dirty="0" smtClean="0"/>
            </a:br>
            <a:r>
              <a:rPr lang="de-DE" sz="2000" i="1" dirty="0" smtClean="0"/>
              <a:t>Zweiter </a:t>
            </a:r>
            <a:r>
              <a:rPr lang="de-DE" sz="2000" i="1" dirty="0" err="1"/>
              <a:t>Theil</a:t>
            </a:r>
            <a:r>
              <a:rPr lang="de-DE" sz="2000" i="1" dirty="0"/>
              <a:t>: Die </a:t>
            </a:r>
            <a:r>
              <a:rPr lang="de-DE" sz="2000" i="1" dirty="0" err="1" smtClean="0"/>
              <a:t>Erfüllung.Das</a:t>
            </a:r>
            <a:r>
              <a:rPr lang="de-DE" sz="2000" i="1" dirty="0" smtClean="0"/>
              <a:t> </a:t>
            </a:r>
            <a:r>
              <a:rPr lang="de-DE" sz="2000" i="1" dirty="0"/>
              <a:t>Kloster, oder der Vorhof.</a:t>
            </a:r>
            <a:r>
              <a:rPr lang="de-DE" sz="2000" dirty="0"/>
              <a:t/>
            </a:r>
            <a:br>
              <a:rPr lang="de-DE" sz="2000" dirty="0"/>
            </a:br>
            <a:endParaRPr lang="de-DE" sz="2400" i="1" dirty="0"/>
          </a:p>
        </p:txBody>
      </p:sp>
      <p:sp>
        <p:nvSpPr>
          <p:cNvPr id="4" name="Inhaltsplatzhalter 3"/>
          <p:cNvSpPr>
            <a:spLocks noGrp="1"/>
          </p:cNvSpPr>
          <p:nvPr>
            <p:ph sz="half" idx="1"/>
          </p:nvPr>
        </p:nvSpPr>
        <p:spPr>
          <a:xfrm>
            <a:off x="179512" y="1371600"/>
            <a:ext cx="4320480" cy="4937720"/>
          </a:xfrm>
        </p:spPr>
        <p:style>
          <a:lnRef idx="1">
            <a:schemeClr val="accent3"/>
          </a:lnRef>
          <a:fillRef idx="2">
            <a:schemeClr val="accent3"/>
          </a:fillRef>
          <a:effectRef idx="1">
            <a:schemeClr val="accent3"/>
          </a:effectRef>
          <a:fontRef idx="minor">
            <a:schemeClr val="dk1"/>
          </a:fontRef>
        </p:style>
        <p:txBody>
          <a:bodyPr>
            <a:noAutofit/>
          </a:bodyPr>
          <a:lstStyle/>
          <a:p>
            <a:pPr marL="0" indent="0" hangingPunct="0">
              <a:lnSpc>
                <a:spcPts val="1500"/>
              </a:lnSpc>
              <a:buNone/>
              <a:tabLst>
                <a:tab pos="540000" algn="l"/>
              </a:tabLst>
            </a:pPr>
            <a:r>
              <a:rPr lang="de-DE" sz="1200" dirty="0" smtClean="0"/>
              <a:t>	</a:t>
            </a:r>
          </a:p>
          <a:p>
            <a:pPr marL="0" indent="0" hangingPunct="0">
              <a:lnSpc>
                <a:spcPts val="1500"/>
              </a:lnSpc>
              <a:buNone/>
              <a:tabLst>
                <a:tab pos="540000" algn="l"/>
              </a:tabLst>
            </a:pPr>
            <a:r>
              <a:rPr lang="de-DE" sz="1200" dirty="0" smtClean="0"/>
              <a:t>	An </a:t>
            </a:r>
            <a:r>
              <a:rPr lang="de-DE" sz="1200" dirty="0"/>
              <a:t>einen Sommermorgen ward ich jung</a:t>
            </a:r>
          </a:p>
          <a:p>
            <a:pPr marL="0" indent="0" hangingPunct="0">
              <a:lnSpc>
                <a:spcPts val="1500"/>
              </a:lnSpc>
              <a:spcBef>
                <a:spcPts val="0"/>
              </a:spcBef>
              <a:buNone/>
              <a:tabLst>
                <a:tab pos="540000" algn="l"/>
              </a:tabLst>
            </a:pPr>
            <a:r>
              <a:rPr lang="de-DE" sz="1200" dirty="0" smtClean="0"/>
              <a:t>	Da </a:t>
            </a:r>
            <a:r>
              <a:rPr lang="de-DE" sz="1200" dirty="0"/>
              <a:t>fühlt ich meines eignen Lebens Puls</a:t>
            </a:r>
          </a:p>
          <a:p>
            <a:pPr marL="0" indent="0" hangingPunct="0">
              <a:lnSpc>
                <a:spcPts val="1500"/>
              </a:lnSpc>
              <a:spcBef>
                <a:spcPts val="0"/>
              </a:spcBef>
              <a:buNone/>
              <a:tabLst>
                <a:tab pos="540000" algn="l"/>
              </a:tabLst>
            </a:pPr>
            <a:r>
              <a:rPr lang="de-DE" sz="1200" dirty="0"/>
              <a:t>	Zum </a:t>
            </a:r>
            <a:r>
              <a:rPr lang="de-DE" sz="1200" dirty="0" err="1"/>
              <a:t>erstenmal</a:t>
            </a:r>
            <a:r>
              <a:rPr lang="de-DE" sz="1200" dirty="0"/>
              <a:t> - und wie die Liebe sich</a:t>
            </a:r>
          </a:p>
          <a:p>
            <a:pPr marL="0" indent="0" hangingPunct="0">
              <a:lnSpc>
                <a:spcPts val="1500"/>
              </a:lnSpc>
              <a:spcBef>
                <a:spcPts val="0"/>
              </a:spcBef>
              <a:buNone/>
              <a:tabLst>
                <a:tab pos="540000" algn="l"/>
              </a:tabLst>
            </a:pPr>
            <a:r>
              <a:rPr lang="de-DE" sz="1200" dirty="0"/>
              <a:t>	In tiefere </a:t>
            </a:r>
            <a:r>
              <a:rPr lang="de-DE" sz="1200" dirty="0" err="1"/>
              <a:t>Entzückungen</a:t>
            </a:r>
            <a:r>
              <a:rPr lang="de-DE" sz="1200" dirty="0"/>
              <a:t> </a:t>
            </a:r>
            <a:r>
              <a:rPr lang="de-DE" sz="1200" dirty="0" err="1"/>
              <a:t>verlohr</a:t>
            </a:r>
            <a:r>
              <a:rPr lang="de-DE" sz="1200" dirty="0"/>
              <a:t>,</a:t>
            </a:r>
          </a:p>
          <a:p>
            <a:pPr marL="0" indent="0" hangingPunct="0">
              <a:lnSpc>
                <a:spcPts val="1500"/>
              </a:lnSpc>
              <a:spcBef>
                <a:spcPts val="0"/>
              </a:spcBef>
              <a:buNone/>
              <a:tabLst>
                <a:tab pos="540000" algn="l"/>
              </a:tabLst>
            </a:pPr>
            <a:r>
              <a:rPr lang="de-DE" sz="1200" dirty="0"/>
              <a:t>5	Erwacht' ich immer mehr und das Verlangen</a:t>
            </a:r>
          </a:p>
          <a:p>
            <a:pPr marL="0" indent="0" hangingPunct="0">
              <a:lnSpc>
                <a:spcPts val="1500"/>
              </a:lnSpc>
              <a:spcBef>
                <a:spcPts val="0"/>
              </a:spcBef>
              <a:buNone/>
              <a:tabLst>
                <a:tab pos="540000" algn="l"/>
              </a:tabLst>
            </a:pPr>
            <a:r>
              <a:rPr lang="de-DE" sz="1200" dirty="0"/>
              <a:t>	</a:t>
            </a:r>
            <a:r>
              <a:rPr lang="de-DE" sz="1200" dirty="0" smtClean="0"/>
              <a:t>Nach </a:t>
            </a:r>
            <a:r>
              <a:rPr lang="de-DE" sz="1200" dirty="0"/>
              <a:t>innigerer gänzlicher Vermischung</a:t>
            </a:r>
          </a:p>
          <a:p>
            <a:pPr marL="0" indent="0" hangingPunct="0">
              <a:lnSpc>
                <a:spcPts val="1500"/>
              </a:lnSpc>
              <a:spcBef>
                <a:spcPts val="0"/>
              </a:spcBef>
              <a:buNone/>
              <a:tabLst>
                <a:tab pos="540000" algn="l"/>
              </a:tabLst>
            </a:pPr>
            <a:r>
              <a:rPr lang="de-DE" sz="1200" dirty="0"/>
              <a:t>	</a:t>
            </a:r>
            <a:r>
              <a:rPr lang="de-DE" sz="1200" dirty="0" smtClean="0"/>
              <a:t>Ward </a:t>
            </a:r>
            <a:r>
              <a:rPr lang="de-DE" sz="1200" dirty="0"/>
              <a:t>dringender mit jedem Augenblick.</a:t>
            </a:r>
          </a:p>
          <a:p>
            <a:pPr marL="0" indent="0" hangingPunct="0">
              <a:lnSpc>
                <a:spcPts val="1500"/>
              </a:lnSpc>
              <a:spcBef>
                <a:spcPts val="0"/>
              </a:spcBef>
              <a:buNone/>
              <a:tabLst>
                <a:tab pos="540000" algn="l"/>
              </a:tabLst>
            </a:pPr>
            <a:r>
              <a:rPr lang="de-DE" sz="1200" dirty="0"/>
              <a:t>	</a:t>
            </a:r>
            <a:r>
              <a:rPr lang="de-DE" sz="1200" dirty="0" smtClean="0"/>
              <a:t>Wollust </a:t>
            </a:r>
            <a:r>
              <a:rPr lang="de-DE" sz="1200" dirty="0"/>
              <a:t>ist meines </a:t>
            </a:r>
            <a:r>
              <a:rPr lang="de-DE" sz="1200" dirty="0" err="1"/>
              <a:t>Daseyns</a:t>
            </a:r>
            <a:r>
              <a:rPr lang="de-DE" sz="1200" dirty="0"/>
              <a:t> Zeugungskraft.</a:t>
            </a:r>
          </a:p>
          <a:p>
            <a:pPr marL="0" indent="0" hangingPunct="0">
              <a:lnSpc>
                <a:spcPts val="1500"/>
              </a:lnSpc>
              <a:spcBef>
                <a:spcPts val="0"/>
              </a:spcBef>
              <a:buNone/>
              <a:tabLst>
                <a:tab pos="540000" algn="l"/>
              </a:tabLst>
            </a:pPr>
            <a:r>
              <a:rPr lang="de-DE" sz="1200" dirty="0"/>
              <a:t>	</a:t>
            </a:r>
            <a:r>
              <a:rPr lang="de-DE" sz="1200" dirty="0" smtClean="0"/>
              <a:t>Ich </a:t>
            </a:r>
            <a:r>
              <a:rPr lang="de-DE" sz="1200" dirty="0"/>
              <a:t>bin der Mittelpunkt, der </a:t>
            </a:r>
            <a:r>
              <a:rPr lang="de-DE" sz="1200" dirty="0" err="1"/>
              <a:t>heilge</a:t>
            </a:r>
            <a:r>
              <a:rPr lang="de-DE" sz="1200" dirty="0"/>
              <a:t> Quell,</a:t>
            </a:r>
          </a:p>
          <a:p>
            <a:pPr marL="0" indent="0" hangingPunct="0">
              <a:lnSpc>
                <a:spcPts val="1500"/>
              </a:lnSpc>
              <a:spcBef>
                <a:spcPts val="0"/>
              </a:spcBef>
              <a:buNone/>
              <a:tabLst>
                <a:tab pos="540000" algn="l"/>
              </a:tabLst>
            </a:pPr>
            <a:r>
              <a:rPr lang="de-DE" sz="1200" dirty="0" smtClean="0"/>
              <a:t>10	Aus </a:t>
            </a:r>
            <a:r>
              <a:rPr lang="de-DE" sz="1200" dirty="0"/>
              <a:t>welchem jede Sehnsucht stürmisch fließt</a:t>
            </a:r>
          </a:p>
          <a:p>
            <a:pPr marL="0" indent="0" hangingPunct="0">
              <a:lnSpc>
                <a:spcPts val="1500"/>
              </a:lnSpc>
              <a:spcBef>
                <a:spcPts val="0"/>
              </a:spcBef>
              <a:buNone/>
              <a:tabLst>
                <a:tab pos="540000" algn="l"/>
              </a:tabLst>
            </a:pPr>
            <a:r>
              <a:rPr lang="de-DE" sz="1200" dirty="0"/>
              <a:t>	</a:t>
            </a:r>
            <a:r>
              <a:rPr lang="de-DE" sz="1200" dirty="0" smtClean="0"/>
              <a:t>Wohin </a:t>
            </a:r>
            <a:r>
              <a:rPr lang="de-DE" sz="1200" dirty="0"/>
              <a:t>sich jede Sehnsucht, mannichfach</a:t>
            </a:r>
          </a:p>
          <a:p>
            <a:pPr marL="0" indent="0" hangingPunct="0">
              <a:lnSpc>
                <a:spcPts val="1500"/>
              </a:lnSpc>
              <a:spcBef>
                <a:spcPts val="0"/>
              </a:spcBef>
              <a:buNone/>
              <a:tabLst>
                <a:tab pos="540000" algn="l"/>
              </a:tabLst>
            </a:pPr>
            <a:r>
              <a:rPr lang="de-DE" sz="1200" dirty="0"/>
              <a:t>	</a:t>
            </a:r>
            <a:r>
              <a:rPr lang="de-DE" sz="1200" dirty="0" smtClean="0"/>
              <a:t>Gebrochen </a:t>
            </a:r>
            <a:r>
              <a:rPr lang="de-DE" sz="1200" dirty="0"/>
              <a:t>wieder still zusammen zieht.</a:t>
            </a:r>
          </a:p>
          <a:p>
            <a:pPr marL="0" indent="0" hangingPunct="0">
              <a:lnSpc>
                <a:spcPts val="1500"/>
              </a:lnSpc>
              <a:spcBef>
                <a:spcPts val="0"/>
              </a:spcBef>
              <a:buNone/>
              <a:tabLst>
                <a:tab pos="540000" algn="l"/>
              </a:tabLst>
            </a:pPr>
            <a:r>
              <a:rPr lang="de-DE" sz="1200" dirty="0"/>
              <a:t>	</a:t>
            </a:r>
            <a:r>
              <a:rPr lang="de-DE" sz="1200" dirty="0" smtClean="0"/>
              <a:t>Ihr </a:t>
            </a:r>
            <a:r>
              <a:rPr lang="de-DE" sz="1200" dirty="0"/>
              <a:t>kennt mich nicht und saht mich werden -</a:t>
            </a:r>
          </a:p>
          <a:p>
            <a:pPr marL="0" indent="0" hangingPunct="0">
              <a:lnSpc>
                <a:spcPts val="1500"/>
              </a:lnSpc>
              <a:spcBef>
                <a:spcPts val="0"/>
              </a:spcBef>
              <a:buNone/>
              <a:tabLst>
                <a:tab pos="540000" algn="l"/>
              </a:tabLst>
            </a:pPr>
            <a:r>
              <a:rPr lang="de-DE" sz="1200" dirty="0"/>
              <a:t>	</a:t>
            </a:r>
            <a:r>
              <a:rPr lang="de-DE" sz="1200" dirty="0" smtClean="0"/>
              <a:t>Wart </a:t>
            </a:r>
            <a:r>
              <a:rPr lang="de-DE" sz="1200" dirty="0"/>
              <a:t>ihr nicht Zeugen, wie ich noch</a:t>
            </a:r>
          </a:p>
          <a:p>
            <a:pPr marL="0" indent="0" hangingPunct="0">
              <a:lnSpc>
                <a:spcPts val="1500"/>
              </a:lnSpc>
              <a:spcBef>
                <a:spcPts val="0"/>
              </a:spcBef>
              <a:buNone/>
              <a:tabLst>
                <a:tab pos="540000" algn="l"/>
              </a:tabLst>
            </a:pPr>
            <a:r>
              <a:rPr lang="de-DE" sz="1200" dirty="0"/>
              <a:t>15	Nachtwandler mich zum ersten Male traf</a:t>
            </a:r>
          </a:p>
          <a:p>
            <a:pPr marL="0" indent="0" hangingPunct="0">
              <a:lnSpc>
                <a:spcPts val="1500"/>
              </a:lnSpc>
              <a:spcBef>
                <a:spcPts val="0"/>
              </a:spcBef>
              <a:buNone/>
              <a:tabLst>
                <a:tab pos="540000" algn="l"/>
              </a:tabLst>
            </a:pPr>
            <a:r>
              <a:rPr lang="de-DE" sz="1200" dirty="0"/>
              <a:t>	</a:t>
            </a:r>
            <a:r>
              <a:rPr lang="de-DE" sz="1200" dirty="0" smtClean="0"/>
              <a:t>An </a:t>
            </a:r>
            <a:r>
              <a:rPr lang="de-DE" sz="1200" dirty="0"/>
              <a:t>jenem frohen Abend? Flog euch nicht</a:t>
            </a:r>
          </a:p>
          <a:p>
            <a:pPr marL="0" indent="0" hangingPunct="0">
              <a:lnSpc>
                <a:spcPts val="1500"/>
              </a:lnSpc>
              <a:spcBef>
                <a:spcPts val="0"/>
              </a:spcBef>
              <a:buNone/>
              <a:tabLst>
                <a:tab pos="540000" algn="l"/>
              </a:tabLst>
            </a:pPr>
            <a:r>
              <a:rPr lang="de-DE" sz="1200" dirty="0"/>
              <a:t>	</a:t>
            </a:r>
            <a:r>
              <a:rPr lang="de-DE" sz="1200" dirty="0" smtClean="0"/>
              <a:t>Ein </a:t>
            </a:r>
            <a:r>
              <a:rPr lang="de-DE" sz="1200" dirty="0"/>
              <a:t>süßer Schauer der Entzündung an? -</a:t>
            </a:r>
          </a:p>
          <a:p>
            <a:pPr marL="0" indent="0" hangingPunct="0">
              <a:lnSpc>
                <a:spcPts val="1500"/>
              </a:lnSpc>
              <a:spcBef>
                <a:spcPts val="0"/>
              </a:spcBef>
              <a:buNone/>
              <a:tabLst>
                <a:tab pos="540000" algn="l"/>
              </a:tabLst>
            </a:pPr>
            <a:r>
              <a:rPr lang="de-DE" sz="1200" dirty="0"/>
              <a:t>	</a:t>
            </a:r>
            <a:r>
              <a:rPr lang="de-DE" sz="1200" dirty="0" smtClean="0"/>
              <a:t>Versunken </a:t>
            </a:r>
            <a:r>
              <a:rPr lang="de-DE" sz="1200" dirty="0"/>
              <a:t>lag ich ganz in Honigkelchen.</a:t>
            </a:r>
          </a:p>
          <a:p>
            <a:pPr marL="0" indent="0" hangingPunct="0">
              <a:lnSpc>
                <a:spcPts val="1500"/>
              </a:lnSpc>
              <a:spcBef>
                <a:spcPts val="0"/>
              </a:spcBef>
              <a:buNone/>
              <a:tabLst>
                <a:tab pos="540000" algn="l"/>
              </a:tabLst>
            </a:pPr>
            <a:r>
              <a:rPr lang="de-DE" sz="1200" dirty="0"/>
              <a:t>	</a:t>
            </a:r>
            <a:r>
              <a:rPr lang="de-DE" sz="1200" dirty="0" smtClean="0"/>
              <a:t>Ich </a:t>
            </a:r>
            <a:r>
              <a:rPr lang="de-DE" sz="1200" dirty="0"/>
              <a:t>duftete, die Blume schwankte still</a:t>
            </a:r>
          </a:p>
          <a:p>
            <a:pPr marL="0" indent="0" hangingPunct="0">
              <a:lnSpc>
                <a:spcPts val="1500"/>
              </a:lnSpc>
              <a:spcBef>
                <a:spcPts val="0"/>
              </a:spcBef>
              <a:buNone/>
              <a:tabLst>
                <a:tab pos="540000" algn="l"/>
              </a:tabLst>
            </a:pPr>
            <a:r>
              <a:rPr lang="de-DE" sz="1200" dirty="0"/>
              <a:t>20	In </a:t>
            </a:r>
            <a:r>
              <a:rPr lang="de-DE" sz="1200" dirty="0" err="1"/>
              <a:t>goldner</a:t>
            </a:r>
            <a:r>
              <a:rPr lang="de-DE" sz="1200" dirty="0"/>
              <a:t> Morgenluft. Ein </a:t>
            </a:r>
            <a:r>
              <a:rPr lang="de-DE" sz="1200" dirty="0" err="1"/>
              <a:t>innres</a:t>
            </a:r>
            <a:r>
              <a:rPr lang="de-DE" sz="1200" dirty="0"/>
              <a:t> Quellen</a:t>
            </a:r>
          </a:p>
          <a:p>
            <a:pPr marL="0" indent="0" hangingPunct="0">
              <a:lnSpc>
                <a:spcPts val="1500"/>
              </a:lnSpc>
              <a:spcBef>
                <a:spcPts val="0"/>
              </a:spcBef>
              <a:buNone/>
              <a:tabLst>
                <a:tab pos="540000" algn="l"/>
              </a:tabLst>
            </a:pPr>
            <a:r>
              <a:rPr lang="de-DE" sz="1200" dirty="0"/>
              <a:t>	War ich, ein sanftes Ringen, alles </a:t>
            </a:r>
            <a:r>
              <a:rPr lang="de-DE" sz="1200" dirty="0" err="1"/>
              <a:t>floß</a:t>
            </a:r>
            <a:endParaRPr lang="de-DE" sz="1200" dirty="0"/>
          </a:p>
          <a:p>
            <a:pPr marL="0" indent="0" hangingPunct="0">
              <a:lnSpc>
                <a:spcPts val="1500"/>
              </a:lnSpc>
              <a:spcBef>
                <a:spcPts val="0"/>
              </a:spcBef>
              <a:buNone/>
              <a:tabLst>
                <a:tab pos="540000" algn="l"/>
              </a:tabLst>
            </a:pPr>
            <a:r>
              <a:rPr lang="de-DE" sz="1200" dirty="0"/>
              <a:t>	Durch mich und über mich und hob mich leise.</a:t>
            </a:r>
          </a:p>
          <a:p>
            <a:pPr marL="0" indent="0" hangingPunct="0">
              <a:lnSpc>
                <a:spcPts val="1500"/>
              </a:lnSpc>
              <a:spcBef>
                <a:spcPts val="0"/>
              </a:spcBef>
              <a:buNone/>
              <a:tabLst>
                <a:tab pos="540000" algn="l"/>
              </a:tabLst>
            </a:pPr>
            <a:r>
              <a:rPr lang="de-DE" sz="1200" dirty="0"/>
              <a:t>	Da sank das erste Stäubchen in die Narbe,</a:t>
            </a:r>
          </a:p>
          <a:p>
            <a:pPr marL="0" indent="0" hangingPunct="0">
              <a:lnSpc>
                <a:spcPts val="1500"/>
              </a:lnSpc>
              <a:spcBef>
                <a:spcPts val="0"/>
              </a:spcBef>
              <a:buNone/>
              <a:tabLst>
                <a:tab pos="540000" algn="l"/>
              </a:tabLst>
            </a:pPr>
            <a:r>
              <a:rPr lang="de-DE" sz="1200" dirty="0"/>
              <a:t>	Denkt an den </a:t>
            </a:r>
            <a:r>
              <a:rPr lang="de-DE" sz="1200" dirty="0" err="1"/>
              <a:t>Kuß</a:t>
            </a:r>
            <a:r>
              <a:rPr lang="de-DE" sz="1200" dirty="0"/>
              <a:t> nach </a:t>
            </a:r>
            <a:r>
              <a:rPr lang="de-DE" sz="1200" dirty="0" err="1"/>
              <a:t>aufgehobnen</a:t>
            </a:r>
            <a:r>
              <a:rPr lang="de-DE" sz="1200" dirty="0"/>
              <a:t> Tisch.</a:t>
            </a:r>
          </a:p>
          <a:p>
            <a:pPr marL="0" indent="0">
              <a:buNone/>
            </a:pPr>
            <a:endParaRPr lang="de-DE" sz="1200" dirty="0"/>
          </a:p>
        </p:txBody>
      </p:sp>
      <p:sp>
        <p:nvSpPr>
          <p:cNvPr id="5" name="Inhaltsplatzhalter 4"/>
          <p:cNvSpPr>
            <a:spLocks noGrp="1"/>
          </p:cNvSpPr>
          <p:nvPr>
            <p:ph sz="half" idx="2"/>
          </p:nvPr>
        </p:nvSpPr>
        <p:spPr>
          <a:xfrm>
            <a:off x="4644008" y="1371600"/>
            <a:ext cx="4320480" cy="4937720"/>
          </a:xfrm>
        </p:spPr>
        <p:style>
          <a:lnRef idx="1">
            <a:schemeClr val="accent6"/>
          </a:lnRef>
          <a:fillRef idx="2">
            <a:schemeClr val="accent6"/>
          </a:fillRef>
          <a:effectRef idx="1">
            <a:schemeClr val="accent6"/>
          </a:effectRef>
          <a:fontRef idx="minor">
            <a:schemeClr val="dk1"/>
          </a:fontRef>
        </p:style>
        <p:txBody>
          <a:bodyPr>
            <a:normAutofit/>
          </a:bodyPr>
          <a:lstStyle/>
          <a:p>
            <a:pPr marL="0" indent="0" hangingPunct="0">
              <a:lnSpc>
                <a:spcPts val="1500"/>
              </a:lnSpc>
              <a:spcBef>
                <a:spcPts val="0"/>
              </a:spcBef>
              <a:buNone/>
              <a:tabLst>
                <a:tab pos="540000" algn="l"/>
              </a:tabLst>
            </a:pPr>
            <a:endParaRPr lang="de-DE" sz="1200" dirty="0" smtClean="0"/>
          </a:p>
          <a:p>
            <a:pPr marL="0" indent="0" hangingPunct="0">
              <a:lnSpc>
                <a:spcPts val="1500"/>
              </a:lnSpc>
              <a:spcBef>
                <a:spcPts val="0"/>
              </a:spcBef>
              <a:buNone/>
              <a:tabLst>
                <a:tab pos="540000" algn="l"/>
              </a:tabLst>
            </a:pPr>
            <a:r>
              <a:rPr lang="de-DE" sz="1200" dirty="0" smtClean="0"/>
              <a:t>25</a:t>
            </a:r>
            <a:r>
              <a:rPr lang="de-DE" sz="1200" dirty="0"/>
              <a:t>	Ich quoll in meine eigne </a:t>
            </a:r>
            <a:r>
              <a:rPr lang="de-DE" sz="1200" dirty="0" err="1"/>
              <a:t>Fluth</a:t>
            </a:r>
            <a:r>
              <a:rPr lang="de-DE" sz="1200" dirty="0"/>
              <a:t> zurück -</a:t>
            </a:r>
          </a:p>
          <a:p>
            <a:pPr marL="0" indent="0" hangingPunct="0">
              <a:lnSpc>
                <a:spcPts val="1500"/>
              </a:lnSpc>
              <a:spcBef>
                <a:spcPts val="0"/>
              </a:spcBef>
              <a:buNone/>
              <a:tabLst>
                <a:tab pos="540000" algn="l"/>
              </a:tabLst>
            </a:pPr>
            <a:r>
              <a:rPr lang="de-DE" sz="1200" dirty="0"/>
              <a:t>	Es war ein Blitz - nun </a:t>
            </a:r>
            <a:r>
              <a:rPr lang="de-DE" sz="1200" dirty="0" err="1"/>
              <a:t>konnt</a:t>
            </a:r>
            <a:r>
              <a:rPr lang="de-DE" sz="1200" dirty="0"/>
              <a:t> ich schon mich regen,</a:t>
            </a:r>
          </a:p>
          <a:p>
            <a:pPr marL="0" indent="0" hangingPunct="0">
              <a:lnSpc>
                <a:spcPts val="1500"/>
              </a:lnSpc>
              <a:spcBef>
                <a:spcPts val="0"/>
              </a:spcBef>
              <a:buNone/>
              <a:tabLst>
                <a:tab pos="540000" algn="l"/>
              </a:tabLst>
            </a:pPr>
            <a:r>
              <a:rPr lang="de-DE" sz="1200" dirty="0"/>
              <a:t>	Die zarten Fäden und den Kelch bewegen,</a:t>
            </a:r>
          </a:p>
          <a:p>
            <a:pPr marL="0" indent="0" hangingPunct="0">
              <a:lnSpc>
                <a:spcPts val="1500"/>
              </a:lnSpc>
              <a:spcBef>
                <a:spcPts val="0"/>
              </a:spcBef>
              <a:buNone/>
              <a:tabLst>
                <a:tab pos="540000" algn="l"/>
              </a:tabLst>
            </a:pPr>
            <a:r>
              <a:rPr lang="de-DE" sz="1200" dirty="0"/>
              <a:t>	Schnell schossen, wie ich selber mich begann,</a:t>
            </a:r>
          </a:p>
          <a:p>
            <a:pPr marL="0" indent="0" hangingPunct="0">
              <a:lnSpc>
                <a:spcPts val="1500"/>
              </a:lnSpc>
              <a:spcBef>
                <a:spcPts val="0"/>
              </a:spcBef>
              <a:buNone/>
              <a:tabLst>
                <a:tab pos="540000" algn="l"/>
              </a:tabLst>
            </a:pPr>
            <a:r>
              <a:rPr lang="de-DE" sz="1200" dirty="0"/>
              <a:t>	Zu </a:t>
            </a:r>
            <a:r>
              <a:rPr lang="de-DE" sz="1200" dirty="0" err="1"/>
              <a:t>irrdischen</a:t>
            </a:r>
            <a:r>
              <a:rPr lang="de-DE" sz="1200" dirty="0"/>
              <a:t> Sinnen die Gedanken an.</a:t>
            </a:r>
          </a:p>
          <a:p>
            <a:pPr marL="0" indent="0" hangingPunct="0">
              <a:lnSpc>
                <a:spcPts val="1500"/>
              </a:lnSpc>
              <a:spcBef>
                <a:spcPts val="0"/>
              </a:spcBef>
              <a:buNone/>
              <a:tabLst>
                <a:tab pos="540000" algn="l"/>
              </a:tabLst>
            </a:pPr>
            <a:r>
              <a:rPr lang="de-DE" sz="1200" dirty="0"/>
              <a:t>30	Noch war ich blind, doch schwankten lichte Sterne</a:t>
            </a:r>
          </a:p>
          <a:p>
            <a:pPr marL="0" indent="0" hangingPunct="0">
              <a:lnSpc>
                <a:spcPts val="1500"/>
              </a:lnSpc>
              <a:spcBef>
                <a:spcPts val="0"/>
              </a:spcBef>
              <a:buNone/>
              <a:tabLst>
                <a:tab pos="540000" algn="l"/>
              </a:tabLst>
            </a:pPr>
            <a:r>
              <a:rPr lang="de-DE" sz="1200" dirty="0"/>
              <a:t>	Durch meines Wesens wunderbare Ferne,</a:t>
            </a:r>
          </a:p>
          <a:p>
            <a:pPr marL="0" indent="0" hangingPunct="0">
              <a:lnSpc>
                <a:spcPts val="1500"/>
              </a:lnSpc>
              <a:spcBef>
                <a:spcPts val="0"/>
              </a:spcBef>
              <a:buNone/>
              <a:tabLst>
                <a:tab pos="540000" algn="l"/>
              </a:tabLst>
            </a:pPr>
            <a:r>
              <a:rPr lang="de-DE" sz="1200" dirty="0"/>
              <a:t>	Nichts war noch nah, ich fand mich nur von weiten,</a:t>
            </a:r>
          </a:p>
          <a:p>
            <a:pPr marL="0" indent="0" hangingPunct="0">
              <a:lnSpc>
                <a:spcPts val="1500"/>
              </a:lnSpc>
              <a:spcBef>
                <a:spcPts val="0"/>
              </a:spcBef>
              <a:buNone/>
              <a:tabLst>
                <a:tab pos="540000" algn="l"/>
              </a:tabLst>
            </a:pPr>
            <a:r>
              <a:rPr lang="de-DE" sz="1200" dirty="0"/>
              <a:t>	Ein Anklang alter, so wie </a:t>
            </a:r>
            <a:r>
              <a:rPr lang="de-DE" sz="1200" dirty="0" err="1"/>
              <a:t>künftger</a:t>
            </a:r>
            <a:r>
              <a:rPr lang="de-DE" sz="1200" dirty="0"/>
              <a:t> Zeiten.</a:t>
            </a:r>
          </a:p>
          <a:p>
            <a:pPr marL="0" indent="0" hangingPunct="0">
              <a:lnSpc>
                <a:spcPts val="1500"/>
              </a:lnSpc>
              <a:spcBef>
                <a:spcPts val="0"/>
              </a:spcBef>
              <a:buNone/>
              <a:tabLst>
                <a:tab pos="540000" algn="l"/>
              </a:tabLst>
            </a:pPr>
            <a:r>
              <a:rPr lang="de-DE" sz="1200" dirty="0"/>
              <a:t>	Aus </a:t>
            </a:r>
            <a:r>
              <a:rPr lang="de-DE" sz="1200" dirty="0" err="1"/>
              <a:t>Wehmuth</a:t>
            </a:r>
            <a:r>
              <a:rPr lang="de-DE" sz="1200" dirty="0"/>
              <a:t>, Lieb' und Ahndungen entsprungen</a:t>
            </a:r>
          </a:p>
          <a:p>
            <a:pPr marL="0" indent="0" hangingPunct="0">
              <a:lnSpc>
                <a:spcPts val="1500"/>
              </a:lnSpc>
              <a:spcBef>
                <a:spcPts val="0"/>
              </a:spcBef>
              <a:buNone/>
              <a:tabLst>
                <a:tab pos="540000" algn="l"/>
              </a:tabLst>
            </a:pPr>
            <a:r>
              <a:rPr lang="de-DE" sz="1200" dirty="0"/>
              <a:t>35	War der Besinnung </a:t>
            </a:r>
            <a:r>
              <a:rPr lang="de-DE" sz="1200" dirty="0" err="1"/>
              <a:t>Wachsthum</a:t>
            </a:r>
            <a:r>
              <a:rPr lang="de-DE" sz="1200" dirty="0"/>
              <a:t> nur ein Flug,</a:t>
            </a:r>
          </a:p>
          <a:p>
            <a:pPr marL="0" indent="0" hangingPunct="0">
              <a:lnSpc>
                <a:spcPts val="1500"/>
              </a:lnSpc>
              <a:spcBef>
                <a:spcPts val="0"/>
              </a:spcBef>
              <a:buNone/>
              <a:tabLst>
                <a:tab pos="540000" algn="l"/>
              </a:tabLst>
            </a:pPr>
            <a:r>
              <a:rPr lang="de-DE" sz="1200" dirty="0"/>
              <a:t>	Und wie die Wollust Flammen in mir schlug,</a:t>
            </a:r>
          </a:p>
          <a:p>
            <a:pPr marL="0" indent="0" hangingPunct="0">
              <a:lnSpc>
                <a:spcPts val="1500"/>
              </a:lnSpc>
              <a:spcBef>
                <a:spcPts val="0"/>
              </a:spcBef>
              <a:buNone/>
              <a:tabLst>
                <a:tab pos="540000" algn="l"/>
              </a:tabLst>
            </a:pPr>
            <a:r>
              <a:rPr lang="de-DE" sz="1200" dirty="0"/>
              <a:t>	Ward ich zugleich vom höchsten Weh durchdrungen.</a:t>
            </a:r>
          </a:p>
          <a:p>
            <a:pPr marL="0" indent="0" hangingPunct="0">
              <a:lnSpc>
                <a:spcPts val="1500"/>
              </a:lnSpc>
              <a:spcBef>
                <a:spcPts val="0"/>
              </a:spcBef>
              <a:buNone/>
              <a:tabLst>
                <a:tab pos="540000" algn="l"/>
              </a:tabLst>
            </a:pPr>
            <a:r>
              <a:rPr lang="de-DE" sz="1200" dirty="0"/>
              <a:t>	Die Welt lag blühend um den hellen Hügel,</a:t>
            </a:r>
          </a:p>
          <a:p>
            <a:pPr marL="0" indent="0" hangingPunct="0">
              <a:lnSpc>
                <a:spcPts val="1500"/>
              </a:lnSpc>
              <a:spcBef>
                <a:spcPts val="0"/>
              </a:spcBef>
              <a:buNone/>
              <a:tabLst>
                <a:tab pos="540000" algn="l"/>
              </a:tabLst>
            </a:pPr>
            <a:r>
              <a:rPr lang="de-DE" sz="1200" dirty="0"/>
              <a:t>	Die Worte des </a:t>
            </a:r>
            <a:r>
              <a:rPr lang="de-DE" sz="1200" dirty="0" err="1"/>
              <a:t>Profeten</a:t>
            </a:r>
            <a:r>
              <a:rPr lang="de-DE" sz="1200" dirty="0"/>
              <a:t> wurden Flügel,</a:t>
            </a:r>
          </a:p>
          <a:p>
            <a:pPr marL="0" indent="0" hangingPunct="0">
              <a:lnSpc>
                <a:spcPts val="1500"/>
              </a:lnSpc>
              <a:spcBef>
                <a:spcPts val="0"/>
              </a:spcBef>
              <a:buNone/>
              <a:tabLst>
                <a:tab pos="540000" algn="l"/>
              </a:tabLst>
            </a:pPr>
            <a:r>
              <a:rPr lang="de-DE" sz="1200" dirty="0"/>
              <a:t>40	Nicht einzeln mehr nur Heinrich und Mathilde</a:t>
            </a:r>
          </a:p>
          <a:p>
            <a:pPr marL="0" indent="0" hangingPunct="0">
              <a:lnSpc>
                <a:spcPts val="1500"/>
              </a:lnSpc>
              <a:spcBef>
                <a:spcPts val="0"/>
              </a:spcBef>
              <a:buNone/>
              <a:tabLst>
                <a:tab pos="540000" algn="l"/>
              </a:tabLst>
            </a:pPr>
            <a:r>
              <a:rPr lang="de-DE" sz="1200" dirty="0"/>
              <a:t>	Vereinten Beide sich zu Einem Bilde. -</a:t>
            </a:r>
          </a:p>
          <a:p>
            <a:pPr marL="0" indent="0" hangingPunct="0">
              <a:lnSpc>
                <a:spcPts val="1500"/>
              </a:lnSpc>
              <a:spcBef>
                <a:spcPts val="0"/>
              </a:spcBef>
              <a:buNone/>
              <a:tabLst>
                <a:tab pos="540000" algn="l"/>
              </a:tabLst>
            </a:pPr>
            <a:r>
              <a:rPr lang="de-DE" sz="1200" dirty="0"/>
              <a:t>	Ich hob mich nun gen Himmel </a:t>
            </a:r>
            <a:r>
              <a:rPr lang="de-DE" sz="1200" dirty="0" err="1"/>
              <a:t>neugebohren</a:t>
            </a:r>
            <a:r>
              <a:rPr lang="de-DE" sz="1200" dirty="0"/>
              <a:t>,</a:t>
            </a:r>
          </a:p>
          <a:p>
            <a:pPr marL="0" indent="0" hangingPunct="0">
              <a:lnSpc>
                <a:spcPts val="1500"/>
              </a:lnSpc>
              <a:spcBef>
                <a:spcPts val="0"/>
              </a:spcBef>
              <a:buNone/>
              <a:tabLst>
                <a:tab pos="540000" algn="l"/>
              </a:tabLst>
            </a:pPr>
            <a:r>
              <a:rPr lang="de-DE" sz="1200" dirty="0"/>
              <a:t>	Vollendet war das </a:t>
            </a:r>
            <a:r>
              <a:rPr lang="de-DE" sz="1200" dirty="0" err="1"/>
              <a:t>irrdische</a:t>
            </a:r>
            <a:r>
              <a:rPr lang="de-DE" sz="1200" dirty="0"/>
              <a:t> Geschick</a:t>
            </a:r>
          </a:p>
          <a:p>
            <a:pPr marL="0" indent="0" hangingPunct="0">
              <a:lnSpc>
                <a:spcPts val="1500"/>
              </a:lnSpc>
              <a:spcBef>
                <a:spcPts val="0"/>
              </a:spcBef>
              <a:buNone/>
              <a:tabLst>
                <a:tab pos="540000" algn="l"/>
              </a:tabLst>
            </a:pPr>
            <a:r>
              <a:rPr lang="de-DE" sz="1200" dirty="0"/>
              <a:t>	Im seligen Verklärungsaugenblick,</a:t>
            </a:r>
          </a:p>
          <a:p>
            <a:pPr marL="0" indent="0" hangingPunct="0">
              <a:lnSpc>
                <a:spcPts val="1500"/>
              </a:lnSpc>
              <a:spcBef>
                <a:spcPts val="0"/>
              </a:spcBef>
              <a:buNone/>
              <a:tabLst>
                <a:tab pos="540000" algn="l"/>
              </a:tabLst>
            </a:pPr>
            <a:r>
              <a:rPr lang="de-DE" sz="1200" dirty="0"/>
              <a:t>45	Es hatte nun die Zeit ihr Recht </a:t>
            </a:r>
            <a:r>
              <a:rPr lang="de-DE" sz="1200" dirty="0" err="1"/>
              <a:t>verlohren</a:t>
            </a:r>
            <a:endParaRPr lang="de-DE" sz="1200" dirty="0"/>
          </a:p>
          <a:p>
            <a:pPr marL="0" indent="0" hangingPunct="0">
              <a:lnSpc>
                <a:spcPts val="1500"/>
              </a:lnSpc>
              <a:spcBef>
                <a:spcPts val="0"/>
              </a:spcBef>
              <a:buNone/>
              <a:tabLst>
                <a:tab pos="540000" algn="l"/>
              </a:tabLst>
            </a:pPr>
            <a:r>
              <a:rPr lang="de-DE" sz="1200" dirty="0"/>
              <a:t>	Und forderte, was sie </a:t>
            </a:r>
            <a:r>
              <a:rPr lang="de-DE" sz="1200" dirty="0" err="1"/>
              <a:t>geliehn</a:t>
            </a:r>
            <a:r>
              <a:rPr lang="de-DE" sz="1200" dirty="0"/>
              <a:t>, zurück.</a:t>
            </a:r>
          </a:p>
          <a:p>
            <a:pPr marL="0" indent="0">
              <a:lnSpc>
                <a:spcPts val="1500"/>
              </a:lnSpc>
              <a:spcBef>
                <a:spcPts val="0"/>
              </a:spcBef>
              <a:buNone/>
              <a:tabLst>
                <a:tab pos="540000" algn="l"/>
              </a:tabLst>
            </a:pPr>
            <a:endParaRPr lang="de-DE" sz="1200" dirty="0"/>
          </a:p>
        </p:txBody>
      </p:sp>
      <p:sp>
        <p:nvSpPr>
          <p:cNvPr id="6" name="Foliennummernplatzhalter 5"/>
          <p:cNvSpPr>
            <a:spLocks noGrp="1"/>
          </p:cNvSpPr>
          <p:nvPr>
            <p:ph type="sldNum" sz="quarter" idx="12"/>
          </p:nvPr>
        </p:nvSpPr>
        <p:spPr/>
        <p:txBody>
          <a:bodyPr/>
          <a:lstStyle/>
          <a:p>
            <a:fld id="{FBA107BF-76C0-410B-BC9E-E442F9BC6ED6}" type="slidenum">
              <a:rPr lang="de-DE" smtClean="0"/>
              <a:t>9</a:t>
            </a:fld>
            <a:endParaRPr lang="de-DE"/>
          </a:p>
        </p:txBody>
      </p:sp>
    </p:spTree>
    <p:extLst>
      <p:ext uri="{BB962C8B-B14F-4D97-AF65-F5344CB8AC3E}">
        <p14:creationId xmlns:p14="http://schemas.microsoft.com/office/powerpoint/2010/main" val="28632844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301752" y="228600"/>
            <a:ext cx="8534400" cy="1184176"/>
          </a:xfrm>
        </p:spPr>
        <p:txBody>
          <a:bodyPr>
            <a:noAutofit/>
          </a:bodyPr>
          <a:lstStyle/>
          <a:p>
            <a:r>
              <a:rPr lang="de-DE" sz="1800" b="1" i="1" dirty="0" err="1"/>
              <a:t>Astralis</a:t>
            </a:r>
            <a:r>
              <a:rPr lang="de-DE" sz="1800" i="1" dirty="0"/>
              <a:t/>
            </a:r>
            <a:br>
              <a:rPr lang="de-DE" sz="1800" i="1" dirty="0"/>
            </a:br>
            <a:r>
              <a:rPr lang="de-DE" sz="1800" i="1" dirty="0"/>
              <a:t>(aus: Heinrich von </a:t>
            </a:r>
            <a:r>
              <a:rPr lang="de-DE" sz="1800" i="1" dirty="0" err="1"/>
              <a:t>Ofterdingen</a:t>
            </a:r>
            <a:r>
              <a:rPr lang="de-DE" sz="1800" i="1" dirty="0"/>
              <a:t>, Zweiter </a:t>
            </a:r>
            <a:r>
              <a:rPr lang="de-DE" sz="1800" i="1" dirty="0" err="1"/>
              <a:t>Theil</a:t>
            </a:r>
            <a:r>
              <a:rPr lang="de-DE" sz="1800" i="1" dirty="0"/>
              <a:t>: Die Erfüllung.</a:t>
            </a:r>
            <a:r>
              <a:rPr lang="de-DE" sz="1800" dirty="0"/>
              <a:t/>
            </a:r>
            <a:br>
              <a:rPr lang="de-DE" sz="1800" dirty="0"/>
            </a:br>
            <a:r>
              <a:rPr lang="de-DE" sz="1800" i="1" dirty="0"/>
              <a:t>Das Kloster, oder der Vorhof.</a:t>
            </a:r>
            <a:r>
              <a:rPr lang="de-DE" sz="1800" dirty="0"/>
              <a:t/>
            </a:r>
            <a:br>
              <a:rPr lang="de-DE" sz="1800" dirty="0"/>
            </a:br>
            <a:endParaRPr lang="de-DE" sz="1800" i="1" dirty="0"/>
          </a:p>
        </p:txBody>
      </p:sp>
      <p:sp>
        <p:nvSpPr>
          <p:cNvPr id="6" name="Inhaltsplatzhalter 5"/>
          <p:cNvSpPr>
            <a:spLocks noGrp="1"/>
          </p:cNvSpPr>
          <p:nvPr>
            <p:ph sz="half" idx="1"/>
          </p:nvPr>
        </p:nvSpPr>
        <p:spPr>
          <a:xfrm>
            <a:off x="301752" y="1371600"/>
            <a:ext cx="4198240" cy="4681728"/>
          </a:xfrm>
        </p:spPr>
        <p:style>
          <a:lnRef idx="1">
            <a:schemeClr val="accent3"/>
          </a:lnRef>
          <a:fillRef idx="2">
            <a:schemeClr val="accent3"/>
          </a:fillRef>
          <a:effectRef idx="1">
            <a:schemeClr val="accent3"/>
          </a:effectRef>
          <a:fontRef idx="minor">
            <a:schemeClr val="dk1"/>
          </a:fontRef>
        </p:style>
        <p:txBody>
          <a:bodyPr>
            <a:normAutofit/>
          </a:bodyPr>
          <a:lstStyle/>
          <a:p>
            <a:pPr marL="0" indent="0" hangingPunct="0">
              <a:lnSpc>
                <a:spcPts val="1500"/>
              </a:lnSpc>
              <a:spcBef>
                <a:spcPts val="0"/>
              </a:spcBef>
              <a:buNone/>
              <a:tabLst>
                <a:tab pos="540000" algn="l"/>
              </a:tabLst>
            </a:pPr>
            <a:r>
              <a:rPr lang="de-DE" sz="1200" dirty="0"/>
              <a:t>	</a:t>
            </a:r>
            <a:endParaRPr lang="de-DE" sz="1200" dirty="0" smtClean="0"/>
          </a:p>
          <a:p>
            <a:pPr marL="0" indent="0" hangingPunct="0">
              <a:lnSpc>
                <a:spcPts val="1500"/>
              </a:lnSpc>
              <a:spcBef>
                <a:spcPts val="0"/>
              </a:spcBef>
              <a:buNone/>
              <a:tabLst>
                <a:tab pos="540000" algn="l"/>
              </a:tabLst>
            </a:pPr>
            <a:r>
              <a:rPr lang="de-DE" sz="1200" dirty="0"/>
              <a:t>	</a:t>
            </a:r>
            <a:r>
              <a:rPr lang="de-DE" sz="1200" dirty="0" smtClean="0"/>
              <a:t>Es </a:t>
            </a:r>
            <a:r>
              <a:rPr lang="de-DE" sz="1200" dirty="0"/>
              <a:t>bricht die neue Welt herein</a:t>
            </a:r>
          </a:p>
          <a:p>
            <a:pPr marL="0" indent="0" hangingPunct="0">
              <a:lnSpc>
                <a:spcPts val="1500"/>
              </a:lnSpc>
              <a:spcBef>
                <a:spcPts val="0"/>
              </a:spcBef>
              <a:buNone/>
              <a:tabLst>
                <a:tab pos="540000" algn="l"/>
              </a:tabLst>
            </a:pPr>
            <a:r>
              <a:rPr lang="de-DE" sz="1200" dirty="0"/>
              <a:t>	Und verdunkelt den hellsten Sonnenschein[,]</a:t>
            </a:r>
          </a:p>
          <a:p>
            <a:pPr marL="0" indent="0" hangingPunct="0">
              <a:lnSpc>
                <a:spcPts val="1500"/>
              </a:lnSpc>
              <a:spcBef>
                <a:spcPts val="0"/>
              </a:spcBef>
              <a:buNone/>
              <a:tabLst>
                <a:tab pos="540000" algn="l"/>
              </a:tabLst>
            </a:pPr>
            <a:r>
              <a:rPr lang="de-DE" sz="1200" dirty="0" smtClean="0"/>
              <a:t>	Man </a:t>
            </a:r>
            <a:r>
              <a:rPr lang="de-DE" sz="1200" dirty="0"/>
              <a:t>sieht nun aus </a:t>
            </a:r>
            <a:r>
              <a:rPr lang="de-DE" sz="1200" dirty="0" err="1"/>
              <a:t>bemooßten</a:t>
            </a:r>
            <a:r>
              <a:rPr lang="de-DE" sz="1200" dirty="0"/>
              <a:t> Trümmern</a:t>
            </a:r>
          </a:p>
          <a:p>
            <a:pPr marL="0" indent="0" hangingPunct="0">
              <a:lnSpc>
                <a:spcPts val="1500"/>
              </a:lnSpc>
              <a:spcBef>
                <a:spcPts val="0"/>
              </a:spcBef>
              <a:buNone/>
              <a:tabLst>
                <a:tab pos="540000" algn="l"/>
              </a:tabLst>
            </a:pPr>
            <a:r>
              <a:rPr lang="de-DE" sz="1200" dirty="0"/>
              <a:t>50	Eine wunderseltsame Zukunft schimmern</a:t>
            </a:r>
          </a:p>
          <a:p>
            <a:pPr marL="0" indent="0" hangingPunct="0">
              <a:lnSpc>
                <a:spcPts val="1500"/>
              </a:lnSpc>
              <a:spcBef>
                <a:spcPts val="0"/>
              </a:spcBef>
              <a:buNone/>
              <a:tabLst>
                <a:tab pos="540000" algn="l"/>
              </a:tabLst>
            </a:pPr>
            <a:r>
              <a:rPr lang="de-DE" sz="1200" dirty="0"/>
              <a:t>	Und was vordem alltäglich war</a:t>
            </a:r>
          </a:p>
          <a:p>
            <a:pPr marL="0" indent="0" hangingPunct="0">
              <a:lnSpc>
                <a:spcPts val="1500"/>
              </a:lnSpc>
              <a:spcBef>
                <a:spcPts val="0"/>
              </a:spcBef>
              <a:buNone/>
              <a:tabLst>
                <a:tab pos="540000" algn="l"/>
              </a:tabLst>
            </a:pPr>
            <a:r>
              <a:rPr lang="de-DE" sz="1200" dirty="0"/>
              <a:t>	Scheint </a:t>
            </a:r>
            <a:r>
              <a:rPr lang="de-DE" sz="1200" dirty="0" err="1"/>
              <a:t>jetzo</a:t>
            </a:r>
            <a:r>
              <a:rPr lang="de-DE" sz="1200" dirty="0"/>
              <a:t> fremd und wunderbar.</a:t>
            </a:r>
          </a:p>
          <a:p>
            <a:pPr marL="0" indent="0" hangingPunct="0">
              <a:lnSpc>
                <a:spcPts val="1500"/>
              </a:lnSpc>
              <a:spcBef>
                <a:spcPts val="0"/>
              </a:spcBef>
              <a:buNone/>
              <a:tabLst>
                <a:tab pos="540000" algn="l"/>
              </a:tabLst>
            </a:pPr>
            <a:r>
              <a:rPr lang="de-DE" sz="1200" dirty="0"/>
              <a:t>	'Eins in allem und alles im Einen</a:t>
            </a:r>
          </a:p>
          <a:p>
            <a:pPr marL="0" indent="0" hangingPunct="0">
              <a:lnSpc>
                <a:spcPts val="1500"/>
              </a:lnSpc>
              <a:spcBef>
                <a:spcPts val="0"/>
              </a:spcBef>
              <a:buNone/>
              <a:tabLst>
                <a:tab pos="540000" algn="l"/>
              </a:tabLst>
            </a:pPr>
            <a:r>
              <a:rPr lang="de-DE" sz="1200" dirty="0"/>
              <a:t>	Gottes Bild auf Kräutern und Steinen</a:t>
            </a:r>
          </a:p>
          <a:p>
            <a:pPr marL="0" indent="0" hangingPunct="0">
              <a:lnSpc>
                <a:spcPts val="1500"/>
              </a:lnSpc>
              <a:spcBef>
                <a:spcPts val="0"/>
              </a:spcBef>
              <a:buNone/>
              <a:tabLst>
                <a:tab pos="540000" algn="l"/>
              </a:tabLst>
            </a:pPr>
            <a:r>
              <a:rPr lang="de-DE" sz="1200" dirty="0"/>
              <a:t>55	Gottes Geist in Menschen und </a:t>
            </a:r>
            <a:r>
              <a:rPr lang="de-DE" sz="1200" dirty="0" err="1"/>
              <a:t>Thieren</a:t>
            </a:r>
            <a:r>
              <a:rPr lang="de-DE" sz="1200" dirty="0"/>
              <a:t>,</a:t>
            </a:r>
          </a:p>
          <a:p>
            <a:pPr marL="0" indent="0" hangingPunct="0">
              <a:lnSpc>
                <a:spcPts val="1500"/>
              </a:lnSpc>
              <a:spcBef>
                <a:spcPts val="0"/>
              </a:spcBef>
              <a:buNone/>
              <a:tabLst>
                <a:tab pos="540000" algn="l"/>
              </a:tabLst>
            </a:pPr>
            <a:r>
              <a:rPr lang="de-DE" sz="1200" dirty="0"/>
              <a:t>	Dies muß man sich zu </a:t>
            </a:r>
            <a:r>
              <a:rPr lang="de-DE" sz="1200" dirty="0" err="1"/>
              <a:t>Gemüthe</a:t>
            </a:r>
            <a:r>
              <a:rPr lang="de-DE" sz="1200" dirty="0"/>
              <a:t> führen.</a:t>
            </a:r>
          </a:p>
          <a:p>
            <a:pPr marL="0" indent="0" hangingPunct="0">
              <a:lnSpc>
                <a:spcPts val="1500"/>
              </a:lnSpc>
              <a:spcBef>
                <a:spcPts val="0"/>
              </a:spcBef>
              <a:buNone/>
              <a:tabLst>
                <a:tab pos="540000" algn="l"/>
              </a:tabLst>
            </a:pPr>
            <a:r>
              <a:rPr lang="de-DE" sz="1200" dirty="0"/>
              <a:t>	Keine Ordnung mehr nach Raum und Zeit</a:t>
            </a:r>
          </a:p>
          <a:p>
            <a:pPr marL="0" indent="0" hangingPunct="0">
              <a:lnSpc>
                <a:spcPts val="1500"/>
              </a:lnSpc>
              <a:spcBef>
                <a:spcPts val="0"/>
              </a:spcBef>
              <a:buNone/>
              <a:tabLst>
                <a:tab pos="540000" algn="l"/>
              </a:tabLst>
            </a:pPr>
            <a:r>
              <a:rPr lang="de-DE" sz="1200" dirty="0"/>
              <a:t>	Hier Zukunft in der Vergangenheit[.]'</a:t>
            </a:r>
          </a:p>
          <a:p>
            <a:pPr marL="0" indent="0" hangingPunct="0">
              <a:lnSpc>
                <a:spcPts val="1500"/>
              </a:lnSpc>
              <a:spcBef>
                <a:spcPts val="0"/>
              </a:spcBef>
              <a:buNone/>
              <a:tabLst>
                <a:tab pos="540000" algn="l"/>
              </a:tabLst>
            </a:pPr>
            <a:r>
              <a:rPr lang="de-DE" sz="1200" dirty="0"/>
              <a:t>	Der Liebe Reich ist </a:t>
            </a:r>
            <a:r>
              <a:rPr lang="de-DE" sz="1200" dirty="0" err="1"/>
              <a:t>aufgethan</a:t>
            </a:r>
            <a:endParaRPr lang="de-DE" sz="1200" dirty="0"/>
          </a:p>
          <a:p>
            <a:pPr marL="0" indent="0" hangingPunct="0">
              <a:lnSpc>
                <a:spcPts val="1500"/>
              </a:lnSpc>
              <a:spcBef>
                <a:spcPts val="0"/>
              </a:spcBef>
              <a:buNone/>
              <a:tabLst>
                <a:tab pos="540000" algn="l"/>
              </a:tabLst>
            </a:pPr>
            <a:r>
              <a:rPr lang="de-DE" sz="1200" dirty="0"/>
              <a:t>60	Die Fabel fängt zu spinnen an.</a:t>
            </a:r>
          </a:p>
          <a:p>
            <a:pPr marL="0" indent="0" hangingPunct="0">
              <a:lnSpc>
                <a:spcPts val="1500"/>
              </a:lnSpc>
              <a:spcBef>
                <a:spcPts val="0"/>
              </a:spcBef>
              <a:buNone/>
              <a:tabLst>
                <a:tab pos="540000" algn="l"/>
              </a:tabLst>
            </a:pPr>
            <a:r>
              <a:rPr lang="de-DE" sz="1200" dirty="0"/>
              <a:t>	Das </a:t>
            </a:r>
            <a:r>
              <a:rPr lang="de-DE" sz="1200" dirty="0" err="1"/>
              <a:t>Urspiel</a:t>
            </a:r>
            <a:r>
              <a:rPr lang="de-DE" sz="1200" dirty="0"/>
              <a:t> jeder Natur beginnt</a:t>
            </a:r>
          </a:p>
          <a:p>
            <a:pPr marL="0" indent="0" hangingPunct="0">
              <a:lnSpc>
                <a:spcPts val="1500"/>
              </a:lnSpc>
              <a:spcBef>
                <a:spcPts val="0"/>
              </a:spcBef>
              <a:buNone/>
              <a:tabLst>
                <a:tab pos="540000" algn="l"/>
              </a:tabLst>
            </a:pPr>
            <a:r>
              <a:rPr lang="de-DE" sz="1200" dirty="0"/>
              <a:t>	Auf kräftige Worte jedes sinnt</a:t>
            </a:r>
          </a:p>
          <a:p>
            <a:pPr marL="0" indent="0" hangingPunct="0">
              <a:lnSpc>
                <a:spcPts val="1500"/>
              </a:lnSpc>
              <a:spcBef>
                <a:spcPts val="0"/>
              </a:spcBef>
              <a:buNone/>
              <a:tabLst>
                <a:tab pos="540000" algn="l"/>
              </a:tabLst>
            </a:pPr>
            <a:r>
              <a:rPr lang="de-DE" sz="1200" dirty="0"/>
              <a:t>	Und so das große </a:t>
            </a:r>
            <a:r>
              <a:rPr lang="de-DE" sz="1200" dirty="0" err="1"/>
              <a:t>Weltgemüth</a:t>
            </a:r>
            <a:endParaRPr lang="de-DE" sz="1200" dirty="0"/>
          </a:p>
          <a:p>
            <a:pPr marL="0" indent="0" hangingPunct="0">
              <a:lnSpc>
                <a:spcPts val="1500"/>
              </a:lnSpc>
              <a:spcBef>
                <a:spcPts val="0"/>
              </a:spcBef>
              <a:buNone/>
              <a:tabLst>
                <a:tab pos="540000" algn="l"/>
              </a:tabLst>
            </a:pPr>
            <a:r>
              <a:rPr lang="de-DE" sz="1200" dirty="0"/>
              <a:t>	Überall sich regt und unendlich blüht</a:t>
            </a:r>
            <a:r>
              <a:rPr lang="de-DE" sz="1200" dirty="0" smtClean="0"/>
              <a:t>.</a:t>
            </a:r>
          </a:p>
          <a:p>
            <a:pPr marL="0" indent="0" hangingPunct="0">
              <a:lnSpc>
                <a:spcPts val="1500"/>
              </a:lnSpc>
              <a:spcBef>
                <a:spcPts val="0"/>
              </a:spcBef>
              <a:buNone/>
              <a:tabLst>
                <a:tab pos="540000" algn="l"/>
              </a:tabLst>
            </a:pPr>
            <a:r>
              <a:rPr lang="de-DE" sz="1200" dirty="0"/>
              <a:t>65	Alles muß in einander greifen</a:t>
            </a:r>
          </a:p>
          <a:p>
            <a:pPr marL="0" indent="0" hangingPunct="0">
              <a:lnSpc>
                <a:spcPts val="1500"/>
              </a:lnSpc>
              <a:spcBef>
                <a:spcPts val="0"/>
              </a:spcBef>
              <a:buNone/>
              <a:tabLst>
                <a:tab pos="540000" algn="l"/>
              </a:tabLst>
            </a:pPr>
            <a:r>
              <a:rPr lang="de-DE" sz="1200" dirty="0"/>
              <a:t>	Eins durch das Andre </a:t>
            </a:r>
            <a:r>
              <a:rPr lang="de-DE" sz="1200" dirty="0" err="1"/>
              <a:t>gedeihn</a:t>
            </a:r>
            <a:r>
              <a:rPr lang="de-DE" sz="1200" dirty="0"/>
              <a:t> und reifen;</a:t>
            </a:r>
          </a:p>
          <a:p>
            <a:pPr marL="0" indent="0" hangingPunct="0">
              <a:lnSpc>
                <a:spcPts val="1500"/>
              </a:lnSpc>
              <a:spcBef>
                <a:spcPts val="0"/>
              </a:spcBef>
              <a:buNone/>
              <a:tabLst>
                <a:tab pos="540000" algn="l"/>
              </a:tabLst>
            </a:pPr>
            <a:r>
              <a:rPr lang="de-DE" sz="1200" dirty="0"/>
              <a:t>	Jedes in Allen dar sich stellt</a:t>
            </a:r>
          </a:p>
          <a:p>
            <a:pPr marL="0" indent="0" hangingPunct="0">
              <a:lnSpc>
                <a:spcPts val="1500"/>
              </a:lnSpc>
              <a:spcBef>
                <a:spcPts val="0"/>
              </a:spcBef>
              <a:buNone/>
              <a:tabLst>
                <a:tab pos="540000" algn="l"/>
              </a:tabLst>
            </a:pPr>
            <a:r>
              <a:rPr lang="de-DE" sz="1200" dirty="0"/>
              <a:t>	Indem es sich mit ihnen vermischet</a:t>
            </a:r>
          </a:p>
          <a:p>
            <a:pPr marL="0" indent="0" hangingPunct="0">
              <a:lnSpc>
                <a:spcPts val="1500"/>
              </a:lnSpc>
              <a:spcBef>
                <a:spcPts val="0"/>
              </a:spcBef>
              <a:buNone/>
              <a:tabLst>
                <a:tab pos="540000" algn="l"/>
              </a:tabLst>
            </a:pPr>
            <a:r>
              <a:rPr lang="de-DE" sz="1200" dirty="0"/>
              <a:t>	Und gierig in ihre Tiefen fällt</a:t>
            </a:r>
          </a:p>
          <a:p>
            <a:pPr marL="0" indent="0" hangingPunct="0">
              <a:lnSpc>
                <a:spcPts val="1500"/>
              </a:lnSpc>
              <a:spcBef>
                <a:spcPts val="0"/>
              </a:spcBef>
              <a:buNone/>
              <a:tabLst>
                <a:tab pos="540000" algn="l"/>
              </a:tabLst>
            </a:pPr>
            <a:endParaRPr lang="de-DE" sz="1200" dirty="0"/>
          </a:p>
          <a:p>
            <a:pPr marL="0" indent="0">
              <a:spcBef>
                <a:spcPts val="0"/>
              </a:spcBef>
              <a:buNone/>
              <a:tabLst>
                <a:tab pos="540000" algn="l"/>
              </a:tabLst>
            </a:pPr>
            <a:endParaRPr lang="de-DE" sz="1200" dirty="0"/>
          </a:p>
        </p:txBody>
      </p:sp>
      <p:sp>
        <p:nvSpPr>
          <p:cNvPr id="7" name="Inhaltsplatzhalter 6"/>
          <p:cNvSpPr>
            <a:spLocks noGrp="1"/>
          </p:cNvSpPr>
          <p:nvPr>
            <p:ph sz="half" idx="2"/>
          </p:nvPr>
        </p:nvSpPr>
        <p:spPr>
          <a:xfrm>
            <a:off x="4644008" y="1340768"/>
            <a:ext cx="4320480" cy="4712560"/>
          </a:xfrm>
        </p:spPr>
        <p:style>
          <a:lnRef idx="1">
            <a:schemeClr val="accent6"/>
          </a:lnRef>
          <a:fillRef idx="2">
            <a:schemeClr val="accent6"/>
          </a:fillRef>
          <a:effectRef idx="1">
            <a:schemeClr val="accent6"/>
          </a:effectRef>
          <a:fontRef idx="minor">
            <a:schemeClr val="dk1"/>
          </a:fontRef>
        </p:style>
        <p:txBody>
          <a:bodyPr>
            <a:normAutofit/>
          </a:bodyPr>
          <a:lstStyle/>
          <a:p>
            <a:pPr marL="0" indent="0" hangingPunct="0">
              <a:lnSpc>
                <a:spcPts val="1500"/>
              </a:lnSpc>
              <a:spcBef>
                <a:spcPts val="0"/>
              </a:spcBef>
              <a:buNone/>
              <a:tabLst>
                <a:tab pos="540000" algn="l"/>
              </a:tabLst>
            </a:pPr>
            <a:endParaRPr lang="de-DE" sz="1200" dirty="0" smtClean="0"/>
          </a:p>
          <a:p>
            <a:pPr marL="0" indent="0" hangingPunct="0">
              <a:lnSpc>
                <a:spcPts val="1500"/>
              </a:lnSpc>
              <a:spcBef>
                <a:spcPts val="0"/>
              </a:spcBef>
              <a:buNone/>
              <a:tabLst>
                <a:tab pos="540000" algn="l"/>
              </a:tabLst>
            </a:pPr>
            <a:r>
              <a:rPr lang="de-DE" sz="1200" dirty="0" smtClean="0"/>
              <a:t>70</a:t>
            </a:r>
            <a:r>
              <a:rPr lang="de-DE" sz="1200" dirty="0"/>
              <a:t>	Sein </a:t>
            </a:r>
            <a:r>
              <a:rPr lang="de-DE" sz="1200" dirty="0" err="1"/>
              <a:t>eigenthümliches</a:t>
            </a:r>
            <a:r>
              <a:rPr lang="de-DE" sz="1200" dirty="0"/>
              <a:t> Wesen erfrischet</a:t>
            </a:r>
          </a:p>
          <a:p>
            <a:pPr marL="0" indent="0" hangingPunct="0">
              <a:lnSpc>
                <a:spcPts val="1500"/>
              </a:lnSpc>
              <a:spcBef>
                <a:spcPts val="0"/>
              </a:spcBef>
              <a:buNone/>
              <a:tabLst>
                <a:tab pos="540000" algn="l"/>
              </a:tabLst>
            </a:pPr>
            <a:r>
              <a:rPr lang="de-DE" sz="1200" dirty="0"/>
              <a:t>	Und tausend neue Gedanken erhält.</a:t>
            </a:r>
          </a:p>
          <a:p>
            <a:pPr marL="0" indent="0" hangingPunct="0">
              <a:lnSpc>
                <a:spcPts val="1500"/>
              </a:lnSpc>
              <a:spcBef>
                <a:spcPts val="0"/>
              </a:spcBef>
              <a:buNone/>
              <a:tabLst>
                <a:tab pos="540000" algn="l"/>
              </a:tabLst>
            </a:pPr>
            <a:r>
              <a:rPr lang="de-DE" sz="1200" dirty="0"/>
              <a:t>	Die Welt wird Traum, der Traum wird Welt</a:t>
            </a:r>
          </a:p>
          <a:p>
            <a:pPr marL="0" indent="0" hangingPunct="0">
              <a:lnSpc>
                <a:spcPts val="1500"/>
              </a:lnSpc>
              <a:spcBef>
                <a:spcPts val="0"/>
              </a:spcBef>
              <a:buNone/>
              <a:tabLst>
                <a:tab pos="540000" algn="l"/>
              </a:tabLst>
            </a:pPr>
            <a:r>
              <a:rPr lang="de-DE" sz="1200" dirty="0"/>
              <a:t>	Und was man geglaubt, es </a:t>
            </a:r>
            <a:r>
              <a:rPr lang="de-DE" sz="1200" dirty="0" err="1"/>
              <a:t>sey</a:t>
            </a:r>
            <a:r>
              <a:rPr lang="de-DE" sz="1200" dirty="0"/>
              <a:t> </a:t>
            </a:r>
            <a:r>
              <a:rPr lang="de-DE" sz="1200" dirty="0" err="1"/>
              <a:t>geschehn</a:t>
            </a:r>
            <a:endParaRPr lang="de-DE" sz="1200" dirty="0"/>
          </a:p>
          <a:p>
            <a:pPr marL="0" indent="0" hangingPunct="0">
              <a:lnSpc>
                <a:spcPts val="1500"/>
              </a:lnSpc>
              <a:spcBef>
                <a:spcPts val="0"/>
              </a:spcBef>
              <a:buNone/>
              <a:tabLst>
                <a:tab pos="540000" algn="l"/>
              </a:tabLst>
            </a:pPr>
            <a:r>
              <a:rPr lang="de-DE" sz="1200" dirty="0"/>
              <a:t>	Kann man von weiten erst kommen sehn.</a:t>
            </a:r>
          </a:p>
          <a:p>
            <a:pPr marL="0" indent="0" hangingPunct="0">
              <a:lnSpc>
                <a:spcPts val="1500"/>
              </a:lnSpc>
              <a:spcBef>
                <a:spcPts val="0"/>
              </a:spcBef>
              <a:buNone/>
              <a:tabLst>
                <a:tab pos="540000" algn="l"/>
              </a:tabLst>
            </a:pPr>
            <a:r>
              <a:rPr lang="de-DE" sz="1200" dirty="0"/>
              <a:t>75	Frey soll die Fantasie erst schalten,</a:t>
            </a:r>
          </a:p>
          <a:p>
            <a:pPr marL="0" indent="0" hangingPunct="0">
              <a:lnSpc>
                <a:spcPts val="1500"/>
              </a:lnSpc>
              <a:spcBef>
                <a:spcPts val="0"/>
              </a:spcBef>
              <a:buNone/>
              <a:tabLst>
                <a:tab pos="540000" algn="l"/>
              </a:tabLst>
            </a:pPr>
            <a:r>
              <a:rPr lang="de-DE" sz="1200" dirty="0"/>
              <a:t>	Nach ihrem Gefallen die Fäden verweben</a:t>
            </a:r>
          </a:p>
          <a:p>
            <a:pPr marL="0" indent="0" hangingPunct="0">
              <a:lnSpc>
                <a:spcPts val="1500"/>
              </a:lnSpc>
              <a:spcBef>
                <a:spcPts val="0"/>
              </a:spcBef>
              <a:buNone/>
              <a:tabLst>
                <a:tab pos="540000" algn="l"/>
              </a:tabLst>
            </a:pPr>
            <a:r>
              <a:rPr lang="de-DE" sz="1200" dirty="0"/>
              <a:t>	Hier manches </a:t>
            </a:r>
            <a:r>
              <a:rPr lang="de-DE" sz="1200" dirty="0" err="1"/>
              <a:t>verschleyern</a:t>
            </a:r>
            <a:r>
              <a:rPr lang="de-DE" sz="1200" dirty="0"/>
              <a:t>, dort manches entfalten,</a:t>
            </a:r>
          </a:p>
          <a:p>
            <a:pPr marL="0" indent="0" hangingPunct="0">
              <a:lnSpc>
                <a:spcPts val="1500"/>
              </a:lnSpc>
              <a:spcBef>
                <a:spcPts val="0"/>
              </a:spcBef>
              <a:buNone/>
              <a:tabLst>
                <a:tab pos="540000" algn="l"/>
              </a:tabLst>
            </a:pPr>
            <a:r>
              <a:rPr lang="de-DE" sz="1200" dirty="0"/>
              <a:t>	Und endlich in magischen Dunst </a:t>
            </a:r>
            <a:r>
              <a:rPr lang="de-DE" sz="1200" dirty="0" err="1"/>
              <a:t>verschweben</a:t>
            </a:r>
            <a:r>
              <a:rPr lang="de-DE" sz="1200" dirty="0"/>
              <a:t>.</a:t>
            </a:r>
          </a:p>
          <a:p>
            <a:pPr marL="0" indent="0" hangingPunct="0">
              <a:lnSpc>
                <a:spcPts val="1500"/>
              </a:lnSpc>
              <a:spcBef>
                <a:spcPts val="0"/>
              </a:spcBef>
              <a:buNone/>
              <a:tabLst>
                <a:tab pos="540000" algn="l"/>
              </a:tabLst>
            </a:pPr>
            <a:r>
              <a:rPr lang="de-DE" sz="1200" dirty="0"/>
              <a:t>	</a:t>
            </a:r>
            <a:r>
              <a:rPr lang="de-DE" sz="1200" dirty="0" err="1"/>
              <a:t>Wehmuth</a:t>
            </a:r>
            <a:r>
              <a:rPr lang="de-DE" sz="1200" dirty="0"/>
              <a:t> und Wollust, Tod und Leben</a:t>
            </a:r>
          </a:p>
          <a:p>
            <a:pPr marL="0" indent="0" hangingPunct="0">
              <a:lnSpc>
                <a:spcPts val="1500"/>
              </a:lnSpc>
              <a:spcBef>
                <a:spcPts val="0"/>
              </a:spcBef>
              <a:buNone/>
              <a:tabLst>
                <a:tab pos="540000" algn="l"/>
              </a:tabLst>
            </a:pPr>
            <a:r>
              <a:rPr lang="de-DE" sz="1200" dirty="0"/>
              <a:t>80	Sind hier in innigster Sympathie -</a:t>
            </a:r>
          </a:p>
          <a:p>
            <a:pPr marL="0" indent="0" hangingPunct="0">
              <a:lnSpc>
                <a:spcPts val="1500"/>
              </a:lnSpc>
              <a:spcBef>
                <a:spcPts val="0"/>
              </a:spcBef>
              <a:buNone/>
              <a:tabLst>
                <a:tab pos="540000" algn="l"/>
              </a:tabLst>
            </a:pPr>
            <a:r>
              <a:rPr lang="de-DE" sz="1200" dirty="0"/>
              <a:t>	Wer sich der höchsten Lieb' ergeben,</a:t>
            </a:r>
          </a:p>
          <a:p>
            <a:pPr marL="0" indent="0" hangingPunct="0">
              <a:lnSpc>
                <a:spcPts val="1500"/>
              </a:lnSpc>
              <a:spcBef>
                <a:spcPts val="0"/>
              </a:spcBef>
              <a:buNone/>
              <a:tabLst>
                <a:tab pos="540000" algn="l"/>
              </a:tabLst>
            </a:pPr>
            <a:r>
              <a:rPr lang="de-DE" sz="1200" dirty="0"/>
              <a:t>	Genest von ihren Wunden nie.</a:t>
            </a:r>
          </a:p>
          <a:p>
            <a:pPr marL="0" indent="0" hangingPunct="0">
              <a:lnSpc>
                <a:spcPts val="1500"/>
              </a:lnSpc>
              <a:spcBef>
                <a:spcPts val="0"/>
              </a:spcBef>
              <a:buNone/>
              <a:tabLst>
                <a:tab pos="540000" algn="l"/>
              </a:tabLst>
            </a:pPr>
            <a:r>
              <a:rPr lang="de-DE" sz="1200" dirty="0"/>
              <a:t>	Schmerzhaft muß jenes Band zerreißen</a:t>
            </a:r>
          </a:p>
          <a:p>
            <a:pPr marL="0" indent="0" hangingPunct="0">
              <a:lnSpc>
                <a:spcPts val="1500"/>
              </a:lnSpc>
              <a:spcBef>
                <a:spcPts val="0"/>
              </a:spcBef>
              <a:buNone/>
              <a:tabLst>
                <a:tab pos="540000" algn="l"/>
              </a:tabLst>
            </a:pPr>
            <a:r>
              <a:rPr lang="de-DE" sz="1200" dirty="0"/>
              <a:t>	Was sich ums </a:t>
            </a:r>
            <a:r>
              <a:rPr lang="de-DE" sz="1200" dirty="0" err="1"/>
              <a:t>innre</a:t>
            </a:r>
            <a:r>
              <a:rPr lang="de-DE" sz="1200" dirty="0"/>
              <a:t> Auge zieht,</a:t>
            </a:r>
          </a:p>
          <a:p>
            <a:pPr marL="0" indent="0" hangingPunct="0">
              <a:lnSpc>
                <a:spcPts val="1500"/>
              </a:lnSpc>
              <a:spcBef>
                <a:spcPts val="0"/>
              </a:spcBef>
              <a:buNone/>
              <a:tabLst>
                <a:tab pos="540000" algn="l"/>
              </a:tabLst>
            </a:pPr>
            <a:r>
              <a:rPr lang="de-DE" sz="1200" dirty="0"/>
              <a:t>85	Einmal das treuste Herz verwaisen,</a:t>
            </a:r>
          </a:p>
          <a:p>
            <a:pPr marL="0" indent="0" hangingPunct="0">
              <a:lnSpc>
                <a:spcPts val="1500"/>
              </a:lnSpc>
              <a:spcBef>
                <a:spcPts val="0"/>
              </a:spcBef>
              <a:buNone/>
              <a:tabLst>
                <a:tab pos="540000" algn="l"/>
              </a:tabLst>
            </a:pPr>
            <a:r>
              <a:rPr lang="de-DE" sz="1200" dirty="0"/>
              <a:t>	Eh es der trüben Welt entflieht.</a:t>
            </a:r>
          </a:p>
          <a:p>
            <a:pPr marL="0" indent="0" hangingPunct="0">
              <a:lnSpc>
                <a:spcPts val="1500"/>
              </a:lnSpc>
              <a:spcBef>
                <a:spcPts val="0"/>
              </a:spcBef>
              <a:buNone/>
              <a:tabLst>
                <a:tab pos="540000" algn="l"/>
              </a:tabLst>
            </a:pPr>
            <a:r>
              <a:rPr lang="de-DE" sz="1200" dirty="0"/>
              <a:t>	Der Leib wird aufgelöst in </a:t>
            </a:r>
            <a:r>
              <a:rPr lang="de-DE" sz="1200" dirty="0" err="1"/>
              <a:t>Thränen</a:t>
            </a:r>
            <a:r>
              <a:rPr lang="de-DE" sz="1200" dirty="0"/>
              <a:t>,</a:t>
            </a:r>
          </a:p>
          <a:p>
            <a:pPr marL="0" indent="0" hangingPunct="0">
              <a:lnSpc>
                <a:spcPts val="1500"/>
              </a:lnSpc>
              <a:spcBef>
                <a:spcPts val="0"/>
              </a:spcBef>
              <a:buNone/>
              <a:tabLst>
                <a:tab pos="540000" algn="l"/>
              </a:tabLst>
            </a:pPr>
            <a:r>
              <a:rPr lang="de-DE" sz="1200" dirty="0"/>
              <a:t>	Zum weiten Grabe wird die Welt,</a:t>
            </a:r>
          </a:p>
          <a:p>
            <a:pPr marL="0" indent="0" hangingPunct="0">
              <a:lnSpc>
                <a:spcPts val="1500"/>
              </a:lnSpc>
              <a:spcBef>
                <a:spcPts val="0"/>
              </a:spcBef>
              <a:buNone/>
              <a:tabLst>
                <a:tab pos="540000" algn="l"/>
              </a:tabLst>
            </a:pPr>
            <a:r>
              <a:rPr lang="de-DE" sz="1200" dirty="0"/>
              <a:t>	In das, verzehrt von bangen Sehnen,</a:t>
            </a:r>
          </a:p>
          <a:p>
            <a:pPr marL="0" indent="0" hangingPunct="0">
              <a:lnSpc>
                <a:spcPts val="1500"/>
              </a:lnSpc>
              <a:spcBef>
                <a:spcPts val="0"/>
              </a:spcBef>
              <a:buNone/>
              <a:tabLst>
                <a:tab pos="540000" algn="l"/>
              </a:tabLst>
            </a:pPr>
            <a:r>
              <a:rPr lang="de-DE" sz="1200" dirty="0"/>
              <a:t>90	Das Herz, als Asche, niederfällt.</a:t>
            </a:r>
          </a:p>
          <a:p>
            <a:pPr marL="0" indent="0">
              <a:buNone/>
            </a:pPr>
            <a:endParaRPr lang="de-DE" sz="1200" dirty="0"/>
          </a:p>
        </p:txBody>
      </p:sp>
      <p:sp>
        <p:nvSpPr>
          <p:cNvPr id="8" name="Foliennummernplatzhalter 7"/>
          <p:cNvSpPr>
            <a:spLocks noGrp="1"/>
          </p:cNvSpPr>
          <p:nvPr>
            <p:ph type="sldNum" sz="quarter" idx="12"/>
          </p:nvPr>
        </p:nvSpPr>
        <p:spPr/>
        <p:txBody>
          <a:bodyPr/>
          <a:lstStyle/>
          <a:p>
            <a:fld id="{FBA107BF-76C0-410B-BC9E-E442F9BC6ED6}" type="slidenum">
              <a:rPr lang="de-DE" smtClean="0"/>
              <a:t>10</a:t>
            </a:fld>
            <a:endParaRPr lang="de-DE"/>
          </a:p>
        </p:txBody>
      </p:sp>
    </p:spTree>
    <p:extLst>
      <p:ext uri="{BB962C8B-B14F-4D97-AF65-F5344CB8AC3E}">
        <p14:creationId xmlns:p14="http://schemas.microsoft.com/office/powerpoint/2010/main" val="8390364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b="1" i="1" dirty="0" err="1" smtClean="0"/>
              <a:t>Blüthenstaub</a:t>
            </a:r>
            <a:r>
              <a:rPr lang="de-DE" sz="2400" b="1" i="1" dirty="0" smtClean="0"/>
              <a:t>-</a:t>
            </a:r>
            <a:r>
              <a:rPr lang="de-DE" sz="2400" b="1" dirty="0" smtClean="0"/>
              <a:t>Fragment </a:t>
            </a:r>
            <a:r>
              <a:rPr lang="de-DE" sz="2400" b="1" i="1" dirty="0" smtClean="0"/>
              <a:t>Nr. 14</a:t>
            </a:r>
            <a:endParaRPr lang="de-DE" sz="2400" b="1" i="1" dirty="0"/>
          </a:p>
        </p:txBody>
      </p:sp>
      <p:sp>
        <p:nvSpPr>
          <p:cNvPr id="3" name="Inhaltsplatzhalter 2"/>
          <p:cNvSpPr>
            <a:spLocks noGrp="1"/>
          </p:cNvSpPr>
          <p:nvPr>
            <p:ph sz="quarter" idx="1"/>
          </p:nvPr>
        </p:nvSpPr>
        <p:spPr>
          <a:xfrm>
            <a:off x="1439652" y="1988840"/>
            <a:ext cx="6264696" cy="2088232"/>
          </a:xfrm>
        </p:spPr>
        <p:style>
          <a:lnRef idx="1">
            <a:schemeClr val="accent3"/>
          </a:lnRef>
          <a:fillRef idx="2">
            <a:schemeClr val="accent3"/>
          </a:fillRef>
          <a:effectRef idx="1">
            <a:schemeClr val="accent3"/>
          </a:effectRef>
          <a:fontRef idx="minor">
            <a:schemeClr val="dk1"/>
          </a:fontRef>
        </p:style>
        <p:txBody>
          <a:bodyPr>
            <a:normAutofit/>
          </a:bodyPr>
          <a:lstStyle/>
          <a:p>
            <a:pPr marL="0" indent="0">
              <a:buNone/>
            </a:pPr>
            <a:endParaRPr lang="de-DE" dirty="0" smtClean="0"/>
          </a:p>
          <a:p>
            <a:pPr marL="0" indent="0">
              <a:buNone/>
            </a:pPr>
            <a:r>
              <a:rPr lang="de-DE" sz="1800" dirty="0" smtClean="0"/>
              <a:t>Leben </a:t>
            </a:r>
            <a:r>
              <a:rPr lang="de-DE" sz="1800" dirty="0"/>
              <a:t>ist der Anfang des Todes. Das Leben ist um des Todes willen. Der Tod ist Endigung und Anfang zugleich, Scheidung und nähere Selbstverbindung zugleich. Durch den Tod wird die </a:t>
            </a:r>
            <a:r>
              <a:rPr lang="de-DE" sz="1800" dirty="0" err="1"/>
              <a:t>Redukzion</a:t>
            </a:r>
            <a:r>
              <a:rPr lang="de-DE" sz="1800" dirty="0"/>
              <a:t> vollendet.</a:t>
            </a:r>
          </a:p>
          <a:p>
            <a:pPr marL="0" indent="0">
              <a:buNone/>
            </a:pPr>
            <a:r>
              <a:rPr lang="de-DE" sz="1800" dirty="0"/>
              <a:t> </a:t>
            </a:r>
          </a:p>
          <a:p>
            <a:endParaRPr lang="de-DE" dirty="0"/>
          </a:p>
        </p:txBody>
      </p:sp>
      <p:sp>
        <p:nvSpPr>
          <p:cNvPr id="4" name="Foliennummernplatzhalter 3"/>
          <p:cNvSpPr>
            <a:spLocks noGrp="1"/>
          </p:cNvSpPr>
          <p:nvPr>
            <p:ph type="sldNum" sz="quarter" idx="12"/>
          </p:nvPr>
        </p:nvSpPr>
        <p:spPr/>
        <p:txBody>
          <a:bodyPr/>
          <a:lstStyle/>
          <a:p>
            <a:fld id="{FBA107BF-76C0-410B-BC9E-E442F9BC6ED6}" type="slidenum">
              <a:rPr lang="de-DE" smtClean="0"/>
              <a:t>11</a:t>
            </a:fld>
            <a:endParaRPr lang="de-DE"/>
          </a:p>
        </p:txBody>
      </p:sp>
    </p:spTree>
    <p:extLst>
      <p:ext uri="{BB962C8B-B14F-4D97-AF65-F5344CB8AC3E}">
        <p14:creationId xmlns:p14="http://schemas.microsoft.com/office/powerpoint/2010/main" val="22651187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noAutofit/>
          </a:bodyPr>
          <a:lstStyle/>
          <a:p>
            <a:r>
              <a:rPr lang="de-DE" sz="2400" b="1" dirty="0" err="1" smtClean="0"/>
              <a:t>Triadisches</a:t>
            </a:r>
            <a:r>
              <a:rPr lang="de-DE" sz="2400" b="1" dirty="0" smtClean="0"/>
              <a:t> Geschichtsmodell vs. dreifache Geburt </a:t>
            </a:r>
            <a:br>
              <a:rPr lang="de-DE" sz="2400" b="1" dirty="0" smtClean="0"/>
            </a:br>
            <a:r>
              <a:rPr lang="de-DE" sz="2400" b="1" dirty="0" smtClean="0"/>
              <a:t>(Jakob Böhme)</a:t>
            </a:r>
            <a:endParaRPr lang="de-DE" sz="2400" b="1" dirty="0"/>
          </a:p>
        </p:txBody>
      </p:sp>
      <p:sp>
        <p:nvSpPr>
          <p:cNvPr id="3" name="Foliennummernplatzhalter 2"/>
          <p:cNvSpPr>
            <a:spLocks noGrp="1"/>
          </p:cNvSpPr>
          <p:nvPr>
            <p:ph type="sldNum" sz="quarter" idx="12"/>
          </p:nvPr>
        </p:nvSpPr>
        <p:spPr/>
        <p:txBody>
          <a:bodyPr/>
          <a:lstStyle/>
          <a:p>
            <a:fld id="{FBA107BF-76C0-410B-BC9E-E442F9BC6ED6}" type="slidenum">
              <a:rPr lang="de-DE" smtClean="0"/>
              <a:t>12</a:t>
            </a:fld>
            <a:endParaRPr lang="de-DE"/>
          </a:p>
        </p:txBody>
      </p:sp>
      <p:sp>
        <p:nvSpPr>
          <p:cNvPr id="11" name="Inhaltsplatzhalter 10"/>
          <p:cNvSpPr>
            <a:spLocks noGrp="1"/>
          </p:cNvSpPr>
          <p:nvPr>
            <p:ph sz="half" idx="1"/>
          </p:nvPr>
        </p:nvSpPr>
        <p:spPr>
          <a:xfrm>
            <a:off x="301752" y="1371600"/>
            <a:ext cx="4038600" cy="5009728"/>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marL="0" indent="0">
              <a:buNone/>
            </a:pPr>
            <a:r>
              <a:rPr lang="de-DE" sz="1800" b="1" dirty="0" err="1" smtClean="0"/>
              <a:t>Triadisches</a:t>
            </a:r>
            <a:r>
              <a:rPr lang="de-DE" sz="1800" b="1" dirty="0" smtClean="0"/>
              <a:t> Geschichtsmodell</a:t>
            </a:r>
            <a:br>
              <a:rPr lang="de-DE" sz="1800" b="1" dirty="0" smtClean="0"/>
            </a:br>
            <a:r>
              <a:rPr lang="de-DE" sz="1800" dirty="0" smtClean="0"/>
              <a:t>(Novalis)</a:t>
            </a:r>
          </a:p>
          <a:p>
            <a:pPr marL="0" indent="0">
              <a:buNone/>
            </a:pPr>
            <a:endParaRPr lang="de-DE" sz="1800" b="1" dirty="0" smtClean="0"/>
          </a:p>
          <a:p>
            <a:pPr marL="0" indent="0">
              <a:buNone/>
            </a:pPr>
            <a:r>
              <a:rPr lang="de-DE" sz="1800" i="1" dirty="0" smtClean="0"/>
              <a:t>Erste Phase: </a:t>
            </a:r>
          </a:p>
          <a:p>
            <a:pPr marL="0" indent="0">
              <a:buNone/>
            </a:pPr>
            <a:r>
              <a:rPr lang="de-DE" sz="1800" dirty="0" smtClean="0"/>
              <a:t>Goldenes Zeitalter/griech. Antike – unreflektierte Harmonie von Mensch und Natur – Dominanz der Sinnlichkeit </a:t>
            </a:r>
          </a:p>
          <a:p>
            <a:pPr marL="0" indent="0">
              <a:buNone/>
            </a:pPr>
            <a:r>
              <a:rPr lang="de-DE" sz="1800" i="1" u="sng" dirty="0" smtClean="0"/>
              <a:t>[Zweite Phase:</a:t>
            </a:r>
            <a:r>
              <a:rPr lang="de-DE" sz="1800" u="sng" dirty="0" smtClean="0"/>
              <a:t> </a:t>
            </a:r>
          </a:p>
          <a:p>
            <a:pPr marL="0" indent="0">
              <a:buNone/>
            </a:pPr>
            <a:r>
              <a:rPr lang="de-DE" sz="1800" u="sng" dirty="0" smtClean="0"/>
              <a:t>Gegenwart/Moderne – Entfremdung von Mensch und Natur, Entstehung des Selbstbewusstseins – Dominanz des Verstandes]</a:t>
            </a:r>
          </a:p>
          <a:p>
            <a:pPr marL="0" indent="0">
              <a:buNone/>
            </a:pPr>
            <a:r>
              <a:rPr lang="de-DE" sz="1800" i="1" dirty="0" smtClean="0"/>
              <a:t>Dritte Phase:</a:t>
            </a:r>
            <a:r>
              <a:rPr lang="de-DE" sz="1800" dirty="0" smtClean="0"/>
              <a:t> </a:t>
            </a:r>
          </a:p>
          <a:p>
            <a:pPr marL="0" indent="0">
              <a:buNone/>
            </a:pPr>
            <a:r>
              <a:rPr lang="de-DE" sz="1800" dirty="0" smtClean="0"/>
              <a:t>„absolute</a:t>
            </a:r>
            <a:r>
              <a:rPr lang="de-DE" sz="1800" smtClean="0"/>
              <a:t>“/“geistige „ Gegenwart </a:t>
            </a:r>
            <a:r>
              <a:rPr lang="de-DE" sz="1800" dirty="0" smtClean="0"/>
              <a:t>– reflektierte Einheit von Mensch und Natur – ganzheitliches Menschenbild, Dominanz des Gefühls</a:t>
            </a:r>
          </a:p>
          <a:p>
            <a:pPr marL="342900" indent="-342900">
              <a:buAutoNum type="arabicPeriod"/>
            </a:pPr>
            <a:endParaRPr lang="de-DE" sz="1800" dirty="0"/>
          </a:p>
        </p:txBody>
      </p:sp>
      <p:sp>
        <p:nvSpPr>
          <p:cNvPr id="12" name="Inhaltsplatzhalter 11"/>
          <p:cNvSpPr>
            <a:spLocks noGrp="1"/>
          </p:cNvSpPr>
          <p:nvPr>
            <p:ph sz="half" idx="2"/>
          </p:nvPr>
        </p:nvSpPr>
        <p:spPr>
          <a:xfrm>
            <a:off x="4800600" y="1371600"/>
            <a:ext cx="4038600" cy="5009728"/>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marL="0" indent="0">
              <a:buNone/>
            </a:pPr>
            <a:r>
              <a:rPr lang="de-DE" sz="1800" b="1" dirty="0" smtClean="0"/>
              <a:t>Drei Geburten </a:t>
            </a:r>
            <a:br>
              <a:rPr lang="de-DE" sz="1800" b="1" dirty="0" smtClean="0"/>
            </a:br>
            <a:r>
              <a:rPr lang="de-DE" sz="1800" dirty="0" smtClean="0"/>
              <a:t>(Böhme: </a:t>
            </a:r>
            <a:r>
              <a:rPr lang="de-DE" sz="1800" i="1" dirty="0" smtClean="0"/>
              <a:t>Aurora, </a:t>
            </a:r>
            <a:r>
              <a:rPr lang="de-DE" sz="1800" dirty="0" smtClean="0"/>
              <a:t>1612)</a:t>
            </a:r>
          </a:p>
          <a:p>
            <a:pPr marL="0" indent="0">
              <a:buNone/>
            </a:pPr>
            <a:endParaRPr lang="de-DE" sz="1800" i="1" dirty="0" smtClean="0"/>
          </a:p>
          <a:p>
            <a:pPr marL="0" indent="0">
              <a:buNone/>
            </a:pPr>
            <a:r>
              <a:rPr lang="de-DE" sz="1800" i="1" dirty="0" smtClean="0"/>
              <a:t>Erste Geburt:</a:t>
            </a:r>
          </a:p>
          <a:p>
            <a:pPr marL="0" indent="0">
              <a:buNone/>
            </a:pPr>
            <a:r>
              <a:rPr lang="de-DE" sz="1800" dirty="0" smtClean="0"/>
              <a:t>Erdenwelt – </a:t>
            </a:r>
            <a:r>
              <a:rPr lang="de-DE" sz="1800" dirty="0" err="1" smtClean="0"/>
              <a:t>elementischer</a:t>
            </a:r>
            <a:r>
              <a:rPr lang="de-DE" sz="1800" dirty="0" smtClean="0"/>
              <a:t> Leib – Sinnlichkeit</a:t>
            </a:r>
          </a:p>
          <a:p>
            <a:pPr marL="0" indent="0">
              <a:buNone/>
            </a:pPr>
            <a:r>
              <a:rPr lang="de-DE" sz="1800" i="1" dirty="0" smtClean="0"/>
              <a:t>Zweite Geburt:</a:t>
            </a:r>
          </a:p>
          <a:p>
            <a:pPr marL="0" indent="0">
              <a:buNone/>
            </a:pPr>
            <a:r>
              <a:rPr lang="de-DE" sz="1800" dirty="0" smtClean="0"/>
              <a:t>Sternenwelt – siderischer/Astralleib – Verstand</a:t>
            </a:r>
          </a:p>
          <a:p>
            <a:pPr marL="0" indent="0">
              <a:buNone/>
            </a:pPr>
            <a:r>
              <a:rPr lang="de-DE" sz="1800" i="1" u="sng" dirty="0" smtClean="0"/>
              <a:t>[Dritte Geburt:</a:t>
            </a:r>
          </a:p>
          <a:p>
            <a:pPr marL="0" indent="0">
              <a:buNone/>
            </a:pPr>
            <a:r>
              <a:rPr lang="de-DE" sz="1800" u="sng" dirty="0" smtClean="0"/>
              <a:t>Göttlicher Himmel – animalische Seele – Glauben]</a:t>
            </a:r>
          </a:p>
          <a:p>
            <a:pPr marL="0" indent="0">
              <a:buNone/>
            </a:pPr>
            <a:endParaRPr lang="de-DE" sz="1800" dirty="0" smtClean="0"/>
          </a:p>
          <a:p>
            <a:pPr marL="0" indent="0">
              <a:buNone/>
            </a:pPr>
            <a:r>
              <a:rPr lang="de-DE" sz="1800" dirty="0" smtClean="0"/>
              <a:t>„</a:t>
            </a:r>
            <a:r>
              <a:rPr lang="de-DE" sz="1800" dirty="0"/>
              <a:t>Denn ein jeder Mensch, der selig werden will, muß mit seinen instehenden Geburten wie die ganze Gottheit mit allen drei Geburten in dieser Welt </a:t>
            </a:r>
            <a:r>
              <a:rPr lang="de-DE" sz="1800" dirty="0" smtClean="0"/>
              <a:t>sein“</a:t>
            </a:r>
            <a:endParaRPr lang="de-DE" sz="1800" dirty="0"/>
          </a:p>
        </p:txBody>
      </p:sp>
    </p:spTree>
    <p:extLst>
      <p:ext uri="{BB962C8B-B14F-4D97-AF65-F5344CB8AC3E}">
        <p14:creationId xmlns:p14="http://schemas.microsoft.com/office/powerpoint/2010/main" val="33145005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b="1" dirty="0" smtClean="0"/>
              <a:t>Die Vermählung der Jahreszeiten</a:t>
            </a:r>
            <a:endParaRPr lang="de-DE" sz="2400" b="1" dirty="0"/>
          </a:p>
        </p:txBody>
      </p:sp>
      <p:sp>
        <p:nvSpPr>
          <p:cNvPr id="3" name="Foliennummernplatzhalter 2"/>
          <p:cNvSpPr>
            <a:spLocks noGrp="1"/>
          </p:cNvSpPr>
          <p:nvPr>
            <p:ph type="sldNum" sz="quarter" idx="12"/>
          </p:nvPr>
        </p:nvSpPr>
        <p:spPr/>
        <p:txBody>
          <a:bodyPr/>
          <a:lstStyle/>
          <a:p>
            <a:fld id="{FBA107BF-76C0-410B-BC9E-E442F9BC6ED6}" type="slidenum">
              <a:rPr lang="de-DE" smtClean="0"/>
              <a:t>13</a:t>
            </a:fld>
            <a:endParaRPr lang="de-DE"/>
          </a:p>
        </p:txBody>
      </p:sp>
      <p:sp>
        <p:nvSpPr>
          <p:cNvPr id="4" name="Inhaltsplatzhalter 3"/>
          <p:cNvSpPr>
            <a:spLocks noGrp="1"/>
          </p:cNvSpPr>
          <p:nvPr>
            <p:ph sz="quarter" idx="1"/>
          </p:nvPr>
        </p:nvSpPr>
        <p:spPr>
          <a:xfrm>
            <a:off x="1043608" y="1988840"/>
            <a:ext cx="7056784" cy="3816424"/>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marL="0" indent="0">
              <a:buNone/>
            </a:pPr>
            <a:endParaRPr lang="de-DE" dirty="0"/>
          </a:p>
          <a:p>
            <a:pPr marL="0" indent="0">
              <a:buNone/>
            </a:pPr>
            <a:r>
              <a:rPr lang="de-DE" sz="1900" dirty="0" smtClean="0"/>
              <a:t>Edda</a:t>
            </a:r>
            <a:r>
              <a:rPr lang="de-DE" sz="1900" dirty="0"/>
              <a:t>, sagte der König, was ist des liebenden </a:t>
            </a:r>
            <a:r>
              <a:rPr lang="de-DE" sz="1900" dirty="0" smtClean="0"/>
              <a:t>Herzens</a:t>
            </a:r>
          </a:p>
          <a:p>
            <a:pPr marL="0" indent="0">
              <a:buNone/>
            </a:pPr>
            <a:r>
              <a:rPr lang="de-DE" sz="1900" dirty="0" smtClean="0"/>
              <a:t>Innigster </a:t>
            </a:r>
            <a:r>
              <a:rPr lang="de-DE" sz="1900" dirty="0"/>
              <a:t>Wunsch? was ist ihm der </a:t>
            </a:r>
            <a:r>
              <a:rPr lang="de-DE" sz="1900" dirty="0" err="1"/>
              <a:t>unsäglichste</a:t>
            </a:r>
            <a:r>
              <a:rPr lang="de-DE" sz="1900" dirty="0"/>
              <a:t> Schmerz?</a:t>
            </a:r>
          </a:p>
          <a:p>
            <a:pPr marL="0" indent="0">
              <a:buNone/>
            </a:pPr>
            <a:r>
              <a:rPr lang="de-DE" sz="1900" dirty="0" smtClean="0"/>
              <a:t>Sag </a:t>
            </a:r>
            <a:r>
              <a:rPr lang="de-DE" sz="1900" dirty="0"/>
              <a:t>es, wir wollen ihm helfen, die Macht ist unser, und </a:t>
            </a:r>
            <a:r>
              <a:rPr lang="de-DE" sz="1900" dirty="0" smtClean="0"/>
              <a:t>herrlich</a:t>
            </a:r>
          </a:p>
          <a:p>
            <a:pPr marL="0" indent="0">
              <a:buNone/>
            </a:pPr>
            <a:r>
              <a:rPr lang="de-DE" sz="1900" dirty="0" smtClean="0"/>
              <a:t>Werde </a:t>
            </a:r>
            <a:r>
              <a:rPr lang="de-DE" sz="1900" dirty="0"/>
              <a:t>die Zeit, nun du wieder den Himmel beglückst.</a:t>
            </a:r>
          </a:p>
          <a:p>
            <a:pPr marL="0" indent="0">
              <a:buNone/>
            </a:pPr>
            <a:r>
              <a:rPr lang="de-DE" sz="1900" dirty="0" smtClean="0"/>
              <a:t>Wären </a:t>
            </a:r>
            <a:r>
              <a:rPr lang="de-DE" sz="1900" dirty="0"/>
              <a:t>die Zeiten nicht so ungesellig, verbände</a:t>
            </a:r>
          </a:p>
          <a:p>
            <a:pPr marL="0" indent="0">
              <a:buNone/>
            </a:pPr>
            <a:r>
              <a:rPr lang="de-DE" sz="1900" dirty="0" smtClean="0"/>
              <a:t>Zukunft </a:t>
            </a:r>
            <a:r>
              <a:rPr lang="de-DE" sz="1900" dirty="0"/>
              <a:t>mit Gegenwart und mit Vergangenheit sich,</a:t>
            </a:r>
          </a:p>
          <a:p>
            <a:pPr marL="0" indent="0">
              <a:buNone/>
            </a:pPr>
            <a:r>
              <a:rPr lang="de-DE" sz="1900" dirty="0" smtClean="0"/>
              <a:t>Schlösse </a:t>
            </a:r>
            <a:r>
              <a:rPr lang="de-DE" sz="1900" dirty="0"/>
              <a:t>Frühling sich an den Herbst, und Sommer an </a:t>
            </a:r>
            <a:r>
              <a:rPr lang="de-DE" sz="1900" dirty="0" smtClean="0"/>
              <a:t>Winter,</a:t>
            </a:r>
          </a:p>
          <a:p>
            <a:pPr marL="0" indent="0">
              <a:buNone/>
            </a:pPr>
            <a:r>
              <a:rPr lang="de-DE" sz="1900" dirty="0" smtClean="0"/>
              <a:t>Wäre </a:t>
            </a:r>
            <a:r>
              <a:rPr lang="de-DE" sz="1900" dirty="0"/>
              <a:t>zu spielenden Ernst Jugend mit Alter gepaart:</a:t>
            </a:r>
          </a:p>
          <a:p>
            <a:pPr marL="0" indent="0">
              <a:buNone/>
            </a:pPr>
            <a:r>
              <a:rPr lang="de-DE" sz="1900" dirty="0" smtClean="0"/>
              <a:t>Dann </a:t>
            </a:r>
            <a:r>
              <a:rPr lang="de-DE" sz="1900" dirty="0"/>
              <a:t>mein süßer Gemahl versiegte die Quelle der </a:t>
            </a:r>
            <a:r>
              <a:rPr lang="de-DE" sz="1900" dirty="0" smtClean="0"/>
              <a:t>Schmerzen,</a:t>
            </a:r>
          </a:p>
          <a:p>
            <a:pPr marL="0" indent="0">
              <a:buNone/>
            </a:pPr>
            <a:r>
              <a:rPr lang="de-DE" sz="1900" dirty="0" smtClean="0"/>
              <a:t>Aller </a:t>
            </a:r>
            <a:r>
              <a:rPr lang="de-DE" sz="1900" dirty="0"/>
              <a:t>Empfindungen Wunsch wäre dem Herzen gewährt.</a:t>
            </a:r>
          </a:p>
          <a:p>
            <a:pPr marL="0" indent="0" hangingPunct="0">
              <a:buNone/>
            </a:pPr>
            <a:r>
              <a:rPr lang="de-DE" sz="1900" dirty="0"/>
              <a:t> </a:t>
            </a:r>
          </a:p>
        </p:txBody>
      </p:sp>
    </p:spTree>
    <p:extLst>
      <p:ext uri="{BB962C8B-B14F-4D97-AF65-F5344CB8AC3E}">
        <p14:creationId xmlns:p14="http://schemas.microsoft.com/office/powerpoint/2010/main" val="15255644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Cronus">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ronu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ronus">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1011</Words>
  <Application>Microsoft Office PowerPoint</Application>
  <PresentationFormat>Bildschirmpräsentation (4:3)</PresentationFormat>
  <Paragraphs>185</Paragraphs>
  <Slides>13</Slides>
  <Notes>0</Notes>
  <HiddenSlides>0</HiddenSlides>
  <MMClips>0</MMClips>
  <ScaleCrop>false</ScaleCrop>
  <HeadingPairs>
    <vt:vector size="4" baseType="variant">
      <vt:variant>
        <vt:lpstr>Design</vt:lpstr>
      </vt:variant>
      <vt:variant>
        <vt:i4>1</vt:i4>
      </vt:variant>
      <vt:variant>
        <vt:lpstr>Folientitel</vt:lpstr>
      </vt:variant>
      <vt:variant>
        <vt:i4>13</vt:i4>
      </vt:variant>
    </vt:vector>
  </HeadingPairs>
  <TitlesOfParts>
    <vt:vector size="14" baseType="lpstr">
      <vt:lpstr>Cronus</vt:lpstr>
      <vt:lpstr>„Es hatte nun die Zeit ihr Recht verloren“ – Zeit und Poesie in Novalis‘ Astralis-Gedicht.  Tagung „Erfahrungswandel. Zur Problemgeschichte der  Verzeitlichung am Anfang der Moderne“ Jena, 14.-16.September 2011 </vt:lpstr>
      <vt:lpstr>Blüthenstaub-Fragment Nr. 109</vt:lpstr>
      <vt:lpstr>Die Lehrlinge zu Sais (1798)</vt:lpstr>
      <vt:lpstr>Die Lehrlinge zu Sais (1798)</vt:lpstr>
      <vt:lpstr>Die Lehrlinge zu Sais (1798)</vt:lpstr>
      <vt:lpstr>Allgemeines Brouillon (1798/99)</vt:lpstr>
      <vt:lpstr>Allgemeines Brouillon (1798/99)</vt:lpstr>
      <vt:lpstr>Jakob Böhme, Die drei Geburten</vt:lpstr>
      <vt:lpstr>  Astralis (aus: Heinrich von Ofterdingen,  Zweiter Theil: Die Erfüllung.Das Kloster, oder der Vorhof. </vt:lpstr>
      <vt:lpstr>Astralis (aus: Heinrich von Ofterdingen, Zweiter Theil: Die Erfüllung. Das Kloster, oder der Vorhof. </vt:lpstr>
      <vt:lpstr>Blüthenstaub-Fragment Nr. 14</vt:lpstr>
      <vt:lpstr>Triadisches Geschichtsmodell vs. dreifache Geburt  (Jakob Böhme)</vt:lpstr>
      <vt:lpstr>Die Vermählung der Jahreszeiten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 hatte nun die Zeit ihr Recht verloren“ – Zeit und Poesie in Novalis‘ Astralis-Gedicht.   </dc:title>
  <dc:creator>jutta</dc:creator>
  <cp:lastModifiedBy>jutta</cp:lastModifiedBy>
  <cp:revision>44</cp:revision>
  <dcterms:created xsi:type="dcterms:W3CDTF">2011-09-05T08:40:24Z</dcterms:created>
  <dcterms:modified xsi:type="dcterms:W3CDTF">2011-09-13T07:22:23Z</dcterms:modified>
</cp:coreProperties>
</file>