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3" r:id="rId7"/>
    <p:sldId id="264" r:id="rId8"/>
    <p:sldId id="269" r:id="rId9"/>
    <p:sldId id="270" r:id="rId10"/>
    <p:sldId id="260" r:id="rId11"/>
    <p:sldId id="265" r:id="rId12"/>
    <p:sldId id="272" r:id="rId13"/>
    <p:sldId id="271" r:id="rId14"/>
    <p:sldId id="273" r:id="rId15"/>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29" d="100"/>
          <a:sy n="129" d="100"/>
        </p:scale>
        <p:origin x="138"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BFC4AC-59DD-44F7-ADC0-D1D9398F05D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83473E2-737A-46DE-9317-784D7F8E27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03A46DA-8421-4AE3-92B1-4FE52441B33A}"/>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5" name="Fußzeilenplatzhalter 4">
            <a:extLst>
              <a:ext uri="{FF2B5EF4-FFF2-40B4-BE49-F238E27FC236}">
                <a16:creationId xmlns:a16="http://schemas.microsoft.com/office/drawing/2014/main" id="{8AA3A897-9591-445D-8C9E-52B20327F36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67191C-EBBD-4D1A-8367-98D20196C788}"/>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22795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64B76A-C9F6-4A88-AEC5-C54150960B9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165F086-9309-4135-8C62-20319C13D78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5CD0A5B-1945-4F47-BA5E-9B64295C9CF7}"/>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5" name="Fußzeilenplatzhalter 4">
            <a:extLst>
              <a:ext uri="{FF2B5EF4-FFF2-40B4-BE49-F238E27FC236}">
                <a16:creationId xmlns:a16="http://schemas.microsoft.com/office/drawing/2014/main" id="{FEFD16E0-F7F5-4D71-A067-2ACB6EE5268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F044FD6-70EE-4A75-BEFB-2C8D94F3AB26}"/>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345985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689547-AAF2-4E52-ABA2-B54010ED59D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6A212EF-490B-4528-AB81-14F54A1B02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76B793D-A885-4645-8124-D56D3853B496}"/>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5" name="Fußzeilenplatzhalter 4">
            <a:extLst>
              <a:ext uri="{FF2B5EF4-FFF2-40B4-BE49-F238E27FC236}">
                <a16:creationId xmlns:a16="http://schemas.microsoft.com/office/drawing/2014/main" id="{257FE5B8-E819-49DA-B7E9-5B4B3C00EA3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CE51C36-65D3-4F84-8544-380AE46A1C03}"/>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1060290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8C5CA5-E283-46C4-A3CA-B452191623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E91F3D9-45C4-482D-A33D-2C2FBB303E7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B95D3B6-9387-413F-A9D9-6F5C1B0AB74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459037C-8366-4E78-AE2F-0AE210EC8609}"/>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6" name="Fußzeilenplatzhalter 5">
            <a:extLst>
              <a:ext uri="{FF2B5EF4-FFF2-40B4-BE49-F238E27FC236}">
                <a16:creationId xmlns:a16="http://schemas.microsoft.com/office/drawing/2014/main" id="{4EA806D9-EE65-4F00-8C61-11F94DC566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C5837CD-2730-441B-96D6-F994ED394C04}"/>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4093414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8EFF9A-B33A-4964-84BC-52E06B5E375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6C7F636-1768-43EA-A7E0-296EE1FB5F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F1F51F7-0C47-44E0-9134-1C09C102C73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049397D1-9E96-442D-AB9F-42F312E7BC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ED7BC37-304E-427A-8A1C-8C589835BF8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28261E5-8DE8-44F5-9105-12841757E562}"/>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8" name="Fußzeilenplatzhalter 7">
            <a:extLst>
              <a:ext uri="{FF2B5EF4-FFF2-40B4-BE49-F238E27FC236}">
                <a16:creationId xmlns:a16="http://schemas.microsoft.com/office/drawing/2014/main" id="{2FD25C5E-D25F-41D5-9459-9CE97E7FD6D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DFCFB37-75A0-48BF-B82D-E35295F9CB4A}"/>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72835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97850B-929F-453C-BBAD-13A7712FEEF6}"/>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F18B809-CAA4-4778-99D1-FC2AFCD0A57D}"/>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4" name="Fußzeilenplatzhalter 3">
            <a:extLst>
              <a:ext uri="{FF2B5EF4-FFF2-40B4-BE49-F238E27FC236}">
                <a16:creationId xmlns:a16="http://schemas.microsoft.com/office/drawing/2014/main" id="{080801BD-962F-428C-A2A6-679C62E80B0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9CEB861-5F16-446F-A718-0479F8BC0A64}"/>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58047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DDA7632-0770-44A8-BF1E-8005F1B5A8AC}"/>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3" name="Fußzeilenplatzhalter 2">
            <a:extLst>
              <a:ext uri="{FF2B5EF4-FFF2-40B4-BE49-F238E27FC236}">
                <a16:creationId xmlns:a16="http://schemas.microsoft.com/office/drawing/2014/main" id="{F76CD552-1113-47FE-BFA9-50838C869EE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CB06FF7-0B9A-41D8-BB7D-FA89FA58FC0F}"/>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3592799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441F6F-C1F0-4998-9A2D-C8B2E5ECE7F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B51B8EE-89FE-4364-B27D-832BF5E6D7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104215BF-588B-4BCC-9ECD-6DBE5C076A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621BD64-A715-42F3-84FB-ECCA38039619}"/>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6" name="Fußzeilenplatzhalter 5">
            <a:extLst>
              <a:ext uri="{FF2B5EF4-FFF2-40B4-BE49-F238E27FC236}">
                <a16:creationId xmlns:a16="http://schemas.microsoft.com/office/drawing/2014/main" id="{9B08B3BB-01C9-4A27-AC6E-D14AD8B7FA9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46324A1-C31E-4C0C-A72F-3B5937706BB5}"/>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2037228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28A5E4-B338-443B-B9D0-6D6377BB2D8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83E8287-CEBD-4324-A517-BBB27900C2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BC116A12-3DAA-4DE2-A432-55AD124E2D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F0D9836-98D8-4A9A-AF42-EF7A5D492E01}"/>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6" name="Fußzeilenplatzhalter 5">
            <a:extLst>
              <a:ext uri="{FF2B5EF4-FFF2-40B4-BE49-F238E27FC236}">
                <a16:creationId xmlns:a16="http://schemas.microsoft.com/office/drawing/2014/main" id="{1A4B6F22-2987-4CD3-94A8-9E2B38C9450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31A7343-9B6C-4F0B-95B6-C11EB4176E35}"/>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3664643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700A9-7FCC-4672-BE09-7F4CBCCA06B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26C949E-340E-4050-B88A-BC043459097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5FF4026-F3F5-44D6-9EE2-F802C1A65900}"/>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5" name="Fußzeilenplatzhalter 4">
            <a:extLst>
              <a:ext uri="{FF2B5EF4-FFF2-40B4-BE49-F238E27FC236}">
                <a16:creationId xmlns:a16="http://schemas.microsoft.com/office/drawing/2014/main" id="{2428224B-D26D-40EC-9FAB-50C5A6FF0C5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23B4627-E79D-45C7-9E00-E4512FCC1298}"/>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2632596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FD30533-1BC2-4610-BADB-20D9D2366F32}"/>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13CA726-4FE5-462B-B7AC-D294777750D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B0B51C5-193A-4602-8E17-1732BE02C93D}"/>
              </a:ext>
            </a:extLst>
          </p:cNvPr>
          <p:cNvSpPr>
            <a:spLocks noGrp="1"/>
          </p:cNvSpPr>
          <p:nvPr>
            <p:ph type="dt" sz="half" idx="10"/>
          </p:nvPr>
        </p:nvSpPr>
        <p:spPr/>
        <p:txBody>
          <a:bodyPr/>
          <a:lstStyle/>
          <a:p>
            <a:fld id="{F6E22F97-FD20-4D5F-9CAD-0630A5A3753C}" type="datetimeFigureOut">
              <a:rPr lang="de-DE" smtClean="0"/>
              <a:t>23.06.2019</a:t>
            </a:fld>
            <a:endParaRPr lang="de-DE"/>
          </a:p>
        </p:txBody>
      </p:sp>
      <p:sp>
        <p:nvSpPr>
          <p:cNvPr id="5" name="Fußzeilenplatzhalter 4">
            <a:extLst>
              <a:ext uri="{FF2B5EF4-FFF2-40B4-BE49-F238E27FC236}">
                <a16:creationId xmlns:a16="http://schemas.microsoft.com/office/drawing/2014/main" id="{30F0ADFF-0A7A-4A1A-A85B-C0B0FB7C6B2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F9577CD-7EFE-4725-BD97-1456C484AA6C}"/>
              </a:ext>
            </a:extLst>
          </p:cNvPr>
          <p:cNvSpPr>
            <a:spLocks noGrp="1"/>
          </p:cNvSpPr>
          <p:nvPr>
            <p:ph type="sldNum" sz="quarter" idx="12"/>
          </p:nvPr>
        </p:nvSpPr>
        <p:spPr/>
        <p:txBody>
          <a:bodyPr/>
          <a:lstStyle/>
          <a:p>
            <a:fld id="{609D4969-7416-4BDF-847F-E62B12C3FD5A}" type="slidenum">
              <a:rPr lang="de-DE" smtClean="0"/>
              <a:t>‹Nr.›</a:t>
            </a:fld>
            <a:endParaRPr lang="de-DE"/>
          </a:p>
        </p:txBody>
      </p:sp>
    </p:spTree>
    <p:extLst>
      <p:ext uri="{BB962C8B-B14F-4D97-AF65-F5344CB8AC3E}">
        <p14:creationId xmlns:p14="http://schemas.microsoft.com/office/powerpoint/2010/main" val="2394930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D8CCF81-3CA7-4803-9A0E-67614DFD67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F2A9FB2A-4226-49A9-813C-DF90057CCE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20E57C5-E874-4CAC-A143-CCA880361E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E22F97-FD20-4D5F-9CAD-0630A5A3753C}" type="datetimeFigureOut">
              <a:rPr lang="de-DE" smtClean="0"/>
              <a:t>23.06.2019</a:t>
            </a:fld>
            <a:endParaRPr lang="de-DE"/>
          </a:p>
        </p:txBody>
      </p:sp>
      <p:sp>
        <p:nvSpPr>
          <p:cNvPr id="5" name="Fußzeilenplatzhalter 4">
            <a:extLst>
              <a:ext uri="{FF2B5EF4-FFF2-40B4-BE49-F238E27FC236}">
                <a16:creationId xmlns:a16="http://schemas.microsoft.com/office/drawing/2014/main" id="{928AF7D2-E684-4EF4-BB51-5AF8CC138C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5DABC12-9AF5-42F4-82C3-E13C78BBB8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9D4969-7416-4BDF-847F-E62B12C3FD5A}" type="slidenum">
              <a:rPr lang="de-DE" smtClean="0"/>
              <a:t>‹Nr.›</a:t>
            </a:fld>
            <a:endParaRPr lang="de-DE"/>
          </a:p>
        </p:txBody>
      </p:sp>
    </p:spTree>
    <p:extLst>
      <p:ext uri="{BB962C8B-B14F-4D97-AF65-F5344CB8AC3E}">
        <p14:creationId xmlns:p14="http://schemas.microsoft.com/office/powerpoint/2010/main" val="393374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82CC942D-5AA7-4BF2-A075-F79A84661AEF}"/>
              </a:ext>
            </a:extLst>
          </p:cNvPr>
          <p:cNvSpPr>
            <a:spLocks noGrp="1"/>
          </p:cNvSpPr>
          <p:nvPr>
            <p:ph type="ctrTitle"/>
          </p:nvPr>
        </p:nvSpPr>
        <p:spPr>
          <a:xfrm>
            <a:off x="2188679" y="592310"/>
            <a:ext cx="8450746" cy="1177580"/>
          </a:xfrm>
        </p:spPr>
        <p:txBody>
          <a:bodyPr>
            <a:normAutofit/>
          </a:bodyPr>
          <a:lstStyle/>
          <a:p>
            <a:r>
              <a:rPr lang="de-DE" sz="2800" b="1" dirty="0">
                <a:latin typeface="Book Antiqua" panose="02040602050305030304" pitchFamily="18" charset="0"/>
              </a:rPr>
              <a:t>Neukonzeption für das </a:t>
            </a:r>
            <a:r>
              <a:rPr lang="de-DE" sz="2800" b="1" dirty="0" err="1">
                <a:latin typeface="Book Antiqua" panose="02040602050305030304" pitchFamily="18" charset="0"/>
              </a:rPr>
              <a:t>Wielandgut</a:t>
            </a:r>
            <a:r>
              <a:rPr lang="de-DE" sz="2800" b="1" dirty="0">
                <a:latin typeface="Book Antiqua" panose="02040602050305030304" pitchFamily="18" charset="0"/>
              </a:rPr>
              <a:t> Oßmannstedt</a:t>
            </a:r>
          </a:p>
        </p:txBody>
      </p:sp>
      <p:sp>
        <p:nvSpPr>
          <p:cNvPr id="8" name="Untertitel 7">
            <a:extLst>
              <a:ext uri="{FF2B5EF4-FFF2-40B4-BE49-F238E27FC236}">
                <a16:creationId xmlns:a16="http://schemas.microsoft.com/office/drawing/2014/main" id="{BF2ABFC9-A063-49DF-98BB-729A9672FE3E}"/>
              </a:ext>
            </a:extLst>
          </p:cNvPr>
          <p:cNvSpPr>
            <a:spLocks noGrp="1"/>
          </p:cNvSpPr>
          <p:nvPr>
            <p:ph type="subTitle" idx="1"/>
          </p:nvPr>
        </p:nvSpPr>
        <p:spPr>
          <a:xfrm>
            <a:off x="3095625" y="1992486"/>
            <a:ext cx="6000750" cy="826914"/>
          </a:xfrm>
        </p:spPr>
        <p:txBody>
          <a:bodyPr>
            <a:normAutofit/>
          </a:bodyPr>
          <a:lstStyle/>
          <a:p>
            <a:r>
              <a:rPr lang="de-DE" sz="1800" dirty="0">
                <a:latin typeface="Book Antiqua" panose="02040602050305030304" pitchFamily="18" charset="0"/>
              </a:rPr>
              <a:t>Präsentation Jutta Heinz, </a:t>
            </a:r>
            <a:br>
              <a:rPr lang="de-DE" sz="1800" dirty="0">
                <a:latin typeface="Book Antiqua" panose="02040602050305030304" pitchFamily="18" charset="0"/>
              </a:rPr>
            </a:br>
            <a:r>
              <a:rPr lang="de-DE" sz="1800" dirty="0">
                <a:latin typeface="Book Antiqua" panose="02040602050305030304" pitchFamily="18" charset="0"/>
              </a:rPr>
              <a:t>Klassik Stiftung Weimar, 25. Juni 2019 </a:t>
            </a:r>
          </a:p>
        </p:txBody>
      </p:sp>
      <p:pic>
        <p:nvPicPr>
          <p:cNvPr id="10" name="Grafik 9">
            <a:extLst>
              <a:ext uri="{FF2B5EF4-FFF2-40B4-BE49-F238E27FC236}">
                <a16:creationId xmlns:a16="http://schemas.microsoft.com/office/drawing/2014/main" id="{03C75ED1-A068-4498-AF61-6E37727D4D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9064"/>
            <a:ext cx="12192000" cy="3678936"/>
          </a:xfrm>
          <a:prstGeom prst="rect">
            <a:avLst/>
          </a:prstGeom>
        </p:spPr>
      </p:pic>
    </p:spTree>
    <p:extLst>
      <p:ext uri="{BB962C8B-B14F-4D97-AF65-F5344CB8AC3E}">
        <p14:creationId xmlns:p14="http://schemas.microsoft.com/office/powerpoint/2010/main" val="3293598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73B438-D956-46FF-ACCC-D650E0B7E328}"/>
              </a:ext>
            </a:extLst>
          </p:cNvPr>
          <p:cNvSpPr>
            <a:spLocks noGrp="1"/>
          </p:cNvSpPr>
          <p:nvPr>
            <p:ph type="title"/>
          </p:nvPr>
        </p:nvSpPr>
        <p:spPr/>
        <p:txBody>
          <a:bodyPr>
            <a:normAutofit/>
          </a:bodyPr>
          <a:lstStyle/>
          <a:p>
            <a:pPr algn="ctr"/>
            <a:r>
              <a:rPr lang="de-DE" sz="2400" b="1" dirty="0">
                <a:latin typeface="Book Antiqua" panose="02040602050305030304" pitchFamily="18" charset="0"/>
              </a:rPr>
              <a:t>„Ein bisschen wenig“. Anti-radikale Vorüberlegungen</a:t>
            </a:r>
          </a:p>
        </p:txBody>
      </p:sp>
      <p:sp>
        <p:nvSpPr>
          <p:cNvPr id="3" name="Inhaltsplatzhalter 2">
            <a:extLst>
              <a:ext uri="{FF2B5EF4-FFF2-40B4-BE49-F238E27FC236}">
                <a16:creationId xmlns:a16="http://schemas.microsoft.com/office/drawing/2014/main" id="{A49BBD8F-EEBC-46CB-AB13-7FCBE8EAE9EB}"/>
              </a:ext>
            </a:extLst>
          </p:cNvPr>
          <p:cNvSpPr>
            <a:spLocks noGrp="1"/>
          </p:cNvSpPr>
          <p:nvPr>
            <p:ph idx="1"/>
          </p:nvPr>
        </p:nvSpPr>
        <p:spPr>
          <a:xfrm>
            <a:off x="1400175" y="1543051"/>
            <a:ext cx="9858375" cy="1990724"/>
          </a:xfrm>
        </p:spPr>
        <p:txBody>
          <a:bodyPr>
            <a:normAutofit/>
          </a:bodyPr>
          <a:lstStyle/>
          <a:p>
            <a:r>
              <a:rPr lang="de-DE" sz="1600" dirty="0">
                <a:latin typeface="Book Antiqua" panose="02040602050305030304" pitchFamily="18" charset="0"/>
              </a:rPr>
              <a:t>Der</a:t>
            </a:r>
            <a:r>
              <a:rPr lang="de-DE" sz="1600" b="1" dirty="0">
                <a:latin typeface="Book Antiqua" panose="02040602050305030304" pitchFamily="18" charset="0"/>
              </a:rPr>
              <a:t> Besucher </a:t>
            </a:r>
            <a:r>
              <a:rPr lang="de-DE" sz="1600" dirty="0">
                <a:latin typeface="Book Antiqua" panose="02040602050305030304" pitchFamily="18" charset="0"/>
              </a:rPr>
              <a:t>steht im </a:t>
            </a:r>
            <a:r>
              <a:rPr lang="de-DE" sz="1600" b="1" dirty="0">
                <a:latin typeface="Book Antiqua" panose="02040602050305030304" pitchFamily="18" charset="0"/>
              </a:rPr>
              <a:t>Mittelpunkt!</a:t>
            </a:r>
          </a:p>
          <a:p>
            <a:r>
              <a:rPr lang="de-DE" sz="1600" b="1" dirty="0">
                <a:latin typeface="Book Antiqua" panose="02040602050305030304" pitchFamily="18" charset="0"/>
              </a:rPr>
              <a:t>Menschen</a:t>
            </a:r>
            <a:r>
              <a:rPr lang="de-DE" sz="1600" dirty="0">
                <a:latin typeface="Book Antiqua" panose="02040602050305030304" pitchFamily="18" charset="0"/>
              </a:rPr>
              <a:t> interessieren sich für </a:t>
            </a:r>
            <a:r>
              <a:rPr lang="de-DE" sz="1600" b="1" dirty="0">
                <a:latin typeface="Book Antiqua" panose="02040602050305030304" pitchFamily="18" charset="0"/>
              </a:rPr>
              <a:t>Menschen</a:t>
            </a:r>
            <a:r>
              <a:rPr lang="de-DE" sz="1600" dirty="0">
                <a:latin typeface="Book Antiqua" panose="02040602050305030304" pitchFamily="18" charset="0"/>
              </a:rPr>
              <a:t>: </a:t>
            </a:r>
            <a:r>
              <a:rPr lang="de-DE" sz="1600" i="1" dirty="0">
                <a:latin typeface="Book Antiqua" panose="02040602050305030304" pitchFamily="18" charset="0"/>
              </a:rPr>
              <a:t>Der Autor lebt, sein Leben soll erlebbar gemacht werden</a:t>
            </a:r>
          </a:p>
          <a:p>
            <a:r>
              <a:rPr lang="de-DE" sz="1600" b="1" dirty="0">
                <a:latin typeface="Book Antiqua" panose="02040602050305030304" pitchFamily="18" charset="0"/>
              </a:rPr>
              <a:t>Texte</a:t>
            </a:r>
            <a:r>
              <a:rPr lang="de-DE" sz="1600" dirty="0">
                <a:latin typeface="Book Antiqua" panose="02040602050305030304" pitchFamily="18" charset="0"/>
              </a:rPr>
              <a:t> wollen </a:t>
            </a:r>
            <a:r>
              <a:rPr lang="de-DE" sz="1600" b="1" dirty="0">
                <a:latin typeface="Book Antiqua" panose="02040602050305030304" pitchFamily="18" charset="0"/>
              </a:rPr>
              <a:t>gelesen</a:t>
            </a:r>
            <a:r>
              <a:rPr lang="de-DE" sz="1600" dirty="0">
                <a:latin typeface="Book Antiqua" panose="02040602050305030304" pitchFamily="18" charset="0"/>
              </a:rPr>
              <a:t> und </a:t>
            </a:r>
            <a:r>
              <a:rPr lang="de-DE" sz="1600" b="1" dirty="0">
                <a:latin typeface="Book Antiqua" panose="02040602050305030304" pitchFamily="18" charset="0"/>
              </a:rPr>
              <a:t>verstanden</a:t>
            </a:r>
            <a:r>
              <a:rPr lang="de-DE" sz="1600" dirty="0">
                <a:latin typeface="Book Antiqua" panose="02040602050305030304" pitchFamily="18" charset="0"/>
              </a:rPr>
              <a:t> werden: </a:t>
            </a:r>
            <a:r>
              <a:rPr lang="de-DE" sz="1600" i="1" dirty="0">
                <a:latin typeface="Book Antiqua" panose="02040602050305030304" pitchFamily="18" charset="0"/>
              </a:rPr>
              <a:t>Seine Texte sollen lesbar gemacht werden</a:t>
            </a:r>
          </a:p>
          <a:p>
            <a:r>
              <a:rPr lang="de-DE" sz="1600" b="1" dirty="0">
                <a:latin typeface="Book Antiqua" panose="02040602050305030304" pitchFamily="18" charset="0"/>
              </a:rPr>
              <a:t>Objekte</a:t>
            </a:r>
            <a:r>
              <a:rPr lang="de-DE" sz="1600" dirty="0">
                <a:latin typeface="Book Antiqua" panose="02040602050305030304" pitchFamily="18" charset="0"/>
              </a:rPr>
              <a:t> haben eine </a:t>
            </a:r>
            <a:r>
              <a:rPr lang="de-DE" sz="1600" b="1" dirty="0">
                <a:latin typeface="Book Antiqua" panose="02040602050305030304" pitchFamily="18" charset="0"/>
              </a:rPr>
              <a:t>Geschichte</a:t>
            </a:r>
            <a:r>
              <a:rPr lang="de-DE" sz="1600" dirty="0">
                <a:latin typeface="Book Antiqua" panose="02040602050305030304" pitchFamily="18" charset="0"/>
              </a:rPr>
              <a:t>: </a:t>
            </a:r>
            <a:r>
              <a:rPr lang="de-DE" sz="1600" i="1" dirty="0">
                <a:latin typeface="Book Antiqua" panose="02040602050305030304" pitchFamily="18" charset="0"/>
              </a:rPr>
              <a:t>Sie kann erzählt werden. </a:t>
            </a:r>
          </a:p>
          <a:p>
            <a:endParaRPr lang="de-DE" sz="1600" dirty="0">
              <a:latin typeface="Book Antiqua" panose="02040602050305030304" pitchFamily="18" charset="0"/>
            </a:endParaRPr>
          </a:p>
          <a:p>
            <a:endParaRPr lang="de-DE" sz="1400" dirty="0">
              <a:latin typeface="Book Antiqua" panose="02040602050305030304" pitchFamily="18" charset="0"/>
            </a:endParaRPr>
          </a:p>
        </p:txBody>
      </p:sp>
      <p:pic>
        <p:nvPicPr>
          <p:cNvPr id="8" name="Grafik 7">
            <a:extLst>
              <a:ext uri="{FF2B5EF4-FFF2-40B4-BE49-F238E27FC236}">
                <a16:creationId xmlns:a16="http://schemas.microsoft.com/office/drawing/2014/main" id="{60C619E9-69AF-4898-9742-8A5BB8BBE5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90680"/>
            <a:ext cx="12192000" cy="2767320"/>
          </a:xfrm>
          <a:prstGeom prst="rect">
            <a:avLst/>
          </a:prstGeom>
        </p:spPr>
      </p:pic>
    </p:spTree>
    <p:extLst>
      <p:ext uri="{BB962C8B-B14F-4D97-AF65-F5344CB8AC3E}">
        <p14:creationId xmlns:p14="http://schemas.microsoft.com/office/powerpoint/2010/main" val="634414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67BAA-3F73-485D-95AD-F3C126E17609}"/>
              </a:ext>
            </a:extLst>
          </p:cNvPr>
          <p:cNvSpPr>
            <a:spLocks noGrp="1"/>
          </p:cNvSpPr>
          <p:nvPr>
            <p:ph type="title"/>
          </p:nvPr>
        </p:nvSpPr>
        <p:spPr>
          <a:xfrm>
            <a:off x="838200" y="365125"/>
            <a:ext cx="8286750" cy="1325563"/>
          </a:xfrm>
        </p:spPr>
        <p:txBody>
          <a:bodyPr>
            <a:normAutofit/>
          </a:bodyPr>
          <a:lstStyle/>
          <a:p>
            <a:pPr algn="ctr">
              <a:lnSpc>
                <a:spcPts val="2800"/>
              </a:lnSpc>
            </a:pPr>
            <a:r>
              <a:rPr lang="de-DE" sz="2400" b="1" dirty="0">
                <a:latin typeface="Book Antiqua" panose="02040602050305030304" pitchFamily="18" charset="0"/>
              </a:rPr>
              <a:t>„Man kann es niemals allen recht machen!“ </a:t>
            </a:r>
            <a:br>
              <a:rPr lang="de-DE" sz="2400" b="1" dirty="0">
                <a:latin typeface="Book Antiqua" panose="02040602050305030304" pitchFamily="18" charset="0"/>
              </a:rPr>
            </a:br>
            <a:r>
              <a:rPr lang="de-DE" sz="2400" b="1" dirty="0">
                <a:latin typeface="Book Antiqua" panose="02040602050305030304" pitchFamily="18" charset="0"/>
              </a:rPr>
              <a:t>Probleme bei der Konzeption von Literaturmuseen</a:t>
            </a:r>
          </a:p>
        </p:txBody>
      </p:sp>
      <p:sp>
        <p:nvSpPr>
          <p:cNvPr id="3" name="Inhaltsplatzhalter 2">
            <a:extLst>
              <a:ext uri="{FF2B5EF4-FFF2-40B4-BE49-F238E27FC236}">
                <a16:creationId xmlns:a16="http://schemas.microsoft.com/office/drawing/2014/main" id="{579C4E4A-16A5-4F66-B6C2-73798B9F9A98}"/>
              </a:ext>
            </a:extLst>
          </p:cNvPr>
          <p:cNvSpPr>
            <a:spLocks noGrp="1"/>
          </p:cNvSpPr>
          <p:nvPr>
            <p:ph idx="1"/>
          </p:nvPr>
        </p:nvSpPr>
        <p:spPr>
          <a:xfrm>
            <a:off x="838200" y="1802921"/>
            <a:ext cx="7543800" cy="4689954"/>
          </a:xfrm>
        </p:spPr>
        <p:txBody>
          <a:bodyPr>
            <a:normAutofit/>
          </a:bodyPr>
          <a:lstStyle/>
          <a:p>
            <a:pPr>
              <a:lnSpc>
                <a:spcPts val="1800"/>
              </a:lnSpc>
              <a:spcBef>
                <a:spcPts val="600"/>
              </a:spcBef>
            </a:pPr>
            <a:r>
              <a:rPr lang="de-DE" sz="1600" dirty="0">
                <a:latin typeface="Book Antiqua" panose="02040602050305030304" pitchFamily="18" charset="0"/>
              </a:rPr>
              <a:t>Überinformation/Überforderung vs. Vereinfachung/Unterforderung</a:t>
            </a:r>
            <a:br>
              <a:rPr lang="de-DE" sz="1600" dirty="0">
                <a:latin typeface="Book Antiqua" panose="02040602050305030304" pitchFamily="18" charset="0"/>
              </a:rPr>
            </a:br>
            <a:br>
              <a:rPr lang="de-DE" sz="1600" dirty="0">
                <a:latin typeface="Book Antiqua" panose="02040602050305030304" pitchFamily="18" charset="0"/>
              </a:rPr>
            </a:br>
            <a:r>
              <a:rPr lang="de-DE" sz="1600" i="1" dirty="0">
                <a:latin typeface="Book Antiqua" panose="02040602050305030304" pitchFamily="18" charset="0"/>
              </a:rPr>
              <a:t>Überangebot an Informationen – Überschießende Deutung – Verwissenschaftlichung</a:t>
            </a:r>
            <a:br>
              <a:rPr lang="de-DE" sz="1600" i="1" dirty="0">
                <a:latin typeface="Book Antiqua" panose="02040602050305030304" pitchFamily="18" charset="0"/>
              </a:rPr>
            </a:br>
            <a:r>
              <a:rPr lang="de-DE" sz="1600" i="1" dirty="0">
                <a:latin typeface="Book Antiqua" panose="02040602050305030304" pitchFamily="18" charset="0"/>
              </a:rPr>
              <a:t>Vorsorgliche Beschränkung – Pseudo-Objektivität – Trivialisierung</a:t>
            </a:r>
            <a:br>
              <a:rPr lang="de-DE" sz="1600" i="1" dirty="0">
                <a:latin typeface="Book Antiqua" panose="02040602050305030304" pitchFamily="18" charset="0"/>
              </a:rPr>
            </a:br>
            <a:endParaRPr lang="de-DE" sz="1600" i="1" dirty="0">
              <a:latin typeface="Book Antiqua" panose="02040602050305030304" pitchFamily="18" charset="0"/>
            </a:endParaRPr>
          </a:p>
          <a:p>
            <a:pPr>
              <a:lnSpc>
                <a:spcPts val="1800"/>
              </a:lnSpc>
              <a:spcBef>
                <a:spcPts val="600"/>
              </a:spcBef>
            </a:pPr>
            <a:r>
              <a:rPr lang="de-DE" sz="1600" dirty="0">
                <a:latin typeface="Book Antiqua" panose="02040602050305030304" pitchFamily="18" charset="0"/>
              </a:rPr>
              <a:t>Historisierung vs. Aktualisierung</a:t>
            </a:r>
            <a:br>
              <a:rPr lang="de-DE" sz="1600" dirty="0">
                <a:latin typeface="Book Antiqua" panose="02040602050305030304" pitchFamily="18" charset="0"/>
              </a:rPr>
            </a:br>
            <a:br>
              <a:rPr lang="de-DE" sz="1600" dirty="0">
                <a:latin typeface="Book Antiqua" panose="02040602050305030304" pitchFamily="18" charset="0"/>
              </a:rPr>
            </a:br>
            <a:r>
              <a:rPr lang="de-DE" sz="1600" i="1" dirty="0">
                <a:latin typeface="Book Antiqua" panose="02040602050305030304" pitchFamily="18" charset="0"/>
              </a:rPr>
              <a:t>Rekonstruktionen – Inszenierungen – Übertragungen</a:t>
            </a:r>
            <a:br>
              <a:rPr lang="de-DE" sz="1600" i="1" dirty="0">
                <a:latin typeface="Book Antiqua" panose="02040602050305030304" pitchFamily="18" charset="0"/>
              </a:rPr>
            </a:br>
            <a:endParaRPr lang="de-DE" sz="1600" i="1" dirty="0">
              <a:latin typeface="Book Antiqua" panose="02040602050305030304" pitchFamily="18" charset="0"/>
            </a:endParaRPr>
          </a:p>
          <a:p>
            <a:pPr>
              <a:lnSpc>
                <a:spcPts val="1800"/>
              </a:lnSpc>
              <a:spcBef>
                <a:spcPts val="600"/>
              </a:spcBef>
            </a:pPr>
            <a:r>
              <a:rPr lang="de-DE" sz="1600" dirty="0">
                <a:latin typeface="Book Antiqua" panose="02040602050305030304" pitchFamily="18" charset="0"/>
              </a:rPr>
              <a:t>Medienbombardement vs. Textwüsten</a:t>
            </a:r>
            <a:br>
              <a:rPr lang="de-DE" sz="1600" dirty="0">
                <a:latin typeface="Book Antiqua" panose="02040602050305030304" pitchFamily="18" charset="0"/>
              </a:rPr>
            </a:br>
            <a:br>
              <a:rPr lang="de-DE" sz="1600" dirty="0">
                <a:latin typeface="Book Antiqua" panose="02040602050305030304" pitchFamily="18" charset="0"/>
              </a:rPr>
            </a:br>
            <a:r>
              <a:rPr lang="de-DE" sz="1600" i="1" dirty="0">
                <a:latin typeface="Book Antiqua" panose="02040602050305030304" pitchFamily="18" charset="0"/>
              </a:rPr>
              <a:t>Überlagerung durch visuelle/audiovisuelle Angebote, digital </a:t>
            </a:r>
            <a:r>
              <a:rPr lang="de-DE" sz="1600" i="1" dirty="0" err="1">
                <a:latin typeface="Book Antiqua" panose="02040602050305030304" pitchFamily="18" charset="0"/>
              </a:rPr>
              <a:t>disctraction</a:t>
            </a:r>
            <a:r>
              <a:rPr lang="de-DE" sz="1600" i="1" dirty="0">
                <a:latin typeface="Book Antiqua" panose="02040602050305030304" pitchFamily="18" charset="0"/>
              </a:rPr>
              <a:t> – Überforderung von Lesebereitschaft und Vorstellungskraft</a:t>
            </a:r>
            <a:br>
              <a:rPr lang="de-DE" sz="1600" i="1" dirty="0">
                <a:latin typeface="Book Antiqua" panose="02040602050305030304" pitchFamily="18" charset="0"/>
              </a:rPr>
            </a:br>
            <a:endParaRPr lang="de-DE" sz="1600" dirty="0">
              <a:latin typeface="Book Antiqua" panose="02040602050305030304" pitchFamily="18" charset="0"/>
            </a:endParaRPr>
          </a:p>
          <a:p>
            <a:pPr>
              <a:lnSpc>
                <a:spcPts val="1800"/>
              </a:lnSpc>
              <a:spcBef>
                <a:spcPts val="600"/>
              </a:spcBef>
            </a:pPr>
            <a:r>
              <a:rPr lang="de-DE" sz="1600" dirty="0">
                <a:latin typeface="Book Antiqua" panose="02040602050305030304" pitchFamily="18" charset="0"/>
              </a:rPr>
              <a:t>Bildungsbürger vs. </a:t>
            </a:r>
            <a:r>
              <a:rPr lang="de-DE" sz="1600" i="1" dirty="0">
                <a:latin typeface="Book Antiqua" panose="02040602050305030304" pitchFamily="18" charset="0"/>
              </a:rPr>
              <a:t>Digital Natives</a:t>
            </a:r>
            <a:br>
              <a:rPr lang="de-DE" sz="1600" i="1" dirty="0">
                <a:latin typeface="Book Antiqua" panose="02040602050305030304" pitchFamily="18" charset="0"/>
              </a:rPr>
            </a:br>
            <a:br>
              <a:rPr lang="de-DE" sz="1600" i="1" dirty="0">
                <a:latin typeface="Book Antiqua" panose="02040602050305030304" pitchFamily="18" charset="0"/>
              </a:rPr>
            </a:br>
            <a:r>
              <a:rPr lang="de-DE" sz="1600" i="1" dirty="0">
                <a:latin typeface="Book Antiqua" panose="02040602050305030304" pitchFamily="18" charset="0"/>
              </a:rPr>
              <a:t>unterschiedliche Bildungsniveaus, unterschiedliche Sprachniveaus, unterschiedliche Erwartungen, unterschiedliche Rezeptionskulturen </a:t>
            </a:r>
          </a:p>
        </p:txBody>
      </p:sp>
      <p:pic>
        <p:nvPicPr>
          <p:cNvPr id="5" name="Grafik 4">
            <a:extLst>
              <a:ext uri="{FF2B5EF4-FFF2-40B4-BE49-F238E27FC236}">
                <a16:creationId xmlns:a16="http://schemas.microsoft.com/office/drawing/2014/main" id="{0228C8D2-AF8A-4590-96A8-502B99AD1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6272" y="0"/>
            <a:ext cx="2615728" cy="6858000"/>
          </a:xfrm>
          <a:prstGeom prst="rect">
            <a:avLst/>
          </a:prstGeom>
        </p:spPr>
      </p:pic>
    </p:spTree>
    <p:extLst>
      <p:ext uri="{BB962C8B-B14F-4D97-AF65-F5344CB8AC3E}">
        <p14:creationId xmlns:p14="http://schemas.microsoft.com/office/powerpoint/2010/main" val="1598675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32F4206-974E-4758-913F-7CBDEECF0EA0}"/>
              </a:ext>
            </a:extLst>
          </p:cNvPr>
          <p:cNvSpPr>
            <a:spLocks noGrp="1"/>
          </p:cNvSpPr>
          <p:nvPr>
            <p:ph type="title"/>
          </p:nvPr>
        </p:nvSpPr>
        <p:spPr>
          <a:xfrm>
            <a:off x="838200" y="365126"/>
            <a:ext cx="10515600" cy="1035050"/>
          </a:xfrm>
        </p:spPr>
        <p:txBody>
          <a:bodyPr>
            <a:normAutofit/>
          </a:bodyPr>
          <a:lstStyle/>
          <a:p>
            <a:pPr algn="ctr"/>
            <a:r>
              <a:rPr lang="de-DE" sz="2400" b="1" dirty="0">
                <a:latin typeface="Book Antiqua" panose="02040602050305030304" pitchFamily="18" charset="0"/>
              </a:rPr>
              <a:t>Derzeitige Ausstellung</a:t>
            </a:r>
          </a:p>
        </p:txBody>
      </p:sp>
      <p:sp>
        <p:nvSpPr>
          <p:cNvPr id="5" name="Inhaltsplatzhalter 4">
            <a:extLst>
              <a:ext uri="{FF2B5EF4-FFF2-40B4-BE49-F238E27FC236}">
                <a16:creationId xmlns:a16="http://schemas.microsoft.com/office/drawing/2014/main" id="{BB172808-D11A-498E-B9C2-C98B395DA1CD}"/>
              </a:ext>
            </a:extLst>
          </p:cNvPr>
          <p:cNvSpPr>
            <a:spLocks noGrp="1"/>
          </p:cNvSpPr>
          <p:nvPr>
            <p:ph idx="1"/>
          </p:nvPr>
        </p:nvSpPr>
        <p:spPr>
          <a:xfrm>
            <a:off x="838200" y="1400176"/>
            <a:ext cx="8953500" cy="4776787"/>
          </a:xfrm>
        </p:spPr>
        <p:txBody>
          <a:bodyPr>
            <a:normAutofit/>
          </a:bodyPr>
          <a:lstStyle/>
          <a:p>
            <a:pPr marL="0" indent="0">
              <a:buNone/>
            </a:pPr>
            <a:r>
              <a:rPr lang="de-DE" sz="1600" b="1" dirty="0">
                <a:latin typeface="Book Antiqua" panose="02040602050305030304" pitchFamily="18" charset="0"/>
              </a:rPr>
              <a:t>Gliederung: </a:t>
            </a:r>
          </a:p>
          <a:p>
            <a:r>
              <a:rPr lang="de-DE" sz="1600" i="1" dirty="0">
                <a:latin typeface="Book Antiqua" panose="02040602050305030304" pitchFamily="18" charset="0"/>
              </a:rPr>
              <a:t>Korridor:</a:t>
            </a:r>
            <a:r>
              <a:rPr lang="de-DE" sz="1600" dirty="0">
                <a:latin typeface="Book Antiqua" panose="02040602050305030304" pitchFamily="18" charset="0"/>
              </a:rPr>
              <a:t> Lebensgang und Werke (Tafeln)</a:t>
            </a:r>
          </a:p>
          <a:p>
            <a:r>
              <a:rPr lang="de-DE" sz="1600" i="1" dirty="0">
                <a:latin typeface="Book Antiqua" panose="02040602050305030304" pitchFamily="18" charset="0"/>
              </a:rPr>
              <a:t>Erstes Museumszimmer:</a:t>
            </a:r>
            <a:r>
              <a:rPr lang="de-DE" sz="1600" dirty="0">
                <a:latin typeface="Book Antiqua" panose="02040602050305030304" pitchFamily="18" charset="0"/>
              </a:rPr>
              <a:t> Werkgruppen, Zeitkontexte (Frauen, Frz. Revolution)</a:t>
            </a:r>
            <a:br>
              <a:rPr lang="de-DE" sz="1600" dirty="0">
                <a:latin typeface="Book Antiqua" panose="02040602050305030304" pitchFamily="18" charset="0"/>
              </a:rPr>
            </a:br>
            <a:r>
              <a:rPr lang="de-DE" sz="1600" i="1" dirty="0">
                <a:latin typeface="Book Antiqua" panose="02040602050305030304" pitchFamily="18" charset="0"/>
              </a:rPr>
              <a:t>Objekte:</a:t>
            </a:r>
            <a:r>
              <a:rPr lang="de-DE" sz="1600" dirty="0">
                <a:latin typeface="Book Antiqua" panose="02040602050305030304" pitchFamily="18" charset="0"/>
              </a:rPr>
              <a:t> Hammerklavier mit Partitur; zeitgenössische Drucke und Stiche; historisierendes Mobiliar; Familienporträt </a:t>
            </a:r>
          </a:p>
          <a:p>
            <a:r>
              <a:rPr lang="de-DE" sz="1600" i="1" dirty="0">
                <a:latin typeface="Book Antiqua" panose="02040602050305030304" pitchFamily="18" charset="0"/>
              </a:rPr>
              <a:t>Zweites Museumszimmer:</a:t>
            </a:r>
            <a:r>
              <a:rPr lang="de-DE" sz="1600" dirty="0">
                <a:latin typeface="Book Antiqua" panose="02040602050305030304" pitchFamily="18" charset="0"/>
              </a:rPr>
              <a:t> Besucher in Oßmannstedt </a:t>
            </a:r>
            <a:br>
              <a:rPr lang="de-DE" sz="1600" dirty="0">
                <a:latin typeface="Book Antiqua" panose="02040602050305030304" pitchFamily="18" charset="0"/>
              </a:rPr>
            </a:br>
            <a:r>
              <a:rPr lang="de-DE" sz="1600" i="1" dirty="0">
                <a:latin typeface="Book Antiqua" panose="02040602050305030304" pitchFamily="18" charset="0"/>
              </a:rPr>
              <a:t>Objekte</a:t>
            </a:r>
            <a:r>
              <a:rPr lang="de-DE" sz="1600" dirty="0">
                <a:latin typeface="Book Antiqua" panose="02040602050305030304" pitchFamily="18" charset="0"/>
              </a:rPr>
              <a:t>: Stiche und Porträts; Zylinderkommode, Armstuhl und Porzellan aus Wielands Besitz</a:t>
            </a:r>
          </a:p>
          <a:p>
            <a:r>
              <a:rPr lang="de-DE" sz="1600" i="1" dirty="0">
                <a:latin typeface="Book Antiqua" panose="02040602050305030304" pitchFamily="18" charset="0"/>
              </a:rPr>
              <a:t>Bibliothekszimmer:</a:t>
            </a:r>
            <a:r>
              <a:rPr lang="de-DE" sz="1600" dirty="0">
                <a:latin typeface="Book Antiqua" panose="02040602050305030304" pitchFamily="18" charset="0"/>
              </a:rPr>
              <a:t> </a:t>
            </a:r>
            <a:br>
              <a:rPr lang="de-DE" sz="1600" dirty="0">
                <a:latin typeface="Book Antiqua" panose="02040602050305030304" pitchFamily="18" charset="0"/>
              </a:rPr>
            </a:br>
            <a:r>
              <a:rPr lang="de-DE" sz="1600" i="1" dirty="0">
                <a:latin typeface="Book Antiqua" panose="02040602050305030304" pitchFamily="18" charset="0"/>
              </a:rPr>
              <a:t>Objekte</a:t>
            </a:r>
            <a:r>
              <a:rPr lang="de-DE" sz="1600" dirty="0">
                <a:latin typeface="Book Antiqua" panose="02040602050305030304" pitchFamily="18" charset="0"/>
              </a:rPr>
              <a:t>: Schreibtisch, </a:t>
            </a:r>
            <a:r>
              <a:rPr lang="de-DE" sz="1600" dirty="0" err="1">
                <a:latin typeface="Book Antiqua" panose="02040602050305030304" pitchFamily="18" charset="0"/>
              </a:rPr>
              <a:t>Reiseuhr</a:t>
            </a:r>
            <a:r>
              <a:rPr lang="de-DE" sz="1600" dirty="0">
                <a:latin typeface="Book Antiqua" panose="02040602050305030304" pitchFamily="18" charset="0"/>
              </a:rPr>
              <a:t>, Tabakdose, Gehstocke, Kalotte, Petschaft aus Wielands Besitz</a:t>
            </a:r>
            <a:br>
              <a:rPr lang="de-DE" sz="1600" dirty="0">
                <a:latin typeface="Book Antiqua" panose="02040602050305030304" pitchFamily="18" charset="0"/>
              </a:rPr>
            </a:br>
            <a:r>
              <a:rPr lang="de-DE" sz="1600" dirty="0">
                <a:latin typeface="Book Antiqua" panose="02040602050305030304" pitchFamily="18" charset="0"/>
              </a:rPr>
              <a:t>Büsten (Sokrates, Homer, Voltaire, Euripides), Büsten (Sappho und Faustina)</a:t>
            </a:r>
          </a:p>
          <a:p>
            <a:r>
              <a:rPr lang="de-DE" sz="1600" i="1" dirty="0">
                <a:latin typeface="Book Antiqua" panose="02040602050305030304" pitchFamily="18" charset="0"/>
              </a:rPr>
              <a:t>Park</a:t>
            </a:r>
            <a:r>
              <a:rPr lang="de-DE" sz="1600" dirty="0">
                <a:latin typeface="Book Antiqua" panose="02040602050305030304" pitchFamily="18" charset="0"/>
              </a:rPr>
              <a:t>: Rosengarten und Orangerie; Wasserbassin; Weg zum Grabmal, Grabstätte</a:t>
            </a:r>
          </a:p>
          <a:p>
            <a:pPr marL="0" indent="0">
              <a:buNone/>
            </a:pPr>
            <a:br>
              <a:rPr lang="de-DE" sz="1600" b="1" dirty="0">
                <a:latin typeface="Book Antiqua" panose="02040602050305030304" pitchFamily="18" charset="0"/>
              </a:rPr>
            </a:br>
            <a:r>
              <a:rPr lang="de-DE" sz="1600" b="1" dirty="0">
                <a:latin typeface="Book Antiqua" panose="02040602050305030304" pitchFamily="18" charset="0"/>
              </a:rPr>
              <a:t>Angebot für den Besucher: </a:t>
            </a:r>
          </a:p>
          <a:p>
            <a:r>
              <a:rPr lang="de-DE" sz="1600" dirty="0">
                <a:latin typeface="Book Antiqua" panose="02040602050305030304" pitchFamily="18" charset="0"/>
              </a:rPr>
              <a:t>Shop an der Kasse; Wieland-Literatur, Museumsführer?</a:t>
            </a:r>
          </a:p>
          <a:p>
            <a:r>
              <a:rPr lang="de-DE" sz="1600" dirty="0">
                <a:latin typeface="Book Antiqua" panose="02040602050305030304" pitchFamily="18" charset="0"/>
              </a:rPr>
              <a:t>Digitales </a:t>
            </a:r>
            <a:r>
              <a:rPr lang="de-DE" sz="1600" dirty="0" err="1">
                <a:latin typeface="Book Antiqua" panose="02040602050305030304" pitchFamily="18" charset="0"/>
              </a:rPr>
              <a:t>Osmantinum</a:t>
            </a:r>
            <a:r>
              <a:rPr lang="de-DE" sz="1600" dirty="0">
                <a:latin typeface="Book Antiqua" panose="02040602050305030304" pitchFamily="18" charset="0"/>
              </a:rPr>
              <a:t>?</a:t>
            </a:r>
            <a:br>
              <a:rPr lang="de-DE" sz="1600" dirty="0">
                <a:latin typeface="Book Antiqua" panose="02040602050305030304" pitchFamily="18" charset="0"/>
              </a:rPr>
            </a:br>
            <a:endParaRPr lang="de-DE" sz="1600" dirty="0">
              <a:latin typeface="Book Antiqua" panose="02040602050305030304" pitchFamily="18" charset="0"/>
            </a:endParaRPr>
          </a:p>
          <a:p>
            <a:endParaRPr lang="de-DE" sz="1600" dirty="0">
              <a:latin typeface="Book Antiqua" panose="02040602050305030304" pitchFamily="18" charset="0"/>
            </a:endParaRPr>
          </a:p>
        </p:txBody>
      </p:sp>
      <p:pic>
        <p:nvPicPr>
          <p:cNvPr id="7" name="Grafik 6">
            <a:extLst>
              <a:ext uri="{FF2B5EF4-FFF2-40B4-BE49-F238E27FC236}">
                <a16:creationId xmlns:a16="http://schemas.microsoft.com/office/drawing/2014/main" id="{5C87EC75-6368-4D5F-959B-0EFD42825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642" y="0"/>
            <a:ext cx="1796358" cy="6858000"/>
          </a:xfrm>
          <a:prstGeom prst="rect">
            <a:avLst/>
          </a:prstGeom>
        </p:spPr>
      </p:pic>
    </p:spTree>
    <p:extLst>
      <p:ext uri="{BB962C8B-B14F-4D97-AF65-F5344CB8AC3E}">
        <p14:creationId xmlns:p14="http://schemas.microsoft.com/office/powerpoint/2010/main" val="4272542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C2EAE7-A034-4109-AB0F-2049118F6B40}"/>
              </a:ext>
            </a:extLst>
          </p:cNvPr>
          <p:cNvSpPr>
            <a:spLocks noGrp="1"/>
          </p:cNvSpPr>
          <p:nvPr>
            <p:ph type="title"/>
          </p:nvPr>
        </p:nvSpPr>
        <p:spPr>
          <a:xfrm>
            <a:off x="838200" y="365125"/>
            <a:ext cx="10515600" cy="835025"/>
          </a:xfrm>
        </p:spPr>
        <p:txBody>
          <a:bodyPr>
            <a:normAutofit/>
          </a:bodyPr>
          <a:lstStyle/>
          <a:p>
            <a:pPr algn="ctr"/>
            <a:r>
              <a:rPr lang="de-DE" sz="2400" b="1" dirty="0">
                <a:latin typeface="Book Antiqua" panose="02040602050305030304" pitchFamily="18" charset="0"/>
              </a:rPr>
              <a:t>Vorschläge für die Neukonzeption</a:t>
            </a:r>
          </a:p>
        </p:txBody>
      </p:sp>
      <p:sp>
        <p:nvSpPr>
          <p:cNvPr id="3" name="Inhaltsplatzhalter 2">
            <a:extLst>
              <a:ext uri="{FF2B5EF4-FFF2-40B4-BE49-F238E27FC236}">
                <a16:creationId xmlns:a16="http://schemas.microsoft.com/office/drawing/2014/main" id="{EFB20DF4-8993-4C6F-9177-CC00A3E7D913}"/>
              </a:ext>
            </a:extLst>
          </p:cNvPr>
          <p:cNvSpPr>
            <a:spLocks noGrp="1"/>
          </p:cNvSpPr>
          <p:nvPr>
            <p:ph idx="1"/>
          </p:nvPr>
        </p:nvSpPr>
        <p:spPr>
          <a:xfrm>
            <a:off x="838200" y="1424975"/>
            <a:ext cx="10982325" cy="2870979"/>
          </a:xfrm>
        </p:spPr>
        <p:txBody>
          <a:bodyPr>
            <a:normAutofit/>
          </a:bodyPr>
          <a:lstStyle/>
          <a:p>
            <a:pPr marL="0" indent="0" algn="ctr">
              <a:lnSpc>
                <a:spcPts val="1800"/>
              </a:lnSpc>
              <a:buNone/>
            </a:pPr>
            <a:r>
              <a:rPr lang="de-DE" sz="1800" u="sng" dirty="0">
                <a:latin typeface="Book Antiqua" panose="02040602050305030304" pitchFamily="18" charset="0"/>
              </a:rPr>
              <a:t>Inhaltliche Neuorientierung</a:t>
            </a:r>
          </a:p>
          <a:p>
            <a:pPr marL="0" indent="0" algn="ctr">
              <a:lnSpc>
                <a:spcPts val="1800"/>
              </a:lnSpc>
              <a:buNone/>
            </a:pPr>
            <a:endParaRPr lang="de-DE" sz="1600" u="sng" dirty="0">
              <a:latin typeface="Book Antiqua" panose="02040602050305030304" pitchFamily="18" charset="0"/>
            </a:endParaRPr>
          </a:p>
          <a:p>
            <a:pPr marL="0" indent="0">
              <a:lnSpc>
                <a:spcPts val="1800"/>
              </a:lnSpc>
              <a:buNone/>
            </a:pPr>
            <a:r>
              <a:rPr lang="de-DE" sz="1600" dirty="0">
                <a:latin typeface="Book Antiqua" panose="02040602050305030304" pitchFamily="18" charset="0"/>
              </a:rPr>
              <a:t>Leitend ist die Konzentration auf den </a:t>
            </a:r>
            <a:r>
              <a:rPr lang="de-DE" sz="1600" i="1" dirty="0" err="1">
                <a:latin typeface="Book Antiqua" panose="02040602050305030304" pitchFamily="18" charset="0"/>
              </a:rPr>
              <a:t>genius</a:t>
            </a:r>
            <a:r>
              <a:rPr lang="de-DE" sz="1600" i="1" dirty="0">
                <a:latin typeface="Book Antiqua" panose="02040602050305030304" pitchFamily="18" charset="0"/>
              </a:rPr>
              <a:t> loci</a:t>
            </a:r>
            <a:r>
              <a:rPr lang="de-DE" sz="1600" dirty="0">
                <a:latin typeface="Book Antiqua" panose="02040602050305030304" pitchFamily="18" charset="0"/>
              </a:rPr>
              <a:t> und das Landleben als praktische/dichterische Lebensform – </a:t>
            </a:r>
          </a:p>
          <a:p>
            <a:pPr marL="0" indent="0" algn="ctr">
              <a:lnSpc>
                <a:spcPts val="1800"/>
              </a:lnSpc>
              <a:buNone/>
            </a:pPr>
            <a:r>
              <a:rPr lang="de-DE" sz="1600" b="1" dirty="0">
                <a:latin typeface="Book Antiqua" panose="02040602050305030304" pitchFamily="18" charset="0"/>
              </a:rPr>
              <a:t>„Das Ganze ist ein Sinnbild von Wielands Geist“</a:t>
            </a:r>
          </a:p>
          <a:p>
            <a:pPr>
              <a:lnSpc>
                <a:spcPts val="1800"/>
              </a:lnSpc>
            </a:pPr>
            <a:r>
              <a:rPr lang="de-DE" sz="1600" dirty="0">
                <a:latin typeface="Book Antiqua" panose="02040602050305030304" pitchFamily="18" charset="0"/>
              </a:rPr>
              <a:t>Reduzierung des allgemeinen Informationsangebots zu Leben und Werk/Besucher entfallen</a:t>
            </a:r>
          </a:p>
          <a:p>
            <a:pPr marL="0" indent="0">
              <a:buNone/>
            </a:pPr>
            <a:endParaRPr lang="de-DE" sz="2100" dirty="0">
              <a:latin typeface="Book Antiqua" panose="02040602050305030304" pitchFamily="18" charset="0"/>
            </a:endParaRPr>
          </a:p>
        </p:txBody>
      </p:sp>
      <p:pic>
        <p:nvPicPr>
          <p:cNvPr id="7" name="Grafik 6">
            <a:extLst>
              <a:ext uri="{FF2B5EF4-FFF2-40B4-BE49-F238E27FC236}">
                <a16:creationId xmlns:a16="http://schemas.microsoft.com/office/drawing/2014/main" id="{97FD48A7-443D-46CE-885C-97627C559E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04945"/>
            <a:ext cx="12192000" cy="2153055"/>
          </a:xfrm>
          <a:prstGeom prst="rect">
            <a:avLst/>
          </a:prstGeom>
        </p:spPr>
      </p:pic>
    </p:spTree>
    <p:extLst>
      <p:ext uri="{BB962C8B-B14F-4D97-AF65-F5344CB8AC3E}">
        <p14:creationId xmlns:p14="http://schemas.microsoft.com/office/powerpoint/2010/main" val="3811069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69E560-ED40-46B0-9382-259D3FB2D7E7}"/>
              </a:ext>
            </a:extLst>
          </p:cNvPr>
          <p:cNvSpPr>
            <a:spLocks noGrp="1"/>
          </p:cNvSpPr>
          <p:nvPr>
            <p:ph type="title"/>
          </p:nvPr>
        </p:nvSpPr>
        <p:spPr>
          <a:xfrm flipH="1">
            <a:off x="0" y="405742"/>
            <a:ext cx="61462" cy="189481"/>
          </a:xfrm>
        </p:spPr>
        <p:txBody>
          <a:bodyPr>
            <a:normAutofit fontScale="90000"/>
          </a:bodyPr>
          <a:lstStyle/>
          <a:p>
            <a:pPr algn="ctr"/>
            <a:endParaRPr lang="de-DE" sz="2400" b="1" dirty="0">
              <a:latin typeface="Book Antiqua" panose="02040602050305030304" pitchFamily="18" charset="0"/>
            </a:endParaRPr>
          </a:p>
        </p:txBody>
      </p:sp>
      <p:sp>
        <p:nvSpPr>
          <p:cNvPr id="3" name="Inhaltsplatzhalter 2">
            <a:extLst>
              <a:ext uri="{FF2B5EF4-FFF2-40B4-BE49-F238E27FC236}">
                <a16:creationId xmlns:a16="http://schemas.microsoft.com/office/drawing/2014/main" id="{999D6634-253E-4A78-BBF1-451AAE7F5277}"/>
              </a:ext>
            </a:extLst>
          </p:cNvPr>
          <p:cNvSpPr>
            <a:spLocks noGrp="1"/>
          </p:cNvSpPr>
          <p:nvPr>
            <p:ph idx="1"/>
          </p:nvPr>
        </p:nvSpPr>
        <p:spPr>
          <a:xfrm>
            <a:off x="714375" y="676507"/>
            <a:ext cx="8783308" cy="5948581"/>
          </a:xfrm>
        </p:spPr>
        <p:txBody>
          <a:bodyPr>
            <a:normAutofit/>
          </a:bodyPr>
          <a:lstStyle/>
          <a:p>
            <a:pPr marL="0" indent="0">
              <a:lnSpc>
                <a:spcPts val="2000"/>
              </a:lnSpc>
              <a:buNone/>
            </a:pPr>
            <a:r>
              <a:rPr lang="de-DE" sz="1800" b="1" dirty="0">
                <a:latin typeface="Book Antiqua" panose="02040602050305030304" pitchFamily="18" charset="0"/>
              </a:rPr>
              <a:t>(1) Wieland in Oßmannstedt: Ein Tag im Leben Wielands </a:t>
            </a:r>
          </a:p>
          <a:p>
            <a:pPr>
              <a:lnSpc>
                <a:spcPts val="1800"/>
              </a:lnSpc>
            </a:pPr>
            <a:r>
              <a:rPr lang="de-DE" sz="1600" dirty="0">
                <a:latin typeface="Book Antiqua" panose="02040602050305030304" pitchFamily="18" charset="0"/>
              </a:rPr>
              <a:t>durchgehende Erzählung, zusammengestellt aus Briefzitaten über die gesamte Zeit des Aufenthalts in Oßmannstedt hinweg, mit Stationen im Gebäude und im Park</a:t>
            </a:r>
          </a:p>
          <a:p>
            <a:pPr>
              <a:lnSpc>
                <a:spcPts val="1800"/>
              </a:lnSpc>
            </a:pPr>
            <a:r>
              <a:rPr lang="de-DE" sz="1600" dirty="0">
                <a:latin typeface="Book Antiqua" panose="02040602050305030304" pitchFamily="18" charset="0"/>
              </a:rPr>
              <a:t>Was erzählen die Dinge vom Leben Wielands? Dingbiographien</a:t>
            </a:r>
          </a:p>
          <a:p>
            <a:pPr>
              <a:lnSpc>
                <a:spcPts val="1800"/>
              </a:lnSpc>
            </a:pPr>
            <a:r>
              <a:rPr lang="de-DE" sz="1600" dirty="0">
                <a:latin typeface="Book Antiqua" panose="02040602050305030304" pitchFamily="18" charset="0"/>
              </a:rPr>
              <a:t>Wie lebt es sich als Wielands Ehefrau? Oßmannstedt aus der Frauenperspektive (Einbeziehung der überlieferten Aufstellung des Nachlasses, Projekt in Freiburg)</a:t>
            </a:r>
            <a:br>
              <a:rPr lang="de-DE" sz="1600" dirty="0">
                <a:latin typeface="Book Antiqua" panose="02040602050305030304" pitchFamily="18" charset="0"/>
              </a:rPr>
            </a:br>
            <a:endParaRPr lang="de-DE" sz="1600" dirty="0">
              <a:latin typeface="Book Antiqua" panose="02040602050305030304" pitchFamily="18" charset="0"/>
            </a:endParaRPr>
          </a:p>
          <a:p>
            <a:pPr marL="0" indent="0">
              <a:lnSpc>
                <a:spcPts val="2000"/>
              </a:lnSpc>
              <a:buNone/>
            </a:pPr>
            <a:r>
              <a:rPr lang="de-DE" sz="1800" b="1" dirty="0">
                <a:latin typeface="Book Antiqua" panose="02040602050305030304" pitchFamily="18" charset="0"/>
              </a:rPr>
              <a:t>(2) Das Landgut als Lebensform</a:t>
            </a:r>
            <a:r>
              <a:rPr lang="de-DE" sz="1800" dirty="0">
                <a:latin typeface="Book Antiqua" panose="02040602050305030304" pitchFamily="18" charset="0"/>
              </a:rPr>
              <a:t> </a:t>
            </a:r>
          </a:p>
          <a:p>
            <a:pPr>
              <a:lnSpc>
                <a:spcPts val="1800"/>
              </a:lnSpc>
            </a:pPr>
            <a:r>
              <a:rPr lang="de-DE" sz="1600" dirty="0">
                <a:latin typeface="Book Antiqua" panose="02040602050305030304" pitchFamily="18" charset="0"/>
              </a:rPr>
              <a:t>mit Zitaten aus Wielands Werken und denen anderer Autoren, von Horaz an </a:t>
            </a:r>
            <a:br>
              <a:rPr lang="de-DE" sz="1600" dirty="0">
                <a:latin typeface="Book Antiqua" panose="02040602050305030304" pitchFamily="18" charset="0"/>
              </a:rPr>
            </a:br>
            <a:r>
              <a:rPr lang="de-DE" sz="1600" dirty="0">
                <a:latin typeface="Book Antiqua" panose="02040602050305030304" pitchFamily="18" charset="0"/>
              </a:rPr>
              <a:t>(audiovisuell unterstützt)</a:t>
            </a:r>
          </a:p>
          <a:p>
            <a:pPr>
              <a:lnSpc>
                <a:spcPts val="1800"/>
              </a:lnSpc>
            </a:pPr>
            <a:r>
              <a:rPr lang="de-DE" sz="1600" dirty="0">
                <a:latin typeface="Book Antiqua" panose="02040602050305030304" pitchFamily="18" charset="0"/>
              </a:rPr>
              <a:t>mit Modellen von Park und Landgut in ihrer ursprünglichen Form </a:t>
            </a:r>
          </a:p>
          <a:p>
            <a:pPr marL="0" indent="0">
              <a:lnSpc>
                <a:spcPts val="1700"/>
              </a:lnSpc>
              <a:buNone/>
            </a:pPr>
            <a:endParaRPr lang="de-DE" sz="1600" dirty="0">
              <a:latin typeface="Book Antiqua" panose="02040602050305030304" pitchFamily="18" charset="0"/>
            </a:endParaRPr>
          </a:p>
          <a:p>
            <a:pPr marL="0" indent="0">
              <a:lnSpc>
                <a:spcPts val="2000"/>
              </a:lnSpc>
              <a:buNone/>
            </a:pPr>
            <a:r>
              <a:rPr lang="de-DE" sz="1800" b="1" dirty="0">
                <a:latin typeface="Book Antiqua" panose="02040602050305030304" pitchFamily="18" charset="0"/>
              </a:rPr>
              <a:t>(3) Die Bibliothek als Bildungsraum</a:t>
            </a:r>
          </a:p>
          <a:p>
            <a:pPr>
              <a:lnSpc>
                <a:spcPts val="1800"/>
              </a:lnSpc>
            </a:pPr>
            <a:r>
              <a:rPr lang="de-DE" sz="1600" dirty="0">
                <a:latin typeface="Book Antiqua" panose="02040602050305030304" pitchFamily="18" charset="0"/>
              </a:rPr>
              <a:t>Konzentration auf Werke und Autoren, die für Wieland in dieser Phase von Bedeutung waren; intensivere Vorstellung, Leseproben (in Buchform) </a:t>
            </a:r>
          </a:p>
          <a:p>
            <a:pPr>
              <a:lnSpc>
                <a:spcPts val="1800"/>
              </a:lnSpc>
            </a:pPr>
            <a:r>
              <a:rPr lang="de-DE" sz="1600" dirty="0">
                <a:latin typeface="Book Antiqua" panose="02040602050305030304" pitchFamily="18" charset="0"/>
              </a:rPr>
              <a:t>Der </a:t>
            </a:r>
            <a:r>
              <a:rPr lang="de-DE" sz="1600" i="1" dirty="0" err="1">
                <a:latin typeface="Book Antiqua" panose="02040602050305030304" pitchFamily="18" charset="0"/>
              </a:rPr>
              <a:t>Aristipp</a:t>
            </a:r>
            <a:r>
              <a:rPr lang="de-DE" sz="1600" dirty="0">
                <a:latin typeface="Book Antiqua" panose="02040602050305030304" pitchFamily="18" charset="0"/>
              </a:rPr>
              <a:t> als Oßmannstedt-Roman (Begleitmaterial, Lesebuch, Textauszüge mit Erläuterungen)</a:t>
            </a:r>
          </a:p>
          <a:p>
            <a:endParaRPr lang="de-DE" sz="1600" dirty="0"/>
          </a:p>
        </p:txBody>
      </p:sp>
      <p:pic>
        <p:nvPicPr>
          <p:cNvPr id="5" name="Grafik 4">
            <a:extLst>
              <a:ext uri="{FF2B5EF4-FFF2-40B4-BE49-F238E27FC236}">
                <a16:creationId xmlns:a16="http://schemas.microsoft.com/office/drawing/2014/main" id="{7332FCA2-9F5B-4CD5-BB63-1C772C3E7D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547" y="0"/>
            <a:ext cx="2058005" cy="6858000"/>
          </a:xfrm>
          <a:prstGeom prst="rect">
            <a:avLst/>
          </a:prstGeom>
        </p:spPr>
      </p:pic>
    </p:spTree>
    <p:extLst>
      <p:ext uri="{BB962C8B-B14F-4D97-AF65-F5344CB8AC3E}">
        <p14:creationId xmlns:p14="http://schemas.microsoft.com/office/powerpoint/2010/main" val="244620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B9B5-00C6-48D8-9C17-0240435EEB9C}"/>
              </a:ext>
            </a:extLst>
          </p:cNvPr>
          <p:cNvSpPr>
            <a:spLocks noGrp="1"/>
          </p:cNvSpPr>
          <p:nvPr>
            <p:ph type="title"/>
          </p:nvPr>
        </p:nvSpPr>
        <p:spPr>
          <a:xfrm>
            <a:off x="838200" y="365125"/>
            <a:ext cx="7734300" cy="1325563"/>
          </a:xfrm>
        </p:spPr>
        <p:txBody>
          <a:bodyPr>
            <a:normAutofit/>
          </a:bodyPr>
          <a:lstStyle/>
          <a:p>
            <a:pPr algn="ctr"/>
            <a:r>
              <a:rPr lang="de-DE" sz="2400" b="1" dirty="0">
                <a:latin typeface="Book Antiqua" panose="02040602050305030304" pitchFamily="18" charset="0"/>
              </a:rPr>
              <a:t>Vorschläge für die Neukonzeption</a:t>
            </a:r>
          </a:p>
        </p:txBody>
      </p:sp>
      <p:sp>
        <p:nvSpPr>
          <p:cNvPr id="3" name="Inhaltsplatzhalter 2">
            <a:extLst>
              <a:ext uri="{FF2B5EF4-FFF2-40B4-BE49-F238E27FC236}">
                <a16:creationId xmlns:a16="http://schemas.microsoft.com/office/drawing/2014/main" id="{382DB412-BB27-4587-9757-A18EA9D83BD0}"/>
              </a:ext>
            </a:extLst>
          </p:cNvPr>
          <p:cNvSpPr>
            <a:spLocks noGrp="1"/>
          </p:cNvSpPr>
          <p:nvPr>
            <p:ph idx="1"/>
          </p:nvPr>
        </p:nvSpPr>
        <p:spPr>
          <a:xfrm>
            <a:off x="1228725" y="1797050"/>
            <a:ext cx="6429375" cy="4351338"/>
          </a:xfrm>
        </p:spPr>
        <p:txBody>
          <a:bodyPr/>
          <a:lstStyle/>
          <a:p>
            <a:pPr marL="0" indent="0">
              <a:buNone/>
            </a:pPr>
            <a:r>
              <a:rPr lang="de-DE" sz="1600" b="1" dirty="0">
                <a:latin typeface="Book Antiqua" panose="02040602050305030304" pitchFamily="18" charset="0"/>
              </a:rPr>
              <a:t>Technische/organisatorische Ergänzungen</a:t>
            </a:r>
            <a:br>
              <a:rPr lang="de-DE" sz="1600" b="1" dirty="0">
                <a:latin typeface="Book Antiqua" panose="02040602050305030304" pitchFamily="18" charset="0"/>
              </a:rPr>
            </a:br>
            <a:endParaRPr lang="de-DE" sz="1600" b="1" dirty="0">
              <a:latin typeface="Book Antiqua" panose="02040602050305030304" pitchFamily="18" charset="0"/>
            </a:endParaRPr>
          </a:p>
          <a:p>
            <a:r>
              <a:rPr lang="de-DE" sz="1600" i="1" dirty="0">
                <a:latin typeface="Book Antiqua" panose="02040602050305030304" pitchFamily="18" charset="0"/>
              </a:rPr>
              <a:t>Bessere Vernetzung mit anderen Wieland-Gedenkstätten </a:t>
            </a:r>
            <a:r>
              <a:rPr lang="de-DE" sz="1600" dirty="0">
                <a:latin typeface="Book Antiqua" panose="02040602050305030304" pitchFamily="18" charset="0"/>
              </a:rPr>
              <a:t>(Biberach); mit den Weimarer Literaturmuseen (über gemeinsame Themen, Schwerpunkte, Projekte, Materialien?)</a:t>
            </a:r>
          </a:p>
          <a:p>
            <a:r>
              <a:rPr lang="de-DE" sz="1600" i="1" dirty="0">
                <a:latin typeface="Book Antiqua" panose="02040602050305030304" pitchFamily="18" charset="0"/>
              </a:rPr>
              <a:t>Erreichbarkeit</a:t>
            </a:r>
            <a:r>
              <a:rPr lang="de-DE" sz="1600" dirty="0">
                <a:latin typeface="Book Antiqua" panose="02040602050305030304" pitchFamily="18" charset="0"/>
              </a:rPr>
              <a:t>: Erarbeitung von Tourenvorschlägen, von Weimar ausgehend (anschließend an „Spaziergänge und Tourentipps“)</a:t>
            </a:r>
          </a:p>
          <a:p>
            <a:r>
              <a:rPr lang="de-DE" sz="1600" i="1" dirty="0">
                <a:latin typeface="Book Antiqua" panose="02040602050305030304" pitchFamily="18" charset="0"/>
              </a:rPr>
              <a:t>Digitale Unterstützung</a:t>
            </a:r>
            <a:r>
              <a:rPr lang="de-DE" sz="1600" dirty="0">
                <a:latin typeface="Book Antiqua" panose="02040602050305030304" pitchFamily="18" charset="0"/>
              </a:rPr>
              <a:t>: Erarbeitung einer Handy-App; Audioguide</a:t>
            </a:r>
          </a:p>
          <a:p>
            <a:r>
              <a:rPr lang="de-DE" sz="1600" i="1" dirty="0">
                <a:latin typeface="Book Antiqua" panose="02040602050305030304" pitchFamily="18" charset="0"/>
              </a:rPr>
              <a:t>Besucherservice</a:t>
            </a:r>
            <a:r>
              <a:rPr lang="de-DE" sz="1600" dirty="0">
                <a:latin typeface="Book Antiqua" panose="02040602050305030304" pitchFamily="18" charset="0"/>
              </a:rPr>
              <a:t>: Erweiterung des Shops (</a:t>
            </a:r>
            <a:r>
              <a:rPr lang="de-DE" sz="1600" dirty="0" err="1">
                <a:latin typeface="Book Antiqua" panose="02040602050305030304" pitchFamily="18" charset="0"/>
              </a:rPr>
              <a:t>Memorabilia</a:t>
            </a:r>
            <a:r>
              <a:rPr lang="de-DE" sz="1600" dirty="0">
                <a:latin typeface="Book Antiqua" panose="02040602050305030304" pitchFamily="18" charset="0"/>
              </a:rPr>
              <a:t>, neuer Katalog, Neuauflagen oder Lesebücher zu den Werken); einfaches gastronomisches Angebot</a:t>
            </a:r>
          </a:p>
          <a:p>
            <a:endParaRPr lang="de-DE" dirty="0"/>
          </a:p>
        </p:txBody>
      </p:sp>
      <p:pic>
        <p:nvPicPr>
          <p:cNvPr id="5" name="Grafik 4">
            <a:extLst>
              <a:ext uri="{FF2B5EF4-FFF2-40B4-BE49-F238E27FC236}">
                <a16:creationId xmlns:a16="http://schemas.microsoft.com/office/drawing/2014/main" id="{02A2C73D-1229-4552-ADAC-AE421FFF3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2151" y="0"/>
            <a:ext cx="2889849" cy="6858000"/>
          </a:xfrm>
          <a:prstGeom prst="rect">
            <a:avLst/>
          </a:prstGeom>
        </p:spPr>
      </p:pic>
    </p:spTree>
    <p:extLst>
      <p:ext uri="{BB962C8B-B14F-4D97-AF65-F5344CB8AC3E}">
        <p14:creationId xmlns:p14="http://schemas.microsoft.com/office/powerpoint/2010/main" val="2040996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7963A0-AA4D-429E-A48A-75A4B2D0D1A0}"/>
              </a:ext>
            </a:extLst>
          </p:cNvPr>
          <p:cNvSpPr>
            <a:spLocks noGrp="1"/>
          </p:cNvSpPr>
          <p:nvPr>
            <p:ph type="title"/>
          </p:nvPr>
        </p:nvSpPr>
        <p:spPr>
          <a:xfrm>
            <a:off x="838200" y="365125"/>
            <a:ext cx="7900358" cy="1325563"/>
          </a:xfrm>
        </p:spPr>
        <p:txBody>
          <a:bodyPr>
            <a:normAutofit/>
          </a:bodyPr>
          <a:lstStyle/>
          <a:p>
            <a:pPr algn="ctr"/>
            <a:r>
              <a:rPr lang="de-DE" sz="2400" b="1" dirty="0">
                <a:latin typeface="Book Antiqua" panose="02040602050305030304" pitchFamily="18" charset="0"/>
              </a:rPr>
              <a:t>Kann man es allen recht machen?</a:t>
            </a:r>
          </a:p>
        </p:txBody>
      </p:sp>
      <p:sp>
        <p:nvSpPr>
          <p:cNvPr id="3" name="Inhaltsplatzhalter 2">
            <a:extLst>
              <a:ext uri="{FF2B5EF4-FFF2-40B4-BE49-F238E27FC236}">
                <a16:creationId xmlns:a16="http://schemas.microsoft.com/office/drawing/2014/main" id="{5342854E-88C0-442B-9B1C-243CB255F6EB}"/>
              </a:ext>
            </a:extLst>
          </p:cNvPr>
          <p:cNvSpPr>
            <a:spLocks noGrp="1"/>
          </p:cNvSpPr>
          <p:nvPr>
            <p:ph idx="1"/>
          </p:nvPr>
        </p:nvSpPr>
        <p:spPr>
          <a:xfrm>
            <a:off x="838200" y="1825625"/>
            <a:ext cx="7146073" cy="4351338"/>
          </a:xfrm>
        </p:spPr>
        <p:txBody>
          <a:bodyPr>
            <a:normAutofit/>
          </a:bodyPr>
          <a:lstStyle/>
          <a:p>
            <a:pPr marL="0" indent="0">
              <a:lnSpc>
                <a:spcPts val="1800"/>
              </a:lnSpc>
              <a:spcBef>
                <a:spcPts val="600"/>
              </a:spcBef>
              <a:buNone/>
            </a:pPr>
            <a:r>
              <a:rPr lang="de-DE" sz="1600" i="1" dirty="0">
                <a:latin typeface="Book Antiqua" panose="02040602050305030304" pitchFamily="18" charset="0"/>
              </a:rPr>
              <a:t>Überinformation/Überforderung vs. Vereinfachung/Unterforderung</a:t>
            </a:r>
            <a:br>
              <a:rPr lang="de-DE" sz="1600" i="1" dirty="0">
                <a:latin typeface="Book Antiqua" panose="02040602050305030304" pitchFamily="18" charset="0"/>
              </a:rPr>
            </a:br>
            <a:endParaRPr lang="de-DE" sz="1600" i="1" dirty="0">
              <a:latin typeface="Book Antiqua" panose="02040602050305030304" pitchFamily="18" charset="0"/>
            </a:endParaRPr>
          </a:p>
          <a:p>
            <a:pPr>
              <a:lnSpc>
                <a:spcPts val="1800"/>
              </a:lnSpc>
              <a:spcBef>
                <a:spcPts val="600"/>
              </a:spcBef>
            </a:pPr>
            <a:r>
              <a:rPr lang="de-DE" sz="1600" dirty="0">
                <a:latin typeface="Book Antiqua" panose="02040602050305030304" pitchFamily="18" charset="0"/>
              </a:rPr>
              <a:t>Reduzierung des allgemeinen Teils bei Ausbau des OS-spezifischen; </a:t>
            </a:r>
          </a:p>
          <a:p>
            <a:pPr>
              <a:lnSpc>
                <a:spcPts val="1800"/>
              </a:lnSpc>
              <a:spcBef>
                <a:spcPts val="600"/>
              </a:spcBef>
            </a:pPr>
            <a:r>
              <a:rPr lang="de-DE" sz="1600" dirty="0">
                <a:latin typeface="Book Antiqua" panose="02040602050305030304" pitchFamily="18" charset="0"/>
              </a:rPr>
              <a:t>Konzentration auf ein Leitthema, historisch verankert, aber mit Aktualisierungsmöglichkeiten (Erfolg von ‚Landleben‘-Magazinen; wie sieht es heute aus mit dem Kontrast von Stadt und Land? Was sind Besuchererfahrungen?)</a:t>
            </a:r>
            <a:br>
              <a:rPr lang="de-DE" sz="1600" dirty="0">
                <a:latin typeface="Book Antiqua" panose="02040602050305030304" pitchFamily="18" charset="0"/>
              </a:rPr>
            </a:br>
            <a:endParaRPr lang="de-DE" sz="1600" dirty="0">
              <a:latin typeface="Book Antiqua" panose="02040602050305030304" pitchFamily="18" charset="0"/>
            </a:endParaRPr>
          </a:p>
          <a:p>
            <a:pPr marL="0" indent="0">
              <a:lnSpc>
                <a:spcPts val="1800"/>
              </a:lnSpc>
              <a:spcBef>
                <a:spcPts val="600"/>
              </a:spcBef>
              <a:buNone/>
            </a:pPr>
            <a:r>
              <a:rPr lang="de-DE" sz="1600" i="1" dirty="0">
                <a:latin typeface="Book Antiqua" panose="02040602050305030304" pitchFamily="18" charset="0"/>
              </a:rPr>
              <a:t>Historisierung vs. Aktualisierung</a:t>
            </a:r>
            <a:br>
              <a:rPr lang="de-DE" sz="1600" i="1" dirty="0">
                <a:latin typeface="Book Antiqua" panose="02040602050305030304" pitchFamily="18" charset="0"/>
              </a:rPr>
            </a:br>
            <a:endParaRPr lang="de-DE" sz="1600" i="1" dirty="0">
              <a:latin typeface="Book Antiqua" panose="02040602050305030304" pitchFamily="18" charset="0"/>
            </a:endParaRPr>
          </a:p>
          <a:p>
            <a:pPr>
              <a:lnSpc>
                <a:spcPts val="1800"/>
              </a:lnSpc>
              <a:spcBef>
                <a:spcPts val="600"/>
              </a:spcBef>
            </a:pPr>
            <a:r>
              <a:rPr lang="de-DE" sz="1600" dirty="0">
                <a:latin typeface="Book Antiqua" panose="02040602050305030304" pitchFamily="18" charset="0"/>
              </a:rPr>
              <a:t>Ort und sein Ambiente stehen im Vordergrund, aber Aktualisierungsmöglichkeiten werden angeboten</a:t>
            </a:r>
          </a:p>
          <a:p>
            <a:pPr>
              <a:lnSpc>
                <a:spcPts val="1800"/>
              </a:lnSpc>
              <a:spcBef>
                <a:spcPts val="600"/>
              </a:spcBef>
            </a:pPr>
            <a:r>
              <a:rPr lang="de-DE" sz="1600" dirty="0">
                <a:latin typeface="Book Antiqua" panose="02040602050305030304" pitchFamily="18" charset="0"/>
              </a:rPr>
              <a:t>stärker rekonstruierender Charakter als inszenierender</a:t>
            </a:r>
          </a:p>
        </p:txBody>
      </p:sp>
      <p:pic>
        <p:nvPicPr>
          <p:cNvPr id="7" name="Grafik 6">
            <a:extLst>
              <a:ext uri="{FF2B5EF4-FFF2-40B4-BE49-F238E27FC236}">
                <a16:creationId xmlns:a16="http://schemas.microsoft.com/office/drawing/2014/main" id="{0B6DBF99-CE9B-462B-B6C7-69A9496E5B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6272" y="0"/>
            <a:ext cx="2615728" cy="6858000"/>
          </a:xfrm>
          <a:prstGeom prst="rect">
            <a:avLst/>
          </a:prstGeom>
        </p:spPr>
      </p:pic>
    </p:spTree>
    <p:extLst>
      <p:ext uri="{BB962C8B-B14F-4D97-AF65-F5344CB8AC3E}">
        <p14:creationId xmlns:p14="http://schemas.microsoft.com/office/powerpoint/2010/main" val="2993401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E73B60-1DEC-44AE-B4FF-538FF25CC704}"/>
              </a:ext>
            </a:extLst>
          </p:cNvPr>
          <p:cNvSpPr>
            <a:spLocks noGrp="1"/>
          </p:cNvSpPr>
          <p:nvPr>
            <p:ph type="title"/>
          </p:nvPr>
        </p:nvSpPr>
        <p:spPr>
          <a:xfrm>
            <a:off x="838200" y="365126"/>
            <a:ext cx="10515600" cy="928416"/>
          </a:xfrm>
        </p:spPr>
        <p:txBody>
          <a:bodyPr>
            <a:normAutofit/>
          </a:bodyPr>
          <a:lstStyle/>
          <a:p>
            <a:pPr algn="ctr"/>
            <a:r>
              <a:rPr lang="de-DE" sz="2400" b="1" dirty="0">
                <a:latin typeface="Book Antiqua" panose="02040602050305030304" pitchFamily="18" charset="0"/>
              </a:rPr>
              <a:t>Kann man es allen recht machen?</a:t>
            </a:r>
          </a:p>
        </p:txBody>
      </p:sp>
      <p:sp>
        <p:nvSpPr>
          <p:cNvPr id="3" name="Inhaltsplatzhalter 2">
            <a:extLst>
              <a:ext uri="{FF2B5EF4-FFF2-40B4-BE49-F238E27FC236}">
                <a16:creationId xmlns:a16="http://schemas.microsoft.com/office/drawing/2014/main" id="{18806911-51F4-46B2-ADB5-1D6A518C60BE}"/>
              </a:ext>
            </a:extLst>
          </p:cNvPr>
          <p:cNvSpPr>
            <a:spLocks noGrp="1"/>
          </p:cNvSpPr>
          <p:nvPr>
            <p:ph idx="1"/>
          </p:nvPr>
        </p:nvSpPr>
        <p:spPr>
          <a:xfrm>
            <a:off x="838200" y="1063083"/>
            <a:ext cx="8331679" cy="5113880"/>
          </a:xfrm>
        </p:spPr>
        <p:txBody>
          <a:bodyPr>
            <a:normAutofit/>
          </a:bodyPr>
          <a:lstStyle/>
          <a:p>
            <a:pPr>
              <a:lnSpc>
                <a:spcPts val="1800"/>
              </a:lnSpc>
              <a:spcBef>
                <a:spcPts val="600"/>
              </a:spcBef>
            </a:pPr>
            <a:endParaRPr lang="de-DE" dirty="0">
              <a:latin typeface="Book Antiqua" panose="02040602050305030304" pitchFamily="18" charset="0"/>
            </a:endParaRPr>
          </a:p>
          <a:p>
            <a:pPr>
              <a:lnSpc>
                <a:spcPts val="1800"/>
              </a:lnSpc>
              <a:spcBef>
                <a:spcPts val="600"/>
              </a:spcBef>
            </a:pPr>
            <a:endParaRPr lang="de-DE" i="1" dirty="0">
              <a:latin typeface="Book Antiqua" panose="02040602050305030304" pitchFamily="18" charset="0"/>
            </a:endParaRPr>
          </a:p>
          <a:p>
            <a:pPr marL="0" indent="0">
              <a:lnSpc>
                <a:spcPts val="1800"/>
              </a:lnSpc>
              <a:spcBef>
                <a:spcPts val="600"/>
              </a:spcBef>
              <a:buNone/>
            </a:pPr>
            <a:r>
              <a:rPr lang="de-DE" sz="1600" i="1" dirty="0">
                <a:latin typeface="Book Antiqua" panose="02040602050305030304" pitchFamily="18" charset="0"/>
              </a:rPr>
              <a:t>Medienbombardement vs. Textwüsten; Bildungsbürger vs. Digital Natives</a:t>
            </a:r>
            <a:br>
              <a:rPr lang="de-DE" sz="1600" i="1" dirty="0">
                <a:latin typeface="Book Antiqua" panose="02040602050305030304" pitchFamily="18" charset="0"/>
              </a:rPr>
            </a:br>
            <a:endParaRPr lang="de-DE" sz="1600" i="1" dirty="0">
              <a:latin typeface="Book Antiqua" panose="02040602050305030304" pitchFamily="18" charset="0"/>
            </a:endParaRPr>
          </a:p>
          <a:p>
            <a:pPr>
              <a:lnSpc>
                <a:spcPts val="1800"/>
              </a:lnSpc>
              <a:spcBef>
                <a:spcPts val="600"/>
              </a:spcBef>
            </a:pPr>
            <a:r>
              <a:rPr lang="de-DE" sz="1600" dirty="0">
                <a:latin typeface="Book Antiqua" panose="02040602050305030304" pitchFamily="18" charset="0"/>
              </a:rPr>
              <a:t>Arbeiten mit Originaltexten, aber mit Angeboten zur Verständnishilfe; </a:t>
            </a:r>
            <a:br>
              <a:rPr lang="de-DE" sz="1600" dirty="0">
                <a:latin typeface="Book Antiqua" panose="02040602050305030304" pitchFamily="18" charset="0"/>
              </a:rPr>
            </a:br>
            <a:r>
              <a:rPr lang="de-DE" sz="1600" dirty="0">
                <a:latin typeface="Book Antiqua" panose="02040602050305030304" pitchFamily="18" charset="0"/>
              </a:rPr>
              <a:t>die Ausstellung ist prinzipiell auch ohne jegliche digitale Unterstützung zugänglich und verständlich!</a:t>
            </a:r>
          </a:p>
          <a:p>
            <a:pPr>
              <a:lnSpc>
                <a:spcPts val="1800"/>
              </a:lnSpc>
              <a:spcBef>
                <a:spcPts val="600"/>
              </a:spcBef>
            </a:pPr>
            <a:r>
              <a:rPr lang="de-DE" sz="1600" dirty="0">
                <a:latin typeface="Book Antiqua" panose="02040602050305030304" pitchFamily="18" charset="0"/>
              </a:rPr>
              <a:t>Stufenweise zugängliche Vertiefungsangebote in den Apps </a:t>
            </a:r>
            <a:br>
              <a:rPr lang="de-DE" sz="1600" dirty="0">
                <a:latin typeface="Book Antiqua" panose="02040602050305030304" pitchFamily="18" charset="0"/>
              </a:rPr>
            </a:br>
            <a:r>
              <a:rPr lang="de-DE" sz="1600" dirty="0">
                <a:latin typeface="Book Antiqua" panose="02040602050305030304" pitchFamily="18" charset="0"/>
              </a:rPr>
              <a:t>(z.B. für verschiedene Altersgruppen, für verschiedene Interessengruppen)</a:t>
            </a:r>
          </a:p>
          <a:p>
            <a:pPr>
              <a:lnSpc>
                <a:spcPts val="1800"/>
              </a:lnSpc>
              <a:spcBef>
                <a:spcPts val="600"/>
              </a:spcBef>
            </a:pPr>
            <a:r>
              <a:rPr lang="de-DE" sz="1600" dirty="0">
                <a:latin typeface="Book Antiqua" panose="02040602050305030304" pitchFamily="18" charset="0"/>
              </a:rPr>
              <a:t>Ergänzung durch ausliegende Erläuterungsblätter; Texte zum Mitnehmen; </a:t>
            </a:r>
            <a:br>
              <a:rPr lang="de-DE" sz="1600" dirty="0">
                <a:latin typeface="Book Antiqua" panose="02040602050305030304" pitchFamily="18" charset="0"/>
              </a:rPr>
            </a:br>
            <a:r>
              <a:rPr lang="de-DE" sz="1600" dirty="0">
                <a:latin typeface="Book Antiqua" panose="02040602050305030304" pitchFamily="18" charset="0"/>
              </a:rPr>
              <a:t>begleitende Publikationen</a:t>
            </a:r>
          </a:p>
          <a:p>
            <a:pPr>
              <a:lnSpc>
                <a:spcPts val="1800"/>
              </a:lnSpc>
              <a:spcBef>
                <a:spcPts val="600"/>
              </a:spcBef>
            </a:pPr>
            <a:r>
              <a:rPr lang="de-DE" sz="1600" dirty="0">
                <a:latin typeface="Book Antiqua" panose="02040602050305030304" pitchFamily="18" charset="0"/>
              </a:rPr>
              <a:t>Augenmerk auf Verständlichkeit der Erläuterungen </a:t>
            </a:r>
            <a:br>
              <a:rPr lang="de-DE" sz="1600" dirty="0">
                <a:latin typeface="Book Antiqua" panose="02040602050305030304" pitchFamily="18" charset="0"/>
              </a:rPr>
            </a:br>
            <a:r>
              <a:rPr lang="de-DE" sz="1600" dirty="0">
                <a:latin typeface="Book Antiqua" panose="02040602050305030304" pitchFamily="18" charset="0"/>
              </a:rPr>
              <a:t>(Erläuterungsbedürftigkeit der Erläuterungen als Problem)</a:t>
            </a:r>
          </a:p>
          <a:p>
            <a:pPr>
              <a:lnSpc>
                <a:spcPts val="1800"/>
              </a:lnSpc>
              <a:spcBef>
                <a:spcPts val="600"/>
              </a:spcBef>
            </a:pPr>
            <a:endParaRPr lang="de-DE" sz="1600" i="1" dirty="0">
              <a:latin typeface="Book Antiqua" panose="02040602050305030304" pitchFamily="18" charset="0"/>
            </a:endParaRPr>
          </a:p>
          <a:p>
            <a:pPr marL="0" indent="0">
              <a:lnSpc>
                <a:spcPts val="1800"/>
              </a:lnSpc>
              <a:spcBef>
                <a:spcPts val="600"/>
              </a:spcBef>
              <a:buNone/>
            </a:pPr>
            <a:br>
              <a:rPr lang="de-DE" sz="1600" i="1" dirty="0">
                <a:latin typeface="Book Antiqua" panose="02040602050305030304" pitchFamily="18" charset="0"/>
              </a:rPr>
            </a:br>
            <a:endParaRPr lang="de-DE" sz="1600" i="1" dirty="0">
              <a:latin typeface="Book Antiqua" panose="02040602050305030304" pitchFamily="18" charset="0"/>
            </a:endParaRPr>
          </a:p>
          <a:p>
            <a:endParaRPr lang="de-DE" dirty="0"/>
          </a:p>
          <a:p>
            <a:endParaRPr lang="de-DE" dirty="0"/>
          </a:p>
        </p:txBody>
      </p:sp>
      <p:pic>
        <p:nvPicPr>
          <p:cNvPr id="5" name="Grafik 4">
            <a:extLst>
              <a:ext uri="{FF2B5EF4-FFF2-40B4-BE49-F238E27FC236}">
                <a16:creationId xmlns:a16="http://schemas.microsoft.com/office/drawing/2014/main" id="{0DA8BDB2-ABDA-4FB6-861F-1F3E56FF33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4129" y="0"/>
            <a:ext cx="1837871" cy="6858000"/>
          </a:xfrm>
          <a:prstGeom prst="rect">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p:spPr>
      </p:pic>
    </p:spTree>
    <p:extLst>
      <p:ext uri="{BB962C8B-B14F-4D97-AF65-F5344CB8AC3E}">
        <p14:creationId xmlns:p14="http://schemas.microsoft.com/office/powerpoint/2010/main" val="1186980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1568C2-AA25-462F-99CA-31445B05709D}"/>
              </a:ext>
            </a:extLst>
          </p:cNvPr>
          <p:cNvSpPr>
            <a:spLocks noGrp="1"/>
          </p:cNvSpPr>
          <p:nvPr>
            <p:ph type="title"/>
          </p:nvPr>
        </p:nvSpPr>
        <p:spPr>
          <a:xfrm>
            <a:off x="838200" y="136525"/>
            <a:ext cx="10515600" cy="1325563"/>
          </a:xfrm>
        </p:spPr>
        <p:txBody>
          <a:bodyPr>
            <a:normAutofit/>
          </a:bodyPr>
          <a:lstStyle/>
          <a:p>
            <a:pPr algn="ctr">
              <a:lnSpc>
                <a:spcPts val="2800"/>
              </a:lnSpc>
            </a:pPr>
            <a:r>
              <a:rPr lang="de-DE" sz="2400" b="1" dirty="0">
                <a:latin typeface="Book Antiqua" panose="02040602050305030304" pitchFamily="18" charset="0"/>
              </a:rPr>
              <a:t>„Dieses Ganze ist ein Sinnbild von Wielands Geist“ –</a:t>
            </a:r>
            <a:br>
              <a:rPr lang="de-DE" sz="2400" b="1" dirty="0">
                <a:latin typeface="Book Antiqua" panose="02040602050305030304" pitchFamily="18" charset="0"/>
              </a:rPr>
            </a:br>
            <a:r>
              <a:rPr lang="de-DE" sz="2400" b="1" dirty="0">
                <a:latin typeface="Book Antiqua" panose="02040602050305030304" pitchFamily="18" charset="0"/>
              </a:rPr>
              <a:t>der </a:t>
            </a:r>
            <a:r>
              <a:rPr lang="de-DE" sz="2400" b="1" i="1" dirty="0" err="1">
                <a:latin typeface="Book Antiqua" panose="02040602050305030304" pitchFamily="18" charset="0"/>
              </a:rPr>
              <a:t>genius</a:t>
            </a:r>
            <a:r>
              <a:rPr lang="de-DE" sz="2400" b="1" i="1" dirty="0">
                <a:latin typeface="Book Antiqua" panose="02040602050305030304" pitchFamily="18" charset="0"/>
              </a:rPr>
              <a:t> loci</a:t>
            </a:r>
            <a:r>
              <a:rPr lang="de-DE" sz="2400" b="1" dirty="0">
                <a:latin typeface="Book Antiqua" panose="02040602050305030304" pitchFamily="18" charset="0"/>
              </a:rPr>
              <a:t> </a:t>
            </a:r>
            <a:endParaRPr lang="de-DE" sz="2400" b="1" i="1" dirty="0">
              <a:latin typeface="Book Antiqua" panose="02040602050305030304" pitchFamily="18" charset="0"/>
            </a:endParaRPr>
          </a:p>
        </p:txBody>
      </p:sp>
      <p:sp>
        <p:nvSpPr>
          <p:cNvPr id="3" name="Inhaltsplatzhalter 2">
            <a:extLst>
              <a:ext uri="{FF2B5EF4-FFF2-40B4-BE49-F238E27FC236}">
                <a16:creationId xmlns:a16="http://schemas.microsoft.com/office/drawing/2014/main" id="{A9E10D30-0828-4BBF-BF0A-19E3B74046DB}"/>
              </a:ext>
            </a:extLst>
          </p:cNvPr>
          <p:cNvSpPr>
            <a:spLocks noGrp="1"/>
          </p:cNvSpPr>
          <p:nvPr>
            <p:ph idx="1"/>
          </p:nvPr>
        </p:nvSpPr>
        <p:spPr>
          <a:xfrm>
            <a:off x="762000" y="1330325"/>
            <a:ext cx="10515600" cy="4351338"/>
          </a:xfrm>
        </p:spPr>
        <p:txBody>
          <a:bodyPr>
            <a:normAutofit/>
          </a:bodyPr>
          <a:lstStyle/>
          <a:p>
            <a:pPr>
              <a:lnSpc>
                <a:spcPts val="2000"/>
              </a:lnSpc>
            </a:pPr>
            <a:r>
              <a:rPr lang="de-DE" sz="1600" dirty="0">
                <a:latin typeface="Book Antiqua" panose="02040602050305030304" pitchFamily="18" charset="0"/>
              </a:rPr>
              <a:t>Landgut und Park als stimmungsvolle historische Einheit und als Lebensraum:</a:t>
            </a:r>
            <a:br>
              <a:rPr lang="de-DE" sz="1600" dirty="0">
                <a:latin typeface="Book Antiqua" panose="02040602050305030304" pitchFamily="18" charset="0"/>
              </a:rPr>
            </a:br>
            <a:r>
              <a:rPr lang="de-DE" sz="1600" i="1" dirty="0">
                <a:latin typeface="Book Antiqua" panose="02040602050305030304" pitchFamily="18" charset="0"/>
              </a:rPr>
              <a:t>Warum zieht es die Dichter aufs Land?</a:t>
            </a:r>
          </a:p>
          <a:p>
            <a:pPr>
              <a:lnSpc>
                <a:spcPts val="2000"/>
              </a:lnSpc>
            </a:pPr>
            <a:r>
              <a:rPr lang="de-DE" sz="1600" dirty="0">
                <a:latin typeface="Book Antiqua" panose="02040602050305030304" pitchFamily="18" charset="0"/>
              </a:rPr>
              <a:t>Vielfache briefliche Äußerungen von Wieland und Besuchern über das Leben in Oßmannstedt: </a:t>
            </a:r>
            <a:br>
              <a:rPr lang="de-DE" sz="1600" dirty="0">
                <a:latin typeface="Book Antiqua" panose="02040602050305030304" pitchFamily="18" charset="0"/>
              </a:rPr>
            </a:br>
            <a:r>
              <a:rPr lang="de-DE" sz="1600" i="1" dirty="0">
                <a:latin typeface="Book Antiqua" panose="02040602050305030304" pitchFamily="18" charset="0"/>
              </a:rPr>
              <a:t>Ein Tag im Leben Wielands</a:t>
            </a:r>
          </a:p>
          <a:p>
            <a:pPr>
              <a:lnSpc>
                <a:spcPts val="2000"/>
              </a:lnSpc>
            </a:pPr>
            <a:r>
              <a:rPr lang="de-DE" sz="1600" dirty="0">
                <a:latin typeface="Book Antiqua" panose="02040602050305030304" pitchFamily="18" charset="0"/>
              </a:rPr>
              <a:t>Einbeziehung von Originalgegenständen aus Wielands Nachlass: </a:t>
            </a:r>
            <a:br>
              <a:rPr lang="de-DE" sz="1600" dirty="0">
                <a:latin typeface="Book Antiqua" panose="02040602050305030304" pitchFamily="18" charset="0"/>
              </a:rPr>
            </a:br>
            <a:r>
              <a:rPr lang="de-DE" sz="1600" i="1" dirty="0">
                <a:latin typeface="Book Antiqua" panose="02040602050305030304" pitchFamily="18" charset="0"/>
              </a:rPr>
              <a:t>Was erzählen uns die Dinge über Wieland?</a:t>
            </a:r>
          </a:p>
          <a:p>
            <a:pPr>
              <a:lnSpc>
                <a:spcPts val="2000"/>
              </a:lnSpc>
            </a:pPr>
            <a:r>
              <a:rPr lang="de-DE" sz="1600" dirty="0">
                <a:latin typeface="Book Antiqua" panose="02040602050305030304" pitchFamily="18" charset="0"/>
              </a:rPr>
              <a:t>Der </a:t>
            </a:r>
            <a:r>
              <a:rPr lang="de-DE" sz="1600" i="1" dirty="0" err="1">
                <a:latin typeface="Book Antiqua" panose="02040602050305030304" pitchFamily="18" charset="0"/>
              </a:rPr>
              <a:t>Aristipp</a:t>
            </a:r>
            <a:r>
              <a:rPr lang="de-DE" sz="1600" dirty="0">
                <a:latin typeface="Book Antiqua" panose="02040602050305030304" pitchFamily="18" charset="0"/>
              </a:rPr>
              <a:t>-Roman als dichterische Umsetzung einer heute noch aktuellen Lebensform: </a:t>
            </a:r>
            <a:br>
              <a:rPr lang="de-DE" sz="1600" dirty="0">
                <a:latin typeface="Book Antiqua" panose="02040602050305030304" pitchFamily="18" charset="0"/>
              </a:rPr>
            </a:br>
            <a:r>
              <a:rPr lang="de-DE" sz="1600" i="1" dirty="0">
                <a:latin typeface="Book Antiqua" panose="02040602050305030304" pitchFamily="18" charset="0"/>
              </a:rPr>
              <a:t>Wie kann man Wieland heute noch lesen?</a:t>
            </a:r>
          </a:p>
          <a:p>
            <a:endParaRPr lang="de-DE" sz="1600" dirty="0">
              <a:latin typeface="Book Antiqua" panose="02040602050305030304" pitchFamily="18" charset="0"/>
            </a:endParaRPr>
          </a:p>
        </p:txBody>
      </p:sp>
      <p:pic>
        <p:nvPicPr>
          <p:cNvPr id="7" name="Grafik 6">
            <a:extLst>
              <a:ext uri="{FF2B5EF4-FFF2-40B4-BE49-F238E27FC236}">
                <a16:creationId xmlns:a16="http://schemas.microsoft.com/office/drawing/2014/main" id="{341697CD-07FC-4EB4-ADCF-2D9AE7723B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14089"/>
            <a:ext cx="12192000" cy="2543911"/>
          </a:xfrm>
          <a:prstGeom prst="rect">
            <a:avLst/>
          </a:prstGeom>
        </p:spPr>
      </p:pic>
    </p:spTree>
    <p:extLst>
      <p:ext uri="{BB962C8B-B14F-4D97-AF65-F5344CB8AC3E}">
        <p14:creationId xmlns:p14="http://schemas.microsoft.com/office/powerpoint/2010/main" val="2968502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4AB90F-0C13-4589-ADDB-0F070B562431}"/>
              </a:ext>
            </a:extLst>
          </p:cNvPr>
          <p:cNvSpPr>
            <a:spLocks noGrp="1"/>
          </p:cNvSpPr>
          <p:nvPr>
            <p:ph type="title"/>
          </p:nvPr>
        </p:nvSpPr>
        <p:spPr>
          <a:xfrm>
            <a:off x="838200" y="365125"/>
            <a:ext cx="9133936" cy="1325563"/>
          </a:xfrm>
        </p:spPr>
        <p:txBody>
          <a:bodyPr>
            <a:normAutofit/>
          </a:bodyPr>
          <a:lstStyle/>
          <a:p>
            <a:pPr algn="ctr"/>
            <a:r>
              <a:rPr lang="de-DE" sz="2400" b="1" dirty="0">
                <a:latin typeface="Book Antiqua" panose="02040602050305030304" pitchFamily="18" charset="0"/>
              </a:rPr>
              <a:t>Freiheitsraum, Liebesraum, Schönheitsraum, Bildungsraum: </a:t>
            </a:r>
            <a:br>
              <a:rPr lang="de-DE" sz="2400" b="1" dirty="0">
                <a:latin typeface="Book Antiqua" panose="02040602050305030304" pitchFamily="18" charset="0"/>
              </a:rPr>
            </a:br>
            <a:r>
              <a:rPr lang="de-DE" sz="2400" b="1" dirty="0">
                <a:latin typeface="Book Antiqua" panose="02040602050305030304" pitchFamily="18" charset="0"/>
              </a:rPr>
              <a:t>Das Landgut in Wielands Werk</a:t>
            </a:r>
          </a:p>
        </p:txBody>
      </p:sp>
      <p:sp>
        <p:nvSpPr>
          <p:cNvPr id="6" name="Inhaltsplatzhalter 5">
            <a:extLst>
              <a:ext uri="{FF2B5EF4-FFF2-40B4-BE49-F238E27FC236}">
                <a16:creationId xmlns:a16="http://schemas.microsoft.com/office/drawing/2014/main" id="{0AC854EE-B933-4952-A0FC-A9C3B2B307D8}"/>
              </a:ext>
            </a:extLst>
          </p:cNvPr>
          <p:cNvSpPr>
            <a:spLocks noGrp="1"/>
          </p:cNvSpPr>
          <p:nvPr>
            <p:ph idx="1"/>
          </p:nvPr>
        </p:nvSpPr>
        <p:spPr>
          <a:xfrm>
            <a:off x="2544794" y="1602749"/>
            <a:ext cx="6305910" cy="5040666"/>
          </a:xfrm>
        </p:spPr>
        <p:txBody>
          <a:bodyPr>
            <a:normAutofit/>
          </a:bodyPr>
          <a:lstStyle/>
          <a:p>
            <a:pPr marL="0" indent="0">
              <a:lnSpc>
                <a:spcPts val="1800"/>
              </a:lnSpc>
              <a:spcBef>
                <a:spcPts val="0"/>
              </a:spcBef>
              <a:buNone/>
            </a:pPr>
            <a:r>
              <a:rPr lang="de-DE" sz="1600" dirty="0">
                <a:latin typeface="Book Antiqua" panose="02040602050305030304" pitchFamily="18" charset="0"/>
              </a:rPr>
              <a:t>Wieland, </a:t>
            </a:r>
            <a:r>
              <a:rPr lang="de-DE" sz="1600" i="1" dirty="0" err="1">
                <a:latin typeface="Book Antiqua" panose="02040602050305030304" pitchFamily="18" charset="0"/>
              </a:rPr>
              <a:t>Musarion</a:t>
            </a:r>
            <a:r>
              <a:rPr lang="de-DE" sz="1600" i="1" dirty="0">
                <a:latin typeface="Book Antiqua" panose="02040602050305030304" pitchFamily="18" charset="0"/>
              </a:rPr>
              <a:t> oder die Philosophie der Grazien</a:t>
            </a:r>
            <a:r>
              <a:rPr lang="de-DE" sz="1600" dirty="0">
                <a:latin typeface="Book Antiqua" panose="02040602050305030304" pitchFamily="18" charset="0"/>
              </a:rPr>
              <a:t> (1768)</a:t>
            </a:r>
          </a:p>
          <a:p>
            <a:pPr marL="0" indent="0">
              <a:lnSpc>
                <a:spcPts val="1800"/>
              </a:lnSpc>
              <a:spcBef>
                <a:spcPts val="0"/>
              </a:spcBef>
              <a:buNone/>
            </a:pPr>
            <a:r>
              <a:rPr lang="de-DE" sz="1600" dirty="0">
                <a:latin typeface="Book Antiqua" panose="02040602050305030304" pitchFamily="18" charset="0"/>
              </a:rPr>
              <a:t> </a:t>
            </a:r>
          </a:p>
          <a:p>
            <a:pPr marL="0" indent="0">
              <a:lnSpc>
                <a:spcPts val="1800"/>
              </a:lnSpc>
              <a:spcBef>
                <a:spcPts val="0"/>
              </a:spcBef>
              <a:buNone/>
            </a:pPr>
            <a:r>
              <a:rPr lang="de-DE" sz="1600" dirty="0">
                <a:latin typeface="Book Antiqua" panose="02040602050305030304" pitchFamily="18" charset="0"/>
              </a:rPr>
              <a:t>Glückselig, weil er's war, nicht weil die Welt es wähnte,</a:t>
            </a:r>
          </a:p>
          <a:p>
            <a:pPr marL="0" indent="0">
              <a:lnSpc>
                <a:spcPts val="1800"/>
              </a:lnSpc>
              <a:spcBef>
                <a:spcPts val="0"/>
              </a:spcBef>
              <a:buNone/>
            </a:pPr>
            <a:r>
              <a:rPr lang="de-DE" sz="1600" dirty="0">
                <a:latin typeface="Book Antiqua" panose="02040602050305030304" pitchFamily="18" charset="0"/>
              </a:rPr>
              <a:t>Bringt </a:t>
            </a:r>
            <a:r>
              <a:rPr lang="de-DE" sz="1600" dirty="0" err="1">
                <a:latin typeface="Book Antiqua" panose="02040602050305030304" pitchFamily="18" charset="0"/>
              </a:rPr>
              <a:t>Phanias</a:t>
            </a:r>
            <a:r>
              <a:rPr lang="de-DE" sz="1600" dirty="0">
                <a:latin typeface="Book Antiqua" panose="02040602050305030304" pitchFamily="18" charset="0"/>
              </a:rPr>
              <a:t> in </a:t>
            </a:r>
            <a:r>
              <a:rPr lang="de-DE" sz="1600" dirty="0" err="1">
                <a:latin typeface="Book Antiqua" panose="02040602050305030304" pitchFamily="18" charset="0"/>
              </a:rPr>
              <a:t>neidenswerter</a:t>
            </a:r>
            <a:r>
              <a:rPr lang="de-DE" sz="1600" dirty="0">
                <a:latin typeface="Book Antiqua" panose="02040602050305030304" pitchFamily="18" charset="0"/>
              </a:rPr>
              <a:t> Ruh</a:t>
            </a:r>
          </a:p>
          <a:p>
            <a:pPr marL="0" indent="0">
              <a:lnSpc>
                <a:spcPts val="1800"/>
              </a:lnSpc>
              <a:spcBef>
                <a:spcPts val="0"/>
              </a:spcBef>
              <a:buNone/>
            </a:pPr>
            <a:r>
              <a:rPr lang="de-DE" sz="1600" dirty="0">
                <a:latin typeface="Book Antiqua" panose="02040602050305030304" pitchFamily="18" charset="0"/>
              </a:rPr>
              <a:t>Ein </a:t>
            </a:r>
            <a:r>
              <a:rPr lang="de-DE" sz="1600" dirty="0" err="1">
                <a:latin typeface="Book Antiqua" panose="02040602050305030304" pitchFamily="18" charset="0"/>
              </a:rPr>
              <a:t>unbeneidet</a:t>
            </a:r>
            <a:r>
              <a:rPr lang="de-DE" sz="1600" dirty="0">
                <a:latin typeface="Book Antiqua" panose="02040602050305030304" pitchFamily="18" charset="0"/>
              </a:rPr>
              <a:t> Leben zu;</a:t>
            </a:r>
          </a:p>
          <a:p>
            <a:pPr marL="0" indent="0">
              <a:lnSpc>
                <a:spcPts val="1800"/>
              </a:lnSpc>
              <a:spcBef>
                <a:spcPts val="0"/>
              </a:spcBef>
              <a:buNone/>
            </a:pPr>
            <a:r>
              <a:rPr lang="de-DE" sz="1600" dirty="0">
                <a:latin typeface="Book Antiqua" panose="02040602050305030304" pitchFamily="18" charset="0"/>
              </a:rPr>
              <a:t>In Freuden, die der unverfälschte Stempel</a:t>
            </a:r>
          </a:p>
          <a:p>
            <a:pPr marL="0" indent="0">
              <a:lnSpc>
                <a:spcPts val="1800"/>
              </a:lnSpc>
              <a:spcBef>
                <a:spcPts val="0"/>
              </a:spcBef>
              <a:buNone/>
            </a:pPr>
            <a:r>
              <a:rPr lang="de-DE" sz="1600" dirty="0">
                <a:latin typeface="Book Antiqua" panose="02040602050305030304" pitchFamily="18" charset="0"/>
              </a:rPr>
              <a:t>Der Unschuld und Natur zu echten Freuden prägt.</a:t>
            </a:r>
          </a:p>
          <a:p>
            <a:pPr marL="0" indent="0">
              <a:lnSpc>
                <a:spcPts val="1800"/>
              </a:lnSpc>
              <a:spcBef>
                <a:spcPts val="0"/>
              </a:spcBef>
              <a:buNone/>
            </a:pPr>
            <a:r>
              <a:rPr lang="de-DE" sz="1600" dirty="0">
                <a:latin typeface="Book Antiqua" panose="02040602050305030304" pitchFamily="18" charset="0"/>
              </a:rPr>
              <a:t>Der bürgerliche Sturm, der stets Athen bewegt,</a:t>
            </a:r>
          </a:p>
          <a:p>
            <a:pPr marL="0" indent="0">
              <a:lnSpc>
                <a:spcPts val="1800"/>
              </a:lnSpc>
              <a:spcBef>
                <a:spcPts val="0"/>
              </a:spcBef>
              <a:buNone/>
            </a:pPr>
            <a:r>
              <a:rPr lang="de-DE" sz="1600" dirty="0">
                <a:latin typeface="Book Antiqua" panose="02040602050305030304" pitchFamily="18" charset="0"/>
              </a:rPr>
              <a:t>Trifft seine Hütte nicht – den Tempel</a:t>
            </a:r>
          </a:p>
          <a:p>
            <a:pPr marL="0" indent="0">
              <a:lnSpc>
                <a:spcPts val="1800"/>
              </a:lnSpc>
              <a:spcBef>
                <a:spcPts val="0"/>
              </a:spcBef>
              <a:buNone/>
            </a:pPr>
            <a:r>
              <a:rPr lang="de-DE" sz="1600" dirty="0">
                <a:latin typeface="Book Antiqua" panose="02040602050305030304" pitchFamily="18" charset="0"/>
              </a:rPr>
              <a:t>Der Grazien, seitdem </a:t>
            </a:r>
            <a:r>
              <a:rPr lang="de-DE" sz="1600" dirty="0" err="1">
                <a:latin typeface="Book Antiqua" panose="02040602050305030304" pitchFamily="18" charset="0"/>
              </a:rPr>
              <a:t>Musarion</a:t>
            </a:r>
            <a:r>
              <a:rPr lang="de-DE" sz="1600" dirty="0">
                <a:latin typeface="Book Antiqua" panose="02040602050305030304" pitchFamily="18" charset="0"/>
              </a:rPr>
              <a:t> sie ziert.</a:t>
            </a:r>
          </a:p>
          <a:p>
            <a:pPr marL="0" indent="0">
              <a:lnSpc>
                <a:spcPts val="1800"/>
              </a:lnSpc>
              <a:spcBef>
                <a:spcPts val="0"/>
              </a:spcBef>
              <a:buNone/>
            </a:pPr>
            <a:r>
              <a:rPr lang="de-DE" sz="1600" dirty="0" err="1">
                <a:latin typeface="Book Antiqua" panose="02040602050305030304" pitchFamily="18" charset="0"/>
              </a:rPr>
              <a:t>Bescheidne</a:t>
            </a:r>
            <a:r>
              <a:rPr lang="de-DE" sz="1600" dirty="0">
                <a:latin typeface="Book Antiqua" panose="02040602050305030304" pitchFamily="18" charset="0"/>
              </a:rPr>
              <a:t> Kunst, durch ihren Witz geleitet,</a:t>
            </a:r>
          </a:p>
          <a:p>
            <a:pPr marL="0" indent="0">
              <a:lnSpc>
                <a:spcPts val="1800"/>
              </a:lnSpc>
              <a:spcBef>
                <a:spcPts val="0"/>
              </a:spcBef>
              <a:buNone/>
            </a:pPr>
            <a:r>
              <a:rPr lang="de-DE" sz="1600" dirty="0">
                <a:latin typeface="Book Antiqua" panose="02040602050305030304" pitchFamily="18" charset="0"/>
              </a:rPr>
              <a:t>Gibt der Natur, so weit sein Landgut sich verbreitet,</a:t>
            </a:r>
          </a:p>
          <a:p>
            <a:pPr marL="0" indent="0">
              <a:lnSpc>
                <a:spcPts val="1800"/>
              </a:lnSpc>
              <a:spcBef>
                <a:spcPts val="0"/>
              </a:spcBef>
              <a:buNone/>
            </a:pPr>
            <a:r>
              <a:rPr lang="de-DE" sz="1600" dirty="0">
                <a:latin typeface="Book Antiqua" panose="02040602050305030304" pitchFamily="18" charset="0"/>
              </a:rPr>
              <a:t>Den stillen Reiz, der ohne Schimmer rührt.</a:t>
            </a:r>
          </a:p>
          <a:p>
            <a:pPr marL="0" indent="0">
              <a:lnSpc>
                <a:spcPts val="1800"/>
              </a:lnSpc>
              <a:spcBef>
                <a:spcPts val="0"/>
              </a:spcBef>
              <a:buNone/>
            </a:pPr>
            <a:r>
              <a:rPr lang="de-DE" sz="1600" dirty="0">
                <a:latin typeface="Book Antiqua" panose="02040602050305030304" pitchFamily="18" charset="0"/>
              </a:rPr>
              <a:t>Ein Garten, den mit </a:t>
            </a:r>
            <a:r>
              <a:rPr lang="de-DE" sz="1600" dirty="0" err="1">
                <a:latin typeface="Book Antiqua" panose="02040602050305030304" pitchFamily="18" charset="0"/>
              </a:rPr>
              <a:t>Zephyrn</a:t>
            </a:r>
            <a:r>
              <a:rPr lang="de-DE" sz="1600" dirty="0">
                <a:latin typeface="Book Antiqua" panose="02040602050305030304" pitchFamily="18" charset="0"/>
              </a:rPr>
              <a:t> und mit Floren</a:t>
            </a:r>
          </a:p>
          <a:p>
            <a:pPr marL="0" indent="0">
              <a:lnSpc>
                <a:spcPts val="1800"/>
              </a:lnSpc>
              <a:spcBef>
                <a:spcPts val="0"/>
              </a:spcBef>
              <a:buNone/>
            </a:pPr>
            <a:r>
              <a:rPr lang="de-DE" sz="1600" dirty="0">
                <a:latin typeface="Book Antiqua" panose="02040602050305030304" pitchFamily="18" charset="0"/>
              </a:rPr>
              <a:t>Pomona sich zum Aufenthalt erkoren;</a:t>
            </a:r>
          </a:p>
          <a:p>
            <a:pPr marL="0" indent="0">
              <a:lnSpc>
                <a:spcPts val="1800"/>
              </a:lnSpc>
              <a:spcBef>
                <a:spcPts val="0"/>
              </a:spcBef>
              <a:buNone/>
            </a:pPr>
            <a:r>
              <a:rPr lang="de-DE" sz="1600" dirty="0">
                <a:latin typeface="Book Antiqua" panose="02040602050305030304" pitchFamily="18" charset="0"/>
              </a:rPr>
              <a:t>Ein Hain, worin sich Amor gern verliert,</a:t>
            </a:r>
          </a:p>
          <a:p>
            <a:pPr marL="0" indent="0">
              <a:lnSpc>
                <a:spcPts val="1800"/>
              </a:lnSpc>
              <a:spcBef>
                <a:spcPts val="0"/>
              </a:spcBef>
              <a:buNone/>
            </a:pPr>
            <a:r>
              <a:rPr lang="de-DE" sz="1600" dirty="0">
                <a:latin typeface="Book Antiqua" panose="02040602050305030304" pitchFamily="18" charset="0"/>
              </a:rPr>
              <a:t>Wo ernstes Denken oft mit leichtem Scherz sich gattet;</a:t>
            </a:r>
          </a:p>
          <a:p>
            <a:pPr marL="0" indent="0">
              <a:lnSpc>
                <a:spcPts val="1800"/>
              </a:lnSpc>
              <a:spcBef>
                <a:spcPts val="0"/>
              </a:spcBef>
              <a:buNone/>
            </a:pPr>
            <a:r>
              <a:rPr lang="de-DE" sz="1600" dirty="0">
                <a:latin typeface="Book Antiqua" panose="02040602050305030304" pitchFamily="18" charset="0"/>
              </a:rPr>
              <a:t>Ein kleiner Bach von Ulmen überschattet,</a:t>
            </a:r>
          </a:p>
          <a:p>
            <a:pPr marL="0" indent="0">
              <a:lnSpc>
                <a:spcPts val="1800"/>
              </a:lnSpc>
              <a:spcBef>
                <a:spcPts val="0"/>
              </a:spcBef>
              <a:buNone/>
            </a:pPr>
            <a:r>
              <a:rPr lang="de-DE" sz="1600" dirty="0">
                <a:latin typeface="Book Antiqua" panose="02040602050305030304" pitchFamily="18" charset="0"/>
              </a:rPr>
              <a:t>An dem der Mittagsschlaf ihn </a:t>
            </a:r>
            <a:r>
              <a:rPr lang="de-DE" sz="1600" dirty="0" err="1">
                <a:latin typeface="Book Antiqua" panose="02040602050305030304" pitchFamily="18" charset="0"/>
              </a:rPr>
              <a:t>ungesucht</a:t>
            </a:r>
            <a:r>
              <a:rPr lang="de-DE" sz="1600" dirty="0">
                <a:latin typeface="Book Antiqua" panose="02040602050305030304" pitchFamily="18" charset="0"/>
              </a:rPr>
              <a:t> beschleicht;</a:t>
            </a:r>
          </a:p>
          <a:p>
            <a:pPr marL="0" indent="0">
              <a:buNone/>
            </a:pPr>
            <a:endParaRPr lang="de-DE" sz="1400" dirty="0">
              <a:latin typeface="Book Antiqua" panose="02040602050305030304" pitchFamily="18" charset="0"/>
            </a:endParaRPr>
          </a:p>
        </p:txBody>
      </p:sp>
      <p:pic>
        <p:nvPicPr>
          <p:cNvPr id="8" name="Grafik 7">
            <a:extLst>
              <a:ext uri="{FF2B5EF4-FFF2-40B4-BE49-F238E27FC236}">
                <a16:creationId xmlns:a16="http://schemas.microsoft.com/office/drawing/2014/main" id="{939D0EE4-03A5-4ACC-AC11-716691C61E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724" y="0"/>
            <a:ext cx="1910276" cy="6858000"/>
          </a:xfrm>
          <a:prstGeom prst="rect">
            <a:avLst/>
          </a:prstGeom>
        </p:spPr>
      </p:pic>
    </p:spTree>
    <p:extLst>
      <p:ext uri="{BB962C8B-B14F-4D97-AF65-F5344CB8AC3E}">
        <p14:creationId xmlns:p14="http://schemas.microsoft.com/office/powerpoint/2010/main" val="1691198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4AB90F-0C13-4589-ADDB-0F070B562431}"/>
              </a:ext>
            </a:extLst>
          </p:cNvPr>
          <p:cNvSpPr>
            <a:spLocks noGrp="1"/>
          </p:cNvSpPr>
          <p:nvPr>
            <p:ph type="title"/>
          </p:nvPr>
        </p:nvSpPr>
        <p:spPr>
          <a:xfrm>
            <a:off x="838200" y="365125"/>
            <a:ext cx="9133936" cy="1325563"/>
          </a:xfrm>
        </p:spPr>
        <p:txBody>
          <a:bodyPr>
            <a:normAutofit/>
          </a:bodyPr>
          <a:lstStyle/>
          <a:p>
            <a:pPr algn="ctr"/>
            <a:r>
              <a:rPr lang="de-DE" sz="2400" b="1" dirty="0">
                <a:latin typeface="Book Antiqua" panose="02040602050305030304" pitchFamily="18" charset="0"/>
              </a:rPr>
              <a:t>Freiheitsraum, Liebesraum, Schönheitsraum, Bildungsraum: </a:t>
            </a:r>
            <a:br>
              <a:rPr lang="de-DE" sz="2400" b="1" dirty="0">
                <a:latin typeface="Book Antiqua" panose="02040602050305030304" pitchFamily="18" charset="0"/>
              </a:rPr>
            </a:br>
            <a:r>
              <a:rPr lang="de-DE" sz="2400" b="1" dirty="0">
                <a:latin typeface="Book Antiqua" panose="02040602050305030304" pitchFamily="18" charset="0"/>
              </a:rPr>
              <a:t>Das Landgut in Wielands Werk</a:t>
            </a:r>
          </a:p>
        </p:txBody>
      </p:sp>
      <p:sp>
        <p:nvSpPr>
          <p:cNvPr id="6" name="Inhaltsplatzhalter 5">
            <a:extLst>
              <a:ext uri="{FF2B5EF4-FFF2-40B4-BE49-F238E27FC236}">
                <a16:creationId xmlns:a16="http://schemas.microsoft.com/office/drawing/2014/main" id="{0AC854EE-B933-4952-A0FC-A9C3B2B307D8}"/>
              </a:ext>
            </a:extLst>
          </p:cNvPr>
          <p:cNvSpPr>
            <a:spLocks noGrp="1"/>
          </p:cNvSpPr>
          <p:nvPr>
            <p:ph idx="1"/>
          </p:nvPr>
        </p:nvSpPr>
        <p:spPr>
          <a:xfrm>
            <a:off x="1971853" y="1690688"/>
            <a:ext cx="6866629" cy="5040666"/>
          </a:xfrm>
        </p:spPr>
        <p:txBody>
          <a:bodyPr>
            <a:normAutofit/>
          </a:bodyPr>
          <a:lstStyle/>
          <a:p>
            <a:pPr marL="0" indent="0">
              <a:lnSpc>
                <a:spcPts val="1800"/>
              </a:lnSpc>
              <a:buNone/>
            </a:pPr>
            <a:r>
              <a:rPr lang="de-DE" sz="1700" dirty="0">
                <a:latin typeface="Book Antiqua" panose="02040602050305030304" pitchFamily="18" charset="0"/>
              </a:rPr>
              <a:t>Wieland, </a:t>
            </a:r>
            <a:r>
              <a:rPr lang="de-DE" sz="1700" i="1" dirty="0">
                <a:latin typeface="Book Antiqua" panose="02040602050305030304" pitchFamily="18" charset="0"/>
              </a:rPr>
              <a:t>Geschichte des </a:t>
            </a:r>
            <a:r>
              <a:rPr lang="de-DE" sz="1700" i="1" dirty="0" err="1">
                <a:latin typeface="Book Antiqua" panose="02040602050305030304" pitchFamily="18" charset="0"/>
              </a:rPr>
              <a:t>Agathon</a:t>
            </a:r>
            <a:r>
              <a:rPr lang="de-DE" sz="1700" dirty="0">
                <a:latin typeface="Book Antiqua" panose="02040602050305030304" pitchFamily="18" charset="0"/>
              </a:rPr>
              <a:t> (1766/67)</a:t>
            </a:r>
          </a:p>
          <a:p>
            <a:pPr marL="0" indent="0">
              <a:lnSpc>
                <a:spcPts val="1800"/>
              </a:lnSpc>
              <a:buNone/>
            </a:pPr>
            <a:r>
              <a:rPr lang="de-DE" sz="1700" dirty="0">
                <a:latin typeface="Book Antiqua" panose="02040602050305030304" pitchFamily="18" charset="0"/>
              </a:rPr>
              <a:t> </a:t>
            </a:r>
          </a:p>
          <a:p>
            <a:pPr marL="0" indent="0">
              <a:lnSpc>
                <a:spcPts val="1800"/>
              </a:lnSpc>
              <a:buNone/>
            </a:pPr>
            <a:r>
              <a:rPr lang="de-DE" sz="1700" dirty="0">
                <a:latin typeface="Book Antiqua" panose="02040602050305030304" pitchFamily="18" charset="0"/>
              </a:rPr>
              <a:t>Wir widerstehen der Versuchung, eine Beschreibung von diesem Landgut zu machen, um dem Leser das Vergnügen zu lassen, sich dasselbe so wohlangelegt, so prächtig und so angenehm vorzustellen als er selbst es will. Alles, was wir davon sagen wollen, ist, </a:t>
            </a:r>
            <a:r>
              <a:rPr lang="de-DE" sz="1700" dirty="0" err="1">
                <a:latin typeface="Book Antiqua" panose="02040602050305030304" pitchFamily="18" charset="0"/>
              </a:rPr>
              <a:t>daß</a:t>
            </a:r>
            <a:r>
              <a:rPr lang="de-DE" sz="1700" dirty="0">
                <a:latin typeface="Book Antiqua" panose="02040602050305030304" pitchFamily="18" charset="0"/>
              </a:rPr>
              <a:t> diejenigen, deren Einbildungskraft einiger Unterstützung nötig hat, den sechszehnten Gesang des befreiten Jerusalems lesen </a:t>
            </a:r>
            <a:r>
              <a:rPr lang="de-DE" sz="1700" dirty="0" err="1">
                <a:latin typeface="Book Antiqua" panose="02040602050305030304" pitchFamily="18" charset="0"/>
              </a:rPr>
              <a:t>müßten</a:t>
            </a:r>
            <a:r>
              <a:rPr lang="de-DE" sz="1700" dirty="0">
                <a:latin typeface="Book Antiqua" panose="02040602050305030304" pitchFamily="18" charset="0"/>
              </a:rPr>
              <a:t>, um sich eine Vorstellung von dem Orte zu machen, den sich diese griechische </a:t>
            </a:r>
            <a:r>
              <a:rPr lang="de-DE" sz="1700" dirty="0" err="1">
                <a:latin typeface="Book Antiqua" panose="02040602050305030304" pitchFamily="18" charset="0"/>
              </a:rPr>
              <a:t>Armide</a:t>
            </a:r>
            <a:r>
              <a:rPr lang="de-DE" sz="1700" dirty="0">
                <a:latin typeface="Book Antiqua" panose="02040602050305030304" pitchFamily="18" charset="0"/>
              </a:rPr>
              <a:t> zum Schauplatz der Siege auswählte, die sie über unsern Helden zu erhalten hoffte. </a:t>
            </a:r>
          </a:p>
          <a:p>
            <a:pPr marL="0" indent="0">
              <a:buNone/>
            </a:pPr>
            <a:endParaRPr lang="de-DE" sz="1400" dirty="0">
              <a:latin typeface="Book Antiqua" panose="02040602050305030304" pitchFamily="18" charset="0"/>
            </a:endParaRPr>
          </a:p>
        </p:txBody>
      </p:sp>
      <p:pic>
        <p:nvPicPr>
          <p:cNvPr id="8" name="Grafik 7">
            <a:extLst>
              <a:ext uri="{FF2B5EF4-FFF2-40B4-BE49-F238E27FC236}">
                <a16:creationId xmlns:a16="http://schemas.microsoft.com/office/drawing/2014/main" id="{939D0EE4-03A5-4ACC-AC11-716691C61E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724" y="0"/>
            <a:ext cx="1910276" cy="6858000"/>
          </a:xfrm>
          <a:prstGeom prst="rect">
            <a:avLst/>
          </a:prstGeom>
        </p:spPr>
      </p:pic>
    </p:spTree>
    <p:extLst>
      <p:ext uri="{BB962C8B-B14F-4D97-AF65-F5344CB8AC3E}">
        <p14:creationId xmlns:p14="http://schemas.microsoft.com/office/powerpoint/2010/main" val="2580656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4AB90F-0C13-4589-ADDB-0F070B562431}"/>
              </a:ext>
            </a:extLst>
          </p:cNvPr>
          <p:cNvSpPr>
            <a:spLocks noGrp="1"/>
          </p:cNvSpPr>
          <p:nvPr>
            <p:ph type="title"/>
          </p:nvPr>
        </p:nvSpPr>
        <p:spPr>
          <a:xfrm>
            <a:off x="838200" y="365125"/>
            <a:ext cx="9133936" cy="1325563"/>
          </a:xfrm>
        </p:spPr>
        <p:txBody>
          <a:bodyPr>
            <a:normAutofit/>
          </a:bodyPr>
          <a:lstStyle/>
          <a:p>
            <a:pPr algn="ctr"/>
            <a:r>
              <a:rPr lang="de-DE" sz="2400" b="1" dirty="0">
                <a:latin typeface="Book Antiqua" panose="02040602050305030304" pitchFamily="18" charset="0"/>
              </a:rPr>
              <a:t>Freiheitsraum, Liebesraum, Schönheitsraum, Bildungsraum: </a:t>
            </a:r>
            <a:br>
              <a:rPr lang="de-DE" sz="2400" b="1" dirty="0">
                <a:latin typeface="Book Antiqua" panose="02040602050305030304" pitchFamily="18" charset="0"/>
              </a:rPr>
            </a:br>
            <a:r>
              <a:rPr lang="de-DE" sz="2400" b="1" dirty="0">
                <a:latin typeface="Book Antiqua" panose="02040602050305030304" pitchFamily="18" charset="0"/>
              </a:rPr>
              <a:t>Das Landgut in Wielands Werk</a:t>
            </a:r>
          </a:p>
        </p:txBody>
      </p:sp>
      <p:sp>
        <p:nvSpPr>
          <p:cNvPr id="6" name="Inhaltsplatzhalter 5">
            <a:extLst>
              <a:ext uri="{FF2B5EF4-FFF2-40B4-BE49-F238E27FC236}">
                <a16:creationId xmlns:a16="http://schemas.microsoft.com/office/drawing/2014/main" id="{0AC854EE-B933-4952-A0FC-A9C3B2B307D8}"/>
              </a:ext>
            </a:extLst>
          </p:cNvPr>
          <p:cNvSpPr>
            <a:spLocks noGrp="1"/>
          </p:cNvSpPr>
          <p:nvPr>
            <p:ph idx="1"/>
          </p:nvPr>
        </p:nvSpPr>
        <p:spPr>
          <a:xfrm>
            <a:off x="2468592" y="1690688"/>
            <a:ext cx="6899694" cy="5040666"/>
          </a:xfrm>
        </p:spPr>
        <p:txBody>
          <a:bodyPr>
            <a:normAutofit/>
          </a:bodyPr>
          <a:lstStyle/>
          <a:p>
            <a:pPr marL="0" indent="0">
              <a:lnSpc>
                <a:spcPts val="1800"/>
              </a:lnSpc>
              <a:buNone/>
            </a:pPr>
            <a:r>
              <a:rPr lang="de-DE" sz="1700" dirty="0">
                <a:latin typeface="Book Antiqua" panose="02040602050305030304" pitchFamily="18" charset="0"/>
              </a:rPr>
              <a:t>Wieland, </a:t>
            </a:r>
            <a:r>
              <a:rPr lang="de-DE" sz="1700" i="1" dirty="0">
                <a:latin typeface="Book Antiqua" panose="02040602050305030304" pitchFamily="18" charset="0"/>
              </a:rPr>
              <a:t>Geschichte der Abderiten</a:t>
            </a:r>
            <a:r>
              <a:rPr lang="de-DE" sz="1700" dirty="0">
                <a:latin typeface="Book Antiqua" panose="02040602050305030304" pitchFamily="18" charset="0"/>
              </a:rPr>
              <a:t> (1774-1780)</a:t>
            </a:r>
          </a:p>
          <a:p>
            <a:pPr marL="0" indent="0">
              <a:lnSpc>
                <a:spcPts val="1800"/>
              </a:lnSpc>
              <a:buNone/>
            </a:pPr>
            <a:r>
              <a:rPr lang="de-DE" sz="1700" dirty="0">
                <a:latin typeface="Book Antiqua" panose="02040602050305030304" pitchFamily="18" charset="0"/>
              </a:rPr>
              <a:t>Er </a:t>
            </a:r>
            <a:r>
              <a:rPr lang="de-DE" sz="1700" dirty="0" err="1">
                <a:latin typeface="Book Antiqua" panose="02040602050305030304" pitchFamily="18" charset="0"/>
              </a:rPr>
              <a:t>beschloß</a:t>
            </a:r>
            <a:r>
              <a:rPr lang="de-DE" sz="1700" dirty="0">
                <a:latin typeface="Book Antiqua" panose="02040602050305030304" pitchFamily="18" charset="0"/>
              </a:rPr>
              <a:t> also, sich mit guter Art von ihnen zurückzuziehen, und ging ein kleines Gut zu bewohnen, das er in der Gegend von Abdera besaß, und mit dessen Benutzung und Verschönerung er die Stunden beschäftigte, die ihm sein Lieblingsstudium, die Erforschung der Naturwirkungen, übrig ließ. Aber zum Unglück für ihn lag dies Landgut zu nah bei Abdera. Denn weil die Lage desselben ungemein schön, und der Weg dahin einer der angenehmsten Spaziergänge war: so sah er sich alle Tage Gottes von einem Schwarm von Abderiten und Abderitinnen, lauter Vettern und Basen, heimgesucht, welche das schöne Wetter und den angenehmen Spaziergang zum Vorwande nahmen, ihn in seiner glücklichen Einsamkeit zu stören.</a:t>
            </a:r>
          </a:p>
          <a:p>
            <a:pPr marL="0" indent="0">
              <a:buNone/>
            </a:pPr>
            <a:endParaRPr lang="de-DE" sz="1400" dirty="0">
              <a:latin typeface="Book Antiqua" panose="02040602050305030304" pitchFamily="18" charset="0"/>
            </a:endParaRPr>
          </a:p>
        </p:txBody>
      </p:sp>
      <p:pic>
        <p:nvPicPr>
          <p:cNvPr id="8" name="Grafik 7">
            <a:extLst>
              <a:ext uri="{FF2B5EF4-FFF2-40B4-BE49-F238E27FC236}">
                <a16:creationId xmlns:a16="http://schemas.microsoft.com/office/drawing/2014/main" id="{939D0EE4-03A5-4ACC-AC11-716691C61E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724" y="0"/>
            <a:ext cx="1910276" cy="6858000"/>
          </a:xfrm>
          <a:prstGeom prst="rect">
            <a:avLst/>
          </a:prstGeom>
        </p:spPr>
      </p:pic>
    </p:spTree>
    <p:extLst>
      <p:ext uri="{BB962C8B-B14F-4D97-AF65-F5344CB8AC3E}">
        <p14:creationId xmlns:p14="http://schemas.microsoft.com/office/powerpoint/2010/main" val="260537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4AB90F-0C13-4589-ADDB-0F070B562431}"/>
              </a:ext>
            </a:extLst>
          </p:cNvPr>
          <p:cNvSpPr>
            <a:spLocks noGrp="1"/>
          </p:cNvSpPr>
          <p:nvPr>
            <p:ph type="title"/>
          </p:nvPr>
        </p:nvSpPr>
        <p:spPr>
          <a:xfrm>
            <a:off x="838200" y="365125"/>
            <a:ext cx="9133936" cy="1325563"/>
          </a:xfrm>
        </p:spPr>
        <p:txBody>
          <a:bodyPr>
            <a:normAutofit/>
          </a:bodyPr>
          <a:lstStyle/>
          <a:p>
            <a:pPr algn="ctr"/>
            <a:r>
              <a:rPr lang="de-DE" sz="2400" b="1" dirty="0">
                <a:latin typeface="Book Antiqua" panose="02040602050305030304" pitchFamily="18" charset="0"/>
              </a:rPr>
              <a:t>Freiheitsraum, Liebesraum, Schönheitsraum, Bildungsraum: </a:t>
            </a:r>
            <a:br>
              <a:rPr lang="de-DE" sz="2400" b="1" dirty="0">
                <a:latin typeface="Book Antiqua" panose="02040602050305030304" pitchFamily="18" charset="0"/>
              </a:rPr>
            </a:br>
            <a:r>
              <a:rPr lang="de-DE" sz="2400" b="1" dirty="0">
                <a:latin typeface="Book Antiqua" panose="02040602050305030304" pitchFamily="18" charset="0"/>
              </a:rPr>
              <a:t>Das Landgut in Wielands Werk</a:t>
            </a:r>
          </a:p>
        </p:txBody>
      </p:sp>
      <p:sp>
        <p:nvSpPr>
          <p:cNvPr id="6" name="Inhaltsplatzhalter 5">
            <a:extLst>
              <a:ext uri="{FF2B5EF4-FFF2-40B4-BE49-F238E27FC236}">
                <a16:creationId xmlns:a16="http://schemas.microsoft.com/office/drawing/2014/main" id="{0AC854EE-B933-4952-A0FC-A9C3B2B307D8}"/>
              </a:ext>
            </a:extLst>
          </p:cNvPr>
          <p:cNvSpPr>
            <a:spLocks noGrp="1"/>
          </p:cNvSpPr>
          <p:nvPr>
            <p:ph idx="1"/>
          </p:nvPr>
        </p:nvSpPr>
        <p:spPr>
          <a:xfrm>
            <a:off x="838200" y="1602749"/>
            <a:ext cx="8512834" cy="5040666"/>
          </a:xfrm>
        </p:spPr>
        <p:txBody>
          <a:bodyPr>
            <a:normAutofit/>
          </a:bodyPr>
          <a:lstStyle/>
          <a:p>
            <a:pPr marL="0" indent="0">
              <a:lnSpc>
                <a:spcPts val="1800"/>
              </a:lnSpc>
              <a:buNone/>
            </a:pPr>
            <a:r>
              <a:rPr lang="de-DE" sz="1600" dirty="0">
                <a:latin typeface="Book Antiqua" panose="02040602050305030304" pitchFamily="18" charset="0"/>
              </a:rPr>
              <a:t>Wieland, </a:t>
            </a:r>
            <a:r>
              <a:rPr lang="de-DE" sz="1600" i="1" dirty="0">
                <a:latin typeface="Book Antiqua" panose="02040602050305030304" pitchFamily="18" charset="0"/>
              </a:rPr>
              <a:t>Geheime Geschichte des Philosophen Peregrinus Proteus</a:t>
            </a:r>
            <a:r>
              <a:rPr lang="de-DE" sz="1600" dirty="0">
                <a:latin typeface="Book Antiqua" panose="02040602050305030304" pitchFamily="18" charset="0"/>
              </a:rPr>
              <a:t> (1791)</a:t>
            </a:r>
          </a:p>
          <a:p>
            <a:pPr marL="0" indent="0">
              <a:lnSpc>
                <a:spcPts val="1800"/>
              </a:lnSpc>
              <a:buNone/>
            </a:pPr>
            <a:r>
              <a:rPr lang="de-DE" sz="1600" dirty="0">
                <a:latin typeface="Book Antiqua" panose="02040602050305030304" pitchFamily="18" charset="0"/>
              </a:rPr>
              <a:t>Wisse also, Freund, </a:t>
            </a:r>
            <a:r>
              <a:rPr lang="de-DE" sz="1600" dirty="0" err="1">
                <a:latin typeface="Book Antiqua" panose="02040602050305030304" pitchFamily="18" charset="0"/>
              </a:rPr>
              <a:t>daß</a:t>
            </a:r>
            <a:r>
              <a:rPr lang="de-DE" sz="1600" dirty="0">
                <a:latin typeface="Book Antiqua" panose="02040602050305030304" pitchFamily="18" charset="0"/>
              </a:rPr>
              <a:t> der heilige Hain, die Felsenwohnung der </a:t>
            </a:r>
            <a:r>
              <a:rPr lang="de-DE" sz="1600" dirty="0" err="1">
                <a:latin typeface="Book Antiqua" panose="02040602050305030304" pitchFamily="18" charset="0"/>
              </a:rPr>
              <a:t>Dioklea</a:t>
            </a:r>
            <a:r>
              <a:rPr lang="de-DE" sz="1600" dirty="0">
                <a:latin typeface="Book Antiqua" panose="02040602050305030304" pitchFamily="18" charset="0"/>
              </a:rPr>
              <a:t>, die Gärten um sie her, und der Tempel der Venus Urania – einen Theil eines großen Landgutes ausmachten, welches, nebst vielen ansehnlichen Ländereien in Ionien, Karien, </a:t>
            </a:r>
            <a:r>
              <a:rPr lang="de-DE" sz="1600" dirty="0" err="1">
                <a:latin typeface="Book Antiqua" panose="02040602050305030304" pitchFamily="18" charset="0"/>
              </a:rPr>
              <a:t>Lycien</a:t>
            </a:r>
            <a:r>
              <a:rPr lang="de-DE" sz="1600" dirty="0">
                <a:latin typeface="Book Antiqua" panose="02040602050305030304" pitchFamily="18" charset="0"/>
              </a:rPr>
              <a:t> und auf der Insel Rhodus, das </a:t>
            </a:r>
            <a:r>
              <a:rPr lang="de-DE" sz="1600" dirty="0" err="1">
                <a:latin typeface="Book Antiqua" panose="02040602050305030304" pitchFamily="18" charset="0"/>
              </a:rPr>
              <a:t>Eigenthum</a:t>
            </a:r>
            <a:r>
              <a:rPr lang="de-DE" sz="1600" dirty="0">
                <a:latin typeface="Book Antiqua" panose="02040602050305030304" pitchFamily="18" charset="0"/>
              </a:rPr>
              <a:t> einer edlen Römerin war, die hier, im Mittelpunkt ihrer Besitzungen und in der vollkommensten Unabhängigkeit, den Rest ihrer Jugend, und die </a:t>
            </a:r>
            <a:r>
              <a:rPr lang="de-DE" sz="1600" dirty="0" err="1">
                <a:latin typeface="Book Antiqua" panose="02040602050305030304" pitchFamily="18" charset="0"/>
              </a:rPr>
              <a:t>Reichthümer</a:t>
            </a:r>
            <a:r>
              <a:rPr lang="de-DE" sz="1600" dirty="0">
                <a:latin typeface="Book Antiqua" panose="02040602050305030304" pitchFamily="18" charset="0"/>
              </a:rPr>
              <a:t>, die ihr ein betagter Gemahl hinterlassen hatte, nach einem eigenen, romantischen, aber (wie du gestehen wirst) nicht übel ausgedachten Plane zu genießen beschlossen hatte.</a:t>
            </a:r>
          </a:p>
          <a:p>
            <a:pPr marL="0" indent="0">
              <a:lnSpc>
                <a:spcPts val="1800"/>
              </a:lnSpc>
              <a:buNone/>
            </a:pPr>
            <a:r>
              <a:rPr lang="de-DE" sz="1600" dirty="0">
                <a:latin typeface="Book Antiqua" panose="02040602050305030304" pitchFamily="18" charset="0"/>
              </a:rPr>
              <a:t> </a:t>
            </a:r>
          </a:p>
          <a:p>
            <a:pPr marL="0" indent="0">
              <a:lnSpc>
                <a:spcPts val="1800"/>
              </a:lnSpc>
              <a:buNone/>
            </a:pPr>
            <a:r>
              <a:rPr lang="de-DE" sz="1600" dirty="0">
                <a:latin typeface="Book Antiqua" panose="02040602050305030304" pitchFamily="18" charset="0"/>
              </a:rPr>
              <a:t>Wieland, </a:t>
            </a:r>
            <a:r>
              <a:rPr lang="de-DE" sz="1600" i="1" dirty="0" err="1">
                <a:latin typeface="Book Antiqua" panose="02040602050305030304" pitchFamily="18" charset="0"/>
              </a:rPr>
              <a:t>Aristipp</a:t>
            </a:r>
            <a:r>
              <a:rPr lang="de-DE" sz="1600" i="1" dirty="0">
                <a:latin typeface="Book Antiqua" panose="02040602050305030304" pitchFamily="18" charset="0"/>
              </a:rPr>
              <a:t> und einige seiner Zeitgenossen</a:t>
            </a:r>
            <a:r>
              <a:rPr lang="de-DE" sz="1600" dirty="0">
                <a:latin typeface="Book Antiqua" panose="02040602050305030304" pitchFamily="18" charset="0"/>
              </a:rPr>
              <a:t> (1800-1802)</a:t>
            </a:r>
          </a:p>
          <a:p>
            <a:pPr marL="0" indent="0">
              <a:lnSpc>
                <a:spcPts val="1800"/>
              </a:lnSpc>
              <a:buNone/>
            </a:pPr>
            <a:r>
              <a:rPr lang="de-DE" sz="1600" dirty="0">
                <a:latin typeface="Book Antiqua" panose="02040602050305030304" pitchFamily="18" charset="0"/>
              </a:rPr>
              <a:t>Dein Vater, der an dieser raschen Umkehrung der Dinge kein sonderliches Wohlgefallen haben soll, hat sich, unter dem Schutze seines hohen Alters, auf sein Landgut zurückgezogen, und scheint alle Wünsche, wozu ihn die gegenwärtigen Verhältnisse berechtigen, auf die Freiheit und Ruhe, die in seinen Jahren so </a:t>
            </a:r>
            <a:r>
              <a:rPr lang="de-DE" sz="1600" dirty="0" err="1">
                <a:latin typeface="Book Antiqua" panose="02040602050305030304" pitchFamily="18" charset="0"/>
              </a:rPr>
              <a:t>wohlthätig</a:t>
            </a:r>
            <a:r>
              <a:rPr lang="de-DE" sz="1600" dirty="0">
                <a:latin typeface="Book Antiqua" panose="02040602050305030304" pitchFamily="18" charset="0"/>
              </a:rPr>
              <a:t> sind, oder (wie er selbst sich ausdrückt) auf die </a:t>
            </a:r>
            <a:r>
              <a:rPr lang="de-DE" sz="1600" dirty="0" err="1">
                <a:latin typeface="Book Antiqua" panose="02040602050305030304" pitchFamily="18" charset="0"/>
              </a:rPr>
              <a:t>Erlaubniß</a:t>
            </a:r>
            <a:r>
              <a:rPr lang="de-DE" sz="1600" dirty="0">
                <a:latin typeface="Book Antiqua" panose="02040602050305030304" pitchFamily="18" charset="0"/>
              </a:rPr>
              <a:t> im Frieden auszuleben, beschränkt zu haben.</a:t>
            </a:r>
          </a:p>
          <a:p>
            <a:pPr marL="0" indent="0">
              <a:buNone/>
            </a:pPr>
            <a:endParaRPr lang="de-DE" sz="1400" dirty="0">
              <a:latin typeface="Book Antiqua" panose="02040602050305030304" pitchFamily="18" charset="0"/>
            </a:endParaRPr>
          </a:p>
        </p:txBody>
      </p:sp>
      <p:pic>
        <p:nvPicPr>
          <p:cNvPr id="8" name="Grafik 7">
            <a:extLst>
              <a:ext uri="{FF2B5EF4-FFF2-40B4-BE49-F238E27FC236}">
                <a16:creationId xmlns:a16="http://schemas.microsoft.com/office/drawing/2014/main" id="{939D0EE4-03A5-4ACC-AC11-716691C61E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1724" y="0"/>
            <a:ext cx="1910276" cy="6858000"/>
          </a:xfrm>
          <a:prstGeom prst="rect">
            <a:avLst/>
          </a:prstGeom>
        </p:spPr>
      </p:pic>
    </p:spTree>
    <p:extLst>
      <p:ext uri="{BB962C8B-B14F-4D97-AF65-F5344CB8AC3E}">
        <p14:creationId xmlns:p14="http://schemas.microsoft.com/office/powerpoint/2010/main" val="227175562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672</Words>
  <Application>Microsoft Office PowerPoint</Application>
  <PresentationFormat>Breitbild</PresentationFormat>
  <Paragraphs>100</Paragraphs>
  <Slides>14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Arial</vt:lpstr>
      <vt:lpstr>Book Antiqua</vt:lpstr>
      <vt:lpstr>Calibri</vt:lpstr>
      <vt:lpstr>Calibri Light</vt:lpstr>
      <vt:lpstr>Office</vt:lpstr>
      <vt:lpstr>Neukonzeption für das Wielandgut Oßmannstedt</vt:lpstr>
      <vt:lpstr>„Ein bisschen wenig“. Anti-radikale Vorüberlegungen</vt:lpstr>
      <vt:lpstr>„Man kann es niemals allen recht machen!“  Probleme bei der Konzeption von Literaturmuseen</vt:lpstr>
      <vt:lpstr>Derzeitige Ausstellung</vt:lpstr>
      <vt:lpstr>Vorschläge für die Neukonzeption</vt:lpstr>
      <vt:lpstr>PowerPoint-Präsentation</vt:lpstr>
      <vt:lpstr>Vorschläge für die Neukonzeption</vt:lpstr>
      <vt:lpstr>Kann man es allen recht machen?</vt:lpstr>
      <vt:lpstr>Kann man es allen recht machen?</vt:lpstr>
      <vt:lpstr>„Dieses Ganze ist ein Sinnbild von Wielands Geist“ – der genius loci </vt:lpstr>
      <vt:lpstr>Freiheitsraum, Liebesraum, Schönheitsraum, Bildungsraum:  Das Landgut in Wielands Werk</vt:lpstr>
      <vt:lpstr>Freiheitsraum, Liebesraum, Schönheitsraum, Bildungsraum:  Das Landgut in Wielands Werk</vt:lpstr>
      <vt:lpstr>Freiheitsraum, Liebesraum, Schönheitsraum, Bildungsraum:  Das Landgut in Wielands Werk</vt:lpstr>
      <vt:lpstr>Freiheitsraum, Liebesraum, Schönheitsraum, Bildungsraum:  Das Landgut in Wielands Werk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jutta</dc:creator>
  <cp:lastModifiedBy>jutta</cp:lastModifiedBy>
  <cp:revision>33</cp:revision>
  <cp:lastPrinted>2019-06-21T08:11:09Z</cp:lastPrinted>
  <dcterms:created xsi:type="dcterms:W3CDTF">2019-06-20T11:36:38Z</dcterms:created>
  <dcterms:modified xsi:type="dcterms:W3CDTF">2019-06-23T09:04:53Z</dcterms:modified>
</cp:coreProperties>
</file>