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24"/>
  </p:notesMasterIdLst>
  <p:sldIdLst>
    <p:sldId id="257" r:id="rId2"/>
    <p:sldId id="271" r:id="rId3"/>
    <p:sldId id="258" r:id="rId4"/>
    <p:sldId id="259" r:id="rId5"/>
    <p:sldId id="278" r:id="rId6"/>
    <p:sldId id="260" r:id="rId7"/>
    <p:sldId id="261" r:id="rId8"/>
    <p:sldId id="262" r:id="rId9"/>
    <p:sldId id="263" r:id="rId10"/>
    <p:sldId id="264" r:id="rId11"/>
    <p:sldId id="265" r:id="rId12"/>
    <p:sldId id="272" r:id="rId13"/>
    <p:sldId id="273" r:id="rId14"/>
    <p:sldId id="274" r:id="rId15"/>
    <p:sldId id="275" r:id="rId16"/>
    <p:sldId id="276" r:id="rId17"/>
    <p:sldId id="266" r:id="rId18"/>
    <p:sldId id="267" r:id="rId19"/>
    <p:sldId id="268" r:id="rId20"/>
    <p:sldId id="269" r:id="rId21"/>
    <p:sldId id="277" r:id="rId22"/>
    <p:sldId id="270"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1" d="100"/>
          <a:sy n="101" d="100"/>
        </p:scale>
        <p:origin x="-18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AA867D-DC92-459D-8280-3A423BDA33B8}" type="datetimeFigureOut">
              <a:rPr lang="de-DE" smtClean="0"/>
              <a:t>05.11.2012</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A0D2B7A-2232-40E7-99A3-52B35D040360}" type="slidenum">
              <a:rPr lang="de-DE" smtClean="0"/>
              <a:t>‹Nr.›</a:t>
            </a:fld>
            <a:endParaRPr lang="de-DE"/>
          </a:p>
        </p:txBody>
      </p:sp>
    </p:spTree>
    <p:extLst>
      <p:ext uri="{BB962C8B-B14F-4D97-AF65-F5344CB8AC3E}">
        <p14:creationId xmlns:p14="http://schemas.microsoft.com/office/powerpoint/2010/main" val="3781428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919A0E2C-7D07-4234-BC3D-9E01EC907D39}" type="datetime1">
              <a:rPr lang="en-US" smtClean="0"/>
              <a:t>11/5/2012</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de-DE" smtClean="0"/>
              <a:t>"Der ganze Mensch - die ganze Menschheit" (Freiburg)</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36DD0FD-55B0-48C4-8AF2-8A69533EDFC3}" type="slidenum">
              <a:rPr lang="en-US" smtClean="0"/>
              <a:pPr/>
              <a:t>‹Nr.›</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2E01BB0A-1510-4C9F-A098-51664119D837}" type="datetime1">
              <a:rPr lang="en-US" smtClean="0"/>
              <a:t>11/5/2012</a:t>
            </a:fld>
            <a:endParaRPr lang="en-US"/>
          </a:p>
        </p:txBody>
      </p:sp>
      <p:sp>
        <p:nvSpPr>
          <p:cNvPr id="5" name="Footer Placeholder 4"/>
          <p:cNvSpPr>
            <a:spLocks noGrp="1"/>
          </p:cNvSpPr>
          <p:nvPr>
            <p:ph type="ftr" sz="quarter" idx="11"/>
          </p:nvPr>
        </p:nvSpPr>
        <p:spPr/>
        <p:txBody>
          <a:bodyPr/>
          <a:lstStyle/>
          <a:p>
            <a:r>
              <a:rPr lang="de-DE" smtClean="0"/>
              <a:t>"Der ganze Mensch - die ganze Menschheit" (Freiburg)</a:t>
            </a:r>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‹Nr.›</a:t>
            </a:fld>
            <a:endParaRPr lang="en-US"/>
          </a:p>
        </p:txBody>
      </p:sp>
      <p:sp>
        <p:nvSpPr>
          <p:cNvPr id="11" name="Title 10"/>
          <p:cNvSpPr>
            <a:spLocks noGrp="1"/>
          </p:cNvSpPr>
          <p:nvPr>
            <p:ph type="title"/>
          </p:nvPr>
        </p:nvSpPr>
        <p:spPr/>
        <p:txBody>
          <a:bodyPr/>
          <a:lstStyle/>
          <a:p>
            <a:r>
              <a:rPr lang="de-DE" smtClean="0"/>
              <a:t>Titelmasterformat durch Klicken bearbeiten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A0ACCEAD-DF98-44C9-9555-96AAC02539C0}" type="datetime1">
              <a:rPr lang="en-US" smtClean="0"/>
              <a:t>11/5/2012</a:t>
            </a:fld>
            <a:endParaRPr lang="en-US"/>
          </a:p>
        </p:txBody>
      </p:sp>
      <p:sp>
        <p:nvSpPr>
          <p:cNvPr id="5" name="Footer Placeholder 4"/>
          <p:cNvSpPr>
            <a:spLocks noGrp="1"/>
          </p:cNvSpPr>
          <p:nvPr>
            <p:ph type="ftr" sz="quarter" idx="11"/>
          </p:nvPr>
        </p:nvSpPr>
        <p:spPr/>
        <p:txBody>
          <a:bodyPr/>
          <a:lstStyle/>
          <a:p>
            <a:r>
              <a:rPr lang="de-DE" smtClean="0"/>
              <a:t>"Der ganze Mensch - die ganze Menschheit" (Freiburg)</a:t>
            </a:r>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‹Nr.›</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7C3F594-7444-4B1D-A42B-DDBB96C23CCA}" type="datetime1">
              <a:rPr lang="en-US" smtClean="0"/>
              <a:t>11/5/2012</a:t>
            </a:fld>
            <a:endParaRPr lang="en-US"/>
          </a:p>
        </p:txBody>
      </p:sp>
      <p:sp>
        <p:nvSpPr>
          <p:cNvPr id="6" name="Footer Placeholder 5"/>
          <p:cNvSpPr>
            <a:spLocks noGrp="1"/>
          </p:cNvSpPr>
          <p:nvPr>
            <p:ph type="ftr" sz="quarter" idx="11"/>
          </p:nvPr>
        </p:nvSpPr>
        <p:spPr/>
        <p:txBody>
          <a:bodyPr/>
          <a:lstStyle/>
          <a:p>
            <a:r>
              <a:rPr lang="de-DE" smtClean="0"/>
              <a:t>"Der ganze Mensch - die ganze Menschheit" (Freiburg)</a:t>
            </a:r>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‹Nr.›</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de-DE" smtClean="0"/>
              <a:t>Titelmasterformat durch Klicken bearbeiten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B1FC2C6B-BF67-40F7-92BD-83959E4CADE8}" type="datetime1">
              <a:rPr lang="en-US" smtClean="0"/>
              <a:t>11/5/2012</a:t>
            </a:fld>
            <a:endParaRPr lang="en-US"/>
          </a:p>
        </p:txBody>
      </p:sp>
      <p:sp>
        <p:nvSpPr>
          <p:cNvPr id="8" name="Footer Placeholder 7"/>
          <p:cNvSpPr>
            <a:spLocks noGrp="1"/>
          </p:cNvSpPr>
          <p:nvPr>
            <p:ph type="ftr" sz="quarter" idx="11"/>
          </p:nvPr>
        </p:nvSpPr>
        <p:spPr/>
        <p:txBody>
          <a:bodyPr/>
          <a:lstStyle/>
          <a:p>
            <a:r>
              <a:rPr lang="de-DE" smtClean="0"/>
              <a:t>"Der ganze Mensch - die ganze Menschheit" (Freiburg)</a:t>
            </a:r>
            <a:endParaRPr lang="en-US"/>
          </a:p>
        </p:txBody>
      </p:sp>
      <p:sp>
        <p:nvSpPr>
          <p:cNvPr id="9" name="Slide Number Placeholder 8"/>
          <p:cNvSpPr>
            <a:spLocks noGrp="1"/>
          </p:cNvSpPr>
          <p:nvPr>
            <p:ph type="sldNum" sz="quarter" idx="12"/>
          </p:nvPr>
        </p:nvSpPr>
        <p:spPr/>
        <p:txBody>
          <a:bodyPr/>
          <a:lstStyle/>
          <a:p>
            <a:fld id="{F36DD0FD-55B0-48C4-8AF2-8A69533EDFC3}" type="slidenum">
              <a:rPr lang="en-US" smtClean="0"/>
              <a:pPr/>
              <a:t>‹Nr.›</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DF964B13-8DF0-455D-A09C-35861A5D70C6}" type="datetime1">
              <a:rPr lang="en-US" smtClean="0"/>
              <a:t>11/5/2012</a:t>
            </a:fld>
            <a:endParaRPr lang="en-US"/>
          </a:p>
        </p:txBody>
      </p:sp>
      <p:sp>
        <p:nvSpPr>
          <p:cNvPr id="4" name="Footer Placeholder 3"/>
          <p:cNvSpPr>
            <a:spLocks noGrp="1"/>
          </p:cNvSpPr>
          <p:nvPr>
            <p:ph type="ftr" sz="quarter" idx="11"/>
          </p:nvPr>
        </p:nvSpPr>
        <p:spPr/>
        <p:txBody>
          <a:bodyPr/>
          <a:lstStyle/>
          <a:p>
            <a:r>
              <a:rPr lang="de-DE" smtClean="0"/>
              <a:t>"Der ganze Mensch - die ganze Menschheit" (Freiburg)</a:t>
            </a:r>
            <a:endParaRPr lang="en-US"/>
          </a:p>
        </p:txBody>
      </p:sp>
      <p:sp>
        <p:nvSpPr>
          <p:cNvPr id="5" name="Slide Number Placeholder 4"/>
          <p:cNvSpPr>
            <a:spLocks noGrp="1"/>
          </p:cNvSpPr>
          <p:nvPr>
            <p:ph type="sldNum" sz="quarter" idx="12"/>
          </p:nvPr>
        </p:nvSpPr>
        <p:spPr/>
        <p:txBody>
          <a:bodyPr/>
          <a:lstStyle/>
          <a:p>
            <a:fld id="{F36DD0FD-55B0-48C4-8AF2-8A69533EDFC3}" type="slidenum">
              <a:rPr lang="en-US" smtClean="0"/>
              <a:pPr/>
              <a:t>‹Nr.›</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546061-CF47-4438-891A-23E7E67D7EA3}" type="datetime1">
              <a:rPr lang="en-US" smtClean="0"/>
              <a:t>11/5/2012</a:t>
            </a:fld>
            <a:endParaRPr lang="en-US"/>
          </a:p>
        </p:txBody>
      </p:sp>
      <p:sp>
        <p:nvSpPr>
          <p:cNvPr id="3" name="Footer Placeholder 2"/>
          <p:cNvSpPr>
            <a:spLocks noGrp="1"/>
          </p:cNvSpPr>
          <p:nvPr>
            <p:ph type="ftr" sz="quarter" idx="11"/>
          </p:nvPr>
        </p:nvSpPr>
        <p:spPr/>
        <p:txBody>
          <a:bodyPr/>
          <a:lstStyle/>
          <a:p>
            <a:r>
              <a:rPr lang="de-DE" smtClean="0"/>
              <a:t>"Der ganze Mensch - die ganze Menschheit" (Freiburg)</a:t>
            </a:r>
            <a:endParaRPr lang="en-US"/>
          </a:p>
        </p:txBody>
      </p:sp>
      <p:sp>
        <p:nvSpPr>
          <p:cNvPr id="4" name="Slide Number Placeholder 3"/>
          <p:cNvSpPr>
            <a:spLocks noGrp="1"/>
          </p:cNvSpPr>
          <p:nvPr>
            <p:ph type="sldNum" sz="quarter" idx="12"/>
          </p:nvPr>
        </p:nvSpPr>
        <p:spPr/>
        <p:txBody>
          <a:bodyPr/>
          <a:lstStyle/>
          <a:p>
            <a:fld id="{F36DD0FD-55B0-48C4-8AF2-8A69533EDFC3}"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de-DE" smtClean="0"/>
              <a:t>Titelmasterformat durch Klicken bearbeiten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4E9A4E3F-1E33-4BEA-86B7-D8CAE70C2A78}" type="datetime1">
              <a:rPr lang="en-US" smtClean="0"/>
              <a:t>11/5/2012</a:t>
            </a:fld>
            <a:endParaRPr lang="en-US"/>
          </a:p>
        </p:txBody>
      </p:sp>
      <p:sp>
        <p:nvSpPr>
          <p:cNvPr id="6" name="Footer Placeholder 5"/>
          <p:cNvSpPr>
            <a:spLocks noGrp="1"/>
          </p:cNvSpPr>
          <p:nvPr>
            <p:ph type="ftr" sz="quarter" idx="11"/>
          </p:nvPr>
        </p:nvSpPr>
        <p:spPr/>
        <p:txBody>
          <a:bodyPr/>
          <a:lstStyle/>
          <a:p>
            <a:r>
              <a:rPr lang="de-DE" smtClean="0"/>
              <a:t>"Der ganze Mensch - die ganze Menschheit" (Freiburg)</a:t>
            </a:r>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de-DE" smtClean="0"/>
              <a:t>Titelmasterformat durch Klicken bearbeiten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09E985E0-30E6-4F8A-828D-30794BA75480}" type="datetime1">
              <a:rPr lang="en-US" smtClean="0"/>
              <a:t>11/5/2012</a:t>
            </a:fld>
            <a:endParaRPr lang="en-US"/>
          </a:p>
        </p:txBody>
      </p:sp>
      <p:sp>
        <p:nvSpPr>
          <p:cNvPr id="6" name="Footer Placeholder 5"/>
          <p:cNvSpPr>
            <a:spLocks noGrp="1"/>
          </p:cNvSpPr>
          <p:nvPr>
            <p:ph type="ftr" sz="quarter" idx="11"/>
          </p:nvPr>
        </p:nvSpPr>
        <p:spPr/>
        <p:txBody>
          <a:bodyPr/>
          <a:lstStyle/>
          <a:p>
            <a:r>
              <a:rPr lang="de-DE" smtClean="0"/>
              <a:t>"Der ganze Mensch - die ganze Menschheit" (Freiburg)</a:t>
            </a:r>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nchor="ct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3B1D8D9B-CA2E-4FB0-87D2-8F066784E69B}" type="datetime1">
              <a:rPr lang="en-US" smtClean="0"/>
              <a:t>11/5/2012</a:t>
            </a:fld>
            <a:endParaRPr lang="en-US"/>
          </a:p>
        </p:txBody>
      </p:sp>
      <p:sp>
        <p:nvSpPr>
          <p:cNvPr id="5" name="Footer Placeholder 4"/>
          <p:cNvSpPr>
            <a:spLocks noGrp="1"/>
          </p:cNvSpPr>
          <p:nvPr>
            <p:ph type="ftr" sz="quarter" idx="11"/>
          </p:nvPr>
        </p:nvSpPr>
        <p:spPr/>
        <p:txBody>
          <a:bodyPr/>
          <a:lstStyle/>
          <a:p>
            <a:r>
              <a:rPr lang="de-DE" smtClean="0"/>
              <a:t>"Der ganze Mensch - die ganze Menschheit" (Freiburg)</a:t>
            </a:r>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‹Nr.›</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EDCEFCED-A6C9-4F28-95A5-49EEB44B36BE}" type="datetime1">
              <a:rPr lang="en-US" smtClean="0"/>
              <a:t>11/5/2012</a:t>
            </a:fld>
            <a:endParaRPr lang="en-US"/>
          </a:p>
        </p:txBody>
      </p:sp>
      <p:sp>
        <p:nvSpPr>
          <p:cNvPr id="5" name="Footer Placeholder 4"/>
          <p:cNvSpPr>
            <a:spLocks noGrp="1"/>
          </p:cNvSpPr>
          <p:nvPr>
            <p:ph type="ftr" sz="quarter" idx="11"/>
          </p:nvPr>
        </p:nvSpPr>
        <p:spPr/>
        <p:txBody>
          <a:bodyPr/>
          <a:lstStyle/>
          <a:p>
            <a:r>
              <a:rPr lang="de-DE" smtClean="0"/>
              <a:t>"Der ganze Mensch - die ganze Menschheit" (Freiburg)</a:t>
            </a:r>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‹Nr.›</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86745B54-4B4E-4415-B6BE-039896CE26AC}" type="datetime1">
              <a:rPr lang="en-US" smtClean="0"/>
              <a:t>11/5/2012</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de-DE" smtClean="0"/>
              <a:t>"Der ganze Mensch - die ganze Menschheit" (Freiburg)</a:t>
            </a:r>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4231" y="2204864"/>
            <a:ext cx="2555538" cy="3202429"/>
          </a:xfrm>
        </p:spPr>
      </p:pic>
      <p:sp>
        <p:nvSpPr>
          <p:cNvPr id="3" name="Titel 2"/>
          <p:cNvSpPr>
            <a:spLocks noGrp="1"/>
          </p:cNvSpPr>
          <p:nvPr>
            <p:ph type="title"/>
          </p:nvPr>
        </p:nvSpPr>
        <p:spPr/>
        <p:txBody>
          <a:bodyPr/>
          <a:lstStyle/>
          <a:p>
            <a:r>
              <a:rPr lang="de-DE" sz="2400" dirty="0" smtClean="0"/>
              <a:t>„Geographie der dichtenden Seele“ – </a:t>
            </a:r>
            <a:br>
              <a:rPr lang="de-DE" sz="2400" dirty="0" smtClean="0"/>
            </a:br>
            <a:r>
              <a:rPr lang="de-DE" sz="2400" dirty="0" smtClean="0"/>
              <a:t>Herders Volkslied-Projekt</a:t>
            </a:r>
            <a:endParaRPr lang="de-DE" sz="2400"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3573016"/>
            <a:ext cx="2107501" cy="2267089"/>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140" y="3541198"/>
            <a:ext cx="2026915" cy="2872428"/>
          </a:xfrm>
          <a:prstGeom prst="rect">
            <a:avLst/>
          </a:prstGeom>
        </p:spPr>
      </p:pic>
      <p:sp>
        <p:nvSpPr>
          <p:cNvPr id="9" name="Foliennummernplatzhalter 8"/>
          <p:cNvSpPr>
            <a:spLocks noGrp="1"/>
          </p:cNvSpPr>
          <p:nvPr>
            <p:ph type="sldNum" sz="quarter" idx="12"/>
          </p:nvPr>
        </p:nvSpPr>
        <p:spPr/>
        <p:txBody>
          <a:bodyPr/>
          <a:lstStyle/>
          <a:p>
            <a:fld id="{F36DD0FD-55B0-48C4-8AF2-8A69533EDFC3}" type="slidenum">
              <a:rPr lang="en-US" smtClean="0"/>
              <a:pPr/>
              <a:t>1</a:t>
            </a:fld>
            <a:endParaRPr lang="en-US"/>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077" y="5675711"/>
            <a:ext cx="4959846" cy="1182289"/>
          </a:xfrm>
          <a:prstGeom prst="rect">
            <a:avLst/>
          </a:prstGeom>
        </p:spPr>
      </p:pic>
    </p:spTree>
    <p:extLst>
      <p:ext uri="{BB962C8B-B14F-4D97-AF65-F5344CB8AC3E}">
        <p14:creationId xmlns:p14="http://schemas.microsoft.com/office/powerpoint/2010/main" val="31645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p:txBody>
          <a:bodyPr>
            <a:normAutofit/>
          </a:bodyPr>
          <a:lstStyle/>
          <a:p>
            <a:r>
              <a:rPr lang="de-DE" sz="1800" dirty="0" smtClean="0"/>
              <a:t>Herders Volkslied-Projekt: </a:t>
            </a:r>
            <a:br>
              <a:rPr lang="de-DE" sz="1800" dirty="0" smtClean="0"/>
            </a:br>
            <a:r>
              <a:rPr lang="de-DE" sz="1800" dirty="0" smtClean="0"/>
              <a:t>„eine </a:t>
            </a:r>
            <a:r>
              <a:rPr lang="de-DE" sz="1800" dirty="0" err="1" smtClean="0"/>
              <a:t>palingenisierte</a:t>
            </a:r>
            <a:r>
              <a:rPr lang="de-DE" sz="1800" dirty="0" smtClean="0"/>
              <a:t> Sammlung solcher Gesänge“</a:t>
            </a:r>
          </a:p>
          <a:p>
            <a:endParaRPr lang="de-DE" sz="1800" dirty="0"/>
          </a:p>
          <a:p>
            <a:r>
              <a:rPr lang="de-DE" sz="1800" dirty="0" smtClean="0"/>
              <a:t>Elemente einer naturalistischen Theorie des Volkslieds: </a:t>
            </a:r>
            <a:br>
              <a:rPr lang="de-DE" sz="1800" dirty="0" smtClean="0"/>
            </a:br>
            <a:r>
              <a:rPr lang="de-DE" sz="1800" dirty="0" smtClean="0"/>
              <a:t>„Die Einbildungskraft ist allenthalben organisch und klimatisch“</a:t>
            </a:r>
          </a:p>
          <a:p>
            <a:endParaRPr lang="de-DE" sz="1800" dirty="0" smtClean="0"/>
          </a:p>
          <a:p>
            <a:r>
              <a:rPr lang="de-DE" sz="1800" dirty="0" smtClean="0"/>
              <a:t>Poetik des Volkslied:</a:t>
            </a:r>
            <a:r>
              <a:rPr lang="de-DE" sz="1800" dirty="0"/>
              <a:t/>
            </a:r>
            <a:br>
              <a:rPr lang="de-DE" sz="1800" dirty="0"/>
            </a:br>
            <a:r>
              <a:rPr lang="de-DE" sz="1800" dirty="0" smtClean="0"/>
              <a:t>„das Wesen des Liedes ist Gesang“</a:t>
            </a:r>
          </a:p>
        </p:txBody>
      </p:sp>
      <p:sp>
        <p:nvSpPr>
          <p:cNvPr id="3" name="Foliennummernplatzhalter 2"/>
          <p:cNvSpPr>
            <a:spLocks noGrp="1"/>
          </p:cNvSpPr>
          <p:nvPr>
            <p:ph type="sldNum" sz="quarter" idx="12"/>
          </p:nvPr>
        </p:nvSpPr>
        <p:spPr/>
        <p:txBody>
          <a:bodyPr/>
          <a:lstStyle/>
          <a:p>
            <a:fld id="{F36DD0FD-55B0-48C4-8AF2-8A69533EDFC3}" type="slidenum">
              <a:rPr lang="en-US" smtClean="0"/>
              <a:pPr/>
              <a:t>2</a:t>
            </a:fld>
            <a:endParaRPr lang="en-US"/>
          </a:p>
        </p:txBody>
      </p:sp>
      <p:sp>
        <p:nvSpPr>
          <p:cNvPr id="5" name="Titel 4"/>
          <p:cNvSpPr>
            <a:spLocks noGrp="1"/>
          </p:cNvSpPr>
          <p:nvPr>
            <p:ph type="title"/>
          </p:nvPr>
        </p:nvSpPr>
        <p:spPr/>
        <p:txBody>
          <a:bodyPr/>
          <a:lstStyle/>
          <a:p>
            <a:r>
              <a:rPr lang="de-DE" sz="2400" dirty="0" smtClean="0"/>
              <a:t>Gliederung</a:t>
            </a:r>
            <a:endParaRPr lang="de-DE" sz="2400" dirty="0"/>
          </a:p>
        </p:txBody>
      </p:sp>
    </p:spTree>
    <p:extLst>
      <p:ext uri="{BB962C8B-B14F-4D97-AF65-F5344CB8AC3E}">
        <p14:creationId xmlns:p14="http://schemas.microsoft.com/office/powerpoint/2010/main" val="1074450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sz="2400" dirty="0" smtClean="0"/>
              <a:t>Vorbilder: „</a:t>
            </a:r>
            <a:r>
              <a:rPr lang="de-DE" sz="2400" dirty="0" err="1" smtClean="0"/>
              <a:t>ballad</a:t>
            </a:r>
            <a:r>
              <a:rPr lang="de-DE" sz="2400" dirty="0" smtClean="0"/>
              <a:t> </a:t>
            </a:r>
            <a:r>
              <a:rPr lang="de-DE" sz="2400" dirty="0" err="1" smtClean="0"/>
              <a:t>revival</a:t>
            </a:r>
            <a:r>
              <a:rPr lang="de-DE" sz="2400" dirty="0" smtClean="0"/>
              <a:t>“ in England</a:t>
            </a:r>
            <a:endParaRPr lang="de-DE" sz="2400" dirty="0"/>
          </a:p>
        </p:txBody>
      </p:sp>
      <p:sp>
        <p:nvSpPr>
          <p:cNvPr id="8" name="Textplatzhalter 7"/>
          <p:cNvSpPr>
            <a:spLocks noGrp="1"/>
          </p:cNvSpPr>
          <p:nvPr>
            <p:ph type="body" idx="1"/>
          </p:nvPr>
        </p:nvSpPr>
        <p:spPr/>
        <p:txBody>
          <a:bodyPr>
            <a:normAutofit/>
          </a:bodyPr>
          <a:lstStyle/>
          <a:p>
            <a:r>
              <a:rPr lang="de-DE" sz="1800" dirty="0" smtClean="0"/>
              <a:t>Thomas Percy, </a:t>
            </a:r>
            <a:r>
              <a:rPr lang="de-DE" sz="1800" i="1" dirty="0" err="1" smtClean="0"/>
              <a:t>Reliques</a:t>
            </a:r>
            <a:endParaRPr lang="de-DE" sz="1800" i="1" dirty="0" smtClean="0"/>
          </a:p>
          <a:p>
            <a:endParaRPr lang="de-DE" sz="1800" dirty="0"/>
          </a:p>
        </p:txBody>
      </p:sp>
      <p:pic>
        <p:nvPicPr>
          <p:cNvPr id="12" name="Inhaltsplatzhalter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4068" y="2947988"/>
            <a:ext cx="3673464" cy="3171825"/>
          </a:xfrm>
        </p:spPr>
      </p:pic>
      <p:sp>
        <p:nvSpPr>
          <p:cNvPr id="10" name="Textplatzhalter 9"/>
          <p:cNvSpPr>
            <a:spLocks noGrp="1"/>
          </p:cNvSpPr>
          <p:nvPr>
            <p:ph type="body" sz="quarter" idx="3"/>
          </p:nvPr>
        </p:nvSpPr>
        <p:spPr/>
        <p:txBody>
          <a:bodyPr>
            <a:normAutofit/>
          </a:bodyPr>
          <a:lstStyle/>
          <a:p>
            <a:r>
              <a:rPr lang="de-DE" sz="1800" dirty="0" smtClean="0"/>
              <a:t>James </a:t>
            </a:r>
            <a:r>
              <a:rPr lang="de-DE" sz="1800" dirty="0" err="1" smtClean="0"/>
              <a:t>MacPherson</a:t>
            </a:r>
            <a:r>
              <a:rPr lang="de-DE" sz="1800" dirty="0" smtClean="0"/>
              <a:t>, </a:t>
            </a:r>
            <a:r>
              <a:rPr lang="de-DE" sz="1800" i="1" dirty="0" err="1" smtClean="0"/>
              <a:t>Fingal</a:t>
            </a:r>
            <a:r>
              <a:rPr lang="de-DE" sz="1800" i="1" dirty="0" smtClean="0"/>
              <a:t> </a:t>
            </a:r>
          </a:p>
          <a:p>
            <a:endParaRPr lang="de-DE" sz="1800" dirty="0"/>
          </a:p>
        </p:txBody>
      </p:sp>
      <p:pic>
        <p:nvPicPr>
          <p:cNvPr id="13" name="Inhaltsplatzhalter 12"/>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396051" y="2944813"/>
            <a:ext cx="2298423" cy="3171825"/>
          </a:xfrm>
        </p:spPr>
      </p:pic>
      <p:sp>
        <p:nvSpPr>
          <p:cNvPr id="4" name="Foliennummernplatzhalter 3"/>
          <p:cNvSpPr>
            <a:spLocks noGrp="1"/>
          </p:cNvSpPr>
          <p:nvPr>
            <p:ph type="sldNum" sz="quarter" idx="12"/>
          </p:nvPr>
        </p:nvSpPr>
        <p:spPr/>
        <p:txBody>
          <a:bodyPr/>
          <a:lstStyle/>
          <a:p>
            <a:fld id="{F36DD0FD-55B0-48C4-8AF2-8A69533EDFC3}" type="slidenum">
              <a:rPr lang="en-US" smtClean="0"/>
              <a:pPr/>
              <a:t>3</a:t>
            </a:fld>
            <a:endParaRPr lang="en-US"/>
          </a:p>
        </p:txBody>
      </p:sp>
      <p:pic>
        <p:nvPicPr>
          <p:cNvPr id="14" name="Grafik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0312" y="2636912"/>
            <a:ext cx="1480368" cy="1776442"/>
          </a:xfrm>
          <a:prstGeom prst="rect">
            <a:avLst/>
          </a:prstGeom>
        </p:spPr>
      </p:pic>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2571750"/>
            <a:ext cx="1352550" cy="1714500"/>
          </a:xfrm>
          <a:prstGeom prst="rect">
            <a:avLst/>
          </a:prstGeom>
        </p:spPr>
      </p:pic>
    </p:spTree>
    <p:extLst>
      <p:ext uri="{BB962C8B-B14F-4D97-AF65-F5344CB8AC3E}">
        <p14:creationId xmlns:p14="http://schemas.microsoft.com/office/powerpoint/2010/main" val="4159320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8"/>
          <p:cNvSpPr>
            <a:spLocks noGrp="1"/>
          </p:cNvSpPr>
          <p:nvPr>
            <p:ph idx="1"/>
          </p:nvPr>
        </p:nvSpPr>
        <p:spPr/>
        <p:txBody>
          <a:bodyPr>
            <a:normAutofit/>
          </a:bodyPr>
          <a:lstStyle/>
          <a:p>
            <a:r>
              <a:rPr lang="de-DE" sz="1800" i="1" dirty="0" smtClean="0"/>
              <a:t>Über </a:t>
            </a:r>
            <a:r>
              <a:rPr lang="de-DE" sz="1800" i="1" dirty="0" err="1" smtClean="0"/>
              <a:t>Ossian</a:t>
            </a:r>
            <a:r>
              <a:rPr lang="de-DE" sz="1800" i="1" dirty="0" smtClean="0"/>
              <a:t> und die Lieder alter Völker. Auszug aus einem Briefwechsel </a:t>
            </a:r>
            <a:r>
              <a:rPr lang="de-DE" sz="1800" dirty="0" smtClean="0"/>
              <a:t>(1771; 1773 in </a:t>
            </a:r>
            <a:r>
              <a:rPr lang="de-DE" sz="1800" i="1" dirty="0" smtClean="0"/>
              <a:t>Von deutscher Art und Kunst</a:t>
            </a:r>
            <a:r>
              <a:rPr lang="de-DE" sz="1800" dirty="0" smtClean="0"/>
              <a:t>)</a:t>
            </a:r>
            <a:endParaRPr lang="de-DE" sz="1800" i="1" dirty="0" smtClean="0"/>
          </a:p>
          <a:p>
            <a:r>
              <a:rPr lang="de-DE" sz="1800" i="1" dirty="0" smtClean="0"/>
              <a:t>Alte Volkslieder </a:t>
            </a:r>
            <a:r>
              <a:rPr lang="de-DE" sz="1800" dirty="0" smtClean="0"/>
              <a:t>(1773/1774; 55 Volkslieder; nicht veröffentlicht)</a:t>
            </a:r>
          </a:p>
          <a:p>
            <a:r>
              <a:rPr lang="de-DE" sz="1800" i="1" dirty="0" smtClean="0"/>
              <a:t>Von Ähnlichkeit der </a:t>
            </a:r>
            <a:r>
              <a:rPr lang="de-DE" sz="1800" i="1" dirty="0" err="1" smtClean="0"/>
              <a:t>mittlern</a:t>
            </a:r>
            <a:r>
              <a:rPr lang="de-DE" sz="1800" i="1" dirty="0" smtClean="0"/>
              <a:t> englischen und deutschen Dichtung</a:t>
            </a:r>
            <a:br>
              <a:rPr lang="de-DE" sz="1800" i="1" dirty="0" smtClean="0"/>
            </a:br>
            <a:r>
              <a:rPr lang="de-DE" sz="1800" i="1" dirty="0" smtClean="0"/>
              <a:t>(</a:t>
            </a:r>
            <a:r>
              <a:rPr lang="de-DE" sz="1800" dirty="0" smtClean="0"/>
              <a:t>1777 im </a:t>
            </a:r>
            <a:r>
              <a:rPr lang="de-DE" sz="1800" i="1" dirty="0" smtClean="0"/>
              <a:t>Deutschen Museum)</a:t>
            </a:r>
            <a:r>
              <a:rPr lang="de-DE" sz="1800" dirty="0" smtClean="0"/>
              <a:t> </a:t>
            </a:r>
          </a:p>
          <a:p>
            <a:r>
              <a:rPr lang="de-DE" sz="1800" i="1" dirty="0" smtClean="0"/>
              <a:t>Volkslieder </a:t>
            </a:r>
            <a:r>
              <a:rPr lang="de-DE" sz="1800" dirty="0" smtClean="0"/>
              <a:t>(2 Teile, 1778/1779; </a:t>
            </a:r>
            <a:br>
              <a:rPr lang="de-DE" sz="1800" dirty="0" smtClean="0"/>
            </a:br>
            <a:r>
              <a:rPr lang="de-DE" sz="1800" dirty="0" smtClean="0"/>
              <a:t>162 Volkslieder)</a:t>
            </a:r>
            <a:endParaRPr lang="de-DE" sz="1800" i="1" dirty="0"/>
          </a:p>
          <a:p>
            <a:r>
              <a:rPr lang="de-DE" sz="1800" i="1" dirty="0" smtClean="0"/>
              <a:t>Volksgesang </a:t>
            </a:r>
            <a:r>
              <a:rPr lang="de-DE" sz="1800" dirty="0" smtClean="0"/>
              <a:t>(in: </a:t>
            </a:r>
            <a:r>
              <a:rPr lang="de-DE" sz="1800" i="1" dirty="0" smtClean="0"/>
              <a:t>Adrastea</a:t>
            </a:r>
            <a:r>
              <a:rPr lang="de-DE" sz="1800" dirty="0" smtClean="0"/>
              <a:t>, </a:t>
            </a:r>
            <a:r>
              <a:rPr lang="de-DE" sz="1800" dirty="0" smtClean="0"/>
              <a:t>V</a:t>
            </a:r>
            <a:r>
              <a:rPr lang="de-DE" sz="1800" dirty="0" smtClean="0"/>
              <a:t>. Band, 1803)</a:t>
            </a:r>
          </a:p>
          <a:p>
            <a:r>
              <a:rPr lang="de-DE" sz="1800" i="1" dirty="0" smtClean="0"/>
              <a:t>Stimmen der Völker in Liedern </a:t>
            </a:r>
            <a:br>
              <a:rPr lang="de-DE" sz="1800" i="1" dirty="0" smtClean="0"/>
            </a:br>
            <a:r>
              <a:rPr lang="de-DE" sz="1800" dirty="0" smtClean="0"/>
              <a:t>(posthum hg. von J. von Müller)</a:t>
            </a:r>
            <a:endParaRPr lang="de-DE" sz="1800" i="1" dirty="0"/>
          </a:p>
        </p:txBody>
      </p:sp>
      <p:sp>
        <p:nvSpPr>
          <p:cNvPr id="7" name="Foliennummernplatzhalter 6"/>
          <p:cNvSpPr>
            <a:spLocks noGrp="1"/>
          </p:cNvSpPr>
          <p:nvPr>
            <p:ph type="sldNum" sz="quarter" idx="12"/>
          </p:nvPr>
        </p:nvSpPr>
        <p:spPr/>
        <p:txBody>
          <a:bodyPr/>
          <a:lstStyle/>
          <a:p>
            <a:fld id="{F36DD0FD-55B0-48C4-8AF2-8A69533EDFC3}" type="slidenum">
              <a:rPr lang="en-US" smtClean="0"/>
              <a:pPr/>
              <a:t>4</a:t>
            </a:fld>
            <a:endParaRPr lang="en-US"/>
          </a:p>
        </p:txBody>
      </p:sp>
      <p:sp>
        <p:nvSpPr>
          <p:cNvPr id="8" name="Titel 7"/>
          <p:cNvSpPr>
            <a:spLocks noGrp="1"/>
          </p:cNvSpPr>
          <p:nvPr>
            <p:ph type="title"/>
          </p:nvPr>
        </p:nvSpPr>
        <p:spPr/>
        <p:txBody>
          <a:bodyPr/>
          <a:lstStyle/>
          <a:p>
            <a:r>
              <a:rPr lang="de-DE" sz="2400" dirty="0" smtClean="0"/>
              <a:t>Herders Volkslied-Projekt</a:t>
            </a:r>
            <a:br>
              <a:rPr lang="de-DE" sz="2400" dirty="0" smtClean="0"/>
            </a:br>
            <a:r>
              <a:rPr lang="de-DE" sz="1800" dirty="0" smtClean="0"/>
              <a:t>Chronologie</a:t>
            </a:r>
            <a:r>
              <a:rPr lang="de-DE" sz="2400" dirty="0" smtClean="0"/>
              <a:t> </a:t>
            </a:r>
            <a:endParaRPr lang="de-DE" sz="2400" dirty="0"/>
          </a:p>
        </p:txBody>
      </p:sp>
    </p:spTree>
    <p:extLst>
      <p:ext uri="{BB962C8B-B14F-4D97-AF65-F5344CB8AC3E}">
        <p14:creationId xmlns:p14="http://schemas.microsoft.com/office/powerpoint/2010/main" val="3326338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5</a:t>
            </a:fld>
            <a:endParaRPr lang="en-US"/>
          </a:p>
        </p:txBody>
      </p:sp>
      <p:sp>
        <p:nvSpPr>
          <p:cNvPr id="3" name="Titel 2"/>
          <p:cNvSpPr>
            <a:spLocks noGrp="1"/>
          </p:cNvSpPr>
          <p:nvPr>
            <p:ph type="title"/>
          </p:nvPr>
        </p:nvSpPr>
        <p:spPr>
          <a:xfrm>
            <a:off x="683569" y="570156"/>
            <a:ext cx="3600399" cy="1054250"/>
          </a:xfrm>
        </p:spPr>
        <p:txBody>
          <a:bodyPr/>
          <a:lstStyle/>
          <a:p>
            <a:r>
              <a:rPr lang="de-DE" sz="2400" i="1" dirty="0" smtClean="0"/>
              <a:t>Volkslieder </a:t>
            </a:r>
            <a:r>
              <a:rPr lang="de-DE" sz="2400" dirty="0" smtClean="0"/>
              <a:t>(1778/1779)</a:t>
            </a:r>
            <a:endParaRPr lang="de-DE" sz="2400" i="1" dirty="0"/>
          </a:p>
        </p:txBody>
      </p:sp>
      <p:pic>
        <p:nvPicPr>
          <p:cNvPr id="6" name="Inhaltsplatzhalter 5"/>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5076056" y="116632"/>
            <a:ext cx="3291721" cy="4537075"/>
          </a:xfrm>
        </p:spPr>
      </p:pic>
      <p:pic>
        <p:nvPicPr>
          <p:cNvPr id="7" name="Inhaltsplatzhalter 6"/>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5004048" y="4437112"/>
            <a:ext cx="3105747" cy="2056764"/>
          </a:xfrm>
        </p:spPr>
      </p:pic>
      <p:sp>
        <p:nvSpPr>
          <p:cNvPr id="8" name="Textfeld 7"/>
          <p:cNvSpPr txBox="1"/>
          <p:nvPr/>
        </p:nvSpPr>
        <p:spPr>
          <a:xfrm>
            <a:off x="683568" y="2348880"/>
            <a:ext cx="4104456" cy="4308872"/>
          </a:xfrm>
          <a:prstGeom prst="rect">
            <a:avLst/>
          </a:prstGeom>
          <a:noFill/>
        </p:spPr>
        <p:txBody>
          <a:bodyPr wrap="square" rtlCol="0">
            <a:spAutoFit/>
          </a:bodyPr>
          <a:lstStyle/>
          <a:p>
            <a:r>
              <a:rPr lang="de-DE" sz="1600" dirty="0"/>
              <a:t>„In Deutschland wagte man im Jahr 1778, 1779 zwei Sammlungen </a:t>
            </a:r>
            <a:r>
              <a:rPr lang="de-DE" sz="1600" i="1" dirty="0"/>
              <a:t>Volkslieder</a:t>
            </a:r>
            <a:r>
              <a:rPr lang="de-DE" sz="1600" dirty="0"/>
              <a:t> </a:t>
            </a:r>
            <a:r>
              <a:rPr lang="de-DE" sz="1600" dirty="0" err="1"/>
              <a:t>verschiedner</a:t>
            </a:r>
            <a:r>
              <a:rPr lang="de-DE" sz="1600" dirty="0"/>
              <a:t> Sprachen und Völker herauszugeben; wie verkehrt die Aufnahme sein würde, sah der Sammler vorher. Da er indes seine Absicht nicht ganz verfehlt hat, so bereitet er seit Jahren eine </a:t>
            </a:r>
            <a:r>
              <a:rPr lang="de-DE" sz="1600" dirty="0" err="1"/>
              <a:t>palingenisierte</a:t>
            </a:r>
            <a:r>
              <a:rPr lang="de-DE" sz="1600" dirty="0"/>
              <a:t> Sammlung solcher Gesänge, vermehrt, nach Ländern, Zeiten, Sprachen, Nationen geordnet und aus ihnen erklärt, als eine </a:t>
            </a:r>
            <a:r>
              <a:rPr lang="de-DE" sz="1600" i="1" dirty="0"/>
              <a:t>lebendige Stimme der Völker, ja der Menschheit selbst</a:t>
            </a:r>
            <a:r>
              <a:rPr lang="de-DE" sz="1600" dirty="0"/>
              <a:t> vor, wie sie in allerlei Zuständen sich mild und grausam, fröhlich und traurig, scherzhaft und ernst, hie und da hören ließ, allenthalben für uns belehrend“.  (</a:t>
            </a:r>
            <a:r>
              <a:rPr lang="de-DE" sz="1600" i="1" dirty="0"/>
              <a:t>Adrastea)</a:t>
            </a:r>
            <a:endParaRPr lang="de-DE" sz="1600" dirty="0"/>
          </a:p>
          <a:p>
            <a:endParaRPr lang="de-DE" dirty="0"/>
          </a:p>
        </p:txBody>
      </p:sp>
    </p:spTree>
    <p:extLst>
      <p:ext uri="{BB962C8B-B14F-4D97-AF65-F5344CB8AC3E}">
        <p14:creationId xmlns:p14="http://schemas.microsoft.com/office/powerpoint/2010/main" val="3914032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F36DD0FD-55B0-48C4-8AF2-8A69533EDFC3}" type="slidenum">
              <a:rPr lang="en-US" smtClean="0"/>
              <a:pPr/>
              <a:t>6</a:t>
            </a:fld>
            <a:endParaRPr lang="en-US"/>
          </a:p>
        </p:txBody>
      </p:sp>
      <p:sp>
        <p:nvSpPr>
          <p:cNvPr id="4" name="Titel 3"/>
          <p:cNvSpPr>
            <a:spLocks noGrp="1"/>
          </p:cNvSpPr>
          <p:nvPr>
            <p:ph type="title"/>
          </p:nvPr>
        </p:nvSpPr>
        <p:spPr/>
        <p:txBody>
          <a:bodyPr/>
          <a:lstStyle/>
          <a:p>
            <a:r>
              <a:rPr lang="de-DE" sz="2400" dirty="0" smtClean="0"/>
              <a:t>Elemente einer naturalistischen </a:t>
            </a:r>
            <a:br>
              <a:rPr lang="de-DE" sz="2400" dirty="0" smtClean="0"/>
            </a:br>
            <a:r>
              <a:rPr lang="de-DE" sz="2400" dirty="0" smtClean="0"/>
              <a:t>Theorie des „Volkslieds“</a:t>
            </a:r>
            <a:endParaRPr lang="de-DE" sz="2400" dirty="0"/>
          </a:p>
        </p:txBody>
      </p:sp>
      <p:pic>
        <p:nvPicPr>
          <p:cNvPr id="5" name="Inhaltsplatzhalter 4"/>
          <p:cNvPicPr>
            <a:picLocks noGrp="1" noChangeAspect="1"/>
          </p:cNvPicPr>
          <p:nvPr>
            <p:ph sz="quarter" idx="13"/>
          </p:nvPr>
        </p:nvPicPr>
        <p:blipFill>
          <a:blip r:embed="rId2"/>
          <a:stretch>
            <a:fillRect/>
          </a:stretch>
        </p:blipFill>
        <p:spPr>
          <a:xfrm>
            <a:off x="2587182" y="4177531"/>
            <a:ext cx="885" cy="1538"/>
          </a:xfrm>
        </p:spPr>
      </p:pic>
      <p:sp>
        <p:nvSpPr>
          <p:cNvPr id="6" name="Inhaltsplatzhalter 5"/>
          <p:cNvSpPr>
            <a:spLocks noGrp="1"/>
          </p:cNvSpPr>
          <p:nvPr>
            <p:ph sz="quarter" idx="14"/>
          </p:nvPr>
        </p:nvSpPr>
        <p:spPr>
          <a:xfrm>
            <a:off x="1043608" y="2240280"/>
            <a:ext cx="7405447" cy="3877056"/>
          </a:xfrm>
        </p:spPr>
        <p:txBody>
          <a:bodyPr>
            <a:normAutofit/>
          </a:bodyPr>
          <a:lstStyle/>
          <a:p>
            <a:r>
              <a:rPr lang="de-DE" sz="1800" dirty="0" smtClean="0"/>
              <a:t>Organische Poetik der Volksdichtung vs. klassizistische Regelpoetik</a:t>
            </a:r>
          </a:p>
          <a:p>
            <a:endParaRPr lang="de-DE" sz="1800" dirty="0"/>
          </a:p>
          <a:p>
            <a:r>
              <a:rPr lang="de-DE" sz="1800" dirty="0" smtClean="0"/>
              <a:t>Innensicht statt Beobachterperspektive</a:t>
            </a:r>
          </a:p>
          <a:p>
            <a:endParaRPr lang="de-DE" sz="1800" dirty="0"/>
          </a:p>
          <a:p>
            <a:r>
              <a:rPr lang="de-DE" sz="1800" dirty="0" smtClean="0"/>
              <a:t>Musik statt bildende Kunst als Leitmedium</a:t>
            </a:r>
          </a:p>
          <a:p>
            <a:endParaRPr lang="de-DE" sz="1800" dirty="0"/>
          </a:p>
          <a:p>
            <a:r>
              <a:rPr lang="de-DE" sz="1800" dirty="0" smtClean="0"/>
              <a:t>Kollektiver Ursprung und kollektive Rezeption</a:t>
            </a:r>
          </a:p>
          <a:p>
            <a:endParaRPr lang="de-DE" sz="1800" dirty="0"/>
          </a:p>
        </p:txBody>
      </p:sp>
    </p:spTree>
    <p:extLst>
      <p:ext uri="{BB962C8B-B14F-4D97-AF65-F5344CB8AC3E}">
        <p14:creationId xmlns:p14="http://schemas.microsoft.com/office/powerpoint/2010/main" val="5580932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99247" y="2060848"/>
            <a:ext cx="7745505" cy="4680519"/>
          </a:xfrm>
        </p:spPr>
        <p:txBody>
          <a:bodyPr>
            <a:normAutofit lnSpcReduction="10000"/>
          </a:bodyPr>
          <a:lstStyle/>
          <a:p>
            <a:r>
              <a:rPr lang="de-DE" sz="1600" dirty="0"/>
              <a:t>„</a:t>
            </a:r>
            <a:r>
              <a:rPr lang="de-DE" sz="1600" i="1" dirty="0"/>
              <a:t>Die Einbildungskraft ist allenthalben organisch und klimatisch; allenthalben aber wird sie von der Tradition geleitet</a:t>
            </a:r>
            <a:r>
              <a:rPr lang="de-DE" sz="1600" i="1" dirty="0" smtClean="0"/>
              <a:t>“</a:t>
            </a:r>
            <a:r>
              <a:rPr lang="de-DE" sz="1600" dirty="0" smtClean="0"/>
              <a:t>(</a:t>
            </a:r>
            <a:r>
              <a:rPr lang="de-DE" sz="1600" i="1" dirty="0" smtClean="0"/>
              <a:t>Ideen</a:t>
            </a:r>
            <a:r>
              <a:rPr lang="de-DE" sz="1600" dirty="0" smtClean="0"/>
              <a:t>, 267)</a:t>
            </a:r>
          </a:p>
          <a:p>
            <a:endParaRPr lang="de-DE" sz="1600" dirty="0" smtClean="0"/>
          </a:p>
          <a:p>
            <a:r>
              <a:rPr lang="de-DE" sz="1600" dirty="0" smtClean="0"/>
              <a:t>„Jeder </a:t>
            </a:r>
            <a:r>
              <a:rPr lang="de-DE" sz="1600" dirty="0"/>
              <a:t>Nation ist ihre Vorstellungsart um so tiefer eingeprägt, weil sie ihr eigen, mit ihrem Himmel und ihrer Erde verwandt, aus ihrer Lebensart </a:t>
            </a:r>
            <a:r>
              <a:rPr lang="de-DE" sz="1600" dirty="0" err="1"/>
              <a:t>entsproßen</a:t>
            </a:r>
            <a:r>
              <a:rPr lang="de-DE" sz="1600" dirty="0"/>
              <a:t>, von Vätern und Urvätern auf sie vererbt </a:t>
            </a:r>
            <a:r>
              <a:rPr lang="de-DE" sz="1600" dirty="0" smtClean="0"/>
              <a:t>ist“ (</a:t>
            </a:r>
            <a:r>
              <a:rPr lang="de-DE" sz="1600" i="1" dirty="0" smtClean="0"/>
              <a:t>Ideen, </a:t>
            </a:r>
            <a:r>
              <a:rPr lang="de-DE" sz="1600" dirty="0" smtClean="0"/>
              <a:t>270)</a:t>
            </a:r>
          </a:p>
          <a:p>
            <a:endParaRPr lang="de-DE" sz="1600" dirty="0" smtClean="0"/>
          </a:p>
          <a:p>
            <a:r>
              <a:rPr lang="de-DE" sz="1600" dirty="0" smtClean="0"/>
              <a:t>„Aus </a:t>
            </a:r>
            <a:r>
              <a:rPr lang="de-DE" sz="1600" dirty="0" err="1"/>
              <a:t>ältern</a:t>
            </a:r>
            <a:r>
              <a:rPr lang="de-DE" sz="1600" dirty="0"/>
              <a:t> Zeiten haben wir also durchaus keine lebende </a:t>
            </a:r>
            <a:r>
              <a:rPr lang="de-DE" sz="1600" dirty="0" err="1"/>
              <a:t>Dichterey</a:t>
            </a:r>
            <a:r>
              <a:rPr lang="de-DE" sz="1600" dirty="0"/>
              <a:t>, auf der unsre neuere Dichtkunst, wie Sprosse aus dem </a:t>
            </a:r>
            <a:r>
              <a:rPr lang="de-DE" sz="1600" dirty="0" err="1"/>
              <a:t>Stmm</a:t>
            </a:r>
            <a:r>
              <a:rPr lang="de-DE" sz="1600" dirty="0"/>
              <a:t> der </a:t>
            </a:r>
            <a:r>
              <a:rPr lang="de-DE" sz="1600" dirty="0" err="1"/>
              <a:t>Nazion</a:t>
            </a:r>
            <a:r>
              <a:rPr lang="de-DE" sz="1600" dirty="0"/>
              <a:t>, gewachsen </a:t>
            </a:r>
            <a:r>
              <a:rPr lang="de-DE" sz="1600" dirty="0" smtClean="0"/>
              <a:t>wäre“ </a:t>
            </a:r>
            <a:r>
              <a:rPr lang="de-DE" sz="1600" dirty="0"/>
              <a:t>(428)</a:t>
            </a:r>
          </a:p>
          <a:p>
            <a:r>
              <a:rPr lang="de-DE" sz="1600" dirty="0" smtClean="0"/>
              <a:t>„</a:t>
            </a:r>
            <a:r>
              <a:rPr lang="de-DE" sz="1600" dirty="0" err="1" smtClean="0"/>
              <a:t>Ueberall</a:t>
            </a:r>
            <a:r>
              <a:rPr lang="de-DE" sz="1600" dirty="0" smtClean="0"/>
              <a:t> </a:t>
            </a:r>
            <a:r>
              <a:rPr lang="de-DE" sz="1600" dirty="0" err="1"/>
              <a:t>indeß</a:t>
            </a:r>
            <a:r>
              <a:rPr lang="de-DE" sz="1600" dirty="0"/>
              <a:t> sieht man, aus welchen rohen, kleinen, verachteten Samenkörnern der herrliche Wald ihrer </a:t>
            </a:r>
            <a:r>
              <a:rPr lang="de-DE" sz="1600" dirty="0" err="1"/>
              <a:t>Nazionaldichtkunst</a:t>
            </a:r>
            <a:r>
              <a:rPr lang="de-DE" sz="1600" dirty="0"/>
              <a:t> worden</a:t>
            </a:r>
            <a:r>
              <a:rPr lang="de-DE" sz="1600" dirty="0" smtClean="0"/>
              <a:t>?“ </a:t>
            </a:r>
            <a:br>
              <a:rPr lang="de-DE" sz="1600" dirty="0" smtClean="0"/>
            </a:br>
            <a:r>
              <a:rPr lang="de-DE" sz="1600" dirty="0" smtClean="0"/>
              <a:t>(</a:t>
            </a:r>
            <a:r>
              <a:rPr lang="de-DE" sz="1600" i="1" dirty="0" smtClean="0"/>
              <a:t>Von Ähnlichkeit</a:t>
            </a:r>
            <a:r>
              <a:rPr lang="de-DE" sz="1600" dirty="0" smtClean="0"/>
              <a:t>, 430</a:t>
            </a:r>
            <a:r>
              <a:rPr lang="de-DE" sz="1600" dirty="0"/>
              <a:t>)</a:t>
            </a:r>
          </a:p>
          <a:p>
            <a:endParaRPr lang="de-DE" sz="1600" dirty="0"/>
          </a:p>
          <a:p>
            <a:r>
              <a:rPr lang="de-DE" sz="1600" dirty="0" smtClean="0"/>
              <a:t>„An </a:t>
            </a:r>
            <a:r>
              <a:rPr lang="de-DE" sz="1600" dirty="0"/>
              <a:t>Physiologie des ganzen Nationalkörpers ist wenig gedacht; und ohne die Vorarbeit ist die Geschichte der </a:t>
            </a:r>
            <a:r>
              <a:rPr lang="de-DE" sz="1600" i="1" dirty="0"/>
              <a:t>Denkart, </a:t>
            </a:r>
            <a:r>
              <a:rPr lang="de-DE" sz="1600" dirty="0"/>
              <a:t>der </a:t>
            </a:r>
            <a:r>
              <a:rPr lang="de-DE" sz="1600" i="1" dirty="0"/>
              <a:t>Bildung</a:t>
            </a:r>
            <a:r>
              <a:rPr lang="de-DE" sz="1600" dirty="0"/>
              <a:t> des ganzen Körpers, was auf ihn gute und böse und wie weit Alles </a:t>
            </a:r>
            <a:r>
              <a:rPr lang="de-DE" sz="1600" dirty="0" err="1"/>
              <a:t>würke</a:t>
            </a:r>
            <a:r>
              <a:rPr lang="de-DE" sz="1600" dirty="0"/>
              <a:t>? Zu schwer und unmöglich</a:t>
            </a:r>
            <a:r>
              <a:rPr lang="de-DE" sz="1600" dirty="0" smtClean="0"/>
              <a:t>!“ (</a:t>
            </a:r>
            <a:r>
              <a:rPr lang="de-DE" sz="1600" i="1" dirty="0" smtClean="0"/>
              <a:t>Alte Volkslieder, </a:t>
            </a:r>
            <a:r>
              <a:rPr lang="de-DE" sz="1600" dirty="0" smtClean="0"/>
              <a:t>49f</a:t>
            </a:r>
            <a:r>
              <a:rPr lang="de-DE" sz="1600" dirty="0"/>
              <a:t>.)</a:t>
            </a:r>
          </a:p>
          <a:p>
            <a:endParaRPr lang="de-DE" sz="16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7</a:t>
            </a:fld>
            <a:endParaRPr lang="en-US"/>
          </a:p>
        </p:txBody>
      </p:sp>
      <p:sp>
        <p:nvSpPr>
          <p:cNvPr id="4" name="Titel 3"/>
          <p:cNvSpPr>
            <a:spLocks noGrp="1"/>
          </p:cNvSpPr>
          <p:nvPr>
            <p:ph type="title"/>
          </p:nvPr>
        </p:nvSpPr>
        <p:spPr/>
        <p:txBody>
          <a:bodyPr/>
          <a:lstStyle/>
          <a:p>
            <a:r>
              <a:rPr lang="de-DE" sz="2400" dirty="0" smtClean="0"/>
              <a:t>Organische Poetik der Volksdichtung</a:t>
            </a:r>
            <a:endParaRPr lang="de-DE" sz="2400" dirty="0"/>
          </a:p>
        </p:txBody>
      </p:sp>
    </p:spTree>
    <p:extLst>
      <p:ext uri="{BB962C8B-B14F-4D97-AF65-F5344CB8AC3E}">
        <p14:creationId xmlns:p14="http://schemas.microsoft.com/office/powerpoint/2010/main" val="967174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marL="360000">
              <a:lnSpc>
                <a:spcPts val="1800"/>
              </a:lnSpc>
              <a:spcBef>
                <a:spcPts val="0"/>
              </a:spcBef>
              <a:tabLst>
                <a:tab pos="367200" algn="l"/>
              </a:tabLst>
            </a:pPr>
            <a:r>
              <a:rPr lang="de-DE" sz="1600" dirty="0" smtClean="0"/>
              <a:t>„Die Karte der Menschheit ist an Völkerkunde ungemein erweitert: wie viel mehr Völker kennen wir, als Griechen und Römer! Wie kennen wir sie aber? Von außen, durch </a:t>
            </a:r>
            <a:r>
              <a:rPr lang="de-DE" sz="1600" dirty="0" err="1" smtClean="0"/>
              <a:t>Frazenkupferstiche</a:t>
            </a:r>
            <a:r>
              <a:rPr lang="de-DE" sz="1600" dirty="0" smtClean="0"/>
              <a:t> und fremde Nachrichten, die den Kupferstichen gleichen? Oder von innen? Durch ihr eigne Seele? Aus Empfindung, Rede und </a:t>
            </a:r>
            <a:r>
              <a:rPr lang="de-DE" sz="1600" dirty="0" err="1" smtClean="0"/>
              <a:t>That</a:t>
            </a:r>
            <a:r>
              <a:rPr lang="de-DE" sz="1600" dirty="0" smtClean="0"/>
              <a:t>? – So sollte es </a:t>
            </a:r>
            <a:r>
              <a:rPr lang="de-DE" sz="1600" dirty="0" err="1" smtClean="0"/>
              <a:t>seyn</a:t>
            </a:r>
            <a:r>
              <a:rPr lang="de-DE" sz="1600" dirty="0" smtClean="0"/>
              <a:t> und </a:t>
            </a:r>
            <a:r>
              <a:rPr lang="de-DE" sz="1600" dirty="0" err="1" smtClean="0"/>
              <a:t>ists</a:t>
            </a:r>
            <a:r>
              <a:rPr lang="de-DE" sz="1600" dirty="0" smtClean="0"/>
              <a:t> wenig“ (</a:t>
            </a:r>
            <a:r>
              <a:rPr lang="de-DE" sz="1600" i="1" dirty="0" smtClean="0"/>
              <a:t>Von Ähnlichkeit, </a:t>
            </a:r>
            <a:r>
              <a:rPr lang="de-DE" sz="1600" dirty="0" smtClean="0"/>
              <a:t>432)</a:t>
            </a:r>
          </a:p>
          <a:p>
            <a:pPr marL="360000">
              <a:lnSpc>
                <a:spcPts val="1800"/>
              </a:lnSpc>
              <a:spcBef>
                <a:spcPts val="0"/>
              </a:spcBef>
              <a:tabLst>
                <a:tab pos="367200" algn="l"/>
              </a:tabLst>
            </a:pPr>
            <a:endParaRPr lang="de-DE" sz="1600" dirty="0" smtClean="0"/>
          </a:p>
          <a:p>
            <a:pPr marL="360000">
              <a:lnSpc>
                <a:spcPts val="1800"/>
              </a:lnSpc>
              <a:spcBef>
                <a:spcPts val="0"/>
              </a:spcBef>
              <a:tabLst>
                <a:tab pos="367200" algn="l"/>
              </a:tabLst>
            </a:pPr>
            <a:r>
              <a:rPr lang="de-DE" sz="1600" dirty="0" smtClean="0"/>
              <a:t>„Unvergleichbar </a:t>
            </a:r>
            <a:r>
              <a:rPr lang="de-DE" sz="1600" dirty="0"/>
              <a:t>anders, wenn man in der Geschichte einmal wie der </a:t>
            </a:r>
            <a:r>
              <a:rPr lang="de-DE" sz="1600" i="1" dirty="0"/>
              <a:t>Naturkunde</a:t>
            </a:r>
            <a:r>
              <a:rPr lang="de-DE" sz="1600" dirty="0"/>
              <a:t> handelte! Ein Volk </a:t>
            </a:r>
            <a:r>
              <a:rPr lang="de-DE" sz="1600" i="1" dirty="0"/>
              <a:t>schildern</a:t>
            </a:r>
            <a:r>
              <a:rPr lang="de-DE" sz="1600" dirty="0"/>
              <a:t>, heißt eigentlich nichts, als die Sitten und Denkart desselben, so möglich, </a:t>
            </a:r>
            <a:r>
              <a:rPr lang="de-DE" sz="1600" i="1" dirty="0"/>
              <a:t>durch sich selbst </a:t>
            </a:r>
            <a:r>
              <a:rPr lang="de-DE" sz="1600" dirty="0" smtClean="0"/>
              <a:t>zeigen“ (</a:t>
            </a:r>
            <a:r>
              <a:rPr lang="de-DE" sz="1600" i="1" dirty="0" smtClean="0"/>
              <a:t>Alte Volkslieder, </a:t>
            </a:r>
            <a:r>
              <a:rPr lang="de-DE" sz="1600" dirty="0" smtClean="0"/>
              <a:t>61)</a:t>
            </a:r>
          </a:p>
          <a:p>
            <a:pPr marL="360000">
              <a:lnSpc>
                <a:spcPts val="1800"/>
              </a:lnSpc>
              <a:spcBef>
                <a:spcPts val="0"/>
              </a:spcBef>
              <a:tabLst>
                <a:tab pos="367200" algn="l"/>
              </a:tabLst>
            </a:pPr>
            <a:endParaRPr lang="de-DE" sz="1600" dirty="0"/>
          </a:p>
          <a:p>
            <a:pPr marL="360000">
              <a:lnSpc>
                <a:spcPts val="1800"/>
              </a:lnSpc>
              <a:spcBef>
                <a:spcPts val="0"/>
              </a:spcBef>
              <a:tabLst>
                <a:tab pos="367200" algn="l"/>
              </a:tabLst>
            </a:pPr>
            <a:r>
              <a:rPr lang="de-DE" sz="1600" dirty="0" smtClean="0"/>
              <a:t>„Und </a:t>
            </a:r>
            <a:r>
              <a:rPr lang="de-DE" sz="1600" dirty="0" err="1"/>
              <a:t>wers</a:t>
            </a:r>
            <a:r>
              <a:rPr lang="de-DE" sz="1600" dirty="0"/>
              <a:t> unternähme, unter allen Völkern diese Arten des </a:t>
            </a:r>
            <a:r>
              <a:rPr lang="de-DE" sz="1600" i="1" dirty="0"/>
              <a:t>Wahns</a:t>
            </a:r>
            <a:r>
              <a:rPr lang="de-DE" sz="1600" dirty="0"/>
              <a:t>, der </a:t>
            </a:r>
            <a:r>
              <a:rPr lang="de-DE" sz="1600" i="1" dirty="0"/>
              <a:t>Dichtung</a:t>
            </a:r>
            <a:r>
              <a:rPr lang="de-DE" sz="1600" dirty="0"/>
              <a:t>, der </a:t>
            </a:r>
            <a:r>
              <a:rPr lang="de-DE" sz="1600" i="1" dirty="0"/>
              <a:t>Hirngespinste</a:t>
            </a:r>
            <a:r>
              <a:rPr lang="de-DE" sz="1600" dirty="0"/>
              <a:t> und </a:t>
            </a:r>
            <a:r>
              <a:rPr lang="de-DE" sz="1600" i="1" dirty="0"/>
              <a:t>Vorurteile</a:t>
            </a:r>
            <a:r>
              <a:rPr lang="de-DE" sz="1600" dirty="0"/>
              <a:t> nur mit etwas praktischem Kopfe zu sammeln: ich bin </a:t>
            </a:r>
            <a:r>
              <a:rPr lang="de-DE" sz="1600" dirty="0" err="1"/>
              <a:t>gewiß</a:t>
            </a:r>
            <a:r>
              <a:rPr lang="de-DE" sz="1600" dirty="0"/>
              <a:t>, daß der dem Menschlichen Verstande einen Dienst erwiese, den zehn </a:t>
            </a:r>
            <a:r>
              <a:rPr lang="de-DE" sz="1600" i="1" dirty="0" err="1"/>
              <a:t>Logiken</a:t>
            </a:r>
            <a:r>
              <a:rPr lang="de-DE" sz="1600" i="1" dirty="0"/>
              <a:t>, </a:t>
            </a:r>
            <a:r>
              <a:rPr lang="de-DE" sz="1600" i="1" dirty="0" err="1"/>
              <a:t>Ästhetiken</a:t>
            </a:r>
            <a:r>
              <a:rPr lang="de-DE" sz="1600" i="1" dirty="0"/>
              <a:t>, Ethiken </a:t>
            </a:r>
            <a:r>
              <a:rPr lang="de-DE" sz="1600" dirty="0"/>
              <a:t>und </a:t>
            </a:r>
            <a:r>
              <a:rPr lang="de-DE" sz="1600" i="1" dirty="0"/>
              <a:t>Politiken</a:t>
            </a:r>
            <a:r>
              <a:rPr lang="de-DE" sz="1600" dirty="0"/>
              <a:t> ihm wahrlich nicht erweisen </a:t>
            </a:r>
            <a:r>
              <a:rPr lang="de-DE" sz="1600" dirty="0" smtClean="0"/>
              <a:t>werden“. (</a:t>
            </a:r>
            <a:r>
              <a:rPr lang="de-DE" sz="1600" i="1" dirty="0" smtClean="0"/>
              <a:t>Alte </a:t>
            </a:r>
            <a:r>
              <a:rPr lang="de-DE" sz="1600" i="1" dirty="0" err="1" smtClean="0"/>
              <a:t>Volkeslieder</a:t>
            </a:r>
            <a:r>
              <a:rPr lang="de-DE" sz="1600" i="1" dirty="0" smtClean="0"/>
              <a:t>, </a:t>
            </a:r>
            <a:r>
              <a:rPr lang="de-DE" sz="1600" dirty="0" smtClean="0"/>
              <a:t>68</a:t>
            </a:r>
            <a:r>
              <a:rPr lang="de-DE" sz="1600" dirty="0"/>
              <a:t>)</a:t>
            </a:r>
          </a:p>
          <a:p>
            <a:pPr marL="0">
              <a:lnSpc>
                <a:spcPts val="1800"/>
              </a:lnSpc>
              <a:spcBef>
                <a:spcPts val="0"/>
              </a:spcBef>
              <a:tabLst>
                <a:tab pos="367200" algn="l"/>
              </a:tabLst>
            </a:pPr>
            <a:endParaRPr lang="de-DE" sz="1600" dirty="0" smtClean="0"/>
          </a:p>
          <a:p>
            <a:endParaRPr lang="de-DE" sz="16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8</a:t>
            </a:fld>
            <a:endParaRPr lang="en-US"/>
          </a:p>
        </p:txBody>
      </p:sp>
      <p:sp>
        <p:nvSpPr>
          <p:cNvPr id="4" name="Titel 3"/>
          <p:cNvSpPr>
            <a:spLocks noGrp="1"/>
          </p:cNvSpPr>
          <p:nvPr>
            <p:ph type="title"/>
          </p:nvPr>
        </p:nvSpPr>
        <p:spPr/>
        <p:txBody>
          <a:bodyPr/>
          <a:lstStyle/>
          <a:p>
            <a:r>
              <a:rPr lang="de-DE" sz="2400" dirty="0" smtClean="0"/>
              <a:t>Innensicht statt Beobachterperspektive </a:t>
            </a:r>
            <a:endParaRPr lang="de-DE" sz="2400" dirty="0"/>
          </a:p>
        </p:txBody>
      </p:sp>
    </p:spTree>
    <p:extLst>
      <p:ext uri="{BB962C8B-B14F-4D97-AF65-F5344CB8AC3E}">
        <p14:creationId xmlns:p14="http://schemas.microsoft.com/office/powerpoint/2010/main" val="3217006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99247" y="2132856"/>
            <a:ext cx="7745505" cy="4392487"/>
          </a:xfrm>
        </p:spPr>
        <p:txBody>
          <a:bodyPr>
            <a:normAutofit/>
          </a:bodyPr>
          <a:lstStyle/>
          <a:p>
            <a:r>
              <a:rPr lang="de-DE" sz="1600" dirty="0" smtClean="0"/>
              <a:t>„Das </a:t>
            </a:r>
            <a:r>
              <a:rPr lang="de-DE" sz="1600" dirty="0"/>
              <a:t>Wesen des Liedes ist </a:t>
            </a:r>
            <a:r>
              <a:rPr lang="de-DE" sz="1600" i="1" dirty="0"/>
              <a:t>Gesang</a:t>
            </a:r>
            <a:r>
              <a:rPr lang="de-DE" sz="1600" dirty="0"/>
              <a:t>, nicht Gemälde; seine Vollkommenheit liegt im </a:t>
            </a:r>
            <a:r>
              <a:rPr lang="de-DE" sz="1600" i="1" dirty="0"/>
              <a:t>melodischen Gange</a:t>
            </a:r>
            <a:r>
              <a:rPr lang="de-DE" sz="1600" dirty="0"/>
              <a:t> der Leidenschaft oder Empfindung, den man mit dem alten treffenden Ausdruck: </a:t>
            </a:r>
            <a:r>
              <a:rPr lang="de-DE" sz="1600" i="1" dirty="0"/>
              <a:t>Weise</a:t>
            </a:r>
            <a:r>
              <a:rPr lang="de-DE" sz="1600" dirty="0"/>
              <a:t> nennen könnte. Fehlt diese einem Liede, hat es keinen </a:t>
            </a:r>
            <a:r>
              <a:rPr lang="de-DE" sz="1600" i="1" dirty="0"/>
              <a:t>Ton</a:t>
            </a:r>
            <a:r>
              <a:rPr lang="de-DE" sz="1600" dirty="0"/>
              <a:t>, keine poetische </a:t>
            </a:r>
            <a:r>
              <a:rPr lang="de-DE" sz="1600" i="1" dirty="0"/>
              <a:t>Modulation</a:t>
            </a:r>
            <a:r>
              <a:rPr lang="de-DE" sz="1600" dirty="0"/>
              <a:t>, keinen gehaltenen Gang und Fortgang derselben; habe es Bild und Bilder, und Zusammensetzung und Niedlichkeit der Farben, so viel es wolle, es ist kein </a:t>
            </a:r>
            <a:r>
              <a:rPr lang="de-DE" sz="1600" i="1" dirty="0"/>
              <a:t>Lied</a:t>
            </a:r>
            <a:r>
              <a:rPr lang="de-DE" sz="1600" dirty="0"/>
              <a:t> </a:t>
            </a:r>
            <a:r>
              <a:rPr lang="de-DE" sz="1600" dirty="0" smtClean="0"/>
              <a:t>mehr“ (</a:t>
            </a:r>
            <a:r>
              <a:rPr lang="de-DE" sz="1600" i="1" dirty="0" smtClean="0"/>
              <a:t>Volkslieder, </a:t>
            </a:r>
            <a:r>
              <a:rPr lang="de-DE" sz="1600" dirty="0" smtClean="0"/>
              <a:t>246)</a:t>
            </a:r>
          </a:p>
          <a:p>
            <a:endParaRPr lang="de-DE" sz="1600" dirty="0" smtClean="0"/>
          </a:p>
          <a:p>
            <a:r>
              <a:rPr lang="de-DE" sz="1600" dirty="0" smtClean="0"/>
              <a:t>„Je </a:t>
            </a:r>
            <a:r>
              <a:rPr lang="de-DE" sz="1600" dirty="0"/>
              <a:t>wilder, d.i. je lebendiger, je </a:t>
            </a:r>
            <a:r>
              <a:rPr lang="de-DE" sz="1600" dirty="0" err="1"/>
              <a:t>freiwürkender</a:t>
            </a:r>
            <a:r>
              <a:rPr lang="de-DE" sz="1600" dirty="0"/>
              <a:t> ein Volk ist […], desto wilder, </a:t>
            </a:r>
            <a:r>
              <a:rPr lang="de-DE" sz="1600" dirty="0" err="1"/>
              <a:t>de.i</a:t>
            </a:r>
            <a:r>
              <a:rPr lang="de-DE" sz="1600" dirty="0"/>
              <a:t>. desto lebendiger, freier, sinnlicher, lyrisch handelnder müssen auch, wenn es Lieder hat, seine Lieder sein! Je entfernter von künstlicher, wissenschaftlicher Denkart, Sprache und Letternart das Volk ist, desto weniger müssen auch seine Lieder fürs Papier gemacht und tote Letternverse sein: vom Lyrischen, vom Lebendigen und gleichsam Tanzmäßigen des Gesanges, von lebendiger Gegenwart der Bilder, vom Zusammenhang und gleichsam </a:t>
            </a:r>
            <a:r>
              <a:rPr lang="de-DE" sz="1600" dirty="0" err="1"/>
              <a:t>Notdrang</a:t>
            </a:r>
            <a:r>
              <a:rPr lang="de-DE" sz="1600" dirty="0"/>
              <a:t> des Inhalts, der Empfindungen, von Symmetrie der Worte, der Silben, bei manchen sogar der Buchstaben, vom Gange der </a:t>
            </a:r>
            <a:r>
              <a:rPr lang="de-DE" sz="1600" dirty="0" smtClean="0"/>
              <a:t>Melodie“. (</a:t>
            </a:r>
            <a:r>
              <a:rPr lang="de-DE" sz="1600" i="1" dirty="0" err="1" smtClean="0"/>
              <a:t>Ossian</a:t>
            </a:r>
            <a:r>
              <a:rPr lang="de-DE" sz="1600" i="1" dirty="0" smtClean="0"/>
              <a:t>, </a:t>
            </a:r>
            <a:r>
              <a:rPr lang="de-DE" sz="1600" dirty="0" smtClean="0"/>
              <a:t>40)</a:t>
            </a:r>
            <a:endParaRPr lang="de-DE" sz="1600" dirty="0"/>
          </a:p>
          <a:p>
            <a:endParaRPr lang="de-DE" sz="16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9</a:t>
            </a:fld>
            <a:endParaRPr lang="en-US"/>
          </a:p>
        </p:txBody>
      </p:sp>
      <p:sp>
        <p:nvSpPr>
          <p:cNvPr id="4" name="Titel 3"/>
          <p:cNvSpPr>
            <a:spLocks noGrp="1"/>
          </p:cNvSpPr>
          <p:nvPr>
            <p:ph type="title"/>
          </p:nvPr>
        </p:nvSpPr>
        <p:spPr/>
        <p:txBody>
          <a:bodyPr/>
          <a:lstStyle/>
          <a:p>
            <a:r>
              <a:rPr lang="de-DE" sz="2400" dirty="0" smtClean="0"/>
              <a:t>Musik statt bildender Kunst als Leitmedium</a:t>
            </a:r>
            <a:endParaRPr lang="de-DE" sz="2400" dirty="0"/>
          </a:p>
        </p:txBody>
      </p:sp>
    </p:spTree>
    <p:extLst>
      <p:ext uri="{BB962C8B-B14F-4D97-AF65-F5344CB8AC3E}">
        <p14:creationId xmlns:p14="http://schemas.microsoft.com/office/powerpoint/2010/main" val="2260424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99247" y="2248347"/>
            <a:ext cx="7745505" cy="4421013"/>
          </a:xfrm>
        </p:spPr>
        <p:txBody>
          <a:bodyPr>
            <a:normAutofit/>
          </a:bodyPr>
          <a:lstStyle/>
          <a:p>
            <a:pPr marL="360000">
              <a:lnSpc>
                <a:spcPts val="1800"/>
              </a:lnSpc>
              <a:spcBef>
                <a:spcPts val="0"/>
              </a:spcBef>
            </a:pPr>
            <a:r>
              <a:rPr lang="de-DE" sz="1600" dirty="0" smtClean="0"/>
              <a:t>„Es </a:t>
            </a:r>
            <a:r>
              <a:rPr lang="de-DE" sz="1600" dirty="0"/>
              <a:t>ist wohl nicht zu zweifeln, daß </a:t>
            </a:r>
            <a:r>
              <a:rPr lang="de-DE" sz="1600" i="1" dirty="0"/>
              <a:t>Poesie</a:t>
            </a:r>
            <a:r>
              <a:rPr lang="de-DE" sz="1600" dirty="0"/>
              <a:t> und insonderheit </a:t>
            </a:r>
            <a:r>
              <a:rPr lang="de-DE" sz="1600" i="1" dirty="0"/>
              <a:t>Lied</a:t>
            </a:r>
            <a:r>
              <a:rPr lang="de-DE" sz="1600" dirty="0"/>
              <a:t> im Anfang ganz </a:t>
            </a:r>
            <a:r>
              <a:rPr lang="de-DE" sz="1600" i="1" dirty="0"/>
              <a:t>Volksartig</a:t>
            </a:r>
            <a:r>
              <a:rPr lang="de-DE" sz="1600" dirty="0"/>
              <a:t> d.i. leicht, einfach, aus Gegenständen und in der Sprache der Menge, so wie der reichen und für alle fühlbaren Natur gewesen</a:t>
            </a:r>
            <a:r>
              <a:rPr lang="de-DE" sz="1600" dirty="0" smtClean="0"/>
              <a:t>.“ (</a:t>
            </a:r>
            <a:r>
              <a:rPr lang="de-DE" sz="1600" i="1" dirty="0" smtClean="0"/>
              <a:t>Volkslieder, </a:t>
            </a:r>
            <a:r>
              <a:rPr lang="de-DE" sz="1600" dirty="0" smtClean="0"/>
              <a:t>230)</a:t>
            </a:r>
          </a:p>
          <a:p>
            <a:pPr marL="360000">
              <a:lnSpc>
                <a:spcPts val="1800"/>
              </a:lnSpc>
              <a:spcBef>
                <a:spcPts val="0"/>
              </a:spcBef>
            </a:pPr>
            <a:endParaRPr lang="de-DE" sz="1600" dirty="0"/>
          </a:p>
          <a:p>
            <a:pPr marL="360000">
              <a:lnSpc>
                <a:spcPts val="1800"/>
              </a:lnSpc>
              <a:spcBef>
                <a:spcPts val="0"/>
              </a:spcBef>
            </a:pPr>
            <a:r>
              <a:rPr lang="de-DE" sz="1600" dirty="0" smtClean="0"/>
              <a:t>„</a:t>
            </a:r>
            <a:r>
              <a:rPr lang="de-DE" sz="1600" dirty="0"/>
              <a:t>das Archiv des Volks, der </a:t>
            </a:r>
            <a:r>
              <a:rPr lang="de-DE" sz="1600" dirty="0" err="1"/>
              <a:t>Schaz</a:t>
            </a:r>
            <a:r>
              <a:rPr lang="de-DE" sz="1600" dirty="0"/>
              <a:t> ihrer Wissenschaft und Religion, ihrer Theogonie und Kosmogonien der </a:t>
            </a:r>
            <a:r>
              <a:rPr lang="de-DE" sz="1600" dirty="0" err="1"/>
              <a:t>Thaten</a:t>
            </a:r>
            <a:r>
              <a:rPr lang="de-DE" sz="1600" dirty="0"/>
              <a:t> ihrer Väter und der Begebenheiten ihrer Geschichte, Abdruck ihres Herzens, Bild ihres häuslichen Lebens in Freude und Leid, beym Brautbett und Grabe. […] Da malen sich alle, da erscheinen alle, wie sie sind. Die kriegerische </a:t>
            </a:r>
            <a:r>
              <a:rPr lang="de-DE" sz="1600" dirty="0" err="1"/>
              <a:t>Nazion</a:t>
            </a:r>
            <a:r>
              <a:rPr lang="de-DE" sz="1600" dirty="0"/>
              <a:t> singt </a:t>
            </a:r>
            <a:r>
              <a:rPr lang="de-DE" sz="1600" dirty="0" err="1"/>
              <a:t>Thaten</a:t>
            </a:r>
            <a:r>
              <a:rPr lang="de-DE" sz="1600" dirty="0"/>
              <a:t>, die zärtliche Liebe. Das scharfsinnige Volk macht </a:t>
            </a:r>
            <a:r>
              <a:rPr lang="de-DE" sz="1600" dirty="0" err="1"/>
              <a:t>Räthsel</a:t>
            </a:r>
            <a:r>
              <a:rPr lang="de-DE" sz="1600" dirty="0"/>
              <a:t>, das </a:t>
            </a:r>
            <a:r>
              <a:rPr lang="de-DE" sz="1600" dirty="0" smtClean="0"/>
              <a:t>Volk </a:t>
            </a:r>
            <a:r>
              <a:rPr lang="de-DE" sz="1600" dirty="0"/>
              <a:t>von Einbildung Allegorien, Gleichnisse, lebendige </a:t>
            </a:r>
            <a:r>
              <a:rPr lang="de-DE" sz="1600" dirty="0" err="1" smtClean="0"/>
              <a:t>Gemählde</a:t>
            </a:r>
            <a:r>
              <a:rPr lang="de-DE" sz="1600" dirty="0" smtClean="0"/>
              <a:t>“. (</a:t>
            </a:r>
            <a:r>
              <a:rPr lang="de-DE" sz="1600" i="1" dirty="0" smtClean="0"/>
              <a:t>Von Ähnlichkeit, </a:t>
            </a:r>
            <a:r>
              <a:rPr lang="de-DE" sz="1600" dirty="0" smtClean="0"/>
              <a:t>432)</a:t>
            </a:r>
          </a:p>
          <a:p>
            <a:pPr marL="360000">
              <a:lnSpc>
                <a:spcPts val="1800"/>
              </a:lnSpc>
              <a:spcBef>
                <a:spcPts val="0"/>
              </a:spcBef>
            </a:pPr>
            <a:endParaRPr lang="de-DE" sz="1600" dirty="0"/>
          </a:p>
          <a:p>
            <a:pPr marL="360000">
              <a:lnSpc>
                <a:spcPts val="1800"/>
              </a:lnSpc>
              <a:spcBef>
                <a:spcPts val="0"/>
              </a:spcBef>
            </a:pPr>
            <a:r>
              <a:rPr lang="de-DE" sz="1600" dirty="0"/>
              <a:t>„Das Wesen des Liedes ist </a:t>
            </a:r>
            <a:r>
              <a:rPr lang="de-DE" sz="1600" i="1" dirty="0"/>
              <a:t>Gesang</a:t>
            </a:r>
            <a:r>
              <a:rPr lang="de-DE" sz="1600" dirty="0"/>
              <a:t>, nicht Gemälde; seine Vollkommenheit liegt im </a:t>
            </a:r>
            <a:r>
              <a:rPr lang="de-DE" sz="1600" i="1" dirty="0"/>
              <a:t>melodischen Gange</a:t>
            </a:r>
            <a:r>
              <a:rPr lang="de-DE" sz="1600" dirty="0"/>
              <a:t> der Leidenschaft oder Empfindung, den man mit dem alten treffenden Ausdruck: </a:t>
            </a:r>
            <a:r>
              <a:rPr lang="de-DE" sz="1600" i="1" dirty="0"/>
              <a:t>Weise</a:t>
            </a:r>
            <a:r>
              <a:rPr lang="de-DE" sz="1600" dirty="0"/>
              <a:t> nennen könnte. Fehlt diese einem Liede, hat es keinen </a:t>
            </a:r>
            <a:r>
              <a:rPr lang="de-DE" sz="1600" i="1" dirty="0"/>
              <a:t>Ton</a:t>
            </a:r>
            <a:r>
              <a:rPr lang="de-DE" sz="1600" dirty="0"/>
              <a:t>, keine poetische </a:t>
            </a:r>
            <a:r>
              <a:rPr lang="de-DE" sz="1600" i="1" dirty="0"/>
              <a:t>Modulation</a:t>
            </a:r>
            <a:r>
              <a:rPr lang="de-DE" sz="1600" dirty="0"/>
              <a:t>, keinen gehaltenen Gang und Fortgang </a:t>
            </a:r>
            <a:r>
              <a:rPr lang="de-DE" sz="1600" dirty="0" smtClean="0"/>
              <a:t>derselben […]“ (</a:t>
            </a:r>
            <a:r>
              <a:rPr lang="de-DE" sz="1600" i="1" dirty="0" smtClean="0"/>
              <a:t>Volkslieder</a:t>
            </a:r>
            <a:r>
              <a:rPr lang="de-DE" sz="1600" dirty="0" smtClean="0"/>
              <a:t>, 246)</a:t>
            </a:r>
            <a:endParaRPr lang="de-DE" sz="1600" dirty="0"/>
          </a:p>
          <a:p>
            <a:endParaRPr lang="de-DE" sz="1600" dirty="0"/>
          </a:p>
          <a:p>
            <a:endParaRPr lang="de-DE" sz="16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10</a:t>
            </a:fld>
            <a:endParaRPr lang="en-US"/>
          </a:p>
        </p:txBody>
      </p:sp>
      <p:sp>
        <p:nvSpPr>
          <p:cNvPr id="4" name="Titel 3"/>
          <p:cNvSpPr>
            <a:spLocks noGrp="1"/>
          </p:cNvSpPr>
          <p:nvPr>
            <p:ph type="title"/>
          </p:nvPr>
        </p:nvSpPr>
        <p:spPr/>
        <p:txBody>
          <a:bodyPr/>
          <a:lstStyle/>
          <a:p>
            <a:r>
              <a:rPr lang="de-DE" sz="2400" dirty="0" smtClean="0"/>
              <a:t>Kollektiver Ursprung und kollektive Rezeption</a:t>
            </a:r>
            <a:endParaRPr lang="de-DE" sz="2400" dirty="0"/>
          </a:p>
        </p:txBody>
      </p:sp>
    </p:spTree>
    <p:extLst>
      <p:ext uri="{BB962C8B-B14F-4D97-AF65-F5344CB8AC3E}">
        <p14:creationId xmlns:p14="http://schemas.microsoft.com/office/powerpoint/2010/main" val="2789170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99247" y="2492895"/>
            <a:ext cx="7745505" cy="4248473"/>
          </a:xfrm>
        </p:spPr>
        <p:txBody>
          <a:bodyPr>
            <a:normAutofit/>
          </a:bodyPr>
          <a:lstStyle/>
          <a:p>
            <a:r>
              <a:rPr lang="de-DE" sz="1600" dirty="0" smtClean="0"/>
              <a:t>„Oft </a:t>
            </a:r>
            <a:r>
              <a:rPr lang="de-DE" sz="1600" dirty="0"/>
              <a:t>ist kein </a:t>
            </a:r>
            <a:r>
              <a:rPr lang="de-DE" sz="1600" dirty="0" err="1"/>
              <a:t>ander</a:t>
            </a:r>
            <a:r>
              <a:rPr lang="de-DE" sz="1600" dirty="0"/>
              <a:t> Mittel, als, </a:t>
            </a:r>
            <a:r>
              <a:rPr lang="de-DE" sz="1600" dirty="0" err="1"/>
              <a:t>wenns</a:t>
            </a:r>
            <a:r>
              <a:rPr lang="de-DE" sz="1600" dirty="0"/>
              <a:t> unmöglich ist, das Lied selbst zu geben, wie es in der Sprache singet, es treu zu erfassen, wie es </a:t>
            </a:r>
            <a:r>
              <a:rPr lang="de-DE" sz="1600" i="1" dirty="0"/>
              <a:t>in uns</a:t>
            </a:r>
            <a:r>
              <a:rPr lang="de-DE" sz="1600" dirty="0"/>
              <a:t> übertönet, und festgehalten, so zu geben. Alles Schwanken aber zwischen </a:t>
            </a:r>
            <a:r>
              <a:rPr lang="de-DE" sz="1600" dirty="0" err="1"/>
              <a:t>zwo</a:t>
            </a:r>
            <a:r>
              <a:rPr lang="de-DE" sz="1600" dirty="0"/>
              <a:t> Sprachen und Singarten, des Verfassers und Übersetzers, ist </a:t>
            </a:r>
            <a:r>
              <a:rPr lang="de-DE" sz="1600" dirty="0" smtClean="0"/>
              <a:t>unausstehlich“ (</a:t>
            </a:r>
            <a:r>
              <a:rPr lang="de-DE" sz="1600" i="1" dirty="0" smtClean="0"/>
              <a:t>Volkslieder, </a:t>
            </a:r>
            <a:r>
              <a:rPr lang="de-DE" sz="1600" dirty="0" smtClean="0"/>
              <a:t>247f.)</a:t>
            </a:r>
          </a:p>
          <a:p>
            <a:endParaRPr lang="de-DE" sz="1600" dirty="0"/>
          </a:p>
          <a:p>
            <a:r>
              <a:rPr lang="de-DE" sz="1600" dirty="0" smtClean="0"/>
              <a:t>„</a:t>
            </a:r>
            <a:r>
              <a:rPr lang="de-DE" sz="1600" dirty="0" err="1" smtClean="0"/>
              <a:t>wieviel</a:t>
            </a:r>
            <a:r>
              <a:rPr lang="de-DE" sz="1600" dirty="0" smtClean="0"/>
              <a:t> </a:t>
            </a:r>
            <a:r>
              <a:rPr lang="de-DE" sz="1600" dirty="0"/>
              <a:t>Silbenmaße! wie genau jedes unmittelbar durch den fühlbaren Takt des Ohrs bestimmt! ähnliche Anfangssilben mitten in den Versen symmetrisch aufgezählt, gleichsam Losungen zum Schlage des Takts, Anschläge zum Tritt, zum Gange des Kriegsheers. Ähnliche Anfangsbuchstaben zum Anstoß, zum Schallen des Bardengesanges in die Schilde! </a:t>
            </a:r>
            <a:r>
              <a:rPr lang="de-DE" sz="1600" dirty="0" err="1"/>
              <a:t>Disticha</a:t>
            </a:r>
            <a:r>
              <a:rPr lang="de-DE" sz="1600" dirty="0"/>
              <a:t> und Verse sich entsprechend! Vokale gleich! Silben </a:t>
            </a:r>
            <a:r>
              <a:rPr lang="de-DE" sz="1600" dirty="0" err="1"/>
              <a:t>konson</a:t>
            </a:r>
            <a:r>
              <a:rPr lang="de-DE" sz="1600" dirty="0"/>
              <a:t> – wahrhaftig eine Rhythmik des Verses, so künstlich, so schnell, so genau, daß es uns Büchergelehrten schwer wird, sie nur mit den Augen </a:t>
            </a:r>
            <a:r>
              <a:rPr lang="de-DE" sz="1600" dirty="0" smtClean="0"/>
              <a:t>aufzufinden “ (</a:t>
            </a:r>
            <a:r>
              <a:rPr lang="de-DE" sz="1600" i="1" dirty="0" err="1" smtClean="0"/>
              <a:t>Ossian</a:t>
            </a:r>
            <a:r>
              <a:rPr lang="de-DE" sz="1600" i="1" dirty="0" smtClean="0"/>
              <a:t>, </a:t>
            </a:r>
            <a:r>
              <a:rPr lang="de-DE" sz="1600" dirty="0" smtClean="0"/>
              <a:t>40)</a:t>
            </a:r>
          </a:p>
          <a:p>
            <a:endParaRPr lang="de-DE" sz="1600" dirty="0" smtClean="0"/>
          </a:p>
          <a:p>
            <a:endParaRPr lang="de-DE" sz="16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11</a:t>
            </a:fld>
            <a:endParaRPr lang="en-US" dirty="0"/>
          </a:p>
        </p:txBody>
      </p:sp>
      <p:sp>
        <p:nvSpPr>
          <p:cNvPr id="5" name="Titel 4"/>
          <p:cNvSpPr>
            <a:spLocks noGrp="1"/>
          </p:cNvSpPr>
          <p:nvPr>
            <p:ph type="title"/>
          </p:nvPr>
        </p:nvSpPr>
        <p:spPr/>
        <p:txBody>
          <a:bodyPr/>
          <a:lstStyle/>
          <a:p>
            <a:r>
              <a:rPr lang="de-DE" sz="2400" dirty="0" smtClean="0"/>
              <a:t>Poetik des Volkslieds</a:t>
            </a:r>
            <a:endParaRPr lang="de-DE" sz="2400" dirty="0"/>
          </a:p>
        </p:txBody>
      </p:sp>
    </p:spTree>
    <p:extLst>
      <p:ext uri="{BB962C8B-B14F-4D97-AF65-F5344CB8AC3E}">
        <p14:creationId xmlns:p14="http://schemas.microsoft.com/office/powerpoint/2010/main" val="19148447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1600" dirty="0" smtClean="0"/>
              <a:t>„Sie </a:t>
            </a:r>
            <a:r>
              <a:rPr lang="de-DE" sz="1600" dirty="0"/>
              <a:t>wissen aus Reisebeschreibungen, wie stark und fest sich immer die Wilden ausdrücken. Immer die Sache, die sie sagen wollen, sinnlich, klar, lebendig, anschauend; den Zweck, zu dem sie reden, unmittelbar und genau fühlend; nicht durch Schattenbegriffe, Halbideen und symbolischen </a:t>
            </a:r>
            <a:r>
              <a:rPr lang="de-DE" sz="1600" dirty="0" smtClean="0"/>
              <a:t>Letternverstand“ (</a:t>
            </a:r>
            <a:r>
              <a:rPr lang="de-DE" sz="1600" i="1" dirty="0" err="1" smtClean="0"/>
              <a:t>Ossian</a:t>
            </a:r>
            <a:r>
              <a:rPr lang="de-DE" sz="1600" i="1" dirty="0" smtClean="0"/>
              <a:t>, </a:t>
            </a:r>
            <a:r>
              <a:rPr lang="de-DE" sz="1600" dirty="0" smtClean="0"/>
              <a:t>49)</a:t>
            </a:r>
          </a:p>
          <a:p>
            <a:endParaRPr lang="de-DE" sz="1600" dirty="0"/>
          </a:p>
          <a:p>
            <a:r>
              <a:rPr lang="de-DE" sz="1600" dirty="0" smtClean="0"/>
              <a:t>„Und </a:t>
            </a:r>
            <a:r>
              <a:rPr lang="de-DE" sz="1600" dirty="0"/>
              <a:t>alle hat das Auge gesehen! Die Seele stellt sie sich vor! Das setzt Sprünge und Würfe! Es ist kein anderer Zusammenhang unter den Teilen des Gesanges als unter den Bäumen und Gebüschen im </a:t>
            </a:r>
            <a:r>
              <a:rPr lang="de-DE" sz="1600" dirty="0" smtClean="0"/>
              <a:t>Walde“. (</a:t>
            </a:r>
            <a:r>
              <a:rPr lang="de-DE" sz="1600" i="1" dirty="0" err="1" smtClean="0"/>
              <a:t>Ossian</a:t>
            </a:r>
            <a:r>
              <a:rPr lang="de-DE" sz="1600" i="1" dirty="0" smtClean="0"/>
              <a:t>, </a:t>
            </a:r>
            <a:r>
              <a:rPr lang="de-DE" sz="1600" dirty="0" smtClean="0"/>
              <a:t>58</a:t>
            </a:r>
            <a:r>
              <a:rPr lang="de-DE" sz="1600" dirty="0"/>
              <a:t>).</a:t>
            </a:r>
          </a:p>
          <a:p>
            <a:endParaRPr lang="de-DE" sz="1600" dirty="0" smtClean="0"/>
          </a:p>
          <a:p>
            <a:r>
              <a:rPr lang="de-DE" sz="1600" dirty="0" smtClean="0"/>
              <a:t>„Sollte </a:t>
            </a:r>
            <a:r>
              <a:rPr lang="de-DE" sz="1600" dirty="0"/>
              <a:t>es mit den Gesetzen der Ode, des Liedes nicht ebenso sein? und wenn sie in der Natur der Einbildung liegen, wen sind sie nötig zu lehren</a:t>
            </a:r>
            <a:r>
              <a:rPr lang="de-DE" sz="1600" dirty="0" smtClean="0"/>
              <a:t>?“ </a:t>
            </a:r>
            <a:br>
              <a:rPr lang="de-DE" sz="1600" dirty="0" smtClean="0"/>
            </a:br>
            <a:r>
              <a:rPr lang="de-DE" sz="1600" dirty="0" smtClean="0"/>
              <a:t>(</a:t>
            </a:r>
            <a:r>
              <a:rPr lang="de-DE" sz="1600" i="1" dirty="0" err="1" smtClean="0"/>
              <a:t>Ossian</a:t>
            </a:r>
            <a:r>
              <a:rPr lang="de-DE" sz="1600" i="1" dirty="0" smtClean="0"/>
              <a:t>, </a:t>
            </a:r>
            <a:r>
              <a:rPr lang="de-DE" sz="1600" dirty="0" smtClean="0"/>
              <a:t>59</a:t>
            </a:r>
            <a:r>
              <a:rPr lang="de-DE" sz="1600" dirty="0"/>
              <a:t>)</a:t>
            </a:r>
          </a:p>
          <a:p>
            <a:endParaRPr lang="de-DE" sz="1600" dirty="0"/>
          </a:p>
          <a:p>
            <a:endParaRPr lang="de-DE" sz="18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12</a:t>
            </a:fld>
            <a:endParaRPr lang="en-US"/>
          </a:p>
        </p:txBody>
      </p:sp>
      <p:sp>
        <p:nvSpPr>
          <p:cNvPr id="4" name="Titel 3"/>
          <p:cNvSpPr>
            <a:spLocks noGrp="1"/>
          </p:cNvSpPr>
          <p:nvPr>
            <p:ph type="title"/>
          </p:nvPr>
        </p:nvSpPr>
        <p:spPr/>
        <p:txBody>
          <a:bodyPr/>
          <a:lstStyle/>
          <a:p>
            <a:r>
              <a:rPr lang="de-DE" sz="2400" dirty="0" smtClean="0"/>
              <a:t>Poetik des Volkslieds</a:t>
            </a:r>
            <a:endParaRPr lang="de-DE" sz="2400" dirty="0"/>
          </a:p>
        </p:txBody>
      </p:sp>
    </p:spTree>
    <p:extLst>
      <p:ext uri="{BB962C8B-B14F-4D97-AF65-F5344CB8AC3E}">
        <p14:creationId xmlns:p14="http://schemas.microsoft.com/office/powerpoint/2010/main" val="961783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99247" y="2420888"/>
            <a:ext cx="7745505" cy="3705274"/>
          </a:xfrm>
        </p:spPr>
        <p:txBody>
          <a:bodyPr>
            <a:normAutofit/>
          </a:bodyPr>
          <a:lstStyle/>
          <a:p>
            <a:r>
              <a:rPr lang="de-DE" sz="1600" dirty="0" smtClean="0"/>
              <a:t>„Die </a:t>
            </a:r>
            <a:r>
              <a:rPr lang="de-DE" sz="1600" dirty="0" err="1"/>
              <a:t>Litthauischen</a:t>
            </a:r>
            <a:r>
              <a:rPr lang="de-DE" sz="1600" dirty="0"/>
              <a:t> </a:t>
            </a:r>
            <a:r>
              <a:rPr lang="de-DE" sz="1600" dirty="0" err="1"/>
              <a:t>Daino's</a:t>
            </a:r>
            <a:r>
              <a:rPr lang="de-DE" sz="1600" dirty="0"/>
              <a:t>, die in diesem Theile vorkommen, sind dem Sammler von Herrn P.K. in K. worden. </a:t>
            </a:r>
            <a:r>
              <a:rPr lang="de-DE" sz="1600" dirty="0" err="1"/>
              <a:t>Leßings</a:t>
            </a:r>
            <a:r>
              <a:rPr lang="de-DE" sz="1600" dirty="0"/>
              <a:t> </a:t>
            </a:r>
            <a:r>
              <a:rPr lang="de-DE" sz="1600" dirty="0" err="1"/>
              <a:t>Urtheil</a:t>
            </a:r>
            <a:r>
              <a:rPr lang="de-DE" sz="1600" dirty="0"/>
              <a:t> über die </a:t>
            </a:r>
            <a:r>
              <a:rPr lang="de-DE" sz="1600" dirty="0" err="1"/>
              <a:t>Liederchen</a:t>
            </a:r>
            <a:r>
              <a:rPr lang="de-DE" sz="1600" dirty="0"/>
              <a:t> dieses Volks […] ist schon unter den Zeugnissen von Volksliedern angeführt. ‚Homers </a:t>
            </a:r>
            <a:r>
              <a:rPr lang="de-DE" sz="1600" dirty="0" err="1"/>
              <a:t>monotomisches</a:t>
            </a:r>
            <a:r>
              <a:rPr lang="de-DE" sz="1600" dirty="0"/>
              <a:t> Metrum (sagt der Verf. der Kreuzzüge des Philologen S. 216.) sollte uns wenigstens ebenso paradox vorkommen, als die Ungebundenheit des deutschen Pindars. Meine Bewunderung oder Unwissenheit von der Ursache eines durchgängigen </a:t>
            </a:r>
            <a:r>
              <a:rPr lang="de-DE" sz="1600" dirty="0" err="1"/>
              <a:t>Silbenmaaßes</a:t>
            </a:r>
            <a:r>
              <a:rPr lang="de-DE" sz="1600" dirty="0"/>
              <a:t> in dem griechischen Dichter ist bei einer Reise durch Kurland und </a:t>
            </a:r>
            <a:r>
              <a:rPr lang="de-DE" sz="1600" dirty="0" err="1"/>
              <a:t>Liefland</a:t>
            </a:r>
            <a:r>
              <a:rPr lang="de-DE" sz="1600" dirty="0"/>
              <a:t> </a:t>
            </a:r>
            <a:r>
              <a:rPr lang="de-DE" sz="1600" dirty="0" err="1"/>
              <a:t>gemässigt</a:t>
            </a:r>
            <a:r>
              <a:rPr lang="de-DE" sz="1600" dirty="0"/>
              <a:t> worden. Es gibt in angeführten Gegenden gewisse Striche, wo man das lettische oder undeutsche Volk bei aller ihrer Arbeit singen hört, aber nichts als eine Kadenz von wenig Tönen, die mit einem Metro viel </a:t>
            </a:r>
            <a:r>
              <a:rPr lang="de-DE" sz="1600" dirty="0" err="1"/>
              <a:t>Aehnlichkeit</a:t>
            </a:r>
            <a:r>
              <a:rPr lang="de-DE" sz="1600" dirty="0"/>
              <a:t> hat. Sollte ein Dichter unter ihnen aufstehen: so wäre es ganz natürlich, daß alle seine Verse nach diesem eingeführten </a:t>
            </a:r>
            <a:r>
              <a:rPr lang="de-DE" sz="1600" dirty="0" err="1"/>
              <a:t>Maasstab</a:t>
            </a:r>
            <a:r>
              <a:rPr lang="de-DE" sz="1600" dirty="0"/>
              <a:t> ihrer Stimmen zugeschnitten </a:t>
            </a:r>
            <a:r>
              <a:rPr lang="de-DE" sz="1600" dirty="0" err="1"/>
              <a:t>seyn</a:t>
            </a:r>
            <a:r>
              <a:rPr lang="de-DE" sz="1600" dirty="0"/>
              <a:t> würden</a:t>
            </a:r>
            <a:r>
              <a:rPr lang="de-DE" sz="1600" dirty="0" smtClean="0"/>
              <a:t>.“ </a:t>
            </a:r>
            <a:endParaRPr lang="de-DE" sz="1600" dirty="0"/>
          </a:p>
        </p:txBody>
      </p:sp>
      <p:sp>
        <p:nvSpPr>
          <p:cNvPr id="3" name="Foliennummernplatzhalter 2"/>
          <p:cNvSpPr>
            <a:spLocks noGrp="1"/>
          </p:cNvSpPr>
          <p:nvPr>
            <p:ph type="sldNum" sz="quarter" idx="12"/>
          </p:nvPr>
        </p:nvSpPr>
        <p:spPr/>
        <p:txBody>
          <a:bodyPr/>
          <a:lstStyle/>
          <a:p>
            <a:fld id="{F36DD0FD-55B0-48C4-8AF2-8A69533EDFC3}" type="slidenum">
              <a:rPr lang="en-US" smtClean="0"/>
              <a:pPr/>
              <a:t>13</a:t>
            </a:fld>
            <a:endParaRPr lang="en-US"/>
          </a:p>
        </p:txBody>
      </p:sp>
      <p:sp>
        <p:nvSpPr>
          <p:cNvPr id="4" name="Titel 3"/>
          <p:cNvSpPr>
            <a:spLocks noGrp="1"/>
          </p:cNvSpPr>
          <p:nvPr>
            <p:ph type="title"/>
          </p:nvPr>
        </p:nvSpPr>
        <p:spPr/>
        <p:txBody>
          <a:bodyPr/>
          <a:lstStyle/>
          <a:p>
            <a:r>
              <a:rPr lang="de-DE" sz="2400" dirty="0" smtClean="0"/>
              <a:t>Hochzeitslieder in den </a:t>
            </a:r>
            <a:r>
              <a:rPr lang="de-DE" sz="2400" i="1" dirty="0" smtClean="0"/>
              <a:t>Volksliedern</a:t>
            </a:r>
            <a:endParaRPr lang="de-DE" sz="2400" dirty="0"/>
          </a:p>
        </p:txBody>
      </p:sp>
    </p:spTree>
    <p:extLst>
      <p:ext uri="{BB962C8B-B14F-4D97-AF65-F5344CB8AC3E}">
        <p14:creationId xmlns:p14="http://schemas.microsoft.com/office/powerpoint/2010/main" val="1793600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F36DD0FD-55B0-48C4-8AF2-8A69533EDFC3}" type="slidenum">
              <a:rPr lang="en-US" smtClean="0"/>
              <a:pPr/>
              <a:t>14</a:t>
            </a:fld>
            <a:endParaRPr lang="en-US"/>
          </a:p>
        </p:txBody>
      </p:sp>
      <p:sp>
        <p:nvSpPr>
          <p:cNvPr id="4" name="Titel 3"/>
          <p:cNvSpPr>
            <a:spLocks noGrp="1"/>
          </p:cNvSpPr>
          <p:nvPr>
            <p:ph type="title"/>
          </p:nvPr>
        </p:nvSpPr>
        <p:spPr/>
        <p:txBody>
          <a:bodyPr/>
          <a:lstStyle/>
          <a:p>
            <a:r>
              <a:rPr lang="de-DE" sz="2400" dirty="0" smtClean="0"/>
              <a:t>Hochzeitslieder in den </a:t>
            </a:r>
            <a:r>
              <a:rPr lang="de-DE" sz="2400" i="1" dirty="0" smtClean="0"/>
              <a:t>Volksliedern</a:t>
            </a:r>
            <a:br>
              <a:rPr lang="de-DE" sz="2400" i="1" dirty="0" smtClean="0"/>
            </a:br>
            <a:r>
              <a:rPr lang="de-DE" sz="1800" i="1" dirty="0" smtClean="0"/>
              <a:t>Der </a:t>
            </a:r>
            <a:r>
              <a:rPr lang="de-DE" sz="1800" i="1" dirty="0" err="1" smtClean="0"/>
              <a:t>versunkne</a:t>
            </a:r>
            <a:r>
              <a:rPr lang="de-DE" sz="1800" i="1" dirty="0" smtClean="0"/>
              <a:t> Brautring (</a:t>
            </a:r>
            <a:r>
              <a:rPr lang="de-DE" sz="1800" i="1" dirty="0" err="1" smtClean="0"/>
              <a:t>littauisch</a:t>
            </a:r>
            <a:r>
              <a:rPr lang="de-DE" sz="1800" i="1" dirty="0" smtClean="0"/>
              <a:t>)</a:t>
            </a:r>
            <a:endParaRPr lang="de-DE" sz="2400" dirty="0"/>
          </a:p>
        </p:txBody>
      </p:sp>
      <p:sp>
        <p:nvSpPr>
          <p:cNvPr id="5" name="Inhaltsplatzhalter 4"/>
          <p:cNvSpPr>
            <a:spLocks noGrp="1"/>
          </p:cNvSpPr>
          <p:nvPr>
            <p:ph sz="quarter" idx="13"/>
          </p:nvPr>
        </p:nvSpPr>
        <p:spPr>
          <a:xfrm>
            <a:off x="395536" y="2068836"/>
            <a:ext cx="2736304" cy="4176464"/>
          </a:xfrm>
        </p:spPr>
        <p:txBody>
          <a:bodyPr>
            <a:noAutofit/>
          </a:bodyPr>
          <a:lstStyle/>
          <a:p>
            <a:pPr marL="0" indent="0">
              <a:lnSpc>
                <a:spcPts val="1800"/>
              </a:lnSpc>
              <a:spcBef>
                <a:spcPts val="0"/>
              </a:spcBef>
              <a:buNone/>
            </a:pPr>
            <a:r>
              <a:rPr lang="de-DE" sz="1600" dirty="0"/>
              <a:t>Zum Fischer reit' ich,</a:t>
            </a:r>
          </a:p>
          <a:p>
            <a:pPr marL="0" indent="0">
              <a:lnSpc>
                <a:spcPts val="1800"/>
              </a:lnSpc>
              <a:spcBef>
                <a:spcPts val="0"/>
              </a:spcBef>
              <a:buNone/>
            </a:pPr>
            <a:r>
              <a:rPr lang="de-DE" sz="1600" dirty="0"/>
              <a:t>Den Fischer besuch' ich,</a:t>
            </a:r>
          </a:p>
          <a:p>
            <a:pPr marL="0" indent="0">
              <a:lnSpc>
                <a:spcPts val="1800"/>
              </a:lnSpc>
              <a:spcBef>
                <a:spcPts val="0"/>
              </a:spcBef>
              <a:buNone/>
            </a:pPr>
            <a:r>
              <a:rPr lang="de-DE" sz="1600" dirty="0"/>
              <a:t>Sein </a:t>
            </a:r>
            <a:r>
              <a:rPr lang="de-DE" sz="1600" dirty="0" err="1"/>
              <a:t>Eidam</a:t>
            </a:r>
            <a:r>
              <a:rPr lang="de-DE" sz="1600" dirty="0"/>
              <a:t> wär' ich gerne!</a:t>
            </a:r>
          </a:p>
          <a:p>
            <a:pPr marL="0">
              <a:lnSpc>
                <a:spcPts val="1800"/>
              </a:lnSpc>
              <a:spcBef>
                <a:spcPts val="0"/>
              </a:spcBef>
            </a:pPr>
            <a:endParaRPr lang="de-DE" sz="1600" dirty="0"/>
          </a:p>
          <a:p>
            <a:pPr marL="0" indent="0">
              <a:lnSpc>
                <a:spcPts val="1800"/>
              </a:lnSpc>
              <a:spcBef>
                <a:spcPts val="0"/>
              </a:spcBef>
              <a:buNone/>
            </a:pPr>
            <a:r>
              <a:rPr lang="de-DE" sz="1600" dirty="0"/>
              <a:t>Am </a:t>
            </a:r>
            <a:r>
              <a:rPr lang="de-DE" sz="1600" dirty="0" err="1"/>
              <a:t>Hafestrande</a:t>
            </a:r>
            <a:endParaRPr lang="de-DE" sz="1600" dirty="0"/>
          </a:p>
          <a:p>
            <a:pPr marL="0" indent="0">
              <a:lnSpc>
                <a:spcPts val="1800"/>
              </a:lnSpc>
              <a:spcBef>
                <a:spcPts val="0"/>
              </a:spcBef>
              <a:buNone/>
            </a:pPr>
            <a:r>
              <a:rPr lang="de-DE" sz="1600" dirty="0"/>
              <a:t>Spült' ich die </a:t>
            </a:r>
            <a:r>
              <a:rPr lang="de-DE" sz="1600" dirty="0" err="1"/>
              <a:t>Neze</a:t>
            </a:r>
            <a:r>
              <a:rPr lang="de-DE" sz="1600" dirty="0"/>
              <a:t>,</a:t>
            </a:r>
          </a:p>
          <a:p>
            <a:pPr marL="0" indent="0">
              <a:lnSpc>
                <a:spcPts val="1800"/>
              </a:lnSpc>
              <a:spcBef>
                <a:spcPts val="0"/>
              </a:spcBef>
              <a:buNone/>
            </a:pPr>
            <a:r>
              <a:rPr lang="de-DE" sz="1600" dirty="0"/>
              <a:t>Rein wusch ich mir die Hände.</a:t>
            </a:r>
          </a:p>
          <a:p>
            <a:pPr marL="0" indent="0">
              <a:lnSpc>
                <a:spcPts val="1800"/>
              </a:lnSpc>
              <a:spcBef>
                <a:spcPts val="0"/>
              </a:spcBef>
              <a:buNone/>
            </a:pPr>
            <a:r>
              <a:rPr lang="de-DE" sz="1600" dirty="0"/>
              <a:t> </a:t>
            </a:r>
          </a:p>
          <a:p>
            <a:pPr marL="0" indent="0">
              <a:lnSpc>
                <a:spcPts val="1800"/>
              </a:lnSpc>
              <a:spcBef>
                <a:spcPts val="0"/>
              </a:spcBef>
              <a:buNone/>
            </a:pPr>
            <a:r>
              <a:rPr lang="de-DE" sz="1600" dirty="0"/>
              <a:t>Weh! da entfiel mir</a:t>
            </a:r>
          </a:p>
          <a:p>
            <a:pPr marL="0" indent="0">
              <a:lnSpc>
                <a:spcPts val="1800"/>
              </a:lnSpc>
              <a:spcBef>
                <a:spcPts val="0"/>
              </a:spcBef>
              <a:buNone/>
            </a:pPr>
            <a:r>
              <a:rPr lang="de-DE" sz="1600" dirty="0"/>
              <a:t>Vom Mittelfinger</a:t>
            </a:r>
          </a:p>
          <a:p>
            <a:pPr marL="0" indent="0">
              <a:lnSpc>
                <a:spcPts val="1800"/>
              </a:lnSpc>
              <a:spcBef>
                <a:spcPts val="0"/>
              </a:spcBef>
              <a:buNone/>
            </a:pPr>
            <a:r>
              <a:rPr lang="de-DE" sz="1600" dirty="0"/>
              <a:t>Mein </a:t>
            </a:r>
            <a:r>
              <a:rPr lang="de-DE" sz="1600" dirty="0" err="1"/>
              <a:t>Bräutgamring</a:t>
            </a:r>
            <a:r>
              <a:rPr lang="de-DE" sz="1600" dirty="0"/>
              <a:t> zu Grunde.</a:t>
            </a:r>
          </a:p>
          <a:p>
            <a:pPr marL="0">
              <a:lnSpc>
                <a:spcPts val="1800"/>
              </a:lnSpc>
              <a:spcBef>
                <a:spcPts val="0"/>
              </a:spcBef>
            </a:pPr>
            <a:endParaRPr lang="de-DE" sz="1600" dirty="0"/>
          </a:p>
          <a:p>
            <a:pPr marL="0" indent="0">
              <a:lnSpc>
                <a:spcPts val="1800"/>
              </a:lnSpc>
              <a:spcBef>
                <a:spcPts val="0"/>
              </a:spcBef>
              <a:buNone/>
            </a:pPr>
            <a:r>
              <a:rPr lang="de-DE" sz="1600" dirty="0"/>
              <a:t>Erfleh dir, Liebster,</a:t>
            </a:r>
          </a:p>
          <a:p>
            <a:pPr marL="0" indent="0">
              <a:lnSpc>
                <a:spcPts val="1800"/>
              </a:lnSpc>
              <a:spcBef>
                <a:spcPts val="0"/>
              </a:spcBef>
              <a:buNone/>
            </a:pPr>
            <a:r>
              <a:rPr lang="de-DE" sz="1600" dirty="0"/>
              <a:t>Den Wind, den Nordwind,</a:t>
            </a:r>
          </a:p>
          <a:p>
            <a:pPr marL="0" indent="0">
              <a:lnSpc>
                <a:spcPts val="1800"/>
              </a:lnSpc>
              <a:spcBef>
                <a:spcPts val="0"/>
              </a:spcBef>
              <a:buNone/>
            </a:pPr>
            <a:r>
              <a:rPr lang="de-DE" sz="1600" dirty="0"/>
              <a:t>Auf vierzehn lange Tage!</a:t>
            </a:r>
          </a:p>
          <a:p>
            <a:pPr marL="0" indent="0">
              <a:lnSpc>
                <a:spcPts val="1800"/>
              </a:lnSpc>
              <a:spcBef>
                <a:spcPts val="0"/>
              </a:spcBef>
              <a:buNone/>
            </a:pPr>
            <a:r>
              <a:rPr lang="de-DE" sz="1600" dirty="0"/>
              <a:t> </a:t>
            </a:r>
          </a:p>
        </p:txBody>
      </p:sp>
      <p:sp>
        <p:nvSpPr>
          <p:cNvPr id="6" name="Inhaltsplatzhalter 5"/>
          <p:cNvSpPr>
            <a:spLocks noGrp="1"/>
          </p:cNvSpPr>
          <p:nvPr>
            <p:ph sz="quarter" idx="14"/>
          </p:nvPr>
        </p:nvSpPr>
        <p:spPr>
          <a:xfrm>
            <a:off x="3203848" y="2105472"/>
            <a:ext cx="2880321" cy="4752528"/>
          </a:xfrm>
        </p:spPr>
        <p:txBody>
          <a:bodyPr>
            <a:noAutofit/>
          </a:bodyPr>
          <a:lstStyle/>
          <a:p>
            <a:pPr marL="0" indent="0">
              <a:lnSpc>
                <a:spcPts val="1800"/>
              </a:lnSpc>
              <a:spcBef>
                <a:spcPts val="0"/>
              </a:spcBef>
              <a:buNone/>
            </a:pPr>
            <a:r>
              <a:rPr lang="de-DE" sz="1600" dirty="0"/>
              <a:t>Vielleicht er </a:t>
            </a:r>
            <a:r>
              <a:rPr lang="de-DE" sz="1600" dirty="0" err="1"/>
              <a:t>würf</a:t>
            </a:r>
            <a:r>
              <a:rPr lang="de-DE" sz="1600" dirty="0"/>
              <a:t> ihn,</a:t>
            </a:r>
          </a:p>
          <a:p>
            <a:pPr marL="0" indent="0">
              <a:lnSpc>
                <a:spcPts val="1800"/>
              </a:lnSpc>
              <a:spcBef>
                <a:spcPts val="0"/>
              </a:spcBef>
              <a:buNone/>
            </a:pPr>
            <a:r>
              <a:rPr lang="de-DE" sz="1600" dirty="0"/>
              <a:t>Den Ring, vom Grunde</a:t>
            </a:r>
          </a:p>
          <a:p>
            <a:pPr marL="0" indent="0">
              <a:lnSpc>
                <a:spcPts val="1800"/>
              </a:lnSpc>
              <a:spcBef>
                <a:spcPts val="0"/>
              </a:spcBef>
              <a:buNone/>
            </a:pPr>
            <a:r>
              <a:rPr lang="de-DE" sz="1600" dirty="0"/>
              <a:t>Auf deiner Liebsten Wiese.</a:t>
            </a:r>
          </a:p>
          <a:p>
            <a:pPr marL="0">
              <a:lnSpc>
                <a:spcPts val="1800"/>
              </a:lnSpc>
              <a:spcBef>
                <a:spcPts val="0"/>
              </a:spcBef>
            </a:pPr>
            <a:endParaRPr lang="de-DE" sz="1600" dirty="0"/>
          </a:p>
          <a:p>
            <a:pPr marL="0" indent="0">
              <a:lnSpc>
                <a:spcPts val="1800"/>
              </a:lnSpc>
              <a:spcBef>
                <a:spcPts val="0"/>
              </a:spcBef>
              <a:buNone/>
            </a:pPr>
            <a:r>
              <a:rPr lang="de-DE" sz="1600" dirty="0" smtClean="0"/>
              <a:t>Da </a:t>
            </a:r>
            <a:r>
              <a:rPr lang="de-DE" sz="1600" dirty="0" err="1"/>
              <a:t>kömmt</a:t>
            </a:r>
            <a:r>
              <a:rPr lang="de-DE" sz="1600" dirty="0"/>
              <a:t> das Mädchen</a:t>
            </a:r>
          </a:p>
          <a:p>
            <a:pPr marL="0" indent="0">
              <a:lnSpc>
                <a:spcPts val="1800"/>
              </a:lnSpc>
              <a:spcBef>
                <a:spcPts val="0"/>
              </a:spcBef>
              <a:buNone/>
            </a:pPr>
            <a:r>
              <a:rPr lang="de-DE" sz="1600" dirty="0"/>
              <a:t>Dort über Feld her</a:t>
            </a:r>
          </a:p>
          <a:p>
            <a:pPr marL="0" indent="0">
              <a:lnSpc>
                <a:spcPts val="1800"/>
              </a:lnSpc>
              <a:spcBef>
                <a:spcPts val="0"/>
              </a:spcBef>
              <a:buNone/>
            </a:pPr>
            <a:r>
              <a:rPr lang="de-DE" sz="1600" dirty="0"/>
              <a:t>Am </a:t>
            </a:r>
            <a:r>
              <a:rPr lang="de-DE" sz="1600" dirty="0" err="1"/>
              <a:t>Rautengarten</a:t>
            </a:r>
            <a:r>
              <a:rPr lang="de-DE" sz="1600" dirty="0"/>
              <a:t>.</a:t>
            </a:r>
          </a:p>
          <a:p>
            <a:pPr marL="0" indent="0">
              <a:lnSpc>
                <a:spcPts val="1800"/>
              </a:lnSpc>
              <a:spcBef>
                <a:spcPts val="0"/>
              </a:spcBef>
              <a:buNone/>
            </a:pPr>
            <a:r>
              <a:rPr lang="de-DE" sz="1600" dirty="0"/>
              <a:t> </a:t>
            </a:r>
          </a:p>
          <a:p>
            <a:pPr marL="0" indent="0">
              <a:lnSpc>
                <a:spcPts val="1800"/>
              </a:lnSpc>
              <a:spcBef>
                <a:spcPts val="0"/>
              </a:spcBef>
              <a:buNone/>
            </a:pPr>
            <a:r>
              <a:rPr lang="de-DE" sz="1600" dirty="0" err="1"/>
              <a:t>Verruhe</a:t>
            </a:r>
            <a:r>
              <a:rPr lang="de-DE" sz="1600" dirty="0"/>
              <a:t> dich, mein Liebster,</a:t>
            </a:r>
          </a:p>
          <a:p>
            <a:pPr marL="0" indent="0">
              <a:lnSpc>
                <a:spcPts val="1800"/>
              </a:lnSpc>
              <a:spcBef>
                <a:spcPts val="0"/>
              </a:spcBef>
              <a:buNone/>
            </a:pPr>
            <a:r>
              <a:rPr lang="de-DE" sz="1600" dirty="0"/>
              <a:t>Leg ab die Sense</a:t>
            </a:r>
          </a:p>
          <a:p>
            <a:pPr marL="0" indent="0">
              <a:lnSpc>
                <a:spcPts val="1800"/>
              </a:lnSpc>
              <a:spcBef>
                <a:spcPts val="0"/>
              </a:spcBef>
              <a:buNone/>
            </a:pPr>
            <a:r>
              <a:rPr lang="de-DE" sz="1600" dirty="0"/>
              <a:t>Hier in die Schwade,</a:t>
            </a:r>
          </a:p>
          <a:p>
            <a:pPr marL="0" indent="0">
              <a:lnSpc>
                <a:spcPts val="1800"/>
              </a:lnSpc>
              <a:spcBef>
                <a:spcPts val="0"/>
              </a:spcBef>
              <a:buNone/>
            </a:pPr>
            <a:r>
              <a:rPr lang="de-DE" sz="1600" dirty="0"/>
              <a:t> </a:t>
            </a:r>
          </a:p>
          <a:p>
            <a:pPr marL="0" indent="0">
              <a:lnSpc>
                <a:spcPts val="1800"/>
              </a:lnSpc>
              <a:spcBef>
                <a:spcPts val="0"/>
              </a:spcBef>
              <a:buNone/>
            </a:pPr>
            <a:r>
              <a:rPr lang="de-DE" sz="1600" dirty="0"/>
              <a:t>Und deinen Schleifstein</a:t>
            </a:r>
          </a:p>
          <a:p>
            <a:pPr marL="0" indent="0">
              <a:lnSpc>
                <a:spcPts val="1800"/>
              </a:lnSpc>
              <a:spcBef>
                <a:spcPts val="0"/>
              </a:spcBef>
              <a:buNone/>
            </a:pPr>
            <a:r>
              <a:rPr lang="de-DE" sz="1600" dirty="0"/>
              <a:t>Auf diese Schwade!</a:t>
            </a:r>
          </a:p>
          <a:p>
            <a:pPr marL="0" indent="0">
              <a:lnSpc>
                <a:spcPts val="1800"/>
              </a:lnSpc>
              <a:spcBef>
                <a:spcPts val="0"/>
              </a:spcBef>
              <a:buNone/>
            </a:pPr>
            <a:r>
              <a:rPr lang="de-DE" sz="1600" dirty="0" err="1"/>
              <a:t>Verruhe</a:t>
            </a:r>
            <a:r>
              <a:rPr lang="de-DE" sz="1600" dirty="0"/>
              <a:t> dich, mein Liebster!</a:t>
            </a:r>
          </a:p>
          <a:p>
            <a:pPr marL="0" indent="0">
              <a:lnSpc>
                <a:spcPts val="1800"/>
              </a:lnSpc>
              <a:spcBef>
                <a:spcPts val="0"/>
              </a:spcBef>
              <a:buNone/>
            </a:pPr>
            <a:r>
              <a:rPr lang="de-DE" sz="1600" dirty="0"/>
              <a:t> </a:t>
            </a:r>
          </a:p>
        </p:txBody>
      </p:sp>
      <p:sp>
        <p:nvSpPr>
          <p:cNvPr id="10" name="Rechteck 9"/>
          <p:cNvSpPr/>
          <p:nvPr/>
        </p:nvSpPr>
        <p:spPr>
          <a:xfrm>
            <a:off x="6084168" y="2068836"/>
            <a:ext cx="2952328" cy="3683060"/>
          </a:xfrm>
          <a:prstGeom prst="rect">
            <a:avLst/>
          </a:prstGeom>
        </p:spPr>
        <p:txBody>
          <a:bodyPr wrap="square">
            <a:spAutoFit/>
          </a:bodyPr>
          <a:lstStyle/>
          <a:p>
            <a:pPr>
              <a:lnSpc>
                <a:spcPts val="1800"/>
              </a:lnSpc>
            </a:pPr>
            <a:r>
              <a:rPr lang="de-DE" sz="1600" dirty="0"/>
              <a:t>Dank dir, mein Mädchen,</a:t>
            </a:r>
          </a:p>
          <a:p>
            <a:pPr>
              <a:lnSpc>
                <a:spcPts val="1800"/>
              </a:lnSpc>
            </a:pPr>
            <a:r>
              <a:rPr lang="de-DE" sz="1600" dirty="0"/>
              <a:t>Dank für dein Kommen,</a:t>
            </a:r>
          </a:p>
          <a:p>
            <a:pPr>
              <a:lnSpc>
                <a:spcPts val="1800"/>
              </a:lnSpc>
            </a:pPr>
            <a:r>
              <a:rPr lang="de-DE" sz="1600" dirty="0"/>
              <a:t>Und für dein Mitleid,</a:t>
            </a:r>
          </a:p>
          <a:p>
            <a:pPr>
              <a:lnSpc>
                <a:spcPts val="1800"/>
              </a:lnSpc>
            </a:pPr>
            <a:r>
              <a:rPr lang="de-DE" sz="1600" dirty="0"/>
              <a:t>Für deine </a:t>
            </a:r>
            <a:r>
              <a:rPr lang="de-DE" sz="1600" dirty="0" err="1"/>
              <a:t>süsse</a:t>
            </a:r>
            <a:r>
              <a:rPr lang="de-DE" sz="1600" dirty="0"/>
              <a:t> Rede! – – </a:t>
            </a:r>
          </a:p>
          <a:p>
            <a:pPr>
              <a:lnSpc>
                <a:spcPts val="1800"/>
              </a:lnSpc>
            </a:pPr>
            <a:endParaRPr lang="de-DE" sz="1600" dirty="0"/>
          </a:p>
          <a:p>
            <a:pPr>
              <a:lnSpc>
                <a:spcPts val="1800"/>
              </a:lnSpc>
            </a:pPr>
            <a:r>
              <a:rPr lang="de-DE" sz="1600" dirty="0"/>
              <a:t>Schön Tag, schön Abend,</a:t>
            </a:r>
          </a:p>
          <a:p>
            <a:pPr>
              <a:lnSpc>
                <a:spcPts val="1800"/>
              </a:lnSpc>
            </a:pPr>
            <a:r>
              <a:rPr lang="de-DE" sz="1600" dirty="0"/>
              <a:t>O gute Mutter!</a:t>
            </a:r>
          </a:p>
          <a:p>
            <a:pPr>
              <a:lnSpc>
                <a:spcPts val="1800"/>
              </a:lnSpc>
            </a:pPr>
            <a:r>
              <a:rPr lang="de-DE" sz="1600" dirty="0"/>
              <a:t>Kann ich Nachtlager haben?</a:t>
            </a:r>
          </a:p>
          <a:p>
            <a:pPr>
              <a:lnSpc>
                <a:spcPts val="1800"/>
              </a:lnSpc>
            </a:pPr>
            <a:r>
              <a:rPr lang="de-DE" sz="1600" dirty="0"/>
              <a:t> </a:t>
            </a:r>
          </a:p>
          <a:p>
            <a:pPr>
              <a:lnSpc>
                <a:spcPts val="1800"/>
              </a:lnSpc>
            </a:pPr>
            <a:r>
              <a:rPr lang="de-DE" sz="1600" dirty="0"/>
              <a:t>Nachtlager will ich</a:t>
            </a:r>
          </a:p>
          <a:p>
            <a:pPr>
              <a:lnSpc>
                <a:spcPts val="1800"/>
              </a:lnSpc>
            </a:pPr>
            <a:r>
              <a:rPr lang="de-DE" sz="1600" dirty="0"/>
              <a:t>Dir nicht versagen,</a:t>
            </a:r>
          </a:p>
          <a:p>
            <a:pPr>
              <a:lnSpc>
                <a:spcPts val="1800"/>
              </a:lnSpc>
            </a:pPr>
            <a:r>
              <a:rPr lang="de-DE" sz="1600" dirty="0"/>
              <a:t>Doch gut </a:t>
            </a:r>
            <a:r>
              <a:rPr lang="de-DE" sz="1600" dirty="0" err="1"/>
              <a:t>werd</a:t>
            </a:r>
            <a:r>
              <a:rPr lang="de-DE" sz="1600" dirty="0"/>
              <a:t>' ich dir </a:t>
            </a:r>
            <a:r>
              <a:rPr lang="de-DE" sz="1600" dirty="0" smtClean="0"/>
              <a:t>nimmer.</a:t>
            </a:r>
            <a:endParaRPr lang="de-DE" sz="1600" dirty="0"/>
          </a:p>
          <a:p>
            <a:pPr>
              <a:lnSpc>
                <a:spcPts val="1600"/>
              </a:lnSpc>
            </a:pPr>
            <a:endParaRPr lang="de-DE" dirty="0"/>
          </a:p>
          <a:p>
            <a:pPr>
              <a:lnSpc>
                <a:spcPts val="1600"/>
              </a:lnSpc>
            </a:pPr>
            <a:endParaRPr lang="de-DE" dirty="0"/>
          </a:p>
          <a:p>
            <a:pPr>
              <a:lnSpc>
                <a:spcPts val="1400"/>
              </a:lnSpc>
            </a:pPr>
            <a:endParaRPr lang="de-DE" dirty="0"/>
          </a:p>
        </p:txBody>
      </p:sp>
    </p:spTree>
    <p:extLst>
      <p:ext uri="{BB962C8B-B14F-4D97-AF65-F5344CB8AC3E}">
        <p14:creationId xmlns:p14="http://schemas.microsoft.com/office/powerpoint/2010/main" val="2792198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F36DD0FD-55B0-48C4-8AF2-8A69533EDFC3}" type="slidenum">
              <a:rPr lang="en-US" smtClean="0"/>
              <a:pPr/>
              <a:t>15</a:t>
            </a:fld>
            <a:endParaRPr lang="en-US"/>
          </a:p>
        </p:txBody>
      </p:sp>
      <p:sp>
        <p:nvSpPr>
          <p:cNvPr id="4" name="Titel 3"/>
          <p:cNvSpPr>
            <a:spLocks noGrp="1"/>
          </p:cNvSpPr>
          <p:nvPr>
            <p:ph type="title"/>
          </p:nvPr>
        </p:nvSpPr>
        <p:spPr/>
        <p:txBody>
          <a:bodyPr/>
          <a:lstStyle/>
          <a:p>
            <a:r>
              <a:rPr lang="de-DE" sz="2400" dirty="0" smtClean="0"/>
              <a:t>Hochzeitslieder in den </a:t>
            </a:r>
            <a:r>
              <a:rPr lang="de-DE" sz="2400" i="1" dirty="0" smtClean="0"/>
              <a:t>Volksliedern</a:t>
            </a:r>
            <a:endParaRPr lang="de-DE" sz="2400" dirty="0"/>
          </a:p>
        </p:txBody>
      </p:sp>
      <p:sp>
        <p:nvSpPr>
          <p:cNvPr id="5" name="Inhaltsplatzhalter 4"/>
          <p:cNvSpPr>
            <a:spLocks noGrp="1"/>
          </p:cNvSpPr>
          <p:nvPr>
            <p:ph sz="quarter" idx="13"/>
          </p:nvPr>
        </p:nvSpPr>
        <p:spPr/>
        <p:txBody>
          <a:bodyPr>
            <a:normAutofit/>
          </a:bodyPr>
          <a:lstStyle/>
          <a:p>
            <a:pPr marL="0" indent="0">
              <a:buNone/>
            </a:pPr>
            <a:r>
              <a:rPr lang="de-DE" sz="1600" dirty="0" smtClean="0"/>
              <a:t>„Hier </a:t>
            </a:r>
            <a:r>
              <a:rPr lang="de-DE" sz="1600" dirty="0"/>
              <a:t>wird es manchen Leuten </a:t>
            </a:r>
            <a:r>
              <a:rPr lang="de-DE" sz="1600" dirty="0" err="1"/>
              <a:t>verdrüßlich</a:t>
            </a:r>
            <a:r>
              <a:rPr lang="de-DE" sz="1600" dirty="0"/>
              <a:t> zu lesen </a:t>
            </a:r>
            <a:r>
              <a:rPr lang="de-DE" sz="1600" dirty="0" err="1"/>
              <a:t>seyn</a:t>
            </a:r>
            <a:r>
              <a:rPr lang="de-DE" sz="1600" dirty="0"/>
              <a:t>, daß man dieser nicht ausgeübten, verachteten Sprache eine Zierlichkeit zuschreiben wolle. Indessen hat sie doch von der griechischen Lieblichkeit etwas an sich. Der </a:t>
            </a:r>
            <a:r>
              <a:rPr lang="de-DE" sz="1600" dirty="0" err="1"/>
              <a:t>öftere</a:t>
            </a:r>
            <a:r>
              <a:rPr lang="de-DE" sz="1600" dirty="0"/>
              <a:t> Gebrauch der </a:t>
            </a:r>
            <a:r>
              <a:rPr lang="de-DE" sz="1600" dirty="0" err="1"/>
              <a:t>diminutivorum</a:t>
            </a:r>
            <a:r>
              <a:rPr lang="de-DE" sz="1600" dirty="0"/>
              <a:t>, und in denselben vieler </a:t>
            </a:r>
            <a:r>
              <a:rPr lang="de-DE" sz="1600" dirty="0" err="1"/>
              <a:t>vocalium</a:t>
            </a:r>
            <a:r>
              <a:rPr lang="de-DE" sz="1600" dirty="0"/>
              <a:t>, mit den Buchstaben l, r und t, gemengt, macht sie lieblicher, als die viele herbe </a:t>
            </a:r>
            <a:r>
              <a:rPr lang="de-DE" sz="1600" dirty="0" err="1"/>
              <a:t>triconsonantes</a:t>
            </a:r>
            <a:r>
              <a:rPr lang="de-DE" sz="1600" dirty="0"/>
              <a:t> in der Polnischen. […]. S. </a:t>
            </a:r>
            <a:r>
              <a:rPr lang="de-DE" sz="1600" dirty="0" err="1"/>
              <a:t>Ruhigs</a:t>
            </a:r>
            <a:r>
              <a:rPr lang="de-DE" sz="1600" dirty="0"/>
              <a:t> Betrachtung der </a:t>
            </a:r>
            <a:r>
              <a:rPr lang="de-DE" sz="1600" dirty="0" err="1"/>
              <a:t>Littauischen</a:t>
            </a:r>
            <a:r>
              <a:rPr lang="de-DE" sz="1600" dirty="0"/>
              <a:t> Sprache, p. 74. 75</a:t>
            </a:r>
            <a:r>
              <a:rPr lang="de-DE" sz="1600" dirty="0" smtClean="0"/>
              <a:t>.“</a:t>
            </a:r>
            <a:endParaRPr lang="de-DE" sz="1600" dirty="0"/>
          </a:p>
          <a:p>
            <a:endParaRPr lang="de-DE" sz="1400" dirty="0"/>
          </a:p>
        </p:txBody>
      </p:sp>
      <p:pic>
        <p:nvPicPr>
          <p:cNvPr id="7" name="Inhaltsplatzhalter 6"/>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508104" y="2385954"/>
            <a:ext cx="1524521" cy="2630546"/>
          </a:xfrm>
        </p:spPr>
      </p:pic>
    </p:spTree>
    <p:extLst>
      <p:ext uri="{BB962C8B-B14F-4D97-AF65-F5344CB8AC3E}">
        <p14:creationId xmlns:p14="http://schemas.microsoft.com/office/powerpoint/2010/main" val="980157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16</a:t>
            </a:fld>
            <a:endParaRPr lang="en-US"/>
          </a:p>
        </p:txBody>
      </p:sp>
      <p:sp>
        <p:nvSpPr>
          <p:cNvPr id="3" name="Titel 2"/>
          <p:cNvSpPr>
            <a:spLocks noGrp="1"/>
          </p:cNvSpPr>
          <p:nvPr>
            <p:ph type="title"/>
          </p:nvPr>
        </p:nvSpPr>
        <p:spPr/>
        <p:txBody>
          <a:bodyPr/>
          <a:lstStyle/>
          <a:p>
            <a:r>
              <a:rPr lang="de-DE" sz="2400" dirty="0" smtClean="0"/>
              <a:t>Hochzeitslieder in den </a:t>
            </a:r>
            <a:r>
              <a:rPr lang="de-DE" sz="2400" i="1" dirty="0" smtClean="0"/>
              <a:t>Volksliedern</a:t>
            </a:r>
            <a:br>
              <a:rPr lang="de-DE" sz="2400" i="1" dirty="0" smtClean="0"/>
            </a:br>
            <a:r>
              <a:rPr lang="de-DE" sz="1800" i="1" dirty="0" smtClean="0"/>
              <a:t>Die kranke Braut (</a:t>
            </a:r>
            <a:r>
              <a:rPr lang="de-DE" sz="1800" i="1" dirty="0" err="1" smtClean="0"/>
              <a:t>littauisch</a:t>
            </a:r>
            <a:r>
              <a:rPr lang="de-DE" sz="1800" i="1" dirty="0" smtClean="0"/>
              <a:t>)</a:t>
            </a:r>
            <a:endParaRPr lang="de-DE" sz="2400" dirty="0"/>
          </a:p>
        </p:txBody>
      </p:sp>
      <p:sp>
        <p:nvSpPr>
          <p:cNvPr id="4" name="Inhaltsplatzhalter 3"/>
          <p:cNvSpPr>
            <a:spLocks noGrp="1"/>
          </p:cNvSpPr>
          <p:nvPr>
            <p:ph sz="quarter" idx="13"/>
          </p:nvPr>
        </p:nvSpPr>
        <p:spPr>
          <a:xfrm>
            <a:off x="685800" y="2240280"/>
            <a:ext cx="3803904" cy="4429080"/>
          </a:xfrm>
        </p:spPr>
        <p:txBody>
          <a:bodyPr>
            <a:normAutofit fontScale="55000" lnSpcReduction="20000"/>
          </a:bodyPr>
          <a:lstStyle/>
          <a:p>
            <a:r>
              <a:rPr lang="de-DE" sz="2500" dirty="0"/>
              <a:t>Durchs Birkenwäldchen,</a:t>
            </a:r>
          </a:p>
          <a:p>
            <a:r>
              <a:rPr lang="de-DE" sz="2500" dirty="0"/>
              <a:t>Durchs Fichtenwäldchen,</a:t>
            </a:r>
          </a:p>
          <a:p>
            <a:r>
              <a:rPr lang="de-DE" sz="2500" dirty="0"/>
              <a:t>Trug mich mein Hengst, mein Brauner,</a:t>
            </a:r>
          </a:p>
          <a:p>
            <a:r>
              <a:rPr lang="de-DE" sz="2500" dirty="0"/>
              <a:t>Zu Schwiegervaters Höfchen.</a:t>
            </a:r>
          </a:p>
          <a:p>
            <a:r>
              <a:rPr lang="de-DE" sz="2500" dirty="0"/>
              <a:t> </a:t>
            </a:r>
          </a:p>
          <a:p>
            <a:r>
              <a:rPr lang="de-DE" sz="2500" dirty="0"/>
              <a:t>Schön Tag! Schön Abend!</a:t>
            </a:r>
          </a:p>
          <a:p>
            <a:r>
              <a:rPr lang="de-DE" sz="2500" dirty="0"/>
              <a:t>Frau Schwieger, liebe,</a:t>
            </a:r>
          </a:p>
          <a:p>
            <a:r>
              <a:rPr lang="de-DE" sz="2500" dirty="0"/>
              <a:t>Was macht mein liebes Mädchen?</a:t>
            </a:r>
          </a:p>
          <a:p>
            <a:r>
              <a:rPr lang="de-DE" sz="2500" dirty="0"/>
              <a:t>Was macht mein junges Mädchen?</a:t>
            </a:r>
          </a:p>
          <a:p>
            <a:r>
              <a:rPr lang="de-DE" sz="2500" dirty="0"/>
              <a:t> </a:t>
            </a:r>
          </a:p>
          <a:p>
            <a:r>
              <a:rPr lang="de-DE" sz="2500" dirty="0"/>
              <a:t>Krank ist dein Mädchen,</a:t>
            </a:r>
          </a:p>
          <a:p>
            <a:r>
              <a:rPr lang="de-DE" sz="2500" dirty="0"/>
              <a:t>O! krank von Herzen,</a:t>
            </a:r>
          </a:p>
          <a:p>
            <a:r>
              <a:rPr lang="de-DE" sz="2500" dirty="0"/>
              <a:t>Dort in der neuen Tenne,</a:t>
            </a:r>
          </a:p>
          <a:p>
            <a:r>
              <a:rPr lang="de-DE" sz="2500" dirty="0"/>
              <a:t>In ihrem grünen Bettchen.</a:t>
            </a:r>
          </a:p>
          <a:p>
            <a:r>
              <a:rPr lang="de-DE" sz="2500" dirty="0"/>
              <a:t> </a:t>
            </a:r>
          </a:p>
          <a:p>
            <a:r>
              <a:rPr lang="de-DE" sz="2500" dirty="0"/>
              <a:t>Da übern Hof ich,</a:t>
            </a:r>
          </a:p>
          <a:p>
            <a:r>
              <a:rPr lang="de-DE" sz="2500" dirty="0"/>
              <a:t>Und herzlich weint' ich,</a:t>
            </a:r>
          </a:p>
          <a:p>
            <a:r>
              <a:rPr lang="de-DE" sz="2500" dirty="0"/>
              <a:t>Und vor der </a:t>
            </a:r>
            <a:r>
              <a:rPr lang="de-DE" sz="2500" dirty="0" err="1"/>
              <a:t>Thüre</a:t>
            </a:r>
            <a:endParaRPr lang="de-DE" sz="2500" dirty="0"/>
          </a:p>
          <a:p>
            <a:r>
              <a:rPr lang="de-DE" sz="2500" dirty="0"/>
              <a:t>Wischt' ich die </a:t>
            </a:r>
            <a:r>
              <a:rPr lang="de-DE" sz="2500" dirty="0" err="1"/>
              <a:t>Thränen</a:t>
            </a:r>
            <a:r>
              <a:rPr lang="de-DE" sz="2500" dirty="0"/>
              <a:t>.</a:t>
            </a:r>
          </a:p>
          <a:p>
            <a:pPr marL="0" indent="0">
              <a:buNone/>
            </a:pPr>
            <a:endParaRPr lang="de-DE" dirty="0"/>
          </a:p>
        </p:txBody>
      </p:sp>
      <p:sp>
        <p:nvSpPr>
          <p:cNvPr id="5" name="Inhaltsplatzhalter 4"/>
          <p:cNvSpPr>
            <a:spLocks noGrp="1"/>
          </p:cNvSpPr>
          <p:nvPr>
            <p:ph sz="quarter" idx="14"/>
          </p:nvPr>
        </p:nvSpPr>
        <p:spPr>
          <a:xfrm>
            <a:off x="4645151" y="2240280"/>
            <a:ext cx="3803904" cy="3564984"/>
          </a:xfrm>
        </p:spPr>
        <p:txBody>
          <a:bodyPr>
            <a:noAutofit/>
          </a:bodyPr>
          <a:lstStyle/>
          <a:p>
            <a:pPr marL="0">
              <a:spcBef>
                <a:spcPts val="0"/>
              </a:spcBef>
            </a:pPr>
            <a:r>
              <a:rPr lang="de-DE" sz="1400" dirty="0"/>
              <a:t>Ich drückt' ihr Händchen,</a:t>
            </a:r>
          </a:p>
          <a:p>
            <a:pPr marL="0">
              <a:spcBef>
                <a:spcPts val="0"/>
              </a:spcBef>
            </a:pPr>
            <a:r>
              <a:rPr lang="de-DE" sz="1400" dirty="0"/>
              <a:t>Streift' ihr den Ring auf:</a:t>
            </a:r>
          </a:p>
          <a:p>
            <a:pPr marL="0">
              <a:spcBef>
                <a:spcPts val="0"/>
              </a:spcBef>
            </a:pPr>
            <a:r>
              <a:rPr lang="de-DE" sz="1400" dirty="0" err="1"/>
              <a:t>Wirds</a:t>
            </a:r>
            <a:r>
              <a:rPr lang="de-DE" sz="1400" dirty="0"/>
              <a:t> dir nicht besser, Mädchen?</a:t>
            </a:r>
          </a:p>
          <a:p>
            <a:pPr marL="0">
              <a:spcBef>
                <a:spcPts val="0"/>
              </a:spcBef>
            </a:pPr>
            <a:r>
              <a:rPr lang="de-DE" sz="1400" dirty="0"/>
              <a:t>Nicht besser, junges Mädchen?</a:t>
            </a:r>
          </a:p>
          <a:p>
            <a:pPr marL="0">
              <a:spcBef>
                <a:spcPts val="0"/>
              </a:spcBef>
            </a:pPr>
            <a:r>
              <a:rPr lang="de-DE" sz="1400" dirty="0"/>
              <a:t> </a:t>
            </a:r>
          </a:p>
          <a:p>
            <a:pPr marL="0">
              <a:spcBef>
                <a:spcPts val="0"/>
              </a:spcBef>
            </a:pPr>
            <a:r>
              <a:rPr lang="de-DE" sz="1400" dirty="0"/>
              <a:t>Mir wird nicht besser,</a:t>
            </a:r>
          </a:p>
          <a:p>
            <a:pPr marL="0">
              <a:spcBef>
                <a:spcPts val="0"/>
              </a:spcBef>
            </a:pPr>
            <a:r>
              <a:rPr lang="de-DE" sz="1400" dirty="0"/>
              <a:t>Nicht deine Braut mehr!</a:t>
            </a:r>
          </a:p>
          <a:p>
            <a:pPr marL="0">
              <a:spcBef>
                <a:spcPts val="0"/>
              </a:spcBef>
            </a:pPr>
            <a:r>
              <a:rPr lang="de-DE" sz="1400" dirty="0"/>
              <a:t>Du wirst mich nicht </a:t>
            </a:r>
            <a:r>
              <a:rPr lang="de-DE" sz="1400" dirty="0" err="1"/>
              <a:t>betrauren</a:t>
            </a:r>
            <a:r>
              <a:rPr lang="de-DE" sz="1400" dirty="0"/>
              <a:t>,</a:t>
            </a:r>
          </a:p>
          <a:p>
            <a:pPr marL="0">
              <a:spcBef>
                <a:spcPts val="0"/>
              </a:spcBef>
            </a:pPr>
            <a:r>
              <a:rPr lang="de-DE" sz="1400" dirty="0"/>
              <a:t>Nach andern wirst du gaffen.</a:t>
            </a:r>
          </a:p>
          <a:p>
            <a:pPr marL="0">
              <a:spcBef>
                <a:spcPts val="0"/>
              </a:spcBef>
            </a:pPr>
            <a:r>
              <a:rPr lang="de-DE" sz="1400" dirty="0"/>
              <a:t> </a:t>
            </a:r>
          </a:p>
          <a:p>
            <a:pPr marL="0">
              <a:spcBef>
                <a:spcPts val="0"/>
              </a:spcBef>
            </a:pPr>
            <a:r>
              <a:rPr lang="de-DE" sz="1400" dirty="0"/>
              <a:t>Durch diese </a:t>
            </a:r>
            <a:r>
              <a:rPr lang="de-DE" sz="1400" dirty="0" err="1"/>
              <a:t>Thüre</a:t>
            </a:r>
            <a:endParaRPr lang="de-DE" sz="1400" dirty="0"/>
          </a:p>
          <a:p>
            <a:pPr marL="0">
              <a:spcBef>
                <a:spcPts val="0"/>
              </a:spcBef>
            </a:pPr>
            <a:r>
              <a:rPr lang="de-DE" sz="1400" dirty="0"/>
              <a:t>Wirst du mich tragen;</a:t>
            </a:r>
          </a:p>
          <a:p>
            <a:pPr marL="0">
              <a:spcBef>
                <a:spcPts val="0"/>
              </a:spcBef>
            </a:pPr>
            <a:r>
              <a:rPr lang="de-DE" sz="1400" dirty="0"/>
              <a:t>Durch jene reiten Gäste.</a:t>
            </a:r>
          </a:p>
          <a:p>
            <a:pPr marL="0">
              <a:spcBef>
                <a:spcPts val="0"/>
              </a:spcBef>
            </a:pPr>
            <a:r>
              <a:rPr lang="de-DE" sz="1400" dirty="0"/>
              <a:t>Gefällt dir jenes Mädchen?</a:t>
            </a:r>
          </a:p>
          <a:p>
            <a:pPr marL="0">
              <a:spcBef>
                <a:spcPts val="0"/>
              </a:spcBef>
            </a:pPr>
            <a:r>
              <a:rPr lang="de-DE" sz="1400" dirty="0"/>
              <a:t>Gefällt </a:t>
            </a:r>
            <a:r>
              <a:rPr lang="de-DE" sz="1400" dirty="0" err="1"/>
              <a:t>dirs</a:t>
            </a:r>
            <a:r>
              <a:rPr lang="de-DE" sz="1400" dirty="0"/>
              <a:t> </a:t>
            </a:r>
            <a:r>
              <a:rPr lang="de-DE" sz="1400" dirty="0" smtClean="0"/>
              <a:t> junge </a:t>
            </a:r>
            <a:r>
              <a:rPr lang="de-DE" sz="1400" dirty="0"/>
              <a:t>Mädchen?</a:t>
            </a:r>
          </a:p>
          <a:p>
            <a:pPr marL="0">
              <a:spcBef>
                <a:spcPts val="0"/>
              </a:spcBef>
            </a:pPr>
            <a:endParaRPr lang="de-DE" sz="1400" dirty="0"/>
          </a:p>
        </p:txBody>
      </p:sp>
    </p:spTree>
    <p:extLst>
      <p:ext uri="{BB962C8B-B14F-4D97-AF65-F5344CB8AC3E}">
        <p14:creationId xmlns:p14="http://schemas.microsoft.com/office/powerpoint/2010/main" val="403164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a:xfrm>
            <a:off x="6602598" y="6165304"/>
            <a:ext cx="2133600" cy="365125"/>
          </a:xfrm>
        </p:spPr>
        <p:txBody>
          <a:bodyPr/>
          <a:lstStyle/>
          <a:p>
            <a:fld id="{F36DD0FD-55B0-48C4-8AF2-8A69533EDFC3}" type="slidenum">
              <a:rPr lang="en-US" smtClean="0"/>
              <a:pPr/>
              <a:t>17</a:t>
            </a:fld>
            <a:endParaRPr lang="en-US"/>
          </a:p>
        </p:txBody>
      </p:sp>
      <p:sp>
        <p:nvSpPr>
          <p:cNvPr id="3" name="Titel 2"/>
          <p:cNvSpPr>
            <a:spLocks noGrp="1"/>
          </p:cNvSpPr>
          <p:nvPr>
            <p:ph type="title"/>
          </p:nvPr>
        </p:nvSpPr>
        <p:spPr/>
        <p:txBody>
          <a:bodyPr/>
          <a:lstStyle/>
          <a:p>
            <a:r>
              <a:rPr lang="de-DE" sz="2400" dirty="0" smtClean="0"/>
              <a:t>Hochzeitslieder in den </a:t>
            </a:r>
            <a:r>
              <a:rPr lang="de-DE" sz="2400" i="1" dirty="0" smtClean="0"/>
              <a:t>Volksliedern</a:t>
            </a:r>
            <a:r>
              <a:rPr lang="de-DE" sz="2400" dirty="0" smtClean="0"/>
              <a:t/>
            </a:r>
            <a:br>
              <a:rPr lang="de-DE" sz="2400" dirty="0" smtClean="0"/>
            </a:br>
            <a:r>
              <a:rPr lang="de-DE" sz="1800" dirty="0" smtClean="0"/>
              <a:t>nach: </a:t>
            </a:r>
            <a:r>
              <a:rPr lang="de-DE" sz="1800" dirty="0" err="1" smtClean="0"/>
              <a:t>Hupel</a:t>
            </a:r>
            <a:r>
              <a:rPr lang="de-DE" sz="1800" dirty="0" smtClean="0"/>
              <a:t>, </a:t>
            </a:r>
            <a:r>
              <a:rPr lang="de-DE" sz="1800" i="1" dirty="0" err="1" smtClean="0"/>
              <a:t>Topograhische</a:t>
            </a:r>
            <a:r>
              <a:rPr lang="de-DE" sz="1800" i="1" dirty="0" smtClean="0"/>
              <a:t> Nachrichten von Lief- und Estland</a:t>
            </a:r>
            <a:endParaRPr lang="de-DE" sz="2400" dirty="0"/>
          </a:p>
        </p:txBody>
      </p:sp>
      <p:sp>
        <p:nvSpPr>
          <p:cNvPr id="4" name="Inhaltsplatzhalter 3"/>
          <p:cNvSpPr>
            <a:spLocks noGrp="1"/>
          </p:cNvSpPr>
          <p:nvPr>
            <p:ph sz="quarter" idx="13"/>
          </p:nvPr>
        </p:nvSpPr>
        <p:spPr>
          <a:xfrm>
            <a:off x="685800" y="2240280"/>
            <a:ext cx="3742184" cy="4213056"/>
          </a:xfrm>
        </p:spPr>
        <p:txBody>
          <a:bodyPr>
            <a:normAutofit/>
          </a:bodyPr>
          <a:lstStyle/>
          <a:p>
            <a:pPr>
              <a:lnSpc>
                <a:spcPts val="1800"/>
              </a:lnSpc>
            </a:pPr>
            <a:r>
              <a:rPr lang="de-DE" sz="1600" dirty="0"/>
              <a:t>„Schmücke dich, schmücke dich Jungferchen! Schmücke dich mit dem Schmuck </a:t>
            </a:r>
            <a:r>
              <a:rPr lang="de-DE" sz="1600" dirty="0" err="1"/>
              <a:t>wormit</a:t>
            </a:r>
            <a:r>
              <a:rPr lang="de-DE" sz="1600" dirty="0"/>
              <a:t> sich vormals deine Mutter schmückte; lege solche Bänder an, wie vormals deine Mutter anlegte. Auf den Kopf lege das Kummerband; vor die Stirn das Sorgenband; auf den Scheitel das Trauertuch. Bereite dich, es wird draußen hell; bringe alles in Ordnung, die Morgendämmerung ist da: die Schlitten fangen an zu fahren, die Kufen der Bauerschlitten zu tanzen</a:t>
            </a:r>
            <a:r>
              <a:rPr lang="de-DE" sz="1600" dirty="0" smtClean="0"/>
              <a:t>.“</a:t>
            </a:r>
          </a:p>
          <a:p>
            <a:pPr>
              <a:lnSpc>
                <a:spcPts val="1800"/>
              </a:lnSpc>
            </a:pPr>
            <a:r>
              <a:rPr lang="de-DE" sz="1600" dirty="0" smtClean="0"/>
              <a:t>(</a:t>
            </a:r>
            <a:r>
              <a:rPr lang="de-DE" sz="1600" dirty="0" err="1" smtClean="0"/>
              <a:t>Hupel</a:t>
            </a:r>
            <a:r>
              <a:rPr lang="de-DE" sz="1600" dirty="0" smtClean="0"/>
              <a:t>, </a:t>
            </a:r>
            <a:r>
              <a:rPr lang="de-DE" sz="1600" i="1" dirty="0" smtClean="0"/>
              <a:t>Topographische Beschreibung</a:t>
            </a:r>
            <a:r>
              <a:rPr lang="de-DE" sz="1400" i="1" dirty="0" smtClean="0"/>
              <a:t>)</a:t>
            </a:r>
            <a:endParaRPr lang="de-DE" sz="1400" dirty="0"/>
          </a:p>
        </p:txBody>
      </p:sp>
      <p:sp>
        <p:nvSpPr>
          <p:cNvPr id="5" name="Inhaltsplatzhalter 4"/>
          <p:cNvSpPr>
            <a:spLocks noGrp="1"/>
          </p:cNvSpPr>
          <p:nvPr>
            <p:ph sz="quarter" idx="14"/>
          </p:nvPr>
        </p:nvSpPr>
        <p:spPr>
          <a:xfrm>
            <a:off x="4572000" y="2204864"/>
            <a:ext cx="4392488" cy="4285064"/>
          </a:xfrm>
        </p:spPr>
        <p:txBody>
          <a:bodyPr>
            <a:noAutofit/>
          </a:bodyPr>
          <a:lstStyle/>
          <a:p>
            <a:pPr>
              <a:lnSpc>
                <a:spcPts val="1800"/>
              </a:lnSpc>
              <a:spcBef>
                <a:spcPts val="0"/>
              </a:spcBef>
            </a:pPr>
            <a:r>
              <a:rPr lang="de-DE" sz="1600" dirty="0"/>
              <a:t>Schmück dich, Mädchen, eile, Mädchen,</a:t>
            </a:r>
          </a:p>
          <a:p>
            <a:pPr>
              <a:lnSpc>
                <a:spcPts val="1800"/>
              </a:lnSpc>
              <a:spcBef>
                <a:spcPts val="0"/>
              </a:spcBef>
            </a:pPr>
            <a:r>
              <a:rPr lang="de-DE" sz="1600" dirty="0"/>
              <a:t>Schmücke dich mit jenem Schmucke,</a:t>
            </a:r>
          </a:p>
          <a:p>
            <a:pPr>
              <a:lnSpc>
                <a:spcPts val="1800"/>
              </a:lnSpc>
              <a:spcBef>
                <a:spcPts val="0"/>
              </a:spcBef>
            </a:pPr>
            <a:r>
              <a:rPr lang="de-DE" sz="1600" dirty="0"/>
              <a:t>Der einst deine Mutter schmückte.</a:t>
            </a:r>
          </a:p>
          <a:p>
            <a:pPr>
              <a:lnSpc>
                <a:spcPts val="1800"/>
              </a:lnSpc>
              <a:spcBef>
                <a:spcPts val="0"/>
              </a:spcBef>
            </a:pPr>
            <a:r>
              <a:rPr lang="de-DE" sz="1600" dirty="0"/>
              <a:t>Lege an dir jene Bänder,</a:t>
            </a:r>
          </a:p>
          <a:p>
            <a:pPr>
              <a:lnSpc>
                <a:spcPts val="1800"/>
              </a:lnSpc>
              <a:spcBef>
                <a:spcPts val="0"/>
              </a:spcBef>
            </a:pPr>
            <a:r>
              <a:rPr lang="de-DE" sz="1600" dirty="0"/>
              <a:t>Die die Mutter einst anlegte.</a:t>
            </a:r>
          </a:p>
          <a:p>
            <a:pPr>
              <a:lnSpc>
                <a:spcPts val="1800"/>
              </a:lnSpc>
              <a:spcBef>
                <a:spcPts val="0"/>
              </a:spcBef>
            </a:pPr>
            <a:r>
              <a:rPr lang="de-DE" sz="1600" dirty="0"/>
              <a:t> </a:t>
            </a:r>
          </a:p>
          <a:p>
            <a:pPr>
              <a:lnSpc>
                <a:spcPts val="1800"/>
              </a:lnSpc>
              <a:spcBef>
                <a:spcPts val="0"/>
              </a:spcBef>
            </a:pPr>
            <a:r>
              <a:rPr lang="de-DE" sz="1600" dirty="0"/>
              <a:t>Auf den Kopf das Band des Kummers,</a:t>
            </a:r>
          </a:p>
          <a:p>
            <a:pPr>
              <a:lnSpc>
                <a:spcPts val="1800"/>
              </a:lnSpc>
              <a:spcBef>
                <a:spcPts val="0"/>
              </a:spcBef>
            </a:pPr>
            <a:r>
              <a:rPr lang="de-DE" sz="1600" dirty="0"/>
              <a:t>Vor die Stirn das Band der Sorge,</a:t>
            </a:r>
          </a:p>
          <a:p>
            <a:pPr>
              <a:lnSpc>
                <a:spcPts val="1800"/>
              </a:lnSpc>
              <a:spcBef>
                <a:spcPts val="0"/>
              </a:spcBef>
            </a:pPr>
            <a:r>
              <a:rPr lang="de-DE" sz="1600" dirty="0"/>
              <a:t>Sitze auf den Sitz der Mutter:</a:t>
            </a:r>
          </a:p>
          <a:p>
            <a:pPr>
              <a:lnSpc>
                <a:spcPts val="1800"/>
              </a:lnSpc>
              <a:spcBef>
                <a:spcPts val="0"/>
              </a:spcBef>
            </a:pPr>
            <a:r>
              <a:rPr lang="de-DE" sz="1600" dirty="0"/>
              <a:t>Tritt auf deiner Mutter Fußtritt:</a:t>
            </a:r>
          </a:p>
          <a:p>
            <a:pPr>
              <a:lnSpc>
                <a:spcPts val="1800"/>
              </a:lnSpc>
              <a:spcBef>
                <a:spcPts val="0"/>
              </a:spcBef>
            </a:pPr>
            <a:r>
              <a:rPr lang="de-DE" sz="1600" dirty="0"/>
              <a:t>Weine, weine nicht, o Mädchen,</a:t>
            </a:r>
          </a:p>
          <a:p>
            <a:pPr>
              <a:lnSpc>
                <a:spcPts val="1800"/>
              </a:lnSpc>
              <a:spcBef>
                <a:spcPts val="0"/>
              </a:spcBef>
            </a:pPr>
            <a:r>
              <a:rPr lang="de-DE" sz="1600" dirty="0"/>
              <a:t>Wenn du bei dem Brautschmuck weinest,</a:t>
            </a:r>
          </a:p>
          <a:p>
            <a:pPr>
              <a:lnSpc>
                <a:spcPts val="1800"/>
              </a:lnSpc>
              <a:spcBef>
                <a:spcPts val="0"/>
              </a:spcBef>
            </a:pPr>
            <a:r>
              <a:rPr lang="de-DE" sz="1600" dirty="0"/>
              <a:t>Weinest du dein ganzes </a:t>
            </a:r>
            <a:r>
              <a:rPr lang="de-DE" sz="1600" dirty="0" smtClean="0"/>
              <a:t>Leben.</a:t>
            </a:r>
          </a:p>
          <a:p>
            <a:pPr>
              <a:lnSpc>
                <a:spcPts val="1800"/>
              </a:lnSpc>
              <a:spcBef>
                <a:spcPts val="0"/>
              </a:spcBef>
            </a:pPr>
            <a:endParaRPr lang="de-DE" sz="1600" dirty="0" smtClean="0"/>
          </a:p>
          <a:p>
            <a:pPr marL="0" indent="0">
              <a:lnSpc>
                <a:spcPts val="1800"/>
              </a:lnSpc>
              <a:spcBef>
                <a:spcPts val="0"/>
              </a:spcBef>
              <a:buNone/>
            </a:pPr>
            <a:r>
              <a:rPr lang="de-DE" sz="1600" dirty="0" smtClean="0"/>
              <a:t>(</a:t>
            </a:r>
            <a:r>
              <a:rPr lang="de-DE" sz="1600" i="1" dirty="0" err="1" smtClean="0"/>
              <a:t>esthnisches</a:t>
            </a:r>
            <a:r>
              <a:rPr lang="de-DE" sz="1600" i="1" dirty="0" smtClean="0"/>
              <a:t> Brautlied nach Herder)</a:t>
            </a:r>
            <a:endParaRPr lang="de-DE" sz="1600" dirty="0"/>
          </a:p>
        </p:txBody>
      </p:sp>
      <p:pic>
        <p:nvPicPr>
          <p:cNvPr id="8" name="Inhaltsplatzhalte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9398" y="116632"/>
            <a:ext cx="1150020" cy="1944215"/>
          </a:xfrm>
          <a:prstGeom prst="rect">
            <a:avLst/>
          </a:prstGeom>
        </p:spPr>
      </p:pic>
      <p:sp>
        <p:nvSpPr>
          <p:cNvPr id="6" name="Textfeld 5"/>
          <p:cNvSpPr txBox="1"/>
          <p:nvPr/>
        </p:nvSpPr>
        <p:spPr>
          <a:xfrm>
            <a:off x="6300192" y="2420888"/>
            <a:ext cx="1944216" cy="369332"/>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183450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18</a:t>
            </a:fld>
            <a:endParaRPr lang="en-US"/>
          </a:p>
        </p:txBody>
      </p:sp>
      <p:sp>
        <p:nvSpPr>
          <p:cNvPr id="3" name="Titel 2"/>
          <p:cNvSpPr>
            <a:spLocks noGrp="1"/>
          </p:cNvSpPr>
          <p:nvPr>
            <p:ph type="title"/>
          </p:nvPr>
        </p:nvSpPr>
        <p:spPr/>
        <p:txBody>
          <a:bodyPr/>
          <a:lstStyle/>
          <a:p>
            <a:r>
              <a:rPr lang="de-DE" sz="2400" dirty="0" smtClean="0"/>
              <a:t>Hochzeitslieder in den </a:t>
            </a:r>
            <a:r>
              <a:rPr lang="de-DE" sz="2400" i="1" dirty="0" smtClean="0"/>
              <a:t>Volksliedern</a:t>
            </a:r>
            <a:r>
              <a:rPr lang="de-DE" sz="2400" dirty="0" smtClean="0"/>
              <a:t/>
            </a:r>
            <a:br>
              <a:rPr lang="de-DE" sz="2400" dirty="0" smtClean="0"/>
            </a:br>
            <a:r>
              <a:rPr lang="de-DE" sz="1800" i="1" dirty="0" smtClean="0"/>
              <a:t>Wendisches Spottlied, </a:t>
            </a:r>
            <a:r>
              <a:rPr lang="de-DE" sz="1800" dirty="0" smtClean="0"/>
              <a:t> nach:</a:t>
            </a:r>
            <a:r>
              <a:rPr lang="de-DE" sz="1800" i="1" dirty="0" smtClean="0"/>
              <a:t> </a:t>
            </a:r>
            <a:r>
              <a:rPr lang="de-DE" sz="1800" dirty="0" smtClean="0"/>
              <a:t>Eckart</a:t>
            </a:r>
            <a:r>
              <a:rPr lang="de-DE" sz="1800" i="1" dirty="0" smtClean="0"/>
              <a:t>, </a:t>
            </a:r>
            <a:r>
              <a:rPr lang="de-DE" sz="1800" i="1" dirty="0" err="1" smtClean="0"/>
              <a:t>Historia</a:t>
            </a:r>
            <a:r>
              <a:rPr lang="de-DE" sz="1800" i="1" dirty="0" smtClean="0"/>
              <a:t> </a:t>
            </a:r>
            <a:r>
              <a:rPr lang="de-DE" sz="1800" i="1" dirty="0" err="1" smtClean="0"/>
              <a:t>Studii</a:t>
            </a:r>
            <a:r>
              <a:rPr lang="de-DE" sz="1800" i="1" dirty="0" smtClean="0"/>
              <a:t> </a:t>
            </a:r>
            <a:r>
              <a:rPr lang="de-DE" sz="1800" i="1" dirty="0" err="1" smtClean="0"/>
              <a:t>Etymoligici</a:t>
            </a:r>
            <a:r>
              <a:rPr lang="de-DE" sz="1800" i="1" dirty="0" smtClean="0"/>
              <a:t>)</a:t>
            </a:r>
            <a:endParaRPr lang="de-DE" sz="1800" dirty="0"/>
          </a:p>
        </p:txBody>
      </p:sp>
      <p:pic>
        <p:nvPicPr>
          <p:cNvPr id="8" name="Inhaltsplatzhalt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355976" y="2132856"/>
            <a:ext cx="1326645" cy="1656656"/>
          </a:xfrm>
        </p:spPr>
      </p:pic>
      <p:pic>
        <p:nvPicPr>
          <p:cNvPr id="7" name="Inhaltsplatzhalter 6"/>
          <p:cNvPicPr>
            <a:picLocks noGrp="1" noChangeAspect="1"/>
          </p:cNvPicPr>
          <p:nvPr>
            <p:ph sz="quarter" idx="14"/>
          </p:nvPr>
        </p:nvPicPr>
        <p:blipFill>
          <a:blip r:embed="rId3"/>
          <a:stretch>
            <a:fillRect/>
          </a:stretch>
        </p:blipFill>
        <p:spPr>
          <a:xfrm>
            <a:off x="4178689" y="3933056"/>
            <a:ext cx="1800199" cy="2259486"/>
          </a:xfrm>
        </p:spPr>
      </p:pic>
      <p:sp>
        <p:nvSpPr>
          <p:cNvPr id="4" name="Textfeld 3"/>
          <p:cNvSpPr txBox="1"/>
          <p:nvPr/>
        </p:nvSpPr>
        <p:spPr>
          <a:xfrm>
            <a:off x="539552" y="2132856"/>
            <a:ext cx="3528392" cy="4647426"/>
          </a:xfrm>
          <a:prstGeom prst="rect">
            <a:avLst/>
          </a:prstGeom>
          <a:noFill/>
        </p:spPr>
        <p:txBody>
          <a:bodyPr wrap="square" rtlCol="0">
            <a:spAutoFit/>
          </a:bodyPr>
          <a:lstStyle/>
          <a:p>
            <a:r>
              <a:rPr lang="de-DE" sz="1600" i="1" dirty="0" smtClean="0"/>
              <a:t>Die lustige Hochzeit</a:t>
            </a:r>
          </a:p>
          <a:p>
            <a:endParaRPr lang="de-DE" sz="1400" dirty="0"/>
          </a:p>
          <a:p>
            <a:r>
              <a:rPr lang="de-DE" sz="1600" dirty="0" smtClean="0"/>
              <a:t>Wer </a:t>
            </a:r>
            <a:r>
              <a:rPr lang="de-DE" sz="1600" dirty="0"/>
              <a:t>soll Braut </a:t>
            </a:r>
            <a:r>
              <a:rPr lang="de-DE" sz="1600" dirty="0" err="1"/>
              <a:t>seyn</a:t>
            </a:r>
            <a:r>
              <a:rPr lang="de-DE" sz="1600" dirty="0"/>
              <a:t>?</a:t>
            </a:r>
          </a:p>
          <a:p>
            <a:r>
              <a:rPr lang="de-DE" sz="1600" dirty="0"/>
              <a:t>Eule soll Braut </a:t>
            </a:r>
            <a:r>
              <a:rPr lang="de-DE" sz="1600" dirty="0" err="1"/>
              <a:t>seyn</a:t>
            </a:r>
            <a:r>
              <a:rPr lang="de-DE" sz="1600" dirty="0"/>
              <a:t>.</a:t>
            </a:r>
          </a:p>
          <a:p>
            <a:r>
              <a:rPr lang="de-DE" sz="1600" dirty="0"/>
              <a:t>Die Eule sprach</a:t>
            </a:r>
          </a:p>
          <a:p>
            <a:r>
              <a:rPr lang="de-DE" sz="1600" dirty="0"/>
              <a:t>Zu ihnen hinwieder, den Beiden:</a:t>
            </a:r>
          </a:p>
          <a:p>
            <a:r>
              <a:rPr lang="de-DE" sz="1600" dirty="0"/>
              <a:t>Ich bin ein sehr </a:t>
            </a:r>
            <a:r>
              <a:rPr lang="de-DE" sz="1600" dirty="0" err="1"/>
              <a:t>greßlich</a:t>
            </a:r>
            <a:r>
              <a:rPr lang="de-DE" sz="1600" dirty="0"/>
              <a:t> Ding,</a:t>
            </a:r>
          </a:p>
          <a:p>
            <a:r>
              <a:rPr lang="de-DE" sz="1600" dirty="0"/>
              <a:t>Kann nicht die Braut </a:t>
            </a:r>
            <a:r>
              <a:rPr lang="de-DE" sz="1600" dirty="0" err="1"/>
              <a:t>seyn</a:t>
            </a:r>
            <a:r>
              <a:rPr lang="de-DE" sz="1600" dirty="0"/>
              <a:t>;</a:t>
            </a:r>
          </a:p>
          <a:p>
            <a:r>
              <a:rPr lang="de-DE" sz="1600" dirty="0"/>
              <a:t>Ich kann nicht die Braut </a:t>
            </a:r>
            <a:r>
              <a:rPr lang="de-DE" sz="1600" dirty="0" err="1"/>
              <a:t>seyn</a:t>
            </a:r>
            <a:r>
              <a:rPr lang="de-DE" sz="1600" dirty="0"/>
              <a:t>!</a:t>
            </a:r>
          </a:p>
          <a:p>
            <a:r>
              <a:rPr lang="de-DE" sz="1600" dirty="0"/>
              <a:t> </a:t>
            </a:r>
          </a:p>
          <a:p>
            <a:r>
              <a:rPr lang="de-DE" sz="1600" dirty="0"/>
              <a:t>Wer soll Bräutigam </a:t>
            </a:r>
            <a:r>
              <a:rPr lang="de-DE" sz="1600" dirty="0" err="1"/>
              <a:t>seyn</a:t>
            </a:r>
            <a:r>
              <a:rPr lang="de-DE" sz="1600" dirty="0"/>
              <a:t>?</a:t>
            </a:r>
          </a:p>
          <a:p>
            <a:r>
              <a:rPr lang="de-DE" sz="1600" dirty="0"/>
              <a:t>Zaunkönig soll Bräutigam </a:t>
            </a:r>
            <a:r>
              <a:rPr lang="de-DE" sz="1600" dirty="0" err="1"/>
              <a:t>seyn</a:t>
            </a:r>
            <a:r>
              <a:rPr lang="de-DE" sz="1600" dirty="0"/>
              <a:t>.</a:t>
            </a:r>
          </a:p>
          <a:p>
            <a:r>
              <a:rPr lang="de-DE" sz="1600" dirty="0"/>
              <a:t>Zaunkönig sprach</a:t>
            </a:r>
          </a:p>
          <a:p>
            <a:r>
              <a:rPr lang="de-DE" sz="1600" dirty="0"/>
              <a:t>Zu ihnen hinwieder, den Beiden:</a:t>
            </a:r>
          </a:p>
          <a:p>
            <a:r>
              <a:rPr lang="de-DE" sz="1600" dirty="0"/>
              <a:t>Ich bin ein sehr kleiner Kerl,</a:t>
            </a:r>
          </a:p>
          <a:p>
            <a:r>
              <a:rPr lang="de-DE" sz="1600" dirty="0"/>
              <a:t>Kann nicht Bräutigam </a:t>
            </a:r>
            <a:r>
              <a:rPr lang="de-DE" sz="1600" dirty="0" err="1"/>
              <a:t>seyn</a:t>
            </a:r>
            <a:r>
              <a:rPr lang="de-DE" sz="1600" dirty="0"/>
              <a:t>!</a:t>
            </a:r>
          </a:p>
          <a:p>
            <a:r>
              <a:rPr lang="de-DE" sz="1600" dirty="0"/>
              <a:t>Ich kann nicht der Bräutigam </a:t>
            </a:r>
            <a:r>
              <a:rPr lang="de-DE" sz="1600" dirty="0" err="1"/>
              <a:t>seyn</a:t>
            </a:r>
            <a:r>
              <a:rPr lang="de-DE" sz="1400" dirty="0"/>
              <a:t>!</a:t>
            </a:r>
          </a:p>
          <a:p>
            <a:r>
              <a:rPr lang="de-DE" sz="1400" dirty="0"/>
              <a:t> </a:t>
            </a:r>
            <a:endParaRPr lang="de-DE" sz="1400" dirty="0" smtClean="0"/>
          </a:p>
          <a:p>
            <a:r>
              <a:rPr lang="de-DE" sz="1400" dirty="0" smtClean="0"/>
              <a:t>(usf.)</a:t>
            </a:r>
            <a:endParaRPr lang="de-DE" sz="1400" dirty="0"/>
          </a:p>
        </p:txBody>
      </p:sp>
      <p:sp>
        <p:nvSpPr>
          <p:cNvPr id="5" name="Textfeld 4"/>
          <p:cNvSpPr txBox="1"/>
          <p:nvPr/>
        </p:nvSpPr>
        <p:spPr>
          <a:xfrm>
            <a:off x="6012160" y="2255966"/>
            <a:ext cx="2592288" cy="3757439"/>
          </a:xfrm>
          <a:prstGeom prst="rect">
            <a:avLst/>
          </a:prstGeom>
          <a:noFill/>
        </p:spPr>
        <p:txBody>
          <a:bodyPr wrap="square" rtlCol="0">
            <a:spAutoFit/>
          </a:bodyPr>
          <a:lstStyle/>
          <a:p>
            <a:pPr>
              <a:lnSpc>
                <a:spcPts val="1900"/>
              </a:lnSpc>
            </a:pPr>
            <a:r>
              <a:rPr lang="de-DE" sz="1600" dirty="0" smtClean="0"/>
              <a:t>„An </a:t>
            </a:r>
            <a:r>
              <a:rPr lang="de-DE" sz="1600" dirty="0"/>
              <a:t>diesen Proben mag es genug </a:t>
            </a:r>
            <a:r>
              <a:rPr lang="de-DE" sz="1600" dirty="0" err="1"/>
              <a:t>seyn</a:t>
            </a:r>
            <a:r>
              <a:rPr lang="de-DE" sz="1600" dirty="0"/>
              <a:t>: unter allen elenden Liedern habe ich die erträglichsten gewählt. Viele sind unausstehlich kindisch, wenn sie z.B. erzählen: die Schwalbe habe Bier </a:t>
            </a:r>
            <a:r>
              <a:rPr lang="de-DE" sz="1600" dirty="0" err="1"/>
              <a:t>gebrauet</a:t>
            </a:r>
            <a:r>
              <a:rPr lang="de-DE" sz="1600" dirty="0"/>
              <a:t>, die Lerche Holz </a:t>
            </a:r>
            <a:r>
              <a:rPr lang="de-DE" sz="1600" dirty="0" err="1"/>
              <a:t>darzu</a:t>
            </a:r>
            <a:r>
              <a:rPr lang="de-DE" sz="1600" dirty="0"/>
              <a:t> getragen, der Zaunkönig Hopfen </a:t>
            </a:r>
            <a:r>
              <a:rPr lang="de-DE" sz="1600" dirty="0" smtClean="0"/>
              <a:t>eingelegt </a:t>
            </a:r>
            <a:r>
              <a:rPr lang="de-DE" sz="1600" dirty="0" err="1"/>
              <a:t>u.s.w</a:t>
            </a:r>
            <a:r>
              <a:rPr lang="de-DE" sz="1600" dirty="0" smtClean="0"/>
              <a:t>.“</a:t>
            </a:r>
          </a:p>
          <a:p>
            <a:endParaRPr lang="de-DE" dirty="0"/>
          </a:p>
          <a:p>
            <a:r>
              <a:rPr lang="de-DE" sz="1400" dirty="0" smtClean="0"/>
              <a:t>(</a:t>
            </a:r>
            <a:r>
              <a:rPr lang="de-DE" sz="1400" dirty="0" err="1" smtClean="0"/>
              <a:t>Hupel</a:t>
            </a:r>
            <a:r>
              <a:rPr lang="de-DE" sz="1400" dirty="0" smtClean="0"/>
              <a:t>, </a:t>
            </a:r>
            <a:r>
              <a:rPr lang="de-DE" sz="1400" i="1" dirty="0" smtClean="0"/>
              <a:t>Topographische Beschreibung)</a:t>
            </a:r>
            <a:endParaRPr lang="de-DE" sz="1400" dirty="0" smtClean="0"/>
          </a:p>
          <a:p>
            <a:endParaRPr lang="de-DE" dirty="0"/>
          </a:p>
        </p:txBody>
      </p:sp>
    </p:spTree>
    <p:extLst>
      <p:ext uri="{BB962C8B-B14F-4D97-AF65-F5344CB8AC3E}">
        <p14:creationId xmlns:p14="http://schemas.microsoft.com/office/powerpoint/2010/main" val="2039416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19</a:t>
            </a:fld>
            <a:endParaRPr lang="en-US"/>
          </a:p>
        </p:txBody>
      </p:sp>
      <p:sp>
        <p:nvSpPr>
          <p:cNvPr id="3" name="Titel 2"/>
          <p:cNvSpPr>
            <a:spLocks noGrp="1"/>
          </p:cNvSpPr>
          <p:nvPr>
            <p:ph type="title"/>
          </p:nvPr>
        </p:nvSpPr>
        <p:spPr/>
        <p:txBody>
          <a:bodyPr/>
          <a:lstStyle/>
          <a:p>
            <a:r>
              <a:rPr lang="de-DE" sz="2400" dirty="0" smtClean="0"/>
              <a:t>Hochzeitslieder in den </a:t>
            </a:r>
            <a:r>
              <a:rPr lang="de-DE" sz="2400" i="1" dirty="0" smtClean="0"/>
              <a:t>Volksliedern</a:t>
            </a:r>
            <a:r>
              <a:rPr lang="de-DE" sz="2400" dirty="0" smtClean="0"/>
              <a:t/>
            </a:r>
            <a:br>
              <a:rPr lang="de-DE" sz="2400" dirty="0" smtClean="0"/>
            </a:br>
            <a:r>
              <a:rPr lang="de-DE" sz="1800" i="1" dirty="0" smtClean="0"/>
              <a:t>Der Brautschmuck, </a:t>
            </a:r>
            <a:r>
              <a:rPr lang="de-DE" sz="1800" dirty="0" smtClean="0"/>
              <a:t>nach: Ramsay, </a:t>
            </a:r>
            <a:r>
              <a:rPr lang="de-DE" sz="1800" i="1" dirty="0" err="1" smtClean="0"/>
              <a:t>Ever</a:t>
            </a:r>
            <a:r>
              <a:rPr lang="de-DE" sz="1800" i="1" dirty="0" smtClean="0"/>
              <a:t>-Greens</a:t>
            </a:r>
            <a:endParaRPr lang="de-DE" sz="1800" dirty="0"/>
          </a:p>
        </p:txBody>
      </p:sp>
      <p:sp>
        <p:nvSpPr>
          <p:cNvPr id="4" name="Inhaltsplatzhalter 3"/>
          <p:cNvSpPr>
            <a:spLocks noGrp="1"/>
          </p:cNvSpPr>
          <p:nvPr>
            <p:ph sz="quarter" idx="13"/>
          </p:nvPr>
        </p:nvSpPr>
        <p:spPr>
          <a:xfrm>
            <a:off x="755576" y="1988840"/>
            <a:ext cx="4032448" cy="4680520"/>
          </a:xfrm>
        </p:spPr>
        <p:txBody>
          <a:bodyPr>
            <a:normAutofit/>
          </a:bodyPr>
          <a:lstStyle/>
          <a:p>
            <a:r>
              <a:rPr lang="de-DE" sz="1600" dirty="0" smtClean="0"/>
              <a:t>Wollt </a:t>
            </a:r>
            <a:r>
              <a:rPr lang="de-DE" sz="1600" dirty="0"/>
              <a:t>meine Liebe lieben mich,</a:t>
            </a:r>
          </a:p>
          <a:p>
            <a:r>
              <a:rPr lang="de-DE" sz="1600" dirty="0"/>
              <a:t>    Und treu und hold mir </a:t>
            </a:r>
            <a:r>
              <a:rPr lang="de-DE" sz="1600" dirty="0" err="1"/>
              <a:t>seyn</a:t>
            </a:r>
            <a:r>
              <a:rPr lang="de-DE" sz="1600" dirty="0"/>
              <a:t>;</a:t>
            </a:r>
          </a:p>
          <a:p>
            <a:r>
              <a:rPr lang="de-DE" sz="1600" dirty="0"/>
              <a:t>Ein schöner Brautschmuck sollte sie</a:t>
            </a:r>
          </a:p>
          <a:p>
            <a:r>
              <a:rPr lang="de-DE" sz="1600" dirty="0"/>
              <a:t>    Durchs ganze Leben </a:t>
            </a:r>
            <a:r>
              <a:rPr lang="de-DE" sz="1600" dirty="0" err="1"/>
              <a:t>freun</a:t>
            </a:r>
            <a:r>
              <a:rPr lang="de-DE" sz="1600" dirty="0"/>
              <a:t>.</a:t>
            </a:r>
          </a:p>
          <a:p>
            <a:r>
              <a:rPr lang="de-DE" sz="1600" dirty="0"/>
              <a:t> </a:t>
            </a:r>
          </a:p>
          <a:p>
            <a:r>
              <a:rPr lang="de-DE" sz="1600" dirty="0"/>
              <a:t>Die Ehre sollt' ihr Hütchen </a:t>
            </a:r>
            <a:r>
              <a:rPr lang="de-DE" sz="1600" dirty="0" err="1"/>
              <a:t>seyn</a:t>
            </a:r>
            <a:r>
              <a:rPr lang="de-DE" sz="1600" dirty="0"/>
              <a:t>,</a:t>
            </a:r>
          </a:p>
          <a:p>
            <a:r>
              <a:rPr lang="de-DE" sz="1600" dirty="0"/>
              <a:t>    Das rings ihr Haupt bedeckt,</a:t>
            </a:r>
          </a:p>
          <a:p>
            <a:r>
              <a:rPr lang="de-DE" sz="1600" dirty="0"/>
              <a:t>Umfasset mit der Vorsicht Band,</a:t>
            </a:r>
          </a:p>
          <a:p>
            <a:r>
              <a:rPr lang="de-DE" sz="1600" dirty="0"/>
              <a:t>    Mit Freiheit schön besteckt.</a:t>
            </a:r>
          </a:p>
          <a:p>
            <a:r>
              <a:rPr lang="de-DE" sz="1600" dirty="0"/>
              <a:t> </a:t>
            </a:r>
          </a:p>
          <a:p>
            <a:r>
              <a:rPr lang="de-DE" sz="1600" dirty="0"/>
              <a:t>Die Leinwand, die den zarten Bau</a:t>
            </a:r>
          </a:p>
          <a:p>
            <a:r>
              <a:rPr lang="de-DE" sz="1600" dirty="0"/>
              <a:t>    Der Glieder rings umschließt,</a:t>
            </a:r>
          </a:p>
          <a:p>
            <a:r>
              <a:rPr lang="de-DE" sz="1600" dirty="0" err="1"/>
              <a:t>Sey</a:t>
            </a:r>
            <a:r>
              <a:rPr lang="de-DE" sz="1600" dirty="0"/>
              <a:t> Unschuld, wie sie um die Brust</a:t>
            </a:r>
          </a:p>
          <a:p>
            <a:r>
              <a:rPr lang="de-DE" sz="1600" dirty="0"/>
              <a:t>    Der keuschen Taube fließt</a:t>
            </a:r>
            <a:r>
              <a:rPr lang="de-DE" sz="1600" dirty="0" smtClean="0"/>
              <a:t>.</a:t>
            </a:r>
          </a:p>
          <a:p>
            <a:pPr marL="0" indent="0">
              <a:lnSpc>
                <a:spcPts val="1800"/>
              </a:lnSpc>
              <a:spcBef>
                <a:spcPts val="0"/>
              </a:spcBef>
              <a:buNone/>
            </a:pPr>
            <a:r>
              <a:rPr lang="de-DE" sz="1600" dirty="0" smtClean="0"/>
              <a:t>[usf.</a:t>
            </a:r>
            <a:r>
              <a:rPr lang="de-DE" sz="1400" dirty="0" smtClean="0"/>
              <a:t>]</a:t>
            </a:r>
            <a:endParaRPr lang="de-DE" sz="1400" dirty="0"/>
          </a:p>
          <a:p>
            <a:pPr marL="0" indent="0">
              <a:buNone/>
            </a:pPr>
            <a:endParaRPr lang="de-DE" sz="1400" dirty="0" smtClean="0"/>
          </a:p>
          <a:p>
            <a:endParaRPr lang="de-DE" sz="1400" dirty="0"/>
          </a:p>
          <a:p>
            <a:pPr marL="0" indent="0">
              <a:buNone/>
            </a:pPr>
            <a:endParaRPr lang="de-DE" sz="1400" dirty="0"/>
          </a:p>
        </p:txBody>
      </p:sp>
      <p:pic>
        <p:nvPicPr>
          <p:cNvPr id="7" name="Inhaltsplatzhalter 6"/>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652120" y="2132856"/>
            <a:ext cx="2146234" cy="3876675"/>
          </a:xfrm>
        </p:spPr>
      </p:pic>
    </p:spTree>
    <p:extLst>
      <p:ext uri="{BB962C8B-B14F-4D97-AF65-F5344CB8AC3E}">
        <p14:creationId xmlns:p14="http://schemas.microsoft.com/office/powerpoint/2010/main" val="2460810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20</a:t>
            </a:fld>
            <a:endParaRPr lang="en-US"/>
          </a:p>
        </p:txBody>
      </p:sp>
      <p:sp>
        <p:nvSpPr>
          <p:cNvPr id="3" name="Titel 2"/>
          <p:cNvSpPr>
            <a:spLocks noGrp="1"/>
          </p:cNvSpPr>
          <p:nvPr>
            <p:ph type="title"/>
          </p:nvPr>
        </p:nvSpPr>
        <p:spPr/>
        <p:txBody>
          <a:bodyPr/>
          <a:lstStyle/>
          <a:p>
            <a:r>
              <a:rPr lang="de-DE" sz="2400" dirty="0" smtClean="0"/>
              <a:t>Hochzeitslieder in den </a:t>
            </a:r>
            <a:r>
              <a:rPr lang="de-DE" sz="2400" i="1" dirty="0" smtClean="0"/>
              <a:t>Volksliedern</a:t>
            </a:r>
            <a:r>
              <a:rPr lang="de-DE" sz="2400" dirty="0" smtClean="0"/>
              <a:t/>
            </a:r>
            <a:br>
              <a:rPr lang="de-DE" sz="2400" dirty="0" smtClean="0"/>
            </a:br>
            <a:r>
              <a:rPr lang="de-DE" sz="1800" i="1" dirty="0" smtClean="0"/>
              <a:t>Das schiffende Brautpaar</a:t>
            </a:r>
            <a:r>
              <a:rPr lang="de-DE" sz="1800" dirty="0" smtClean="0"/>
              <a:t>, nach: Luis de </a:t>
            </a:r>
            <a:r>
              <a:rPr lang="de-DE" sz="1800" dirty="0" err="1" smtClean="0"/>
              <a:t>Gongora</a:t>
            </a:r>
            <a:endParaRPr lang="de-DE" sz="2400" dirty="0"/>
          </a:p>
        </p:txBody>
      </p:sp>
      <p:sp>
        <p:nvSpPr>
          <p:cNvPr id="5" name="Inhaltsplatzhalter 4"/>
          <p:cNvSpPr>
            <a:spLocks noGrp="1"/>
          </p:cNvSpPr>
          <p:nvPr>
            <p:ph sz="quarter" idx="14"/>
          </p:nvPr>
        </p:nvSpPr>
        <p:spPr>
          <a:xfrm>
            <a:off x="4645151" y="2060848"/>
            <a:ext cx="3803904" cy="4797152"/>
          </a:xfrm>
        </p:spPr>
        <p:txBody>
          <a:bodyPr>
            <a:normAutofit lnSpcReduction="10000"/>
          </a:bodyPr>
          <a:lstStyle/>
          <a:p>
            <a:r>
              <a:rPr lang="de-DE" sz="1400" dirty="0"/>
              <a:t>Sehen schnell sie sich umgeben</a:t>
            </a:r>
          </a:p>
          <a:p>
            <a:r>
              <a:rPr lang="de-DE" sz="1400" dirty="0"/>
              <a:t>In der tiefsten Meeresenge;</a:t>
            </a:r>
          </a:p>
          <a:p>
            <a:r>
              <a:rPr lang="de-DE" sz="1400" dirty="0"/>
              <a:t>Schnell von allen Seiten kommen</a:t>
            </a:r>
          </a:p>
          <a:p>
            <a:r>
              <a:rPr lang="de-DE" sz="1400" dirty="0"/>
              <a:t>Auf sie stolze Feindesmasten,</a:t>
            </a:r>
          </a:p>
          <a:p>
            <a:r>
              <a:rPr lang="de-DE" sz="1400" dirty="0"/>
              <a:t> </a:t>
            </a:r>
          </a:p>
          <a:p>
            <a:r>
              <a:rPr lang="de-DE" sz="1400" dirty="0"/>
              <a:t>Die die </a:t>
            </a:r>
            <a:r>
              <a:rPr lang="de-DE" sz="1400" dirty="0" err="1"/>
              <a:t>Raubessucht</a:t>
            </a:r>
            <a:r>
              <a:rPr lang="de-DE" sz="1400" dirty="0"/>
              <a:t> beflügelt,</a:t>
            </a:r>
          </a:p>
          <a:p>
            <a:r>
              <a:rPr lang="de-DE" sz="1400" dirty="0"/>
              <a:t>Wie sie flügelt kaltes Schrecken.</a:t>
            </a:r>
          </a:p>
          <a:p>
            <a:r>
              <a:rPr lang="de-DE" sz="1400" dirty="0"/>
              <a:t>Zarte Silberperlen weinend,</a:t>
            </a:r>
          </a:p>
          <a:p>
            <a:r>
              <a:rPr lang="de-DE" sz="1400" dirty="0"/>
              <a:t>Flehet so die arme Dame:</a:t>
            </a:r>
          </a:p>
          <a:p>
            <a:r>
              <a:rPr lang="de-DE" sz="1400" dirty="0"/>
              <a:t> </a:t>
            </a:r>
          </a:p>
          <a:p>
            <a:r>
              <a:rPr lang="de-DE" sz="1400" dirty="0"/>
              <a:t>»Holdes, liebes, frisches Lüftchen,</a:t>
            </a:r>
          </a:p>
          <a:p>
            <a:r>
              <a:rPr lang="de-DE" sz="1400" dirty="0" err="1"/>
              <a:t>Warest</a:t>
            </a:r>
            <a:r>
              <a:rPr lang="de-DE" sz="1400" dirty="0"/>
              <a:t> du der Flora Liebling;</a:t>
            </a:r>
          </a:p>
          <a:p>
            <a:r>
              <a:rPr lang="de-DE" sz="1400" dirty="0"/>
              <a:t>Denk an deine ersten Küsse</a:t>
            </a:r>
          </a:p>
          <a:p>
            <a:r>
              <a:rPr lang="de-DE" sz="1400" dirty="0"/>
              <a:t>Und errette unsre Liebe.</a:t>
            </a:r>
          </a:p>
          <a:p>
            <a:r>
              <a:rPr lang="de-DE" sz="1400" dirty="0"/>
              <a:t> </a:t>
            </a:r>
          </a:p>
          <a:p>
            <a:r>
              <a:rPr lang="de-DE" sz="1400" dirty="0"/>
              <a:t>Du der mit der Götter Allmacht,</a:t>
            </a:r>
          </a:p>
          <a:p>
            <a:r>
              <a:rPr lang="de-DE" sz="1400" dirty="0"/>
              <a:t>Wenn du auf ein </a:t>
            </a:r>
            <a:r>
              <a:rPr lang="de-DE" sz="1400" dirty="0" err="1"/>
              <a:t>Schif</a:t>
            </a:r>
            <a:r>
              <a:rPr lang="de-DE" sz="1400" dirty="0"/>
              <a:t> ergrimmest,</a:t>
            </a:r>
          </a:p>
          <a:p>
            <a:r>
              <a:rPr lang="de-DE" sz="1400" dirty="0"/>
              <a:t>Schleuderst es auf Sand des Meeres</a:t>
            </a:r>
          </a:p>
          <a:p>
            <a:r>
              <a:rPr lang="de-DE" sz="1400" dirty="0"/>
              <a:t>Als </a:t>
            </a:r>
            <a:r>
              <a:rPr lang="de-DE" sz="1400" dirty="0" err="1"/>
              <a:t>obs</a:t>
            </a:r>
            <a:r>
              <a:rPr lang="de-DE" sz="1400" dirty="0"/>
              <a:t> hundert Felsen wären</a:t>
            </a:r>
            <a:r>
              <a:rPr lang="de-DE" sz="1400" dirty="0" smtClean="0"/>
              <a:t>; [usf.]</a:t>
            </a:r>
            <a:endParaRPr lang="de-DE" sz="1400" dirty="0"/>
          </a:p>
          <a:p>
            <a:pPr marL="0" indent="0">
              <a:buNone/>
            </a:pPr>
            <a:endParaRPr lang="de-DE" sz="1400" dirty="0"/>
          </a:p>
        </p:txBody>
      </p:sp>
      <p:sp>
        <p:nvSpPr>
          <p:cNvPr id="7" name="Inhaltsplatzhalter 6"/>
          <p:cNvSpPr>
            <a:spLocks noGrp="1"/>
          </p:cNvSpPr>
          <p:nvPr>
            <p:ph sz="quarter" idx="13"/>
          </p:nvPr>
        </p:nvSpPr>
        <p:spPr>
          <a:xfrm>
            <a:off x="685800" y="2060848"/>
            <a:ext cx="3803904" cy="4608512"/>
          </a:xfrm>
        </p:spPr>
        <p:txBody>
          <a:bodyPr>
            <a:normAutofit lnSpcReduction="10000"/>
          </a:bodyPr>
          <a:lstStyle/>
          <a:p>
            <a:r>
              <a:rPr lang="de-DE" sz="1400" dirty="0"/>
              <a:t>Hoch in </a:t>
            </a:r>
            <a:r>
              <a:rPr lang="de-DE" sz="1400" dirty="0" err="1"/>
              <a:t>weissem</a:t>
            </a:r>
            <a:r>
              <a:rPr lang="de-DE" sz="1400" dirty="0"/>
              <a:t> Schaume flogen</a:t>
            </a:r>
          </a:p>
          <a:p>
            <a:r>
              <a:rPr lang="de-DE" sz="1400" dirty="0"/>
              <a:t>Vier Barbarische </a:t>
            </a:r>
            <a:r>
              <a:rPr lang="de-DE" sz="1400" dirty="0" err="1"/>
              <a:t>Galeren</a:t>
            </a:r>
            <a:r>
              <a:rPr lang="de-DE" sz="1400" dirty="0"/>
              <a:t>,</a:t>
            </a:r>
          </a:p>
          <a:p>
            <a:r>
              <a:rPr lang="de-DE" sz="1400" dirty="0"/>
              <a:t>Machten schnelle Jagd auf Eine</a:t>
            </a:r>
          </a:p>
          <a:p>
            <a:r>
              <a:rPr lang="de-DE" sz="1400" dirty="0"/>
              <a:t>Kleine Spanische </a:t>
            </a:r>
            <a:r>
              <a:rPr lang="de-DE" sz="1400" dirty="0" err="1"/>
              <a:t>Gallione</a:t>
            </a:r>
            <a:r>
              <a:rPr lang="de-DE" sz="1400" dirty="0"/>
              <a:t>.</a:t>
            </a:r>
          </a:p>
          <a:p>
            <a:r>
              <a:rPr lang="de-DE" sz="1400" dirty="0"/>
              <a:t> </a:t>
            </a:r>
          </a:p>
          <a:p>
            <a:r>
              <a:rPr lang="de-DE" sz="1400" dirty="0"/>
              <a:t>In der ein beglücktes Brautpaar</a:t>
            </a:r>
          </a:p>
          <a:p>
            <a:r>
              <a:rPr lang="de-DE" sz="1400" dirty="0"/>
              <a:t>Freudig durch die Wellen schiffte:</a:t>
            </a:r>
          </a:p>
          <a:p>
            <a:r>
              <a:rPr lang="de-DE" sz="1400" dirty="0"/>
              <a:t>Er ein Edler von Mallorca,</a:t>
            </a:r>
          </a:p>
          <a:p>
            <a:r>
              <a:rPr lang="de-DE" sz="1400" dirty="0"/>
              <a:t>Sie die Schönste </a:t>
            </a:r>
            <a:r>
              <a:rPr lang="de-DE" sz="1400" dirty="0" err="1"/>
              <a:t>Valenciana</a:t>
            </a:r>
            <a:r>
              <a:rPr lang="de-DE" sz="1400" dirty="0"/>
              <a:t>.</a:t>
            </a:r>
          </a:p>
          <a:p>
            <a:r>
              <a:rPr lang="de-DE" sz="1400" dirty="0"/>
              <a:t> </a:t>
            </a:r>
          </a:p>
          <a:p>
            <a:r>
              <a:rPr lang="de-DE" sz="1400" dirty="0"/>
              <a:t>Hold begünstigt von der Liebe,</a:t>
            </a:r>
          </a:p>
          <a:p>
            <a:r>
              <a:rPr lang="de-DE" sz="1400" dirty="0"/>
              <a:t>Sehnen sie sich nach Mallorca,</a:t>
            </a:r>
          </a:p>
          <a:p>
            <a:r>
              <a:rPr lang="de-DE" sz="1400" dirty="0"/>
              <a:t>Da ihr Freudenfest zu </a:t>
            </a:r>
            <a:r>
              <a:rPr lang="de-DE" sz="1400" dirty="0" err="1"/>
              <a:t>feiren</a:t>
            </a:r>
            <a:r>
              <a:rPr lang="de-DE" sz="1400" dirty="0"/>
              <a:t>,</a:t>
            </a:r>
          </a:p>
          <a:p>
            <a:r>
              <a:rPr lang="de-DE" sz="1400" dirty="0"/>
              <a:t>Da zu sehn der Liebe </a:t>
            </a:r>
            <a:r>
              <a:rPr lang="de-DE" sz="1400" dirty="0" err="1"/>
              <a:t>Heimath</a:t>
            </a:r>
            <a:r>
              <a:rPr lang="de-DE" sz="1400" dirty="0"/>
              <a:t>.</a:t>
            </a:r>
          </a:p>
          <a:p>
            <a:r>
              <a:rPr lang="de-DE" sz="1400" dirty="0"/>
              <a:t> </a:t>
            </a:r>
          </a:p>
          <a:p>
            <a:r>
              <a:rPr lang="de-DE" sz="1400" dirty="0"/>
              <a:t>Und je mehr bei stillem Ruder</a:t>
            </a:r>
          </a:p>
          <a:p>
            <a:r>
              <a:rPr lang="de-DE" sz="1400" dirty="0"/>
              <a:t>Sanfter sich die Wellen neigen,</a:t>
            </a:r>
          </a:p>
          <a:p>
            <a:r>
              <a:rPr lang="de-DE" sz="1400" dirty="0"/>
              <a:t>Immer schmeichelnder die Winde</a:t>
            </a:r>
          </a:p>
          <a:p>
            <a:r>
              <a:rPr lang="de-DE" sz="1400" dirty="0"/>
              <a:t>Rauschten in der Liebe Segel</a:t>
            </a:r>
            <a:r>
              <a:rPr lang="de-DE" sz="1400" dirty="0" smtClean="0"/>
              <a:t>.</a:t>
            </a:r>
            <a:endParaRPr lang="de-DE" sz="1400" dirty="0"/>
          </a:p>
          <a:p>
            <a:pPr marL="0" indent="0">
              <a:buNone/>
            </a:pPr>
            <a:endParaRPr lang="de-DE" sz="1400" dirty="0"/>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4328" y="116632"/>
            <a:ext cx="1500754" cy="1888547"/>
          </a:xfrm>
          <a:prstGeom prst="rect">
            <a:avLst/>
          </a:prstGeom>
        </p:spPr>
      </p:pic>
    </p:spTree>
    <p:extLst>
      <p:ext uri="{BB962C8B-B14F-4D97-AF65-F5344CB8AC3E}">
        <p14:creationId xmlns:p14="http://schemas.microsoft.com/office/powerpoint/2010/main" val="998669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21</a:t>
            </a:fld>
            <a:endParaRPr lang="en-US"/>
          </a:p>
        </p:txBody>
      </p:sp>
      <p:sp>
        <p:nvSpPr>
          <p:cNvPr id="3" name="Titel 2"/>
          <p:cNvSpPr>
            <a:spLocks noGrp="1"/>
          </p:cNvSpPr>
          <p:nvPr>
            <p:ph type="title"/>
          </p:nvPr>
        </p:nvSpPr>
        <p:spPr/>
        <p:txBody>
          <a:bodyPr/>
          <a:lstStyle/>
          <a:p>
            <a:r>
              <a:rPr lang="de-DE" sz="2400" dirty="0" smtClean="0"/>
              <a:t>Hochzeitslieder in den </a:t>
            </a:r>
            <a:r>
              <a:rPr lang="de-DE" sz="2400" i="1" dirty="0" smtClean="0"/>
              <a:t>Volksliedern</a:t>
            </a:r>
            <a:r>
              <a:rPr lang="de-DE" sz="2400" dirty="0" smtClean="0"/>
              <a:t/>
            </a:r>
            <a:br>
              <a:rPr lang="de-DE" sz="2400" dirty="0" smtClean="0"/>
            </a:br>
            <a:r>
              <a:rPr lang="de-DE" sz="1800" dirty="0" smtClean="0"/>
              <a:t>Antike Texte</a:t>
            </a:r>
            <a:endParaRPr lang="de-DE" sz="2400" dirty="0"/>
          </a:p>
        </p:txBody>
      </p:sp>
      <p:sp>
        <p:nvSpPr>
          <p:cNvPr id="4" name="Inhaltsplatzhalter 3"/>
          <p:cNvSpPr>
            <a:spLocks noGrp="1"/>
          </p:cNvSpPr>
          <p:nvPr>
            <p:ph sz="quarter" idx="13"/>
          </p:nvPr>
        </p:nvSpPr>
        <p:spPr>
          <a:xfrm>
            <a:off x="685800" y="2240280"/>
            <a:ext cx="3094112" cy="3877056"/>
          </a:xfrm>
        </p:spPr>
        <p:txBody>
          <a:bodyPr>
            <a:normAutofit/>
          </a:bodyPr>
          <a:lstStyle/>
          <a:p>
            <a:r>
              <a:rPr lang="de-DE" sz="1600" dirty="0" smtClean="0"/>
              <a:t>„Die </a:t>
            </a:r>
            <a:r>
              <a:rPr lang="de-DE" sz="1600" dirty="0"/>
              <a:t>griechischen Lieder sind eingemischt, um zarte griechische Seelen über die Barbarei der vorhergehenden und folgenden zu trösten. Das erste steht in </a:t>
            </a:r>
            <a:r>
              <a:rPr lang="de-DE" sz="1600" dirty="0" err="1"/>
              <a:t>Brunks</a:t>
            </a:r>
            <a:r>
              <a:rPr lang="de-DE" sz="1600" dirty="0"/>
              <a:t> </a:t>
            </a:r>
            <a:r>
              <a:rPr lang="de-DE" sz="1600" dirty="0" err="1"/>
              <a:t>Analectis</a:t>
            </a:r>
            <a:r>
              <a:rPr lang="de-DE" sz="1600" dirty="0"/>
              <a:t> Vol. 1, p. 116</a:t>
            </a:r>
            <a:r>
              <a:rPr lang="de-DE" sz="1600" dirty="0" smtClean="0"/>
              <a:t>.“</a:t>
            </a:r>
            <a:endParaRPr lang="de-DE" sz="1600" dirty="0"/>
          </a:p>
        </p:txBody>
      </p:sp>
      <p:sp>
        <p:nvSpPr>
          <p:cNvPr id="5" name="Inhaltsplatzhalter 4"/>
          <p:cNvSpPr>
            <a:spLocks noGrp="1"/>
          </p:cNvSpPr>
          <p:nvPr>
            <p:ph sz="quarter" idx="14"/>
          </p:nvPr>
        </p:nvSpPr>
        <p:spPr>
          <a:xfrm>
            <a:off x="4211960" y="2240280"/>
            <a:ext cx="4464495" cy="2268840"/>
          </a:xfrm>
        </p:spPr>
        <p:txBody>
          <a:bodyPr>
            <a:normAutofit/>
          </a:bodyPr>
          <a:lstStyle/>
          <a:p>
            <a:r>
              <a:rPr lang="de-DE" sz="1600" dirty="0"/>
              <a:t>Bändiger der Herzen, Amor!</a:t>
            </a:r>
          </a:p>
          <a:p>
            <a:r>
              <a:rPr lang="de-DE" sz="1600" dirty="0"/>
              <a:t>Der der Berge Gipfel beuget,</a:t>
            </a:r>
          </a:p>
          <a:p>
            <a:r>
              <a:rPr lang="de-DE" sz="1600" dirty="0"/>
              <a:t>Komm von deiner Nymphen Spiele,</a:t>
            </a:r>
          </a:p>
          <a:p>
            <a:r>
              <a:rPr lang="de-DE" sz="1600" dirty="0"/>
              <a:t>Komm vom Spiel der Aphrodite,</a:t>
            </a:r>
          </a:p>
          <a:p>
            <a:r>
              <a:rPr lang="de-DE" sz="1600" dirty="0"/>
              <a:t>Schau ich </a:t>
            </a:r>
            <a:r>
              <a:rPr lang="de-DE" sz="1600" dirty="0" err="1"/>
              <a:t>kniee</a:t>
            </a:r>
            <a:r>
              <a:rPr lang="de-DE" sz="1600" dirty="0"/>
              <a:t> dir zu Füssen,</a:t>
            </a:r>
          </a:p>
          <a:p>
            <a:r>
              <a:rPr lang="de-DE" sz="1600" dirty="0"/>
              <a:t>Höre </a:t>
            </a:r>
            <a:r>
              <a:rPr lang="de-DE" sz="1600" dirty="0" err="1"/>
              <a:t>Kleobulus</a:t>
            </a:r>
            <a:r>
              <a:rPr lang="de-DE" sz="1600" dirty="0"/>
              <a:t> Wünsche,</a:t>
            </a:r>
          </a:p>
          <a:p>
            <a:r>
              <a:rPr lang="de-DE" sz="1600" dirty="0"/>
              <a:t>Und </a:t>
            </a:r>
            <a:r>
              <a:rPr lang="de-DE" sz="1600" dirty="0" err="1"/>
              <a:t>sey</a:t>
            </a:r>
            <a:r>
              <a:rPr lang="de-DE" sz="1600" dirty="0"/>
              <a:t> seiner Liebe günstig.</a:t>
            </a:r>
          </a:p>
          <a:p>
            <a:pPr marL="0" indent="0">
              <a:buNone/>
            </a:pPr>
            <a:endParaRPr lang="de-DE" sz="1800"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4365104"/>
            <a:ext cx="1219200" cy="2257425"/>
          </a:xfrm>
          <a:prstGeom prst="rect">
            <a:avLst/>
          </a:prstGeom>
        </p:spPr>
      </p:pic>
    </p:spTree>
    <p:extLst>
      <p:ext uri="{BB962C8B-B14F-4D97-AF65-F5344CB8AC3E}">
        <p14:creationId xmlns:p14="http://schemas.microsoft.com/office/powerpoint/2010/main" val="30366827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F36DD0FD-55B0-48C4-8AF2-8A69533EDFC3}" type="slidenum">
              <a:rPr lang="en-US" smtClean="0"/>
              <a:pPr/>
              <a:t>22</a:t>
            </a:fld>
            <a:endParaRPr lang="en-US"/>
          </a:p>
        </p:txBody>
      </p:sp>
      <p:sp>
        <p:nvSpPr>
          <p:cNvPr id="3" name="Titel 2"/>
          <p:cNvSpPr>
            <a:spLocks noGrp="1"/>
          </p:cNvSpPr>
          <p:nvPr>
            <p:ph type="title"/>
          </p:nvPr>
        </p:nvSpPr>
        <p:spPr>
          <a:xfrm>
            <a:off x="688490" y="570156"/>
            <a:ext cx="7756263" cy="1130652"/>
          </a:xfrm>
        </p:spPr>
        <p:txBody>
          <a:bodyPr/>
          <a:lstStyle/>
          <a:p>
            <a:r>
              <a:rPr lang="de-DE" sz="2400" dirty="0" smtClean="0"/>
              <a:t>„Geographie der dichtenden Seele“</a:t>
            </a:r>
            <a:endParaRPr lang="de-DE" sz="2400" dirty="0"/>
          </a:p>
        </p:txBody>
      </p:sp>
      <p:pic>
        <p:nvPicPr>
          <p:cNvPr id="6" name="Inhaltsplatzhalter 5"/>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95536" y="2852936"/>
            <a:ext cx="2574096" cy="2769017"/>
          </a:xfrm>
        </p:spPr>
      </p:pic>
      <p:pic>
        <p:nvPicPr>
          <p:cNvPr id="7" name="Inhaltsplatzhalter 6"/>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156176" y="2348880"/>
            <a:ext cx="2735556" cy="3876675"/>
          </a:xfrm>
        </p:spPr>
      </p:pic>
      <p:sp>
        <p:nvSpPr>
          <p:cNvPr id="4" name="Textfeld 3"/>
          <p:cNvSpPr txBox="1"/>
          <p:nvPr/>
        </p:nvSpPr>
        <p:spPr>
          <a:xfrm>
            <a:off x="3131840" y="3356992"/>
            <a:ext cx="2880320" cy="2062103"/>
          </a:xfrm>
          <a:prstGeom prst="rect">
            <a:avLst/>
          </a:prstGeom>
          <a:noFill/>
        </p:spPr>
        <p:txBody>
          <a:bodyPr wrap="square" rtlCol="0">
            <a:spAutoFit/>
          </a:bodyPr>
          <a:lstStyle/>
          <a:p>
            <a:r>
              <a:rPr lang="de-DE" sz="1600" dirty="0" smtClean="0"/>
              <a:t>„Wenn </a:t>
            </a:r>
            <a:r>
              <a:rPr lang="de-DE" sz="1600" dirty="0"/>
              <a:t>nun Frau Sappho und ein </a:t>
            </a:r>
            <a:r>
              <a:rPr lang="de-DE" sz="1600" dirty="0" err="1"/>
              <a:t>litthauisches</a:t>
            </a:r>
            <a:r>
              <a:rPr lang="de-DE" sz="1600" dirty="0"/>
              <a:t> Mädchen die Liebe auf gleiche Art singen, wahrlich so müssen die Regeln ihres Gesangs wahr </a:t>
            </a:r>
            <a:r>
              <a:rPr lang="de-DE" sz="1600" dirty="0" err="1"/>
              <a:t>seyn</a:t>
            </a:r>
            <a:r>
              <a:rPr lang="de-DE" sz="1600" dirty="0"/>
              <a:t>, sie sind Natur der Liebe und reichen bis ans Ende der </a:t>
            </a:r>
            <a:r>
              <a:rPr lang="de-DE" sz="1600" dirty="0" smtClean="0"/>
              <a:t>Erde“ (</a:t>
            </a:r>
            <a:r>
              <a:rPr lang="de-DE" sz="1600" i="1" dirty="0" smtClean="0"/>
              <a:t>Von Ähnlichkeit, </a:t>
            </a:r>
            <a:r>
              <a:rPr lang="de-DE" sz="1600" dirty="0" smtClean="0"/>
              <a:t>434</a:t>
            </a:r>
            <a:r>
              <a:rPr lang="de-DE" sz="1600" dirty="0"/>
              <a:t>). </a:t>
            </a:r>
          </a:p>
        </p:txBody>
      </p:sp>
    </p:spTree>
    <p:extLst>
      <p:ext uri="{BB962C8B-B14F-4D97-AF65-F5344CB8AC3E}">
        <p14:creationId xmlns:p14="http://schemas.microsoft.com/office/powerpoint/2010/main" val="40513484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0</TotalTime>
  <Words>2101</Words>
  <Application>Microsoft Office PowerPoint</Application>
  <PresentationFormat>Bildschirmpräsentation (4:3)</PresentationFormat>
  <Paragraphs>277</Paragraphs>
  <Slides>22</Slides>
  <Notes>0</Notes>
  <HiddenSlides>0</HiddenSlides>
  <MMClips>0</MMClips>
  <ScaleCrop>false</ScaleCrop>
  <HeadingPairs>
    <vt:vector size="4" baseType="variant">
      <vt:variant>
        <vt:lpstr>Design</vt:lpstr>
      </vt:variant>
      <vt:variant>
        <vt:i4>1</vt:i4>
      </vt:variant>
      <vt:variant>
        <vt:lpstr>Folientitel</vt:lpstr>
      </vt:variant>
      <vt:variant>
        <vt:i4>22</vt:i4>
      </vt:variant>
    </vt:vector>
  </HeadingPairs>
  <TitlesOfParts>
    <vt:vector size="23" baseType="lpstr">
      <vt:lpstr>Hardcover</vt:lpstr>
      <vt:lpstr>„Geographie der dichtenden Seele“ –  Herders Volkslied-Projekt</vt:lpstr>
      <vt:lpstr>Gliederung</vt:lpstr>
      <vt:lpstr>Vorbilder: „ballad revival“ in England</vt:lpstr>
      <vt:lpstr>Herders Volkslied-Projekt Chronologie </vt:lpstr>
      <vt:lpstr>Volkslieder (1778/1779)</vt:lpstr>
      <vt:lpstr>Elemente einer naturalistischen  Theorie des „Volkslieds“</vt:lpstr>
      <vt:lpstr>Organische Poetik der Volksdichtung</vt:lpstr>
      <vt:lpstr>Innensicht statt Beobachterperspektive </vt:lpstr>
      <vt:lpstr>Musik statt bildender Kunst als Leitmedium</vt:lpstr>
      <vt:lpstr>Kollektiver Ursprung und kollektive Rezeption</vt:lpstr>
      <vt:lpstr>Poetik des Volkslieds</vt:lpstr>
      <vt:lpstr>Poetik des Volkslieds</vt:lpstr>
      <vt:lpstr>Hochzeitslieder in den Volksliedern</vt:lpstr>
      <vt:lpstr>Hochzeitslieder in den Volksliedern Der versunkne Brautring (littauisch)</vt:lpstr>
      <vt:lpstr>Hochzeitslieder in den Volksliedern</vt:lpstr>
      <vt:lpstr>Hochzeitslieder in den Volksliedern Die kranke Braut (littauisch)</vt:lpstr>
      <vt:lpstr>Hochzeitslieder in den Volksliedern nach: Hupel, Topograhische Nachrichten von Lief- und Estland</vt:lpstr>
      <vt:lpstr>Hochzeitslieder in den Volksliedern Wendisches Spottlied,  nach: Eckart, Historia Studii Etymoligici)</vt:lpstr>
      <vt:lpstr>Hochzeitslieder in den Volksliedern Der Brautschmuck, nach: Ramsay, Ever-Greens</vt:lpstr>
      <vt:lpstr>Hochzeitslieder in den Volksliedern Das schiffende Brautpaar, nach: Luis de Gongora</vt:lpstr>
      <vt:lpstr>Hochzeitslieder in den Volksliedern Antike Texte</vt:lpstr>
      <vt:lpstr>„Geographie der dichtenden Seele“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„Geographie der dichtenden Seele“ –  Herders Volkslied-Projekt</dc:title>
  <dc:creator>jutta</dc:creator>
  <cp:lastModifiedBy>jutta</cp:lastModifiedBy>
  <cp:revision>53</cp:revision>
  <cp:lastPrinted>2012-10-12T08:03:10Z</cp:lastPrinted>
  <dcterms:created xsi:type="dcterms:W3CDTF">2012-10-10T14:39:12Z</dcterms:created>
  <dcterms:modified xsi:type="dcterms:W3CDTF">2012-11-05T09:03:47Z</dcterms:modified>
</cp:coreProperties>
</file>