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 id="2147483713" r:id="rId2"/>
    <p:sldMasterId id="2147483725" r:id="rId3"/>
  </p:sldMasterIdLst>
  <p:notesMasterIdLst>
    <p:notesMasterId r:id="rId19"/>
  </p:notesMasterIdLst>
  <p:sldIdLst>
    <p:sldId id="256" r:id="rId4"/>
    <p:sldId id="257" r:id="rId5"/>
    <p:sldId id="258" r:id="rId6"/>
    <p:sldId id="259" r:id="rId7"/>
    <p:sldId id="260" r:id="rId8"/>
    <p:sldId id="261" r:id="rId9"/>
    <p:sldId id="262" r:id="rId10"/>
    <p:sldId id="267" r:id="rId11"/>
    <p:sldId id="263" r:id="rId12"/>
    <p:sldId id="264" r:id="rId13"/>
    <p:sldId id="268" r:id="rId14"/>
    <p:sldId id="269" r:id="rId15"/>
    <p:sldId id="270" r:id="rId16"/>
    <p:sldId id="265" r:id="rId17"/>
    <p:sldId id="266" r:id="rId1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61" d="100"/>
          <a:sy n="161" d="100"/>
        </p:scale>
        <p:origin x="150"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F85D47-D59E-4577-9609-D0ED8379D6B7}" type="datetimeFigureOut">
              <a:rPr lang="de-DE" smtClean="0"/>
              <a:t>13.03.2017</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F9D157-ADFE-47F8-9444-9F538DE49C66}" type="slidenum">
              <a:rPr lang="de-DE" smtClean="0"/>
              <a:t>‹Nr.›</a:t>
            </a:fld>
            <a:endParaRPr lang="de-DE"/>
          </a:p>
        </p:txBody>
      </p:sp>
    </p:spTree>
    <p:extLst>
      <p:ext uri="{BB962C8B-B14F-4D97-AF65-F5344CB8AC3E}">
        <p14:creationId xmlns:p14="http://schemas.microsoft.com/office/powerpoint/2010/main" val="2656040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BF9D157-ADFE-47F8-9444-9F538DE49C66}" type="slidenum">
              <a:rPr lang="de-DE" smtClean="0"/>
              <a:t>2</a:t>
            </a:fld>
            <a:endParaRPr lang="de-DE"/>
          </a:p>
        </p:txBody>
      </p:sp>
    </p:spTree>
    <p:extLst>
      <p:ext uri="{BB962C8B-B14F-4D97-AF65-F5344CB8AC3E}">
        <p14:creationId xmlns:p14="http://schemas.microsoft.com/office/powerpoint/2010/main" val="2572710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de-DE" smtClean="0"/>
              <a:t>Titelmasterformat durch Klicken bearbeiten</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DE73EC55-8B00-45AD-A571-4AF6788BD1FF}" type="datetimeFigureOut">
              <a:rPr lang="de-DE" smtClean="0"/>
              <a:t>13.03.2017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2138137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DE73EC55-8B00-45AD-A571-4AF6788BD1FF}" type="datetimeFigureOut">
              <a:rPr lang="de-DE" smtClean="0"/>
              <a:t>13.03.2017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2872710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DE73EC55-8B00-45AD-A571-4AF6788BD1FF}" type="datetimeFigureOut">
              <a:rPr lang="de-DE" smtClean="0"/>
              <a:t>13.03.2017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3471298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DE73EC55-8B00-45AD-A571-4AF6788BD1FF}" type="datetimeFigureOut">
              <a:rPr lang="de-DE" smtClean="0"/>
              <a:t>13.03.2017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373034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845127" y="2507550"/>
            <a:ext cx="5156200" cy="36805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6172200" y="2507550"/>
            <a:ext cx="5181601" cy="36805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e Placeholder 6"/>
          <p:cNvSpPr>
            <a:spLocks noGrp="1"/>
          </p:cNvSpPr>
          <p:nvPr>
            <p:ph type="dt" sz="half" idx="10"/>
          </p:nvPr>
        </p:nvSpPr>
        <p:spPr/>
        <p:txBody>
          <a:bodyPr/>
          <a:lstStyle/>
          <a:p>
            <a:fld id="{DE73EC55-8B00-45AD-A571-4AF6788BD1FF}" type="datetimeFigureOut">
              <a:rPr lang="de-DE" smtClean="0"/>
              <a:t>13.03.2017</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1EB58A34-E84A-48EA-B043-DDEED18F7CE1}" type="slidenum">
              <a:rPr lang="de-DE" smtClean="0"/>
              <a:t>‹Nr.›</a:t>
            </a:fld>
            <a:endParaRPr lang="de-DE"/>
          </a:p>
        </p:txBody>
      </p:sp>
      <p:sp>
        <p:nvSpPr>
          <p:cNvPr id="10" name="Title 9"/>
          <p:cNvSpPr>
            <a:spLocks noGrp="1"/>
          </p:cNvSpPr>
          <p:nvPr>
            <p:ph type="title"/>
          </p:nvPr>
        </p:nvSpPr>
        <p:spPr/>
        <p:txBody>
          <a:bodyPr/>
          <a:lstStyle/>
          <a:p>
            <a:r>
              <a:rPr lang="de-DE" smtClean="0"/>
              <a:t>Titelmasterformat durch Klicken bearbeiten</a:t>
            </a:r>
            <a:endParaRPr lang="en-US" dirty="0"/>
          </a:p>
        </p:txBody>
      </p:sp>
    </p:spTree>
    <p:extLst>
      <p:ext uri="{BB962C8B-B14F-4D97-AF65-F5344CB8AC3E}">
        <p14:creationId xmlns:p14="http://schemas.microsoft.com/office/powerpoint/2010/main" val="3471103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Nur Tite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E73EC55-8B00-45AD-A571-4AF6788BD1FF}" type="datetimeFigureOut">
              <a:rPr lang="de-DE" smtClean="0"/>
              <a:t>13.03.2017</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1EB58A34-E84A-48EA-B043-DDEED18F7CE1}" type="slidenum">
              <a:rPr lang="de-DE" smtClean="0"/>
              <a:t>‹Nr.›</a:t>
            </a:fld>
            <a:endParaRPr lang="de-DE"/>
          </a:p>
        </p:txBody>
      </p:sp>
      <p:sp>
        <p:nvSpPr>
          <p:cNvPr id="6" name="Title 5"/>
          <p:cNvSpPr>
            <a:spLocks noGrp="1"/>
          </p:cNvSpPr>
          <p:nvPr>
            <p:ph type="title"/>
          </p:nvPr>
        </p:nvSpPr>
        <p:spPr/>
        <p:txBody>
          <a:bodyPr/>
          <a:lstStyle/>
          <a:p>
            <a:r>
              <a:rPr lang="de-DE" smtClean="0"/>
              <a:t>Titelmasterformat durch Klicken bearbeiten</a:t>
            </a:r>
            <a:endParaRPr lang="en-US"/>
          </a:p>
        </p:txBody>
      </p:sp>
    </p:spTree>
    <p:extLst>
      <p:ext uri="{BB962C8B-B14F-4D97-AF65-F5344CB8AC3E}">
        <p14:creationId xmlns:p14="http://schemas.microsoft.com/office/powerpoint/2010/main" val="3399982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73EC55-8B00-45AD-A571-4AF6788BD1FF}" type="datetimeFigureOut">
              <a:rPr lang="de-DE" smtClean="0"/>
              <a:t>13.03.2017</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1011045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de-DE" smtClean="0"/>
              <a:t>Titelmasterformat durch Klicken bearbeiten</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DE73EC55-8B00-45AD-A571-4AF6788BD1FF}" type="datetimeFigureOut">
              <a:rPr lang="de-DE" smtClean="0"/>
              <a:t>13.03.2017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241480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de-DE" smtClean="0"/>
              <a:t>Titelmasterformat durch Klicken bearbeiten</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DE73EC55-8B00-45AD-A571-4AF6788BD1FF}" type="datetimeFigureOut">
              <a:rPr lang="de-DE" smtClean="0"/>
              <a:t>13.03.2017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1671516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DE73EC55-8B00-45AD-A571-4AF6788BD1FF}" type="datetimeFigureOut">
              <a:rPr lang="de-DE" smtClean="0"/>
              <a:t>13.03.2017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608042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de-DE" smtClean="0"/>
              <a:t>Titelmasterformat durch Klicken bearbeiten</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10"/>
          </p:nvPr>
        </p:nvSpPr>
        <p:spPr/>
        <p:txBody>
          <a:bodyPr/>
          <a:lstStyle/>
          <a:p>
            <a:fld id="{DE73EC55-8B00-45AD-A571-4AF6788BD1FF}" type="datetimeFigureOut">
              <a:rPr lang="de-DE" smtClean="0"/>
              <a:t>13.03.2017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42824300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de-DE" smtClean="0"/>
              <a:t>Titelmasterformat durch Klicken bearbeiten</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DE73EC55-8B00-45AD-A571-4AF6788BD1FF}" type="datetimeFigureOut">
              <a:rPr lang="de-DE" smtClean="0"/>
              <a:t>13.03.2017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2590077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DE73EC55-8B00-45AD-A571-4AF6788BD1FF}" type="datetimeFigureOut">
              <a:rPr lang="de-DE" smtClean="0"/>
              <a:t>13.03.2017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785291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DE73EC55-8B00-45AD-A571-4AF6788BD1FF}" type="datetimeFigureOut">
              <a:rPr lang="de-DE" smtClean="0"/>
              <a:t>13.03.2017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4651847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DE73EC55-8B00-45AD-A571-4AF6788BD1FF}" type="datetimeFigureOut">
              <a:rPr lang="de-DE" smtClean="0"/>
              <a:t>13.03.2017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2835960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845127" y="2507550"/>
            <a:ext cx="5156200" cy="36805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6172200" y="2507550"/>
            <a:ext cx="5181601" cy="36805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e Placeholder 6"/>
          <p:cNvSpPr>
            <a:spLocks noGrp="1"/>
          </p:cNvSpPr>
          <p:nvPr>
            <p:ph type="dt" sz="half" idx="10"/>
          </p:nvPr>
        </p:nvSpPr>
        <p:spPr/>
        <p:txBody>
          <a:bodyPr/>
          <a:lstStyle/>
          <a:p>
            <a:fld id="{DE73EC55-8B00-45AD-A571-4AF6788BD1FF}" type="datetimeFigureOut">
              <a:rPr lang="de-DE" smtClean="0"/>
              <a:t>13.03.2017</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1EB58A34-E84A-48EA-B043-DDEED18F7CE1}" type="slidenum">
              <a:rPr lang="de-DE" smtClean="0"/>
              <a:t>‹Nr.›</a:t>
            </a:fld>
            <a:endParaRPr lang="de-DE"/>
          </a:p>
        </p:txBody>
      </p:sp>
      <p:sp>
        <p:nvSpPr>
          <p:cNvPr id="10" name="Title 9"/>
          <p:cNvSpPr>
            <a:spLocks noGrp="1"/>
          </p:cNvSpPr>
          <p:nvPr>
            <p:ph type="title"/>
          </p:nvPr>
        </p:nvSpPr>
        <p:spPr/>
        <p:txBody>
          <a:bodyPr/>
          <a:lstStyle/>
          <a:p>
            <a:r>
              <a:rPr lang="de-DE" smtClean="0"/>
              <a:t>Titelmasterformat durch Klicken bearbeiten</a:t>
            </a:r>
            <a:endParaRPr lang="en-US" dirty="0"/>
          </a:p>
        </p:txBody>
      </p:sp>
    </p:spTree>
    <p:extLst>
      <p:ext uri="{BB962C8B-B14F-4D97-AF65-F5344CB8AC3E}">
        <p14:creationId xmlns:p14="http://schemas.microsoft.com/office/powerpoint/2010/main" val="28799391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Nur Tite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E73EC55-8B00-45AD-A571-4AF6788BD1FF}" type="datetimeFigureOut">
              <a:rPr lang="de-DE" smtClean="0"/>
              <a:t>13.03.2017</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1EB58A34-E84A-48EA-B043-DDEED18F7CE1}" type="slidenum">
              <a:rPr lang="de-DE" smtClean="0"/>
              <a:t>‹Nr.›</a:t>
            </a:fld>
            <a:endParaRPr lang="de-DE"/>
          </a:p>
        </p:txBody>
      </p:sp>
      <p:sp>
        <p:nvSpPr>
          <p:cNvPr id="6" name="Title 5"/>
          <p:cNvSpPr>
            <a:spLocks noGrp="1"/>
          </p:cNvSpPr>
          <p:nvPr>
            <p:ph type="title"/>
          </p:nvPr>
        </p:nvSpPr>
        <p:spPr/>
        <p:txBody>
          <a:bodyPr/>
          <a:lstStyle/>
          <a:p>
            <a:r>
              <a:rPr lang="de-DE" smtClean="0"/>
              <a:t>Titelmasterformat durch Klicken bearbeiten</a:t>
            </a:r>
            <a:endParaRPr lang="en-US"/>
          </a:p>
        </p:txBody>
      </p:sp>
    </p:spTree>
    <p:extLst>
      <p:ext uri="{BB962C8B-B14F-4D97-AF65-F5344CB8AC3E}">
        <p14:creationId xmlns:p14="http://schemas.microsoft.com/office/powerpoint/2010/main" val="33340447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73EC55-8B00-45AD-A571-4AF6788BD1FF}" type="datetimeFigureOut">
              <a:rPr lang="de-DE" smtClean="0"/>
              <a:t>13.03.2017</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17017918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de-DE" smtClean="0"/>
              <a:t>Titelmasterformat durch Klicken bearbeiten</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DE73EC55-8B00-45AD-A571-4AF6788BD1FF}" type="datetimeFigureOut">
              <a:rPr lang="de-DE" smtClean="0"/>
              <a:t>13.03.2017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18083842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de-DE" smtClean="0"/>
              <a:t>Titelmasterformat durch Klicken bearbeiten</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DE73EC55-8B00-45AD-A571-4AF6788BD1FF}" type="datetimeFigureOut">
              <a:rPr lang="de-DE" smtClean="0"/>
              <a:t>13.03.2017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9435395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DE73EC55-8B00-45AD-A571-4AF6788BD1FF}" type="datetimeFigureOut">
              <a:rPr lang="de-DE" smtClean="0"/>
              <a:t>13.03.2017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26238379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de-DE" smtClean="0"/>
              <a:t>Titelmasterformat durch Klicken bearbeiten</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10"/>
          </p:nvPr>
        </p:nvSpPr>
        <p:spPr/>
        <p:txBody>
          <a:bodyPr/>
          <a:lstStyle/>
          <a:p>
            <a:fld id="{DE73EC55-8B00-45AD-A571-4AF6788BD1FF}" type="datetimeFigureOut">
              <a:rPr lang="de-DE" smtClean="0"/>
              <a:t>13.03.2017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22732488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5400"/>
            </a:lvl1pPr>
          </a:lstStyle>
          <a:p>
            <a:r>
              <a:rPr lang="de-DE" smtClean="0"/>
              <a:t>Titelmasterformat durch Klicken bearbeiten</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3200"/>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e-DE" smtClean="0"/>
              <a:t>Formatvorlage des Untertitelmasters durch Klicken bearbeiten</a:t>
            </a:r>
            <a:endParaRPr lang="en-US"/>
          </a:p>
        </p:txBody>
      </p:sp>
      <p:sp>
        <p:nvSpPr>
          <p:cNvPr id="4" name="Date Placeholder 3"/>
          <p:cNvSpPr>
            <a:spLocks noGrp="1"/>
          </p:cNvSpPr>
          <p:nvPr>
            <p:ph type="dt" sz="half" idx="10"/>
          </p:nvPr>
        </p:nvSpPr>
        <p:spPr/>
        <p:txBody>
          <a:bodyPr/>
          <a:lstStyle/>
          <a:p>
            <a:fld id="{DE73EC55-8B00-45AD-A571-4AF6788BD1FF}" type="datetimeFigureOut">
              <a:rPr lang="de-DE" smtClean="0"/>
              <a:t>13.03.2017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9841337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10"/>
          </p:nvPr>
        </p:nvSpPr>
        <p:spPr/>
        <p:txBody>
          <a:bodyPr/>
          <a:lstStyle/>
          <a:p>
            <a:fld id="{DE73EC55-8B00-45AD-A571-4AF6788BD1FF}" type="datetimeFigureOut">
              <a:rPr lang="de-DE" smtClean="0"/>
              <a:t>13.03.2017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42348039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4406900"/>
            <a:ext cx="10515600" cy="1362075"/>
          </a:xfrm>
        </p:spPr>
        <p:txBody>
          <a:bodyPr anchor="t"/>
          <a:lstStyle>
            <a:lvl1pPr>
              <a:defRPr sz="4000" b="1"/>
            </a:lvl1pPr>
          </a:lstStyle>
          <a:p>
            <a:r>
              <a:rPr lang="de-DE" smtClean="0"/>
              <a:t>Titelmasterformat durch Klicken bearbeiten</a:t>
            </a:r>
            <a:endParaRPr lang="en-US"/>
          </a:p>
        </p:txBody>
      </p:sp>
      <p:sp>
        <p:nvSpPr>
          <p:cNvPr id="3" name="Text Placeholder 2"/>
          <p:cNvSpPr>
            <a:spLocks noGrp="1"/>
          </p:cNvSpPr>
          <p:nvPr>
            <p:ph type="body" idx="1"/>
          </p:nvPr>
        </p:nvSpPr>
        <p:spPr>
          <a:xfrm>
            <a:off x="831850" y="2906713"/>
            <a:ext cx="105156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DE73EC55-8B00-45AD-A571-4AF6788BD1FF}" type="datetimeFigureOut">
              <a:rPr lang="de-DE" smtClean="0"/>
              <a:t>13.03.2017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29754363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Content Placeholder 2"/>
          <p:cNvSpPr>
            <a:spLocks noGrp="1"/>
          </p:cNvSpPr>
          <p:nvPr>
            <p:ph sz="half" idx="1"/>
          </p:nvPr>
        </p:nvSpPr>
        <p:spPr>
          <a:xfrm>
            <a:off x="838200" y="1820863"/>
            <a:ext cx="5181600" cy="43513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Content Placeholder 3"/>
          <p:cNvSpPr>
            <a:spLocks noGrp="1"/>
          </p:cNvSpPr>
          <p:nvPr>
            <p:ph sz="half" idx="2"/>
          </p:nvPr>
        </p:nvSpPr>
        <p:spPr>
          <a:xfrm>
            <a:off x="6172200" y="1820863"/>
            <a:ext cx="5181600" cy="43513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e Placeholder 4"/>
          <p:cNvSpPr>
            <a:spLocks noGrp="1"/>
          </p:cNvSpPr>
          <p:nvPr>
            <p:ph type="dt" sz="half" idx="10"/>
          </p:nvPr>
        </p:nvSpPr>
        <p:spPr/>
        <p:txBody>
          <a:bodyPr/>
          <a:lstStyle/>
          <a:p>
            <a:fld id="{DE73EC55-8B00-45AD-A571-4AF6788BD1FF}" type="datetimeFigureOut">
              <a:rPr lang="de-DE" smtClean="0"/>
              <a:t>13.03.2017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29148161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831850" y="274638"/>
            <a:ext cx="10515600" cy="1143000"/>
          </a:xfrm>
        </p:spPr>
        <p:txBody>
          <a:bodyPr/>
          <a:lstStyle/>
          <a:p>
            <a:r>
              <a:rPr lang="de-DE" smtClean="0"/>
              <a:t>Titelmasterformat durch Klicken bearbeiten</a:t>
            </a:r>
            <a:endParaRPr lang="en-US"/>
          </a:p>
        </p:txBody>
      </p:sp>
      <p:sp>
        <p:nvSpPr>
          <p:cNvPr id="3" name="Text Placeholder 2"/>
          <p:cNvSpPr>
            <a:spLocks noGrp="1"/>
          </p:cNvSpPr>
          <p:nvPr>
            <p:ph type="body" idx="1"/>
          </p:nvPr>
        </p:nvSpPr>
        <p:spPr>
          <a:xfrm>
            <a:off x="831850" y="1535113"/>
            <a:ext cx="5156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831850" y="2174875"/>
            <a:ext cx="5156200" cy="399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Text Placeholder 4"/>
          <p:cNvSpPr>
            <a:spLocks noGrp="1"/>
          </p:cNvSpPr>
          <p:nvPr>
            <p:ph type="body" sz="quarter" idx="3"/>
          </p:nvPr>
        </p:nvSpPr>
        <p:spPr>
          <a:xfrm>
            <a:off x="6189663" y="1535113"/>
            <a:ext cx="515778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6189663" y="2174875"/>
            <a:ext cx="5157787" cy="399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e Placeholder 6"/>
          <p:cNvSpPr>
            <a:spLocks noGrp="1"/>
          </p:cNvSpPr>
          <p:nvPr>
            <p:ph type="dt" sz="half" idx="10"/>
          </p:nvPr>
        </p:nvSpPr>
        <p:spPr/>
        <p:txBody>
          <a:bodyPr/>
          <a:lstStyle/>
          <a:p>
            <a:fld id="{DE73EC55-8B00-45AD-A571-4AF6788BD1FF}" type="datetimeFigureOut">
              <a:rPr lang="de-DE" smtClean="0"/>
              <a:t>13.03.2017</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42310508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Date Placeholder 2"/>
          <p:cNvSpPr>
            <a:spLocks noGrp="1"/>
          </p:cNvSpPr>
          <p:nvPr>
            <p:ph type="dt" sz="half" idx="10"/>
          </p:nvPr>
        </p:nvSpPr>
        <p:spPr/>
        <p:txBody>
          <a:bodyPr/>
          <a:lstStyle/>
          <a:p>
            <a:fld id="{DE73EC55-8B00-45AD-A571-4AF6788BD1FF}" type="datetimeFigureOut">
              <a:rPr lang="de-DE" smtClean="0"/>
              <a:t>13.03.2017</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11073997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73EC55-8B00-45AD-A571-4AF6788BD1FF}" type="datetimeFigureOut">
              <a:rPr lang="de-DE" smtClean="0"/>
              <a:t>13.03.2017</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5841684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685800"/>
            <a:ext cx="4013200" cy="1160463"/>
          </a:xfrm>
        </p:spPr>
        <p:txBody>
          <a:bodyPr anchor="b"/>
          <a:lstStyle>
            <a:lvl1pPr>
              <a:defRPr sz="2000" b="1"/>
            </a:lvl1pPr>
          </a:lstStyle>
          <a:p>
            <a:r>
              <a:rPr lang="de-DE" smtClean="0"/>
              <a:t>Titelmasterformat durch Klicken bearbeiten</a:t>
            </a:r>
            <a:endParaRPr lang="en-US"/>
          </a:p>
        </p:txBody>
      </p:sp>
      <p:sp>
        <p:nvSpPr>
          <p:cNvPr id="3" name="Content Placeholder 2"/>
          <p:cNvSpPr>
            <a:spLocks noGrp="1"/>
          </p:cNvSpPr>
          <p:nvPr>
            <p:ph idx="1"/>
          </p:nvPr>
        </p:nvSpPr>
        <p:spPr>
          <a:xfrm>
            <a:off x="5046663" y="685800"/>
            <a:ext cx="6300787" cy="54864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Text Placeholder 3"/>
          <p:cNvSpPr>
            <a:spLocks noGrp="1"/>
          </p:cNvSpPr>
          <p:nvPr>
            <p:ph type="body" sz="half" idx="2"/>
          </p:nvPr>
        </p:nvSpPr>
        <p:spPr>
          <a:xfrm>
            <a:off x="831850" y="1846263"/>
            <a:ext cx="4013200" cy="432593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DE73EC55-8B00-45AD-A571-4AF6788BD1FF}" type="datetimeFigureOut">
              <a:rPr lang="de-DE" smtClean="0"/>
              <a:t>13.03.2017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14389209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05075" y="4800600"/>
            <a:ext cx="7177088" cy="566738"/>
          </a:xfrm>
        </p:spPr>
        <p:txBody>
          <a:bodyPr anchor="b"/>
          <a:lstStyle>
            <a:lvl1pPr>
              <a:defRPr sz="2000" b="1"/>
            </a:lvl1pPr>
          </a:lstStyle>
          <a:p>
            <a:r>
              <a:rPr lang="de-DE" smtClean="0"/>
              <a:t>Titelmasterformat durch Klicken bearbeiten</a:t>
            </a:r>
            <a:endParaRPr lang="en-US"/>
          </a:p>
        </p:txBody>
      </p:sp>
      <p:sp>
        <p:nvSpPr>
          <p:cNvPr id="3" name="Picture Placeholder 2"/>
          <p:cNvSpPr>
            <a:spLocks noGrp="1"/>
          </p:cNvSpPr>
          <p:nvPr>
            <p:ph type="pic" idx="1"/>
          </p:nvPr>
        </p:nvSpPr>
        <p:spPr>
          <a:xfrm>
            <a:off x="2505075" y="685800"/>
            <a:ext cx="7177088" cy="4041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a:p>
        </p:txBody>
      </p:sp>
      <p:sp>
        <p:nvSpPr>
          <p:cNvPr id="4" name="Text Placeholder 3"/>
          <p:cNvSpPr>
            <a:spLocks noGrp="1"/>
          </p:cNvSpPr>
          <p:nvPr>
            <p:ph type="body" sz="half" idx="2"/>
          </p:nvPr>
        </p:nvSpPr>
        <p:spPr>
          <a:xfrm>
            <a:off x="2505075" y="5367338"/>
            <a:ext cx="717708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DE73EC55-8B00-45AD-A571-4AF6788BD1FF}" type="datetimeFigureOut">
              <a:rPr lang="de-DE" smtClean="0"/>
              <a:t>13.03.2017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24862086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10"/>
          </p:nvPr>
        </p:nvSpPr>
        <p:spPr/>
        <p:txBody>
          <a:bodyPr/>
          <a:lstStyle/>
          <a:p>
            <a:fld id="{DE73EC55-8B00-45AD-A571-4AF6788BD1FF}" type="datetimeFigureOut">
              <a:rPr lang="de-DE" smtClean="0"/>
              <a:t>13.03.2017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15837248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897562"/>
          </a:xfrm>
        </p:spPr>
        <p:txBody>
          <a:bodyPr vert="eaVert"/>
          <a:lstStyle/>
          <a:p>
            <a:r>
              <a:rPr lang="de-DE" smtClean="0"/>
              <a:t>Titelmasterformat durch Klicken bearbeiten</a:t>
            </a:r>
            <a:endParaRPr lang="en-US"/>
          </a:p>
        </p:txBody>
      </p:sp>
      <p:sp>
        <p:nvSpPr>
          <p:cNvPr id="3" name="Vertical Text Placeholder 2"/>
          <p:cNvSpPr>
            <a:spLocks noGrp="1"/>
          </p:cNvSpPr>
          <p:nvPr>
            <p:ph type="body" orient="vert" idx="1"/>
          </p:nvPr>
        </p:nvSpPr>
        <p:spPr>
          <a:xfrm>
            <a:off x="838200" y="274638"/>
            <a:ext cx="7734300" cy="5897562"/>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10"/>
          </p:nvPr>
        </p:nvSpPr>
        <p:spPr/>
        <p:txBody>
          <a:bodyPr/>
          <a:lstStyle/>
          <a:p>
            <a:fld id="{DE73EC55-8B00-45AD-A571-4AF6788BD1FF}" type="datetimeFigureOut">
              <a:rPr lang="de-DE" smtClean="0"/>
              <a:t>13.03.2017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EB58A34-E84A-48EA-B043-DDEED18F7CE1}" type="slidenum">
              <a:rPr lang="de-DE" smtClean="0"/>
              <a:t>‹Nr.›</a:t>
            </a:fld>
            <a:endParaRPr lang="de-DE"/>
          </a:p>
        </p:txBody>
      </p:sp>
    </p:spTree>
    <p:extLst>
      <p:ext uri="{BB962C8B-B14F-4D97-AF65-F5344CB8AC3E}">
        <p14:creationId xmlns:p14="http://schemas.microsoft.com/office/powerpoint/2010/main" val="1573398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DE73EC55-8B00-45AD-A571-4AF6788BD1FF}" type="datetimeFigureOut">
              <a:rPr lang="de-DE" smtClean="0"/>
              <a:t>13.03.2017</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de-DE"/>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EB58A34-E84A-48EA-B043-DDEED18F7CE1}" type="slidenum">
              <a:rPr lang="de-DE" smtClean="0"/>
              <a:t>‹Nr.›</a:t>
            </a:fld>
            <a:endParaRPr lang="de-DE"/>
          </a:p>
        </p:txBody>
      </p:sp>
    </p:spTree>
    <p:extLst>
      <p:ext uri="{BB962C8B-B14F-4D97-AF65-F5344CB8AC3E}">
        <p14:creationId xmlns:p14="http://schemas.microsoft.com/office/powerpoint/2010/main" val="256723693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DE73EC55-8B00-45AD-A571-4AF6788BD1FF}" type="datetimeFigureOut">
              <a:rPr lang="de-DE" smtClean="0"/>
              <a:t>13.03.2017</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de-DE"/>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EB58A34-E84A-48EA-B043-DDEED18F7CE1}" type="slidenum">
              <a:rPr lang="de-DE" smtClean="0"/>
              <a:t>‹Nr.›</a:t>
            </a:fld>
            <a:endParaRPr lang="de-DE"/>
          </a:p>
        </p:txBody>
      </p:sp>
    </p:spTree>
    <p:extLst>
      <p:ext uri="{BB962C8B-B14F-4D97-AF65-F5344CB8AC3E}">
        <p14:creationId xmlns:p14="http://schemas.microsoft.com/office/powerpoint/2010/main" val="1066684967"/>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74638"/>
            <a:ext cx="10515600" cy="1325562"/>
          </a:xfrm>
          <a:prstGeom prst="rect">
            <a:avLst/>
          </a:prstGeom>
        </p:spPr>
        <p:txBody>
          <a:bodyPr vert="horz" lIns="91440" tIns="45720" rIns="91440" bIns="45720" rtlCol="0" anchor="ctr">
            <a:normAutofit/>
          </a:bodyPr>
          <a:lstStyle/>
          <a:p>
            <a:r>
              <a:rPr lang="de-DE" smtClean="0"/>
              <a:t>Titelmasterformat durch Klicken bearbeiten</a:t>
            </a:r>
            <a:endParaRPr lang="en-US"/>
          </a:p>
        </p:txBody>
      </p:sp>
      <p:sp>
        <p:nvSpPr>
          <p:cNvPr id="3" name="Text Placeholder 2"/>
          <p:cNvSpPr>
            <a:spLocks noGrp="1"/>
          </p:cNvSpPr>
          <p:nvPr>
            <p:ph type="body" idx="1"/>
          </p:nvPr>
        </p:nvSpPr>
        <p:spPr>
          <a:xfrm>
            <a:off x="838200" y="1820863"/>
            <a:ext cx="10515600" cy="4351337"/>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73EC55-8B00-45AD-A571-4AF6788BD1FF}" type="datetimeFigureOut">
              <a:rPr lang="de-DE" smtClean="0"/>
              <a:t>13.03.2017</a:t>
            </a:fld>
            <a:endParaRPr lang="de-DE"/>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B58A34-E84A-48EA-B043-DDEED18F7CE1}" type="slidenum">
              <a:rPr lang="de-DE" smtClean="0"/>
              <a:t>‹Nr.›</a:t>
            </a:fld>
            <a:endParaRPr lang="de-DE"/>
          </a:p>
        </p:txBody>
      </p:sp>
    </p:spTree>
    <p:extLst>
      <p:ext uri="{BB962C8B-B14F-4D97-AF65-F5344CB8AC3E}">
        <p14:creationId xmlns:p14="http://schemas.microsoft.com/office/powerpoint/2010/main" val="3103426758"/>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23.xml"/><Relationship Id="rId6" Type="http://schemas.openxmlformats.org/officeDocument/2006/relationships/image" Target="../media/image5.jpg"/><Relationship Id="rId11" Type="http://schemas.openxmlformats.org/officeDocument/2006/relationships/image" Target="../media/image10.jpg"/><Relationship Id="rId5" Type="http://schemas.openxmlformats.org/officeDocument/2006/relationships/image" Target="../media/image4.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2.jp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image" Target="../media/image20.jpg"/><Relationship Id="rId1" Type="http://schemas.openxmlformats.org/officeDocument/2006/relationships/slideLayout" Target="../slideLayouts/slideLayout23.xml"/><Relationship Id="rId6" Type="http://schemas.openxmlformats.org/officeDocument/2006/relationships/image" Target="../media/image4.jpg"/><Relationship Id="rId11" Type="http://schemas.openxmlformats.org/officeDocument/2006/relationships/image" Target="../media/image10.jpg"/><Relationship Id="rId5" Type="http://schemas.openxmlformats.org/officeDocument/2006/relationships/image" Target="../media/image3.jpg"/><Relationship Id="rId10" Type="http://schemas.openxmlformats.org/officeDocument/2006/relationships/image" Target="../media/image9.jpg"/><Relationship Id="rId4" Type="http://schemas.openxmlformats.org/officeDocument/2006/relationships/image" Target="../media/image2.jpg"/><Relationship Id="rId9"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fik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595" y="3409972"/>
            <a:ext cx="1095375" cy="1619250"/>
          </a:xfrm>
          <a:prstGeom prst="rect">
            <a:avLst/>
          </a:prstGeom>
        </p:spPr>
      </p:pic>
      <p:pic>
        <p:nvPicPr>
          <p:cNvPr id="11" name="Grafik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1919" y="3681400"/>
            <a:ext cx="1285875" cy="1657350"/>
          </a:xfrm>
          <a:prstGeom prst="rect">
            <a:avLst/>
          </a:prstGeom>
        </p:spPr>
      </p:pic>
      <p:pic>
        <p:nvPicPr>
          <p:cNvPr id="18" name="Grafik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7617" y="4132285"/>
            <a:ext cx="1190625" cy="1514475"/>
          </a:xfrm>
          <a:prstGeom prst="rect">
            <a:avLst/>
          </a:prstGeom>
        </p:spPr>
      </p:pic>
      <p:pic>
        <p:nvPicPr>
          <p:cNvPr id="19" name="Grafik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4524" y="3178079"/>
            <a:ext cx="1095375" cy="1657350"/>
          </a:xfrm>
          <a:prstGeom prst="rect">
            <a:avLst/>
          </a:prstGeom>
        </p:spPr>
      </p:pic>
      <p:sp>
        <p:nvSpPr>
          <p:cNvPr id="2" name="Titel 1"/>
          <p:cNvSpPr>
            <a:spLocks noGrp="1"/>
          </p:cNvSpPr>
          <p:nvPr>
            <p:ph type="ctrTitle"/>
          </p:nvPr>
        </p:nvSpPr>
        <p:spPr>
          <a:xfrm>
            <a:off x="1227117" y="2371987"/>
            <a:ext cx="9144000" cy="659229"/>
          </a:xfrm>
        </p:spPr>
        <p:txBody>
          <a:bodyPr>
            <a:normAutofit/>
          </a:bodyPr>
          <a:lstStyle/>
          <a:p>
            <a:r>
              <a:rPr lang="de-DE" sz="3600" b="1" dirty="0" smtClean="0"/>
              <a:t>Ist Popularphilosophie möglich?</a:t>
            </a:r>
            <a:endParaRPr lang="de-DE" sz="3600" b="1" dirty="0"/>
          </a:p>
        </p:txBody>
      </p:sp>
      <p:sp>
        <p:nvSpPr>
          <p:cNvPr id="3" name="Untertitel 2"/>
          <p:cNvSpPr>
            <a:spLocks noGrp="1"/>
          </p:cNvSpPr>
          <p:nvPr>
            <p:ph type="subTitle" idx="1"/>
          </p:nvPr>
        </p:nvSpPr>
        <p:spPr>
          <a:xfrm>
            <a:off x="1227117" y="3042298"/>
            <a:ext cx="9144000" cy="774921"/>
          </a:xfrm>
        </p:spPr>
        <p:txBody>
          <a:bodyPr>
            <a:normAutofit/>
          </a:bodyPr>
          <a:lstStyle/>
          <a:p>
            <a:r>
              <a:rPr lang="de-DE" sz="1800" dirty="0" smtClean="0"/>
              <a:t>Christian </a:t>
            </a:r>
            <a:r>
              <a:rPr lang="de-DE" sz="1800" dirty="0" err="1" smtClean="0"/>
              <a:t>Garve</a:t>
            </a:r>
            <a:r>
              <a:rPr lang="de-DE" sz="1800" dirty="0" smtClean="0"/>
              <a:t> (1742-1798). </a:t>
            </a:r>
          </a:p>
          <a:p>
            <a:r>
              <a:rPr lang="de-DE" sz="1800" dirty="0" smtClean="0"/>
              <a:t>Philosoph und Philologe der Aufklärung </a:t>
            </a:r>
            <a:endParaRPr lang="de-DE" sz="1800" dirty="0"/>
          </a:p>
        </p:txBody>
      </p:sp>
      <p:pic>
        <p:nvPicPr>
          <p:cNvPr id="4" name="Grafik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54592" y="3681400"/>
            <a:ext cx="1143000" cy="1562100"/>
          </a:xfrm>
          <a:prstGeom prst="rect">
            <a:avLst/>
          </a:prstGeom>
        </p:spPr>
      </p:pic>
      <p:pic>
        <p:nvPicPr>
          <p:cNvPr id="13" name="Grafik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25439" y="222810"/>
            <a:ext cx="1929740" cy="1929740"/>
          </a:xfrm>
          <a:prstGeom prst="rect">
            <a:avLst/>
          </a:prstGeom>
        </p:spPr>
      </p:pic>
      <p:pic>
        <p:nvPicPr>
          <p:cNvPr id="14" name="Grafik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31856" y="4219597"/>
            <a:ext cx="1723323" cy="2490351"/>
          </a:xfrm>
          <a:prstGeom prst="rect">
            <a:avLst/>
          </a:prstGeom>
        </p:spPr>
      </p:pic>
      <p:pic>
        <p:nvPicPr>
          <p:cNvPr id="15" name="Grafik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74923" y="4160389"/>
            <a:ext cx="1076325" cy="1609725"/>
          </a:xfrm>
          <a:prstGeom prst="rect">
            <a:avLst/>
          </a:prstGeom>
        </p:spPr>
      </p:pic>
      <p:pic>
        <p:nvPicPr>
          <p:cNvPr id="16" name="Grafik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63012" y="4798724"/>
            <a:ext cx="1057275" cy="1562100"/>
          </a:xfrm>
          <a:prstGeom prst="rect">
            <a:avLst/>
          </a:prstGeom>
        </p:spPr>
      </p:pic>
      <p:pic>
        <p:nvPicPr>
          <p:cNvPr id="17" name="Grafik 1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35660" y="4806414"/>
            <a:ext cx="1028700" cy="1619250"/>
          </a:xfrm>
          <a:prstGeom prst="rect">
            <a:avLst/>
          </a:prstGeom>
        </p:spPr>
      </p:pic>
    </p:spTree>
    <p:extLst>
      <p:ext uri="{BB962C8B-B14F-4D97-AF65-F5344CB8AC3E}">
        <p14:creationId xmlns:p14="http://schemas.microsoft.com/office/powerpoint/2010/main" val="13078556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838200" y="285278"/>
            <a:ext cx="10515600" cy="1325562"/>
          </a:xfrm>
        </p:spPr>
        <p:txBody>
          <a:bodyPr>
            <a:normAutofit/>
          </a:bodyPr>
          <a:lstStyle/>
          <a:p>
            <a:pPr algn="ctr"/>
            <a:r>
              <a:rPr lang="de-DE" sz="2800" b="1" dirty="0" smtClean="0"/>
              <a:t>Gliederung</a:t>
            </a:r>
            <a:endParaRPr lang="de-DE" sz="2800" b="1" dirty="0"/>
          </a:p>
        </p:txBody>
      </p:sp>
      <p:sp>
        <p:nvSpPr>
          <p:cNvPr id="5" name="Inhaltsplatzhalter 4"/>
          <p:cNvSpPr>
            <a:spLocks noGrp="1"/>
          </p:cNvSpPr>
          <p:nvPr>
            <p:ph idx="1"/>
          </p:nvPr>
        </p:nvSpPr>
        <p:spPr>
          <a:xfrm>
            <a:off x="1252847" y="1610841"/>
            <a:ext cx="9054936" cy="4561360"/>
          </a:xfrm>
        </p:spPr>
        <p:txBody>
          <a:bodyPr>
            <a:normAutofit fontScale="92500"/>
          </a:bodyPr>
          <a:lstStyle/>
          <a:p>
            <a:r>
              <a:rPr lang="de-DE" sz="1800" dirty="0" smtClean="0"/>
              <a:t>Ist Popularphilosophie möglich? Systematische Vorüberlegungen</a:t>
            </a:r>
          </a:p>
          <a:p>
            <a:r>
              <a:rPr lang="de-DE" sz="1800" dirty="0" smtClean="0"/>
              <a:t>Wie ist Popularphilosophie möglich? Zu </a:t>
            </a:r>
            <a:r>
              <a:rPr lang="de-DE" sz="1800" dirty="0" err="1" smtClean="0"/>
              <a:t>Garves</a:t>
            </a:r>
            <a:r>
              <a:rPr lang="de-DE" sz="1800" dirty="0" smtClean="0"/>
              <a:t> Konzept einer populären Philosophie</a:t>
            </a:r>
          </a:p>
          <a:p>
            <a:r>
              <a:rPr lang="de-DE" sz="1800" dirty="0" smtClean="0"/>
              <a:t>Ist Popularphilosophie notwendig, und wenn ja, wie viele? </a:t>
            </a:r>
            <a:endParaRPr lang="de-DE" sz="1800" dirty="0"/>
          </a:p>
          <a:p>
            <a:endParaRPr lang="de-DE" sz="1800" dirty="0" smtClean="0"/>
          </a:p>
          <a:p>
            <a:pPr marL="0" indent="0">
              <a:buNone/>
            </a:pPr>
            <a:r>
              <a:rPr lang="de-DE" sz="1800" dirty="0" smtClean="0"/>
              <a:t>_________________________________________________________________________________</a:t>
            </a:r>
            <a:endParaRPr lang="de-DE" sz="1800" dirty="0"/>
          </a:p>
          <a:p>
            <a:pPr marL="0" indent="0" hangingPunct="0">
              <a:buNone/>
            </a:pPr>
            <a:endParaRPr lang="de-DE" sz="1800" dirty="0" smtClean="0">
              <a:solidFill>
                <a:srgbClr val="FF0000"/>
              </a:solidFill>
            </a:endParaRPr>
          </a:p>
          <a:p>
            <a:pPr marL="0" indent="0" hangingPunct="0">
              <a:buNone/>
            </a:pPr>
            <a:r>
              <a:rPr lang="de-DE" sz="1600" dirty="0" smtClean="0">
                <a:solidFill>
                  <a:srgbClr val="FF0000"/>
                </a:solidFill>
              </a:rPr>
              <a:t>Bereits </a:t>
            </a:r>
            <a:r>
              <a:rPr lang="de-DE" sz="1600" dirty="0">
                <a:solidFill>
                  <a:srgbClr val="FF0000"/>
                </a:solidFill>
              </a:rPr>
              <a:t>ein kursorischer Blick auf einige Aspekte der Popularphilosophie kann jedoch zeigen, dass ihr Programm nicht seicht, sondern von der großen Ernsthaftigkeit der Frage geprägt ist, wie Aufklärung wirksam werden soll, wie Selbstdenken und Sittlichkeit durch anschauliche Bildung Eingang in die Köpfe und Herzen der Bürger finden </a:t>
            </a:r>
            <a:r>
              <a:rPr lang="de-DE" sz="1600" dirty="0" smtClean="0">
                <a:solidFill>
                  <a:srgbClr val="FF0000"/>
                </a:solidFill>
              </a:rPr>
              <a:t>kann.</a:t>
            </a:r>
          </a:p>
          <a:p>
            <a:pPr marL="0" indent="0" hangingPunct="0">
              <a:buNone/>
            </a:pPr>
            <a:r>
              <a:rPr lang="de-DE" sz="1600" i="1" dirty="0" smtClean="0">
                <a:solidFill>
                  <a:srgbClr val="FF0000"/>
                </a:solidFill>
              </a:rPr>
              <a:t>(Christoph </a:t>
            </a:r>
            <a:r>
              <a:rPr lang="de-DE" sz="1600" i="1" dirty="0" err="1" smtClean="0">
                <a:solidFill>
                  <a:srgbClr val="FF0000"/>
                </a:solidFill>
              </a:rPr>
              <a:t>Binkelmann</a:t>
            </a:r>
            <a:r>
              <a:rPr lang="de-DE" sz="1600" i="1" dirty="0" smtClean="0">
                <a:solidFill>
                  <a:srgbClr val="FF0000"/>
                </a:solidFill>
              </a:rPr>
              <a:t>/Nele Schneidereit</a:t>
            </a:r>
            <a:r>
              <a:rPr lang="de-DE" sz="1600" i="1" dirty="0">
                <a:solidFill>
                  <a:srgbClr val="FF0000"/>
                </a:solidFill>
              </a:rPr>
              <a:t>, </a:t>
            </a:r>
            <a:r>
              <a:rPr lang="de-DE" sz="1600" i="1" dirty="0" smtClean="0">
                <a:solidFill>
                  <a:srgbClr val="FF0000"/>
                </a:solidFill>
              </a:rPr>
              <a:t>Denken fürs Volk?, Einleitung</a:t>
            </a:r>
            <a:r>
              <a:rPr lang="de-DE" sz="1600" i="1" dirty="0">
                <a:solidFill>
                  <a:srgbClr val="FF0000"/>
                </a:solidFill>
              </a:rPr>
              <a:t>, vi</a:t>
            </a:r>
            <a:r>
              <a:rPr lang="de-DE" sz="1600" i="1" dirty="0" smtClean="0">
                <a:solidFill>
                  <a:srgbClr val="FF0000"/>
                </a:solidFill>
              </a:rPr>
              <a:t>)</a:t>
            </a:r>
          </a:p>
          <a:p>
            <a:pPr marL="0" indent="0" hangingPunct="0">
              <a:buNone/>
            </a:pPr>
            <a:endParaRPr lang="de-DE" sz="1600" i="1" dirty="0" smtClean="0">
              <a:solidFill>
                <a:srgbClr val="FF0000"/>
              </a:solidFill>
            </a:endParaRPr>
          </a:p>
          <a:p>
            <a:pPr marL="0" indent="0" hangingPunct="0">
              <a:buNone/>
            </a:pPr>
            <a:r>
              <a:rPr lang="de-DE" sz="1600" dirty="0" smtClean="0">
                <a:solidFill>
                  <a:srgbClr val="FF0000"/>
                </a:solidFill>
              </a:rPr>
              <a:t>Immer dann, wenn in der Zukunft die Bedingungen und Grenzen einer populären, exoterischen Philosophie zur Diskussion stehen, wird auch der Name </a:t>
            </a:r>
            <a:r>
              <a:rPr lang="de-DE" sz="1600" dirty="0" err="1" smtClean="0">
                <a:solidFill>
                  <a:srgbClr val="FF0000"/>
                </a:solidFill>
              </a:rPr>
              <a:t>Garves</a:t>
            </a:r>
            <a:r>
              <a:rPr lang="de-DE" sz="1600" dirty="0" smtClean="0">
                <a:solidFill>
                  <a:srgbClr val="FF0000"/>
                </a:solidFill>
              </a:rPr>
              <a:t> genannt werden müssen.</a:t>
            </a:r>
          </a:p>
          <a:p>
            <a:pPr marL="0" indent="0" hangingPunct="0">
              <a:buNone/>
            </a:pPr>
            <a:r>
              <a:rPr lang="de-DE" sz="1600" i="1" dirty="0" smtClean="0">
                <a:solidFill>
                  <a:srgbClr val="FF0000"/>
                </a:solidFill>
              </a:rPr>
              <a:t>(Norbert Waszek, Die Popularphilosophie, in: Grundriss der Geschichte der Philosophie)</a:t>
            </a:r>
            <a:endParaRPr lang="de-DE" sz="1600" i="1" dirty="0">
              <a:solidFill>
                <a:srgbClr val="FF0000"/>
              </a:solidFill>
            </a:endParaRPr>
          </a:p>
          <a:p>
            <a:pPr marL="0" indent="0" hangingPunct="0">
              <a:buNone/>
            </a:pPr>
            <a:r>
              <a:rPr lang="de-DE" sz="1600" i="1" dirty="0">
                <a:solidFill>
                  <a:srgbClr val="FF0000"/>
                </a:solidFill>
              </a:rPr>
              <a:t> </a:t>
            </a:r>
          </a:p>
          <a:p>
            <a:endParaRPr lang="de-DE" sz="1800"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2661" y="166421"/>
            <a:ext cx="803438" cy="1187740"/>
          </a:xfrm>
          <a:prstGeom prst="rect">
            <a:avLst/>
          </a:prstGeom>
        </p:spPr>
      </p:pic>
      <p:pic>
        <p:nvPicPr>
          <p:cNvPr id="7" name="Grafik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130" y="166422"/>
            <a:ext cx="825678" cy="1187740"/>
          </a:xfrm>
          <a:prstGeom prst="rect">
            <a:avLst/>
          </a:prstGeom>
        </p:spPr>
      </p:pic>
    </p:spTree>
    <p:extLst>
      <p:ext uri="{BB962C8B-B14F-4D97-AF65-F5344CB8AC3E}">
        <p14:creationId xmlns:p14="http://schemas.microsoft.com/office/powerpoint/2010/main" val="30906689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2400" b="1" dirty="0" smtClean="0"/>
              <a:t>Ist Popularphilosophie möglich? – Systematische Vorüberlegungen </a:t>
            </a:r>
            <a:br>
              <a:rPr lang="de-DE" sz="2400" b="1" dirty="0" smtClean="0"/>
            </a:br>
            <a:r>
              <a:rPr lang="de-DE" sz="2400" b="1" dirty="0" smtClean="0"/>
              <a:t>zum Verhältnis von </a:t>
            </a:r>
            <a:r>
              <a:rPr lang="de-DE" sz="2400" b="1" dirty="0" err="1" smtClean="0"/>
              <a:t>Popular</a:t>
            </a:r>
            <a:r>
              <a:rPr lang="de-DE" sz="2400" b="1" dirty="0" smtClean="0"/>
              <a:t>- und Schulphilosophie </a:t>
            </a:r>
            <a:endParaRPr lang="de-DE" sz="2400" b="1" dirty="0"/>
          </a:p>
        </p:txBody>
      </p:sp>
      <p:sp>
        <p:nvSpPr>
          <p:cNvPr id="3" name="Inhaltsplatzhalter 2"/>
          <p:cNvSpPr>
            <a:spLocks noGrp="1"/>
          </p:cNvSpPr>
          <p:nvPr>
            <p:ph idx="1"/>
          </p:nvPr>
        </p:nvSpPr>
        <p:spPr>
          <a:xfrm>
            <a:off x="838200" y="1977242"/>
            <a:ext cx="9920844" cy="4310742"/>
          </a:xfrm>
        </p:spPr>
        <p:txBody>
          <a:bodyPr>
            <a:normAutofit lnSpcReduction="10000"/>
          </a:bodyPr>
          <a:lstStyle/>
          <a:p>
            <a:r>
              <a:rPr lang="de-DE" sz="1800" dirty="0" smtClean="0"/>
              <a:t>Alleinvertretungsanspruch</a:t>
            </a:r>
          </a:p>
          <a:p>
            <a:r>
              <a:rPr lang="de-DE" sz="1800" dirty="0" smtClean="0"/>
              <a:t>Hierarchische Über- bzw. Unterordnung</a:t>
            </a:r>
          </a:p>
          <a:p>
            <a:r>
              <a:rPr lang="de-DE" sz="1800" dirty="0" smtClean="0"/>
              <a:t>Komplementarität bzw. Arbeitsteilung</a:t>
            </a:r>
          </a:p>
          <a:p>
            <a:pPr marL="0" indent="0">
              <a:buNone/>
            </a:pPr>
            <a:endParaRPr lang="de-DE" sz="1800" dirty="0" smtClean="0"/>
          </a:p>
          <a:p>
            <a:pPr marL="0" indent="0">
              <a:buNone/>
            </a:pPr>
            <a:endParaRPr lang="de-DE" sz="1800" dirty="0"/>
          </a:p>
          <a:p>
            <a:pPr marL="0" indent="0">
              <a:buNone/>
            </a:pPr>
            <a:endParaRPr lang="de-DE" sz="1800" dirty="0" smtClean="0"/>
          </a:p>
          <a:p>
            <a:pPr marL="0" indent="0">
              <a:buNone/>
            </a:pPr>
            <a:endParaRPr lang="de-DE" sz="1800" dirty="0" smtClean="0"/>
          </a:p>
          <a:p>
            <a:pPr marL="0" indent="0">
              <a:buNone/>
            </a:pPr>
            <a:endParaRPr lang="de-DE" sz="1800" dirty="0"/>
          </a:p>
          <a:p>
            <a:pPr marL="0" indent="0">
              <a:buNone/>
            </a:pPr>
            <a:endParaRPr lang="de-DE" sz="1800" dirty="0" smtClean="0"/>
          </a:p>
          <a:p>
            <a:pPr marL="0" indent="0">
              <a:buNone/>
            </a:pPr>
            <a:r>
              <a:rPr lang="de-DE" sz="1800" dirty="0" smtClean="0"/>
              <a:t>__________________________________________________________________________________</a:t>
            </a:r>
          </a:p>
          <a:p>
            <a:pPr marL="0" indent="0">
              <a:buNone/>
            </a:pPr>
            <a:endParaRPr lang="de-DE" sz="1800" dirty="0"/>
          </a:p>
          <a:p>
            <a:pPr marL="0" indent="0">
              <a:buNone/>
            </a:pPr>
            <a:r>
              <a:rPr lang="de-DE" sz="1600" dirty="0">
                <a:solidFill>
                  <a:srgbClr val="FF0000"/>
                </a:solidFill>
              </a:rPr>
              <a:t>Wenn die Philosophie sprechen könnte, würde sie </a:t>
            </a:r>
            <a:endParaRPr lang="de-DE" sz="1600" dirty="0" smtClean="0">
              <a:solidFill>
                <a:srgbClr val="FF0000"/>
              </a:solidFill>
            </a:endParaRPr>
          </a:p>
          <a:p>
            <a:pPr marL="0" indent="0">
              <a:buNone/>
            </a:pPr>
            <a:r>
              <a:rPr lang="de-DE" sz="1600" dirty="0" smtClean="0">
                <a:solidFill>
                  <a:srgbClr val="FF0000"/>
                </a:solidFill>
              </a:rPr>
              <a:t>unzweifelhaft </a:t>
            </a:r>
            <a:r>
              <a:rPr lang="de-DE" sz="1600" dirty="0">
                <a:solidFill>
                  <a:srgbClr val="FF0000"/>
                </a:solidFill>
              </a:rPr>
              <a:t>selbst bekennen, </a:t>
            </a:r>
            <a:r>
              <a:rPr lang="de-DE" sz="1600" dirty="0" err="1" smtClean="0">
                <a:solidFill>
                  <a:srgbClr val="FF0000"/>
                </a:solidFill>
              </a:rPr>
              <a:t>daß</a:t>
            </a:r>
            <a:r>
              <a:rPr lang="de-DE" sz="1600" dirty="0" smtClean="0">
                <a:solidFill>
                  <a:srgbClr val="FF0000"/>
                </a:solidFill>
              </a:rPr>
              <a:t> </a:t>
            </a:r>
            <a:r>
              <a:rPr lang="de-DE" sz="1600" dirty="0">
                <a:solidFill>
                  <a:srgbClr val="FF0000"/>
                </a:solidFill>
              </a:rPr>
              <a:t>sie populär zu sein begehre</a:t>
            </a:r>
            <a:r>
              <a:rPr lang="de-DE" sz="1600" dirty="0" smtClean="0">
                <a:solidFill>
                  <a:srgbClr val="FF0000"/>
                </a:solidFill>
              </a:rPr>
              <a:t>.</a:t>
            </a:r>
          </a:p>
          <a:p>
            <a:pPr marL="0" indent="0">
              <a:buNone/>
            </a:pPr>
            <a:r>
              <a:rPr lang="de-DE" sz="1600" i="1" dirty="0" smtClean="0">
                <a:solidFill>
                  <a:srgbClr val="FF0000"/>
                </a:solidFill>
              </a:rPr>
              <a:t>(</a:t>
            </a:r>
            <a:r>
              <a:rPr lang="de-DE" sz="1600" dirty="0" smtClean="0">
                <a:solidFill>
                  <a:srgbClr val="FF0000"/>
                </a:solidFill>
              </a:rPr>
              <a:t>Johann August </a:t>
            </a:r>
            <a:r>
              <a:rPr lang="de-DE" sz="1600" dirty="0" err="1" smtClean="0">
                <a:solidFill>
                  <a:srgbClr val="FF0000"/>
                </a:solidFill>
              </a:rPr>
              <a:t>Ernesti</a:t>
            </a:r>
            <a:r>
              <a:rPr lang="de-DE" sz="1600" i="1" dirty="0" smtClean="0">
                <a:solidFill>
                  <a:srgbClr val="FF0000"/>
                </a:solidFill>
              </a:rPr>
              <a:t>, De </a:t>
            </a:r>
            <a:r>
              <a:rPr lang="de-DE" sz="1600" i="1" dirty="0" err="1" smtClean="0">
                <a:solidFill>
                  <a:srgbClr val="FF0000"/>
                </a:solidFill>
              </a:rPr>
              <a:t>philosophia</a:t>
            </a:r>
            <a:r>
              <a:rPr lang="de-DE" sz="1600" i="1" dirty="0" smtClean="0">
                <a:solidFill>
                  <a:srgbClr val="FF0000"/>
                </a:solidFill>
              </a:rPr>
              <a:t> </a:t>
            </a:r>
            <a:r>
              <a:rPr lang="de-DE" sz="1600" i="1" dirty="0" err="1" smtClean="0">
                <a:solidFill>
                  <a:srgbClr val="FF0000"/>
                </a:solidFill>
              </a:rPr>
              <a:t>populari</a:t>
            </a:r>
            <a:r>
              <a:rPr lang="de-DE" sz="1600" i="1" dirty="0" smtClean="0">
                <a:solidFill>
                  <a:srgbClr val="FF0000"/>
                </a:solidFill>
              </a:rPr>
              <a:t>)</a:t>
            </a:r>
            <a:endParaRPr lang="de-DE" sz="1600" i="1" dirty="0">
              <a:solidFill>
                <a:srgbClr val="FF0000"/>
              </a:solidFill>
            </a:endParaRPr>
          </a:p>
          <a:p>
            <a:pPr marL="0" indent="0">
              <a:buNone/>
            </a:pPr>
            <a:endParaRPr lang="de-DE" sz="1600" i="1" dirty="0"/>
          </a:p>
          <a:p>
            <a:pPr marL="0" indent="0">
              <a:buNone/>
            </a:pPr>
            <a:endParaRPr lang="de-DE" sz="1800" dirty="0" smtClean="0"/>
          </a:p>
          <a:p>
            <a:pPr marL="0" indent="0">
              <a:buNone/>
            </a:pPr>
            <a:endParaRPr lang="de-DE" sz="1800" dirty="0"/>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2696" y="2041327"/>
            <a:ext cx="3132795" cy="2721544"/>
          </a:xfrm>
          <a:prstGeom prst="rect">
            <a:avLst/>
          </a:prstGeom>
        </p:spPr>
      </p:pic>
      <p:sp>
        <p:nvSpPr>
          <p:cNvPr id="4" name="Textfeld 3"/>
          <p:cNvSpPr txBox="1"/>
          <p:nvPr/>
        </p:nvSpPr>
        <p:spPr>
          <a:xfrm>
            <a:off x="7042067" y="5147953"/>
            <a:ext cx="3562598" cy="1323439"/>
          </a:xfrm>
          <a:prstGeom prst="rect">
            <a:avLst/>
          </a:prstGeom>
          <a:noFill/>
        </p:spPr>
        <p:txBody>
          <a:bodyPr wrap="square" rtlCol="0">
            <a:spAutoFit/>
          </a:bodyPr>
          <a:lstStyle/>
          <a:p>
            <a:pPr hangingPunct="0"/>
            <a:r>
              <a:rPr lang="de-DE" sz="1600" dirty="0" smtClean="0">
                <a:solidFill>
                  <a:srgbClr val="FF0000"/>
                </a:solidFill>
              </a:rPr>
              <a:t>Wie schwer ist es nicht, </a:t>
            </a:r>
            <a:r>
              <a:rPr lang="de-DE" sz="1600" dirty="0">
                <a:solidFill>
                  <a:srgbClr val="FF0000"/>
                </a:solidFill>
              </a:rPr>
              <a:t>ein Philosoph für die </a:t>
            </a:r>
            <a:r>
              <a:rPr lang="de-DE" sz="1600" dirty="0" smtClean="0">
                <a:solidFill>
                  <a:srgbClr val="FF0000"/>
                </a:solidFill>
              </a:rPr>
              <a:t>Menschen </a:t>
            </a:r>
            <a:r>
              <a:rPr lang="de-DE" sz="1600" dirty="0">
                <a:solidFill>
                  <a:srgbClr val="FF0000"/>
                </a:solidFill>
              </a:rPr>
              <a:t>zu sein, und wie </a:t>
            </a:r>
            <a:r>
              <a:rPr lang="de-DE" sz="1600" dirty="0" smtClean="0">
                <a:solidFill>
                  <a:srgbClr val="FF0000"/>
                </a:solidFill>
              </a:rPr>
              <a:t>leicht, ein Philosoph </a:t>
            </a:r>
            <a:r>
              <a:rPr lang="de-DE" sz="1600" dirty="0">
                <a:solidFill>
                  <a:srgbClr val="FF0000"/>
                </a:solidFill>
              </a:rPr>
              <a:t>für die Welt zu sein. </a:t>
            </a:r>
            <a:endParaRPr lang="de-DE" sz="1600" dirty="0" smtClean="0">
              <a:solidFill>
                <a:srgbClr val="FF0000"/>
              </a:solidFill>
            </a:endParaRPr>
          </a:p>
          <a:p>
            <a:pPr hangingPunct="0"/>
            <a:r>
              <a:rPr lang="de-DE" sz="1600" dirty="0" smtClean="0">
                <a:solidFill>
                  <a:srgbClr val="FF0000"/>
                </a:solidFill>
              </a:rPr>
              <a:t>(Christian Hirschfeld</a:t>
            </a:r>
            <a:r>
              <a:rPr lang="de-DE" sz="1600" i="1" dirty="0" smtClean="0">
                <a:solidFill>
                  <a:srgbClr val="FF0000"/>
                </a:solidFill>
              </a:rPr>
              <a:t>, Vom guten Geschmack in der Philosophie</a:t>
            </a:r>
            <a:r>
              <a:rPr lang="de-DE" sz="1600" dirty="0" smtClean="0">
                <a:solidFill>
                  <a:srgbClr val="FF0000"/>
                </a:solidFill>
              </a:rPr>
              <a:t>)</a:t>
            </a:r>
            <a:endParaRPr lang="de-DE" sz="1600" dirty="0">
              <a:solidFill>
                <a:srgbClr val="FF0000"/>
              </a:solidFill>
            </a:endParaRPr>
          </a:p>
        </p:txBody>
      </p:sp>
    </p:spTree>
    <p:extLst>
      <p:ext uri="{BB962C8B-B14F-4D97-AF65-F5344CB8AC3E}">
        <p14:creationId xmlns:p14="http://schemas.microsoft.com/office/powerpoint/2010/main" val="36254349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274638"/>
            <a:ext cx="10515600" cy="972271"/>
          </a:xfrm>
        </p:spPr>
        <p:txBody>
          <a:bodyPr>
            <a:normAutofit/>
          </a:bodyPr>
          <a:lstStyle/>
          <a:p>
            <a:pPr algn="ctr"/>
            <a:r>
              <a:rPr lang="de-DE" sz="2400" b="1" dirty="0" smtClean="0"/>
              <a:t>Kriterienkatalog zur Bestimmung des Grades von </a:t>
            </a:r>
            <a:r>
              <a:rPr lang="de-DE" sz="2400" b="1" dirty="0" err="1" smtClean="0"/>
              <a:t>Popular</a:t>
            </a:r>
            <a:r>
              <a:rPr lang="de-DE" sz="2400" b="1" dirty="0" smtClean="0"/>
              <a:t>-/Schulphilosophie</a:t>
            </a:r>
            <a:endParaRPr lang="de-DE" sz="2400" b="1" dirty="0"/>
          </a:p>
        </p:txBody>
      </p:sp>
      <p:sp>
        <p:nvSpPr>
          <p:cNvPr id="3" name="Inhaltsplatzhalter 2"/>
          <p:cNvSpPr>
            <a:spLocks noGrp="1"/>
          </p:cNvSpPr>
          <p:nvPr>
            <p:ph idx="1"/>
          </p:nvPr>
        </p:nvSpPr>
        <p:spPr>
          <a:xfrm>
            <a:off x="4416163" y="1246909"/>
            <a:ext cx="2670958" cy="2113788"/>
          </a:xfrm>
        </p:spPr>
        <p:txBody>
          <a:bodyPr>
            <a:normAutofit/>
          </a:bodyPr>
          <a:lstStyle/>
          <a:p>
            <a:r>
              <a:rPr lang="de-DE" sz="1800" dirty="0" smtClean="0"/>
              <a:t>Gegenstandsbereich</a:t>
            </a:r>
          </a:p>
          <a:p>
            <a:r>
              <a:rPr lang="de-DE" sz="1800" dirty="0" smtClean="0"/>
              <a:t>Methode/n</a:t>
            </a:r>
          </a:p>
          <a:p>
            <a:r>
              <a:rPr lang="de-DE" sz="1800" dirty="0" smtClean="0"/>
              <a:t>Darstellungsform/en</a:t>
            </a:r>
          </a:p>
          <a:p>
            <a:r>
              <a:rPr lang="de-DE" sz="1800" dirty="0" smtClean="0"/>
              <a:t>Akteure</a:t>
            </a:r>
          </a:p>
          <a:p>
            <a:r>
              <a:rPr lang="de-DE" sz="1800" dirty="0" smtClean="0"/>
              <a:t>Publikum</a:t>
            </a:r>
          </a:p>
          <a:p>
            <a:r>
              <a:rPr lang="de-DE" sz="1800" dirty="0" smtClean="0"/>
              <a:t>Kontext</a:t>
            </a:r>
          </a:p>
          <a:p>
            <a:endParaRPr lang="de-DE" sz="1800" dirty="0"/>
          </a:p>
          <a:p>
            <a:endParaRPr lang="de-DE" sz="1800"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7949" y="3321111"/>
            <a:ext cx="4528138" cy="2966874"/>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724" y="3479469"/>
            <a:ext cx="3833439" cy="2731325"/>
          </a:xfrm>
          <a:prstGeom prst="rect">
            <a:avLst/>
          </a:prstGeom>
        </p:spPr>
      </p:pic>
    </p:spTree>
    <p:extLst>
      <p:ext uri="{BB962C8B-B14F-4D97-AF65-F5344CB8AC3E}">
        <p14:creationId xmlns:p14="http://schemas.microsoft.com/office/powerpoint/2010/main" val="3166727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pPr algn="ctr"/>
            <a:r>
              <a:rPr lang="de-DE" sz="2400" b="1" dirty="0" smtClean="0"/>
              <a:t>Wie ist Popularphilosophie möglich? </a:t>
            </a:r>
            <a:r>
              <a:rPr lang="de-DE" sz="2400" b="1" dirty="0"/>
              <a:t> </a:t>
            </a:r>
            <a:r>
              <a:rPr lang="de-DE" sz="2400" b="1" dirty="0" smtClean="0"/>
              <a:t/>
            </a:r>
            <a:br>
              <a:rPr lang="de-DE" sz="2400" b="1" dirty="0" smtClean="0"/>
            </a:br>
            <a:r>
              <a:rPr lang="de-DE" sz="2400" b="1" dirty="0" smtClean="0"/>
              <a:t>zu </a:t>
            </a:r>
            <a:r>
              <a:rPr lang="de-DE" sz="2400" b="1" dirty="0" err="1" smtClean="0"/>
              <a:t>Garves</a:t>
            </a:r>
            <a:r>
              <a:rPr lang="de-DE" sz="2400" b="1" dirty="0" smtClean="0"/>
              <a:t> Konzept einer populären Philosophie</a:t>
            </a:r>
            <a:endParaRPr lang="de-DE" sz="2400" b="1" dirty="0"/>
          </a:p>
        </p:txBody>
      </p:sp>
      <p:sp>
        <p:nvSpPr>
          <p:cNvPr id="5" name="Inhaltsplatzhalter 4"/>
          <p:cNvSpPr>
            <a:spLocks noGrp="1"/>
          </p:cNvSpPr>
          <p:nvPr>
            <p:ph idx="1"/>
          </p:nvPr>
        </p:nvSpPr>
        <p:spPr>
          <a:xfrm>
            <a:off x="1430977" y="1476478"/>
            <a:ext cx="9274628" cy="5096514"/>
          </a:xfrm>
        </p:spPr>
        <p:txBody>
          <a:bodyPr>
            <a:normAutofit/>
          </a:bodyPr>
          <a:lstStyle/>
          <a:p>
            <a:pPr algn="ctr"/>
            <a:r>
              <a:rPr lang="de-DE" sz="1800" i="1" dirty="0" smtClean="0"/>
              <a:t>Lob der Wissenschaften </a:t>
            </a:r>
            <a:r>
              <a:rPr lang="de-DE" sz="1800" dirty="0" smtClean="0"/>
              <a:t>(1790)</a:t>
            </a:r>
          </a:p>
          <a:p>
            <a:pPr algn="ctr"/>
            <a:r>
              <a:rPr lang="de-DE" sz="1800" i="1" dirty="0" smtClean="0"/>
              <a:t>Einige Beobachtungen über die Kunst zu denken </a:t>
            </a:r>
            <a:r>
              <a:rPr lang="de-DE" sz="1800" dirty="0" smtClean="0"/>
              <a:t>(1796)</a:t>
            </a:r>
          </a:p>
          <a:p>
            <a:pPr algn="ctr"/>
            <a:r>
              <a:rPr lang="de-DE" sz="1800" i="1" dirty="0" smtClean="0"/>
              <a:t>Von der Popularität des Vortrages </a:t>
            </a:r>
            <a:r>
              <a:rPr lang="de-DE" sz="1800" dirty="0" smtClean="0"/>
              <a:t>(1793)</a:t>
            </a:r>
          </a:p>
          <a:p>
            <a:pPr marL="0" indent="0" algn="ctr">
              <a:buNone/>
            </a:pPr>
            <a:r>
              <a:rPr lang="de-DE" sz="1800" smtClean="0"/>
              <a:t>______________________________________________________________________________</a:t>
            </a:r>
            <a:endParaRPr lang="de-DE" sz="1800" dirty="0" smtClean="0"/>
          </a:p>
          <a:p>
            <a:pPr marL="0" indent="0">
              <a:buNone/>
            </a:pPr>
            <a:endParaRPr lang="de-DE" sz="1600" dirty="0" smtClean="0">
              <a:solidFill>
                <a:srgbClr val="FF0000"/>
              </a:solidFill>
            </a:endParaRPr>
          </a:p>
          <a:p>
            <a:pPr marL="0" indent="0">
              <a:buNone/>
            </a:pPr>
            <a:r>
              <a:rPr lang="de-DE" sz="1600" dirty="0" smtClean="0">
                <a:solidFill>
                  <a:srgbClr val="FF0000"/>
                </a:solidFill>
              </a:rPr>
              <a:t>„Ich </a:t>
            </a:r>
            <a:r>
              <a:rPr lang="de-DE" sz="1600" dirty="0">
                <a:solidFill>
                  <a:srgbClr val="FF0000"/>
                </a:solidFill>
              </a:rPr>
              <a:t>brauche nur die Namen Moses Mendelsohn und </a:t>
            </a:r>
            <a:r>
              <a:rPr lang="de-DE" sz="1600" dirty="0" err="1">
                <a:solidFill>
                  <a:srgbClr val="FF0000"/>
                </a:solidFill>
              </a:rPr>
              <a:t>Garve</a:t>
            </a:r>
            <a:r>
              <a:rPr lang="de-DE" sz="1600" dirty="0">
                <a:solidFill>
                  <a:srgbClr val="FF0000"/>
                </a:solidFill>
              </a:rPr>
              <a:t> zu nennen, um </a:t>
            </a:r>
            <a:r>
              <a:rPr lang="de-DE" sz="1600" dirty="0" err="1">
                <a:solidFill>
                  <a:srgbClr val="FF0000"/>
                </a:solidFill>
              </a:rPr>
              <a:t>Beyspiele</a:t>
            </a:r>
            <a:r>
              <a:rPr lang="de-DE" sz="1600" dirty="0">
                <a:solidFill>
                  <a:srgbClr val="FF0000"/>
                </a:solidFill>
              </a:rPr>
              <a:t> von Männern anzuführen, die uns gezeigt haben, </a:t>
            </a:r>
            <a:r>
              <a:rPr lang="de-DE" sz="1600" dirty="0" err="1">
                <a:solidFill>
                  <a:srgbClr val="FF0000"/>
                </a:solidFill>
              </a:rPr>
              <a:t>daß</a:t>
            </a:r>
            <a:r>
              <a:rPr lang="de-DE" sz="1600" dirty="0">
                <a:solidFill>
                  <a:srgbClr val="FF0000"/>
                </a:solidFill>
              </a:rPr>
              <a:t> sich sowohl </a:t>
            </a:r>
            <a:r>
              <a:rPr lang="de-DE" sz="1600" dirty="0" err="1">
                <a:solidFill>
                  <a:srgbClr val="FF0000"/>
                </a:solidFill>
              </a:rPr>
              <a:t>speculative</a:t>
            </a:r>
            <a:r>
              <a:rPr lang="de-DE" sz="1600" dirty="0">
                <a:solidFill>
                  <a:srgbClr val="FF0000"/>
                </a:solidFill>
              </a:rPr>
              <a:t>, als </a:t>
            </a:r>
            <a:r>
              <a:rPr lang="de-DE" sz="1600" dirty="0" err="1">
                <a:solidFill>
                  <a:srgbClr val="FF0000"/>
                </a:solidFill>
              </a:rPr>
              <a:t>practische</a:t>
            </a:r>
            <a:r>
              <a:rPr lang="de-DE" sz="1600" dirty="0">
                <a:solidFill>
                  <a:srgbClr val="FF0000"/>
                </a:solidFill>
              </a:rPr>
              <a:t> Sätze der Vernunftweisheit so vortragen lassen, </a:t>
            </a:r>
            <a:r>
              <a:rPr lang="de-DE" sz="1600" dirty="0" err="1">
                <a:solidFill>
                  <a:srgbClr val="FF0000"/>
                </a:solidFill>
              </a:rPr>
              <a:t>daß</a:t>
            </a:r>
            <a:r>
              <a:rPr lang="de-DE" sz="1600" dirty="0">
                <a:solidFill>
                  <a:srgbClr val="FF0000"/>
                </a:solidFill>
              </a:rPr>
              <a:t> sie wenigstens solchen Personen, die sich gewöhnt haben, ihre Aufmerksamkeit auf ernsthafte Gegenstände zu heften, verständlich und annehmlich werden. Sie haben uns gezeigt, </a:t>
            </a:r>
            <a:r>
              <a:rPr lang="de-DE" sz="1600" dirty="0" err="1">
                <a:solidFill>
                  <a:srgbClr val="FF0000"/>
                </a:solidFill>
              </a:rPr>
              <a:t>daß</a:t>
            </a:r>
            <a:r>
              <a:rPr lang="de-DE" sz="1600" dirty="0">
                <a:solidFill>
                  <a:srgbClr val="FF0000"/>
                </a:solidFill>
              </a:rPr>
              <a:t> man Gründlichkeit mit Deutlichkeit und </a:t>
            </a:r>
            <a:r>
              <a:rPr lang="de-DE" sz="1600" dirty="0" err="1">
                <a:solidFill>
                  <a:srgbClr val="FF0000"/>
                </a:solidFill>
              </a:rPr>
              <a:t>Anmuth</a:t>
            </a:r>
            <a:r>
              <a:rPr lang="de-DE" sz="1600" dirty="0">
                <a:solidFill>
                  <a:srgbClr val="FF0000"/>
                </a:solidFill>
              </a:rPr>
              <a:t> vereinigen könne – nicht mit der </a:t>
            </a:r>
            <a:r>
              <a:rPr lang="de-DE" sz="1600" dirty="0" err="1">
                <a:solidFill>
                  <a:srgbClr val="FF0000"/>
                </a:solidFill>
              </a:rPr>
              <a:t>Anmuth</a:t>
            </a:r>
            <a:r>
              <a:rPr lang="de-DE" sz="1600" dirty="0">
                <a:solidFill>
                  <a:srgbClr val="FF0000"/>
                </a:solidFill>
              </a:rPr>
              <a:t> der Poesie oder der Rednerkünste, und der so genannten </a:t>
            </a:r>
            <a:r>
              <a:rPr lang="de-DE" sz="1600" dirty="0" err="1">
                <a:solidFill>
                  <a:srgbClr val="FF0000"/>
                </a:solidFill>
              </a:rPr>
              <a:t>Schönschreiberey</a:t>
            </a:r>
            <a:r>
              <a:rPr lang="de-DE" sz="1600" dirty="0">
                <a:solidFill>
                  <a:srgbClr val="FF0000"/>
                </a:solidFill>
              </a:rPr>
              <a:t>, welche die Einbildung und das Gefühl auf Kosten der Vernunft bestechen; sondern mit der </a:t>
            </a:r>
            <a:r>
              <a:rPr lang="de-DE" sz="1600" dirty="0" err="1">
                <a:solidFill>
                  <a:srgbClr val="FF0000"/>
                </a:solidFill>
              </a:rPr>
              <a:t>Anmuth</a:t>
            </a:r>
            <a:r>
              <a:rPr lang="de-DE" sz="1600" dirty="0">
                <a:solidFill>
                  <a:srgbClr val="FF0000"/>
                </a:solidFill>
              </a:rPr>
              <a:t>, die Klarheit und Würde erzeugen. Auf diesem Wege hätten wir fortarbeiten sollen, um von dem, was allen Classen von Menschen wichtig ist, auch unter alle Classen von Menschen wenigstens so helle Begriffe zu verbreiten, als zu Befriedigung einer </a:t>
            </a:r>
            <a:r>
              <a:rPr lang="de-DE" sz="1600" dirty="0" err="1">
                <a:solidFill>
                  <a:srgbClr val="FF0000"/>
                </a:solidFill>
              </a:rPr>
              <a:t>lobenswerthen</a:t>
            </a:r>
            <a:r>
              <a:rPr lang="de-DE" sz="1600" dirty="0">
                <a:solidFill>
                  <a:srgbClr val="FF0000"/>
                </a:solidFill>
              </a:rPr>
              <a:t> </a:t>
            </a:r>
            <a:r>
              <a:rPr lang="de-DE" sz="1600" dirty="0" err="1">
                <a:solidFill>
                  <a:srgbClr val="FF0000"/>
                </a:solidFill>
              </a:rPr>
              <a:t>Wißbegierde</a:t>
            </a:r>
            <a:r>
              <a:rPr lang="de-DE" sz="1600" dirty="0">
                <a:solidFill>
                  <a:srgbClr val="FF0000"/>
                </a:solidFill>
              </a:rPr>
              <a:t> und zu Beruhigung ihrer Herzen nützlich </a:t>
            </a:r>
            <a:r>
              <a:rPr lang="de-DE" sz="1600" dirty="0" err="1">
                <a:solidFill>
                  <a:srgbClr val="FF0000"/>
                </a:solidFill>
              </a:rPr>
              <a:t>seyn</a:t>
            </a:r>
            <a:r>
              <a:rPr lang="de-DE" sz="1600" dirty="0">
                <a:solidFill>
                  <a:srgbClr val="FF0000"/>
                </a:solidFill>
              </a:rPr>
              <a:t> </a:t>
            </a:r>
            <a:r>
              <a:rPr lang="de-DE" sz="1600" dirty="0" smtClean="0">
                <a:solidFill>
                  <a:srgbClr val="FF0000"/>
                </a:solidFill>
              </a:rPr>
              <a:t>kann.“</a:t>
            </a:r>
          </a:p>
          <a:p>
            <a:pPr marL="0" indent="0">
              <a:buNone/>
            </a:pPr>
            <a:r>
              <a:rPr lang="de-DE" sz="1600" i="1" dirty="0" smtClean="0">
                <a:solidFill>
                  <a:srgbClr val="FF0000"/>
                </a:solidFill>
              </a:rPr>
              <a:t>Adolph Freiherr von Knigge, Über Eigennutz und Undank</a:t>
            </a:r>
          </a:p>
          <a:p>
            <a:pPr marL="0" indent="0">
              <a:buNone/>
            </a:pPr>
            <a:endParaRPr lang="de-DE" sz="1600" dirty="0" smtClean="0">
              <a:solidFill>
                <a:srgbClr val="FF0000"/>
              </a:solidFill>
            </a:endParaRPr>
          </a:p>
          <a:p>
            <a:pPr marL="0" indent="0">
              <a:buNone/>
            </a:pPr>
            <a:endParaRPr lang="de-DE" sz="1800" dirty="0">
              <a:solidFill>
                <a:srgbClr val="FF0000"/>
              </a:solidFill>
            </a:endParaRPr>
          </a:p>
          <a:p>
            <a:endParaRPr lang="de-DE" sz="1800" dirty="0"/>
          </a:p>
          <a:p>
            <a:endParaRPr lang="de-DE" sz="1800" dirty="0"/>
          </a:p>
        </p:txBody>
      </p:sp>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93563" y="59862"/>
            <a:ext cx="1132056" cy="1628466"/>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381" y="59862"/>
            <a:ext cx="1116582" cy="1650669"/>
          </a:xfrm>
          <a:prstGeom prst="rect">
            <a:avLst/>
          </a:prstGeom>
        </p:spPr>
      </p:pic>
    </p:spTree>
    <p:extLst>
      <p:ext uri="{BB962C8B-B14F-4D97-AF65-F5344CB8AC3E}">
        <p14:creationId xmlns:p14="http://schemas.microsoft.com/office/powerpoint/2010/main" val="5728375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274638"/>
            <a:ext cx="10515600" cy="811954"/>
          </a:xfrm>
        </p:spPr>
        <p:txBody>
          <a:bodyPr>
            <a:normAutofit/>
          </a:bodyPr>
          <a:lstStyle/>
          <a:p>
            <a:pPr algn="ctr"/>
            <a:r>
              <a:rPr lang="de-DE" sz="2400" b="1" dirty="0" err="1" smtClean="0"/>
              <a:t>Garve</a:t>
            </a:r>
            <a:r>
              <a:rPr lang="de-DE" sz="2400" b="1" dirty="0" smtClean="0"/>
              <a:t>, </a:t>
            </a:r>
            <a:r>
              <a:rPr lang="de-DE" sz="2400" b="1" i="1" dirty="0" smtClean="0"/>
              <a:t>Lob der Wissenschaften </a:t>
            </a:r>
            <a:r>
              <a:rPr lang="de-DE" sz="2400" b="1" dirty="0" smtClean="0"/>
              <a:t>(1790)</a:t>
            </a:r>
            <a:endParaRPr lang="de-DE" sz="2400" b="1" dirty="0"/>
          </a:p>
        </p:txBody>
      </p:sp>
      <p:sp>
        <p:nvSpPr>
          <p:cNvPr id="3" name="Inhaltsplatzhalter 2"/>
          <p:cNvSpPr>
            <a:spLocks noGrp="1"/>
          </p:cNvSpPr>
          <p:nvPr>
            <p:ph sz="half" idx="1"/>
          </p:nvPr>
        </p:nvSpPr>
        <p:spPr>
          <a:xfrm>
            <a:off x="707572" y="1086592"/>
            <a:ext cx="4921332" cy="5369646"/>
          </a:xfrm>
        </p:spPr>
        <p:txBody>
          <a:bodyPr>
            <a:normAutofit/>
          </a:bodyPr>
          <a:lstStyle/>
          <a:p>
            <a:pPr marL="0" indent="0">
              <a:buNone/>
            </a:pPr>
            <a:r>
              <a:rPr lang="de-DE" sz="1800" dirty="0"/>
              <a:t>Aber die tiefsinnigsten Philosophen unsers Jahrhunderts haben doch keine bessere Antwort für sie bereit, oder können wenigstens durch ihre Beweise keine stärkere Überzeugung bewirken, als die gutgesinnten und denkenden Menschen vor tausend Jahren auch hatten. (298</a:t>
            </a:r>
            <a:r>
              <a:rPr lang="de-DE" sz="1800" dirty="0" smtClean="0"/>
              <a:t>)</a:t>
            </a:r>
          </a:p>
          <a:p>
            <a:pPr marL="0" indent="0">
              <a:buNone/>
            </a:pPr>
            <a:endParaRPr lang="de-DE" sz="1800" dirty="0" smtClean="0"/>
          </a:p>
          <a:p>
            <a:pPr marL="0" indent="0">
              <a:buNone/>
            </a:pPr>
            <a:r>
              <a:rPr lang="de-DE" sz="1800" dirty="0" smtClean="0"/>
              <a:t>Die </a:t>
            </a:r>
            <a:r>
              <a:rPr lang="de-DE" sz="1800" dirty="0"/>
              <a:t>bloße </a:t>
            </a:r>
            <a:r>
              <a:rPr lang="de-DE" sz="1800" i="1" dirty="0"/>
              <a:t>Wahrscheinlichkeit</a:t>
            </a:r>
            <a:r>
              <a:rPr lang="de-DE" sz="1800" dirty="0"/>
              <a:t> eines uralten und längst bekannten Grundsatzes der natürlichen Religion und Moral ist, wenn sie nach Abwägung aller Gründe und Gegengründe eingesehen wird, doch für den Menschen wichtiger – und trägt zur eigentlichen Aufklärung seines Verstandes, zur Veredlung seines Charakters, und zur Anwendung und Beglückung seines ganzen Lebens mehr bey, als die </a:t>
            </a:r>
            <a:r>
              <a:rPr lang="de-DE" sz="1800" i="1" dirty="0"/>
              <a:t>strenge </a:t>
            </a:r>
            <a:r>
              <a:rPr lang="de-DE" sz="1800" i="1" dirty="0" err="1"/>
              <a:t>Gewißheit</a:t>
            </a:r>
            <a:r>
              <a:rPr lang="de-DE" sz="1800" dirty="0"/>
              <a:t> aller geometrischen Sätze (299)</a:t>
            </a:r>
          </a:p>
          <a:p>
            <a:pPr marL="0" indent="0">
              <a:buNone/>
            </a:pPr>
            <a:endParaRPr lang="de-DE" sz="1800" dirty="0"/>
          </a:p>
          <a:p>
            <a:pPr marL="0" indent="0">
              <a:buNone/>
            </a:pPr>
            <a:endParaRPr lang="de-DE" sz="1800" dirty="0" smtClean="0"/>
          </a:p>
          <a:p>
            <a:pPr marL="0" indent="0">
              <a:buNone/>
            </a:pPr>
            <a:endParaRPr lang="de-DE" sz="1800" dirty="0"/>
          </a:p>
        </p:txBody>
      </p:sp>
      <p:sp>
        <p:nvSpPr>
          <p:cNvPr id="4" name="Inhaltsplatzhalter 3"/>
          <p:cNvSpPr>
            <a:spLocks noGrp="1"/>
          </p:cNvSpPr>
          <p:nvPr>
            <p:ph sz="half" idx="2"/>
          </p:nvPr>
        </p:nvSpPr>
        <p:spPr>
          <a:xfrm>
            <a:off x="5900552" y="1086592"/>
            <a:ext cx="5181600" cy="4414653"/>
          </a:xfrm>
        </p:spPr>
        <p:txBody>
          <a:bodyPr>
            <a:normAutofit/>
          </a:bodyPr>
          <a:lstStyle/>
          <a:p>
            <a:pPr marL="0" indent="0">
              <a:buNone/>
            </a:pPr>
            <a:r>
              <a:rPr lang="de-DE" sz="1800" dirty="0"/>
              <a:t>Die Philosophie hingegen erhält, wenn sie von rechter Art ist, den Menschen in der beständigen Gewohnheit, auf </a:t>
            </a:r>
            <a:r>
              <a:rPr lang="de-DE" sz="1800" i="1" dirty="0"/>
              <a:t>alle</a:t>
            </a:r>
            <a:r>
              <a:rPr lang="de-DE" sz="1800" dirty="0"/>
              <a:t> Verhältnisse der Dinge zugleich zu sehn, und besonders ihre moralischen zum Maßstabe der übrigen zu machen. (309</a:t>
            </a:r>
            <a:r>
              <a:rPr lang="de-DE" sz="1800" dirty="0" smtClean="0"/>
              <a:t>)</a:t>
            </a:r>
          </a:p>
          <a:p>
            <a:pPr marL="0" indent="0">
              <a:buNone/>
            </a:pPr>
            <a:r>
              <a:rPr lang="de-DE" sz="1800" dirty="0" smtClean="0"/>
              <a:t>___________________________________________</a:t>
            </a:r>
            <a:endParaRPr lang="de-DE" sz="1800" dirty="0"/>
          </a:p>
          <a:p>
            <a:pPr marL="0" indent="0">
              <a:buNone/>
            </a:pPr>
            <a:endParaRPr lang="de-DE" sz="1800" dirty="0"/>
          </a:p>
        </p:txBody>
      </p:sp>
      <p:sp>
        <p:nvSpPr>
          <p:cNvPr id="5" name="Textfeld 4"/>
          <p:cNvSpPr txBox="1"/>
          <p:nvPr/>
        </p:nvSpPr>
        <p:spPr>
          <a:xfrm>
            <a:off x="5900551" y="3117273"/>
            <a:ext cx="5725391" cy="3293209"/>
          </a:xfrm>
          <a:prstGeom prst="rect">
            <a:avLst/>
          </a:prstGeom>
          <a:noFill/>
        </p:spPr>
        <p:txBody>
          <a:bodyPr wrap="square" rtlCol="0">
            <a:spAutoFit/>
          </a:bodyPr>
          <a:lstStyle/>
          <a:p>
            <a:pPr hangingPunct="0"/>
            <a:r>
              <a:rPr lang="de-DE" sz="1600" dirty="0">
                <a:solidFill>
                  <a:srgbClr val="FF0000"/>
                </a:solidFill>
              </a:rPr>
              <a:t>Die Natur scheint daher ein gemischtes Leben als das dem Menschen angemessenste zu bezeichnen; sie warnt ihn, sich keiner dieser Neigungen zu sehr hinzugeben und dadurch die Fähigkeit für andere Beschäftigungen und Vergnügen </a:t>
            </a:r>
            <a:r>
              <a:rPr lang="de-DE" sz="1600" dirty="0" err="1">
                <a:solidFill>
                  <a:srgbClr val="FF0000"/>
                </a:solidFill>
              </a:rPr>
              <a:t>einzubüssen</a:t>
            </a:r>
            <a:r>
              <a:rPr lang="de-DE" sz="1600" dirty="0">
                <a:solidFill>
                  <a:srgbClr val="FF0000"/>
                </a:solidFill>
              </a:rPr>
              <a:t>. »Folge deinem Trieb nach Wissen,« spricht sie, »aber dein Wissen bleibe menschlich und in Verbindung mit dem Leben und dem Handeln; ich verbiete nutzlose Gedanken und grüblerische Untersuchungen; ihre Strafe sei das trübsinnige Grübeln, zu dem sie dich führen, die endlose Ungewissheit, in die sie dich verwickeln, und die Kälte, mit der deine angeblichen Entdeckungen bei deren Mittheilung aufgenommen werden. Sei ein Philosoph, aber bleibe mitten in all deiner Philosophie ein Mensch.« </a:t>
            </a:r>
            <a:endParaRPr lang="de-DE" sz="1600" dirty="0" smtClean="0">
              <a:solidFill>
                <a:srgbClr val="FF0000"/>
              </a:solidFill>
            </a:endParaRPr>
          </a:p>
          <a:p>
            <a:pPr hangingPunct="0"/>
            <a:r>
              <a:rPr lang="de-DE" sz="1600" i="1" dirty="0" smtClean="0">
                <a:solidFill>
                  <a:srgbClr val="FF0000"/>
                </a:solidFill>
              </a:rPr>
              <a:t>(</a:t>
            </a:r>
            <a:r>
              <a:rPr lang="de-DE" sz="1600" dirty="0" smtClean="0">
                <a:solidFill>
                  <a:srgbClr val="FF0000"/>
                </a:solidFill>
              </a:rPr>
              <a:t>David Hume</a:t>
            </a:r>
            <a:r>
              <a:rPr lang="de-DE" sz="1600" i="1" dirty="0">
                <a:solidFill>
                  <a:srgbClr val="FF0000"/>
                </a:solidFill>
              </a:rPr>
              <a:t>, </a:t>
            </a:r>
            <a:r>
              <a:rPr lang="de-DE" sz="1600" i="1" dirty="0" smtClean="0">
                <a:solidFill>
                  <a:srgbClr val="FF0000"/>
                </a:solidFill>
              </a:rPr>
              <a:t>Untersuchung über den menschlichen Verstand</a:t>
            </a:r>
            <a:r>
              <a:rPr lang="de-DE" sz="1600" dirty="0" smtClean="0">
                <a:solidFill>
                  <a:srgbClr val="FF0000"/>
                </a:solidFill>
              </a:rPr>
              <a:t>)</a:t>
            </a:r>
            <a:endParaRPr lang="de-DE" sz="1600" dirty="0">
              <a:solidFill>
                <a:srgbClr val="FF0000"/>
              </a:solidFill>
            </a:endParaRPr>
          </a:p>
        </p:txBody>
      </p:sp>
    </p:spTree>
    <p:extLst>
      <p:ext uri="{BB962C8B-B14F-4D97-AF65-F5344CB8AC3E}">
        <p14:creationId xmlns:p14="http://schemas.microsoft.com/office/powerpoint/2010/main" val="14534244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274638"/>
            <a:ext cx="10515600" cy="889144"/>
          </a:xfrm>
        </p:spPr>
        <p:txBody>
          <a:bodyPr>
            <a:normAutofit/>
          </a:bodyPr>
          <a:lstStyle/>
          <a:p>
            <a:pPr algn="ctr"/>
            <a:r>
              <a:rPr lang="de-DE" sz="2400" b="1" dirty="0" err="1" smtClean="0"/>
              <a:t>Garve</a:t>
            </a:r>
            <a:r>
              <a:rPr lang="de-DE" sz="2400" b="1" dirty="0" smtClean="0"/>
              <a:t>, </a:t>
            </a:r>
            <a:r>
              <a:rPr lang="de-DE" sz="2400" b="1" i="1" dirty="0" smtClean="0"/>
              <a:t>Einige Beobachtungen über die Kunst zu denken</a:t>
            </a:r>
            <a:r>
              <a:rPr lang="de-DE" sz="2400" b="1" dirty="0" smtClean="0"/>
              <a:t> (1796)</a:t>
            </a:r>
            <a:endParaRPr lang="de-DE" sz="2400" b="1" dirty="0"/>
          </a:p>
        </p:txBody>
      </p:sp>
      <p:sp>
        <p:nvSpPr>
          <p:cNvPr id="3" name="Inhaltsplatzhalter 2"/>
          <p:cNvSpPr>
            <a:spLocks noGrp="1"/>
          </p:cNvSpPr>
          <p:nvPr>
            <p:ph sz="half" idx="1"/>
          </p:nvPr>
        </p:nvSpPr>
        <p:spPr>
          <a:xfrm>
            <a:off x="897575" y="1430976"/>
            <a:ext cx="10051473" cy="5177641"/>
          </a:xfrm>
        </p:spPr>
        <p:txBody>
          <a:bodyPr>
            <a:normAutofit/>
          </a:bodyPr>
          <a:lstStyle/>
          <a:p>
            <a:pPr marL="0" indent="0">
              <a:buNone/>
            </a:pPr>
            <a:r>
              <a:rPr lang="de-DE" sz="1800" dirty="0"/>
              <a:t>so muß doch die erste Grundarbeit der Meditation, ohne Zwang, ohne Rücksicht auf Kritik, ja selbst gewissermaßen auf eine regellose Art, geschehen. Zuweilen wenigstens muß sich der Philosoph, so wie der Dichter, seinem Genius, seinen Launen, dem Zufalle, den Eingebungen der Umstände und seiner Lage, in Absicht der von ihm aufzunehmenden Ideen, unumschränkt überlassen. (303)</a:t>
            </a:r>
          </a:p>
          <a:p>
            <a:pPr marL="0" indent="0">
              <a:buNone/>
            </a:pPr>
            <a:endParaRPr lang="de-DE" sz="1800" dirty="0" smtClean="0"/>
          </a:p>
          <a:p>
            <a:pPr marL="0" indent="0">
              <a:buNone/>
            </a:pPr>
            <a:r>
              <a:rPr lang="de-DE" sz="1800" dirty="0" err="1"/>
              <a:t>Überdieß</a:t>
            </a:r>
            <a:r>
              <a:rPr lang="de-DE" sz="1800" dirty="0"/>
              <a:t> hat alles, was sich leicht durch sinnliche </a:t>
            </a:r>
            <a:r>
              <a:rPr lang="de-DE" sz="1800" dirty="0" err="1"/>
              <a:t>Beyspiele</a:t>
            </a:r>
            <a:r>
              <a:rPr lang="de-DE" sz="1800" dirty="0"/>
              <a:t> bestätigen, oder sich leicht auf die wirklichen Dinge, und auf die mit uns lebenden Menschen und deren Handlungen und Werke, anwenden </a:t>
            </a:r>
            <a:r>
              <a:rPr lang="de-DE" sz="1800" dirty="0" err="1"/>
              <a:t>läßt</a:t>
            </a:r>
            <a:r>
              <a:rPr lang="de-DE" sz="1800" dirty="0"/>
              <a:t>, eine natürliche Popularität, welche den untersuchenden Weltweisen selbst an sich zieht. Alle </a:t>
            </a:r>
            <a:r>
              <a:rPr lang="de-DE" sz="1800" dirty="0" err="1"/>
              <a:t>abgezogne</a:t>
            </a:r>
            <a:r>
              <a:rPr lang="de-DE" sz="1800" dirty="0"/>
              <a:t> Ideen-Reihen hingegen, alle die, welche gleichsam, in einer großen Entfernung von der sinnlichen Welt, lange fortlaufen, und in keinem ihrer </a:t>
            </a:r>
            <a:r>
              <a:rPr lang="de-DE" sz="1800" dirty="0" err="1"/>
              <a:t>Puncte</a:t>
            </a:r>
            <a:r>
              <a:rPr lang="de-DE" sz="1800" dirty="0"/>
              <a:t> mit dem </a:t>
            </a:r>
            <a:r>
              <a:rPr lang="de-DE" sz="1800" i="1" dirty="0"/>
              <a:t>Angenehmen</a:t>
            </a:r>
            <a:r>
              <a:rPr lang="de-DE" sz="1800" dirty="0"/>
              <a:t>, oder dem </a:t>
            </a:r>
            <a:r>
              <a:rPr lang="de-DE" sz="1800" i="1" dirty="0"/>
              <a:t>Guten</a:t>
            </a:r>
            <a:r>
              <a:rPr lang="de-DE" sz="1800" dirty="0"/>
              <a:t>, den </a:t>
            </a:r>
            <a:r>
              <a:rPr lang="de-DE" sz="1800" dirty="0" err="1"/>
              <a:t>beyden</a:t>
            </a:r>
            <a:r>
              <a:rPr lang="de-DE" sz="1800" dirty="0"/>
              <a:t> Quellen alles Anziehenden, unmittelbar zusammenhängen, ermüden und scheinen trocken. (297</a:t>
            </a:r>
            <a:r>
              <a:rPr lang="de-DE" sz="1800" dirty="0" smtClean="0"/>
              <a:t>)</a:t>
            </a:r>
          </a:p>
          <a:p>
            <a:pPr marL="0" indent="0">
              <a:buNone/>
            </a:pPr>
            <a:endParaRPr lang="de-DE" sz="1800" dirty="0"/>
          </a:p>
          <a:p>
            <a:pPr marL="0" indent="0">
              <a:buNone/>
            </a:pPr>
            <a:endParaRPr lang="de-DE" sz="1800" dirty="0"/>
          </a:p>
        </p:txBody>
      </p:sp>
    </p:spTree>
    <p:extLst>
      <p:ext uri="{BB962C8B-B14F-4D97-AF65-F5344CB8AC3E}">
        <p14:creationId xmlns:p14="http://schemas.microsoft.com/office/powerpoint/2010/main" val="24588078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274638"/>
            <a:ext cx="10515600" cy="912894"/>
          </a:xfrm>
        </p:spPr>
        <p:txBody>
          <a:bodyPr>
            <a:normAutofit/>
          </a:bodyPr>
          <a:lstStyle/>
          <a:p>
            <a:pPr algn="ctr"/>
            <a:r>
              <a:rPr lang="de-DE" sz="2400" b="1" dirty="0" err="1"/>
              <a:t>Garve</a:t>
            </a:r>
            <a:r>
              <a:rPr lang="de-DE" sz="2400" b="1" dirty="0"/>
              <a:t>, </a:t>
            </a:r>
            <a:r>
              <a:rPr lang="de-DE" sz="2400" b="1" i="1" dirty="0"/>
              <a:t>Einige Beobachtungen über die Kunst zu denken</a:t>
            </a:r>
            <a:r>
              <a:rPr lang="de-DE" sz="2400" b="1" dirty="0"/>
              <a:t> (1796)</a:t>
            </a:r>
            <a:endParaRPr lang="de-DE" sz="2400" dirty="0"/>
          </a:p>
        </p:txBody>
      </p:sp>
      <p:sp>
        <p:nvSpPr>
          <p:cNvPr id="3" name="Inhaltsplatzhalter 2"/>
          <p:cNvSpPr>
            <a:spLocks noGrp="1"/>
          </p:cNvSpPr>
          <p:nvPr>
            <p:ph idx="1"/>
          </p:nvPr>
        </p:nvSpPr>
        <p:spPr>
          <a:xfrm>
            <a:off x="332510" y="1190501"/>
            <a:ext cx="5462649" cy="4972792"/>
          </a:xfrm>
        </p:spPr>
        <p:txBody>
          <a:bodyPr>
            <a:normAutofit/>
          </a:bodyPr>
          <a:lstStyle/>
          <a:p>
            <a:pPr marL="0" indent="0">
              <a:buNone/>
            </a:pPr>
            <a:r>
              <a:rPr lang="de-DE" sz="1800" dirty="0"/>
              <a:t>Es </a:t>
            </a:r>
            <a:r>
              <a:rPr lang="de-DE" sz="1800" dirty="0" err="1"/>
              <a:t>giebt</a:t>
            </a:r>
            <a:r>
              <a:rPr lang="de-DE" sz="1800" dirty="0"/>
              <a:t>, nach meiner Erfahrung, nur wenige Menschen, welche sich der Begebenheiten ihres eignen Lebens genau und </a:t>
            </a:r>
            <a:r>
              <a:rPr lang="de-DE" sz="1800" dirty="0" err="1"/>
              <a:t>pünctlich</a:t>
            </a:r>
            <a:r>
              <a:rPr lang="de-DE" sz="1800" dirty="0"/>
              <a:t>, besonders in Absicht der Folgen der einzelnen Veränderungen, zu erinnern </a:t>
            </a:r>
            <a:r>
              <a:rPr lang="de-DE" sz="1800" dirty="0" err="1"/>
              <a:t>wüßten</a:t>
            </a:r>
            <a:r>
              <a:rPr lang="de-DE" sz="1800" dirty="0"/>
              <a:t>. Und diese wenigen habe ich immer als philosophische Köpfe gefunden. Sie haben allerdings manchen Stoff des Nachdenkens mehr, als andre: und der allen gemeinschaftliche ist bey ihnen reichhaltiger. Da sie selbst die </a:t>
            </a:r>
            <a:r>
              <a:rPr lang="de-DE" sz="1800" dirty="0" err="1"/>
              <a:t>kleinern</a:t>
            </a:r>
            <a:r>
              <a:rPr lang="de-DE" sz="1800" dirty="0"/>
              <a:t> und alltäglichen Vorfälle des Lebens immer, im Zusammenhang und in ihrer richtigen Zeitfolge, vor Augen haben: so bringen sie auch mehr Zusammenhang in ihre Ideen, und können Ursachen und Wirkungen richtiger von einander unterscheiden. Es philosophiert sich weit besser über </a:t>
            </a:r>
            <a:r>
              <a:rPr lang="de-DE" sz="1800" dirty="0" err="1"/>
              <a:t>Thatsachen</a:t>
            </a:r>
            <a:r>
              <a:rPr lang="de-DE" sz="1800" dirty="0"/>
              <a:t>, deren Reihe man, von Anfange bis Ende, vollständig und in der wahren Ordnung der Natur </a:t>
            </a:r>
            <a:r>
              <a:rPr lang="de-DE" sz="1800" dirty="0" err="1"/>
              <a:t>gefaßt</a:t>
            </a:r>
            <a:r>
              <a:rPr lang="de-DE" sz="1800" dirty="0"/>
              <a:t> hat. (313)</a:t>
            </a:r>
          </a:p>
          <a:p>
            <a:pPr marL="0" indent="0">
              <a:buNone/>
            </a:pPr>
            <a:endParaRPr lang="de-DE" dirty="0"/>
          </a:p>
          <a:p>
            <a:endParaRPr lang="de-DE" dirty="0"/>
          </a:p>
        </p:txBody>
      </p:sp>
      <p:sp>
        <p:nvSpPr>
          <p:cNvPr id="4" name="Textfeld 3"/>
          <p:cNvSpPr txBox="1"/>
          <p:nvPr/>
        </p:nvSpPr>
        <p:spPr>
          <a:xfrm>
            <a:off x="6008915" y="1187532"/>
            <a:ext cx="5581402" cy="5078313"/>
          </a:xfrm>
          <a:prstGeom prst="rect">
            <a:avLst/>
          </a:prstGeom>
          <a:noFill/>
        </p:spPr>
        <p:txBody>
          <a:bodyPr wrap="square" rtlCol="0">
            <a:spAutoFit/>
          </a:bodyPr>
          <a:lstStyle/>
          <a:p>
            <a:r>
              <a:rPr lang="de-DE" dirty="0">
                <a:solidFill>
                  <a:srgbClr val="FF0000"/>
                </a:solidFill>
              </a:rPr>
              <a:t>Gleichwohl ist doch auch für einen </a:t>
            </a:r>
            <a:r>
              <a:rPr lang="de-DE" dirty="0" err="1">
                <a:solidFill>
                  <a:srgbClr val="FF0000"/>
                </a:solidFill>
              </a:rPr>
              <a:t>billigern</a:t>
            </a:r>
            <a:r>
              <a:rPr lang="de-DE" dirty="0">
                <a:solidFill>
                  <a:srgbClr val="FF0000"/>
                </a:solidFill>
              </a:rPr>
              <a:t> Anspruch des spekulativen Philosophen gesorgt. Er bleibt immer ausschließlich Depositär einer dem Publikum, ohne dessen Wissen, nützlichen Wissenschaft, nämlich der Kritik der Vernunft; denn die kann niemals populär werden, hat aber auch nicht nötig, es zu sein; weil, so wenig dem Volke die feingesponnenen Argumente für nützliche Wahrheiten in den Kopf wollen, eben so wenig kommen ihm auch die eben so subtilen Einwürfe dagegen jemals in den Sinn; dagegen, weil die Schule, so wie jeder sich zur Spekulation erhebende Mensch, unvermeidlich in beide gerät, jene dazu verbunden ist, durch gründliche Untersuchung der Rechte der spekulativen Vernunft einmal für allemal dem Skandal vorzubeugen, das über kurz oder lang selbst dem Volke aus den Streitigkeiten aufstoßen muß, in welche sich Metaphysiker </a:t>
            </a:r>
            <a:r>
              <a:rPr lang="de-DE" dirty="0" smtClean="0">
                <a:solidFill>
                  <a:srgbClr val="FF0000"/>
                </a:solidFill>
              </a:rPr>
              <a:t>(…) ohne </a:t>
            </a:r>
            <a:r>
              <a:rPr lang="de-DE" dirty="0">
                <a:solidFill>
                  <a:srgbClr val="FF0000"/>
                </a:solidFill>
              </a:rPr>
              <a:t>Kritik unausbleiblich verwickeln, und die selbst nachher ihre Lehren verfälschen. </a:t>
            </a:r>
            <a:r>
              <a:rPr lang="de-DE" dirty="0" smtClean="0">
                <a:solidFill>
                  <a:srgbClr val="FF0000"/>
                </a:solidFill>
              </a:rPr>
              <a:t>(Kant,</a:t>
            </a:r>
            <a:r>
              <a:rPr lang="de-DE" i="1" dirty="0" smtClean="0">
                <a:solidFill>
                  <a:srgbClr val="FF0000"/>
                </a:solidFill>
              </a:rPr>
              <a:t> Kritik der reinen Vernunft)</a:t>
            </a:r>
            <a:endParaRPr lang="de-DE" i="1" dirty="0">
              <a:solidFill>
                <a:srgbClr val="FF0000"/>
              </a:solidFill>
            </a:endParaRPr>
          </a:p>
        </p:txBody>
      </p:sp>
    </p:spTree>
    <p:extLst>
      <p:ext uri="{BB962C8B-B14F-4D97-AF65-F5344CB8AC3E}">
        <p14:creationId xmlns:p14="http://schemas.microsoft.com/office/powerpoint/2010/main" val="91655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2400" b="1" dirty="0" err="1" smtClean="0"/>
              <a:t>Garve</a:t>
            </a:r>
            <a:r>
              <a:rPr lang="de-DE" sz="2400" b="1" dirty="0" smtClean="0"/>
              <a:t>, </a:t>
            </a:r>
            <a:r>
              <a:rPr lang="de-DE" sz="2400" b="1" i="1" dirty="0" smtClean="0"/>
              <a:t>Einige Beobachtungen über die Kunst zu denken</a:t>
            </a:r>
            <a:r>
              <a:rPr lang="de-DE" sz="2400" b="1" dirty="0" smtClean="0"/>
              <a:t> (1796)</a:t>
            </a:r>
            <a:endParaRPr lang="de-DE" sz="2400" b="1" dirty="0"/>
          </a:p>
        </p:txBody>
      </p:sp>
      <p:sp>
        <p:nvSpPr>
          <p:cNvPr id="3" name="Inhaltsplatzhalter 2"/>
          <p:cNvSpPr>
            <a:spLocks noGrp="1"/>
          </p:cNvSpPr>
          <p:nvPr>
            <p:ph sz="half" idx="1"/>
          </p:nvPr>
        </p:nvSpPr>
        <p:spPr>
          <a:xfrm>
            <a:off x="1138052" y="1475509"/>
            <a:ext cx="2798618" cy="2525506"/>
          </a:xfrm>
        </p:spPr>
        <p:txBody>
          <a:bodyPr>
            <a:normAutofit/>
          </a:bodyPr>
          <a:lstStyle/>
          <a:p>
            <a:pPr marL="0" indent="0">
              <a:buNone/>
            </a:pPr>
            <a:r>
              <a:rPr lang="de-DE" sz="1800" dirty="0" smtClean="0"/>
              <a:t>Sechs Arten zu denken</a:t>
            </a:r>
          </a:p>
          <a:p>
            <a:pPr>
              <a:buAutoNum type="arabicParenR"/>
            </a:pPr>
            <a:r>
              <a:rPr lang="de-DE" sz="1800" dirty="0"/>
              <a:t>s</a:t>
            </a:r>
            <a:r>
              <a:rPr lang="de-DE" sz="1800" dirty="0" smtClean="0"/>
              <a:t>ystematisch</a:t>
            </a:r>
          </a:p>
          <a:p>
            <a:pPr>
              <a:buAutoNum type="arabicParenR"/>
            </a:pPr>
            <a:r>
              <a:rPr lang="de-DE" sz="1800" dirty="0" smtClean="0"/>
              <a:t>sokratisch</a:t>
            </a:r>
          </a:p>
          <a:p>
            <a:pPr>
              <a:buAutoNum type="arabicParenR"/>
            </a:pPr>
            <a:r>
              <a:rPr lang="de-DE" sz="1800" dirty="0"/>
              <a:t>h</a:t>
            </a:r>
            <a:r>
              <a:rPr lang="de-DE" sz="1800" dirty="0" smtClean="0"/>
              <a:t>istorisch</a:t>
            </a:r>
          </a:p>
          <a:p>
            <a:pPr>
              <a:buAutoNum type="arabicParenR"/>
            </a:pPr>
            <a:r>
              <a:rPr lang="de-DE" sz="1800" dirty="0" smtClean="0"/>
              <a:t>widerlegend</a:t>
            </a:r>
          </a:p>
          <a:p>
            <a:pPr>
              <a:buAutoNum type="arabicParenR"/>
            </a:pPr>
            <a:r>
              <a:rPr lang="de-DE" sz="1800" dirty="0" err="1" smtClean="0"/>
              <a:t>commentirend</a:t>
            </a:r>
            <a:endParaRPr lang="de-DE" sz="1800" dirty="0" smtClean="0"/>
          </a:p>
          <a:p>
            <a:pPr>
              <a:buAutoNum type="arabicParenR"/>
            </a:pPr>
            <a:r>
              <a:rPr lang="de-DE" sz="1800" dirty="0" smtClean="0"/>
              <a:t>beobachtend</a:t>
            </a:r>
          </a:p>
          <a:p>
            <a:pPr>
              <a:buAutoNum type="arabicParenR"/>
            </a:pPr>
            <a:endParaRPr lang="de-DE" sz="1800" dirty="0" smtClean="0"/>
          </a:p>
          <a:p>
            <a:pPr>
              <a:buAutoNum type="arabicParenR"/>
            </a:pPr>
            <a:endParaRPr lang="de-DE" sz="1800" dirty="0" smtClean="0"/>
          </a:p>
          <a:p>
            <a:pPr marL="0" indent="0">
              <a:buNone/>
            </a:pPr>
            <a:endParaRPr lang="de-DE" sz="1800" dirty="0"/>
          </a:p>
        </p:txBody>
      </p:sp>
      <p:sp>
        <p:nvSpPr>
          <p:cNvPr id="4" name="Inhaltsplatzhalter 3"/>
          <p:cNvSpPr>
            <a:spLocks noGrp="1"/>
          </p:cNvSpPr>
          <p:nvPr>
            <p:ph sz="half" idx="2"/>
          </p:nvPr>
        </p:nvSpPr>
        <p:spPr>
          <a:xfrm>
            <a:off x="7870371" y="3543727"/>
            <a:ext cx="3429990" cy="2797340"/>
          </a:xfrm>
        </p:spPr>
        <p:txBody>
          <a:bodyPr>
            <a:normAutofit/>
          </a:bodyPr>
          <a:lstStyle/>
          <a:p>
            <a:pPr marL="0" indent="0">
              <a:buNone/>
            </a:pPr>
            <a:r>
              <a:rPr lang="de-DE" sz="1600" dirty="0">
                <a:solidFill>
                  <a:srgbClr val="FF0000"/>
                </a:solidFill>
              </a:rPr>
              <a:t>„Für die eklektische Philosophie spricht ihre Notwendigkeit, Nützlichkeit und Unparteilichkeit; notwendig ist sie angesichts der unendlichen Vielfalt der zu wissenden Dinge, nützlich zur Wahrheitsfindung, unparteiisch und bescheiden, tolerant also, geht sie mit den überlieferten </a:t>
            </a:r>
            <a:r>
              <a:rPr lang="de-DE" sz="1600" dirty="0" smtClean="0">
                <a:solidFill>
                  <a:srgbClr val="FF0000"/>
                </a:solidFill>
              </a:rPr>
              <a:t>Auffassungen“ </a:t>
            </a:r>
          </a:p>
          <a:p>
            <a:pPr marL="0" indent="0">
              <a:buNone/>
            </a:pPr>
            <a:r>
              <a:rPr lang="de-DE" sz="1600" i="1" dirty="0" smtClean="0">
                <a:solidFill>
                  <a:srgbClr val="FF0000"/>
                </a:solidFill>
              </a:rPr>
              <a:t>(Helmut </a:t>
            </a:r>
            <a:r>
              <a:rPr lang="de-DE" sz="1600" i="1" dirty="0" err="1" smtClean="0">
                <a:solidFill>
                  <a:srgbClr val="FF0000"/>
                </a:solidFill>
              </a:rPr>
              <a:t>Holzhey</a:t>
            </a:r>
            <a:r>
              <a:rPr lang="de-DE" sz="1600" i="1" dirty="0">
                <a:solidFill>
                  <a:srgbClr val="FF0000"/>
                </a:solidFill>
              </a:rPr>
              <a:t>)</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4785" y="2404546"/>
            <a:ext cx="3877293" cy="2797340"/>
          </a:xfrm>
          <a:prstGeom prst="rect">
            <a:avLst/>
          </a:prstGeom>
        </p:spPr>
      </p:pic>
    </p:spTree>
    <p:extLst>
      <p:ext uri="{BB962C8B-B14F-4D97-AF65-F5344CB8AC3E}">
        <p14:creationId xmlns:p14="http://schemas.microsoft.com/office/powerpoint/2010/main" val="9156350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5073" y="197449"/>
            <a:ext cx="10515600" cy="847580"/>
          </a:xfrm>
        </p:spPr>
        <p:txBody>
          <a:bodyPr>
            <a:normAutofit/>
          </a:bodyPr>
          <a:lstStyle/>
          <a:p>
            <a:pPr algn="ctr"/>
            <a:r>
              <a:rPr lang="de-DE" sz="2400" b="1" dirty="0" err="1" smtClean="0"/>
              <a:t>Garve</a:t>
            </a:r>
            <a:r>
              <a:rPr lang="de-DE" sz="2400" b="1" dirty="0" smtClean="0"/>
              <a:t>, </a:t>
            </a:r>
            <a:r>
              <a:rPr lang="de-DE" sz="2400" b="1" i="1" dirty="0" smtClean="0"/>
              <a:t>Von der Popularität des Vortrags</a:t>
            </a:r>
            <a:r>
              <a:rPr lang="de-DE" sz="2400" b="1" dirty="0" smtClean="0"/>
              <a:t> (1793)</a:t>
            </a:r>
            <a:endParaRPr lang="de-DE" sz="2400" b="1" dirty="0"/>
          </a:p>
        </p:txBody>
      </p:sp>
      <p:sp>
        <p:nvSpPr>
          <p:cNvPr id="3" name="Inhaltsplatzhalter 2"/>
          <p:cNvSpPr>
            <a:spLocks noGrp="1"/>
          </p:cNvSpPr>
          <p:nvPr>
            <p:ph sz="half" idx="1"/>
          </p:nvPr>
        </p:nvSpPr>
        <p:spPr>
          <a:xfrm>
            <a:off x="838199" y="1045029"/>
            <a:ext cx="10312731" cy="5462649"/>
          </a:xfrm>
        </p:spPr>
        <p:txBody>
          <a:bodyPr>
            <a:noAutofit/>
          </a:bodyPr>
          <a:lstStyle/>
          <a:p>
            <a:pPr marL="0" indent="0">
              <a:buNone/>
            </a:pPr>
            <a:r>
              <a:rPr lang="de-DE" sz="1800" dirty="0"/>
              <a:t>Aber daran ist etwas gelegen, </a:t>
            </a:r>
            <a:r>
              <a:rPr lang="de-DE" sz="1800" dirty="0" err="1"/>
              <a:t>daß</a:t>
            </a:r>
            <a:r>
              <a:rPr lang="de-DE" sz="1800" dirty="0"/>
              <a:t> jeder Gelehrte sein Feld anbaue, ohne </a:t>
            </a:r>
            <a:r>
              <a:rPr lang="de-DE" sz="1800" dirty="0" smtClean="0"/>
              <a:t>den </a:t>
            </a:r>
            <a:r>
              <a:rPr lang="de-DE" sz="1800" dirty="0"/>
              <a:t>herabzusetzen, welcher auf eine andre Art, als er, dem </a:t>
            </a:r>
            <a:r>
              <a:rPr lang="de-DE" sz="1800" dirty="0" err="1"/>
              <a:t>Publicum</a:t>
            </a:r>
            <a:r>
              <a:rPr lang="de-DE" sz="1800" dirty="0"/>
              <a:t> nützlich zu werden sucht. (1063)</a:t>
            </a:r>
          </a:p>
          <a:p>
            <a:pPr marL="0" indent="0">
              <a:buNone/>
            </a:pPr>
            <a:endParaRPr lang="de-DE" sz="1800" dirty="0" smtClean="0"/>
          </a:p>
          <a:p>
            <a:pPr marL="0" indent="0">
              <a:buNone/>
            </a:pPr>
            <a:r>
              <a:rPr lang="de-DE" sz="1800" dirty="0"/>
              <a:t>Ist es etwa überhaupt nicht möglich, irgend etwas zu erkennen, so lange man nicht jene ersten Gründe entdeckt hat? – So ist das menschliche Geschlecht bis auf diesen Augenblick in einer gänzlichen Unwissenheit gewesen. (1062</a:t>
            </a:r>
            <a:r>
              <a:rPr lang="de-DE" sz="1800" dirty="0" smtClean="0"/>
              <a:t>)</a:t>
            </a:r>
          </a:p>
          <a:p>
            <a:pPr marL="0" indent="0">
              <a:buNone/>
            </a:pPr>
            <a:r>
              <a:rPr lang="de-DE" sz="1800" dirty="0" smtClean="0"/>
              <a:t>________________________________________________________________________________________</a:t>
            </a:r>
            <a:endParaRPr lang="de-DE" sz="1800" dirty="0"/>
          </a:p>
          <a:p>
            <a:pPr marL="0" indent="0">
              <a:buNone/>
            </a:pPr>
            <a:endParaRPr lang="de-DE" sz="1800" dirty="0" smtClean="0">
              <a:solidFill>
                <a:srgbClr val="FF0000"/>
              </a:solidFill>
            </a:endParaRPr>
          </a:p>
          <a:p>
            <a:pPr marL="0" indent="0">
              <a:buNone/>
            </a:pPr>
            <a:r>
              <a:rPr lang="de-DE" sz="1800" dirty="0" smtClean="0">
                <a:solidFill>
                  <a:srgbClr val="FF0000"/>
                </a:solidFill>
              </a:rPr>
              <a:t>Der </a:t>
            </a:r>
            <a:r>
              <a:rPr lang="de-DE" sz="1800" dirty="0">
                <a:solidFill>
                  <a:srgbClr val="FF0000"/>
                </a:solidFill>
              </a:rPr>
              <a:t>gesunde Menschenverstand, der sich so gern am Leitfaden der Etymologien, wenn sie sehr nahe liegen, orientieren mag, dürfte leicht auf die Vermutung geraten können, der Grund des Unverständlichen liege im Unverstand. Nun ist es ganz eigen an mir, </a:t>
            </a:r>
            <a:r>
              <a:rPr lang="de-DE" sz="1800" dirty="0" err="1">
                <a:solidFill>
                  <a:srgbClr val="FF0000"/>
                </a:solidFill>
              </a:rPr>
              <a:t>daß</a:t>
            </a:r>
            <a:r>
              <a:rPr lang="de-DE" sz="1800" dirty="0">
                <a:solidFill>
                  <a:srgbClr val="FF0000"/>
                </a:solidFill>
              </a:rPr>
              <a:t> ich den Unverstand durchaus nicht leiden kann, auch den Unverstand der Unverständigen, noch weniger aber den Unverstand der Verständigen. </a:t>
            </a:r>
            <a:r>
              <a:rPr lang="de-DE" sz="1800" dirty="0" smtClean="0">
                <a:solidFill>
                  <a:srgbClr val="FF0000"/>
                </a:solidFill>
              </a:rPr>
              <a:t>(…) Ich </a:t>
            </a:r>
            <a:r>
              <a:rPr lang="de-DE" sz="1800" dirty="0">
                <a:solidFill>
                  <a:srgbClr val="FF0000"/>
                </a:solidFill>
              </a:rPr>
              <a:t>wollte es einmal recht genau nehmen, wollte die ganze Kette meiner Versuche </a:t>
            </a:r>
            <a:r>
              <a:rPr lang="de-DE" sz="1800" dirty="0" err="1">
                <a:solidFill>
                  <a:srgbClr val="FF0000"/>
                </a:solidFill>
              </a:rPr>
              <a:t>durchgehn</a:t>
            </a:r>
            <a:r>
              <a:rPr lang="de-DE" sz="1800" dirty="0">
                <a:solidFill>
                  <a:srgbClr val="FF0000"/>
                </a:solidFill>
              </a:rPr>
              <a:t>, den oft schlechten Erfolg mit rücksichtsloser Offenheit bekennen, und so den Leser zu einer gleichen Offenheit und Redlichkeit gegen sich selbst allmählich hinleiten; ich wollte beweisen, </a:t>
            </a:r>
            <a:r>
              <a:rPr lang="de-DE" sz="1800" dirty="0" err="1">
                <a:solidFill>
                  <a:srgbClr val="FF0000"/>
                </a:solidFill>
              </a:rPr>
              <a:t>daß</a:t>
            </a:r>
            <a:r>
              <a:rPr lang="de-DE" sz="1800" dirty="0">
                <a:solidFill>
                  <a:srgbClr val="FF0000"/>
                </a:solidFill>
              </a:rPr>
              <a:t> alle Unverständlichkeit relativ, und darstellen, wie unverständlich mir zum Beispiel </a:t>
            </a:r>
            <a:r>
              <a:rPr lang="de-DE" sz="1800" dirty="0" err="1">
                <a:solidFill>
                  <a:srgbClr val="FF0000"/>
                </a:solidFill>
              </a:rPr>
              <a:t>Garve</a:t>
            </a:r>
            <a:r>
              <a:rPr lang="de-DE" sz="1800" dirty="0">
                <a:solidFill>
                  <a:srgbClr val="FF0000"/>
                </a:solidFill>
              </a:rPr>
              <a:t> </a:t>
            </a:r>
            <a:r>
              <a:rPr lang="de-DE" sz="1800" dirty="0" smtClean="0">
                <a:solidFill>
                  <a:srgbClr val="FF0000"/>
                </a:solidFill>
              </a:rPr>
              <a:t>sei.</a:t>
            </a:r>
            <a:endParaRPr lang="de-DE" sz="1800" dirty="0">
              <a:solidFill>
                <a:srgbClr val="FF0000"/>
              </a:solidFill>
            </a:endParaRPr>
          </a:p>
          <a:p>
            <a:pPr marL="0" indent="0">
              <a:buNone/>
            </a:pPr>
            <a:r>
              <a:rPr lang="de-DE" sz="1800" dirty="0" smtClean="0">
                <a:solidFill>
                  <a:srgbClr val="FF0000"/>
                </a:solidFill>
              </a:rPr>
              <a:t>Friedrich Schlegel, </a:t>
            </a:r>
            <a:r>
              <a:rPr lang="de-DE" sz="1800" i="1" dirty="0" smtClean="0">
                <a:solidFill>
                  <a:srgbClr val="FF0000"/>
                </a:solidFill>
              </a:rPr>
              <a:t>Über die Unverständlichkeit</a:t>
            </a:r>
            <a:endParaRPr lang="de-DE" sz="1800" i="1" dirty="0">
              <a:solidFill>
                <a:srgbClr val="FF0000"/>
              </a:solidFill>
            </a:endParaRPr>
          </a:p>
        </p:txBody>
      </p:sp>
    </p:spTree>
    <p:extLst>
      <p:ext uri="{BB962C8B-B14F-4D97-AF65-F5344CB8AC3E}">
        <p14:creationId xmlns:p14="http://schemas.microsoft.com/office/powerpoint/2010/main" val="25074420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2400" b="1" dirty="0" err="1"/>
              <a:t>Garve</a:t>
            </a:r>
            <a:r>
              <a:rPr lang="de-DE" sz="2400" b="1" dirty="0"/>
              <a:t>, </a:t>
            </a:r>
            <a:r>
              <a:rPr lang="de-DE" sz="2400" b="1" i="1" dirty="0"/>
              <a:t>Von der Popularität des Vortrags</a:t>
            </a:r>
            <a:r>
              <a:rPr lang="de-DE" sz="2400" b="1" dirty="0"/>
              <a:t> (1793)</a:t>
            </a:r>
            <a:endParaRPr lang="de-DE" sz="2400" dirty="0"/>
          </a:p>
        </p:txBody>
      </p:sp>
      <p:sp>
        <p:nvSpPr>
          <p:cNvPr id="3" name="Inhaltsplatzhalter 2"/>
          <p:cNvSpPr>
            <a:spLocks noGrp="1"/>
          </p:cNvSpPr>
          <p:nvPr>
            <p:ph idx="1"/>
          </p:nvPr>
        </p:nvSpPr>
        <p:spPr>
          <a:xfrm>
            <a:off x="838200" y="1430977"/>
            <a:ext cx="4196938" cy="4741223"/>
          </a:xfrm>
        </p:spPr>
        <p:txBody>
          <a:bodyPr>
            <a:normAutofit/>
          </a:bodyPr>
          <a:lstStyle/>
          <a:p>
            <a:pPr marL="0" indent="0">
              <a:buNone/>
            </a:pPr>
            <a:r>
              <a:rPr lang="de-DE" sz="1800" dirty="0"/>
              <a:t>Also: diejenige philosophische Schrift ist gemacht, auf das </a:t>
            </a:r>
            <a:r>
              <a:rPr lang="de-DE" sz="1800" dirty="0" err="1"/>
              <a:t>größre</a:t>
            </a:r>
            <a:r>
              <a:rPr lang="de-DE" sz="1800" dirty="0"/>
              <a:t> gesittete </a:t>
            </a:r>
            <a:r>
              <a:rPr lang="de-DE" sz="1800" dirty="0" err="1"/>
              <a:t>Publicum</a:t>
            </a:r>
            <a:r>
              <a:rPr lang="de-DE" sz="1800" dirty="0"/>
              <a:t> zu wirken, die, mit der Vollkommenheit des lehrenden Vortrags, einen natürlich leichten </a:t>
            </a:r>
            <a:r>
              <a:rPr lang="de-DE" sz="1800" dirty="0" err="1"/>
              <a:t>Fluß</a:t>
            </a:r>
            <a:r>
              <a:rPr lang="de-DE" sz="1800" dirty="0"/>
              <a:t> der Gedanken verbindet; und in deren </a:t>
            </a:r>
            <a:r>
              <a:rPr lang="de-DE" sz="1800" dirty="0" err="1"/>
              <a:t>Schlußreihen</a:t>
            </a:r>
            <a:r>
              <a:rPr lang="de-DE" sz="1800" dirty="0"/>
              <a:t> so viel Geschichte, oder Poesie eingewebt ist, als zur Aufhellung der </a:t>
            </a:r>
            <a:r>
              <a:rPr lang="de-DE" sz="1800" dirty="0" err="1"/>
              <a:t>abgezognen</a:t>
            </a:r>
            <a:r>
              <a:rPr lang="de-DE" sz="1800" dirty="0"/>
              <a:t> Begriffe, oder zur Bestätigung der allgemeinen Sätze erfordert wird. (1049)</a:t>
            </a:r>
          </a:p>
          <a:p>
            <a:pPr marL="0" indent="0">
              <a:buNone/>
            </a:pPr>
            <a:endParaRPr lang="de-DE" sz="1800" dirty="0"/>
          </a:p>
        </p:txBody>
      </p:sp>
      <p:sp>
        <p:nvSpPr>
          <p:cNvPr id="5" name="Textfeld 4"/>
          <p:cNvSpPr txBox="1"/>
          <p:nvPr/>
        </p:nvSpPr>
        <p:spPr>
          <a:xfrm>
            <a:off x="5694218" y="1350013"/>
            <a:ext cx="5563590" cy="5078313"/>
          </a:xfrm>
          <a:prstGeom prst="rect">
            <a:avLst/>
          </a:prstGeom>
          <a:noFill/>
        </p:spPr>
        <p:txBody>
          <a:bodyPr wrap="square" rtlCol="0">
            <a:spAutoFit/>
          </a:bodyPr>
          <a:lstStyle/>
          <a:p>
            <a:r>
              <a:rPr lang="de-DE" dirty="0" err="1">
                <a:solidFill>
                  <a:srgbClr val="FF0000"/>
                </a:solidFill>
              </a:rPr>
              <a:t>Gewiß</a:t>
            </a:r>
            <a:r>
              <a:rPr lang="de-DE" dirty="0">
                <a:solidFill>
                  <a:srgbClr val="FF0000"/>
                </a:solidFill>
              </a:rPr>
              <a:t> muß man einer Wahrheit schon in hohem Grade mächtig sein, um ohne Gefahr die Form verlassen zu können, in der sie gefunden wurde; ... Wer mir seine Kenntnisse in schulmäßiger Form überliefert, der überzeugt mich zwar, </a:t>
            </a:r>
            <a:r>
              <a:rPr lang="de-DE" dirty="0" err="1">
                <a:solidFill>
                  <a:srgbClr val="FF0000"/>
                </a:solidFill>
              </a:rPr>
              <a:t>daß</a:t>
            </a:r>
            <a:r>
              <a:rPr lang="de-DE" dirty="0">
                <a:solidFill>
                  <a:srgbClr val="FF0000"/>
                </a:solidFill>
              </a:rPr>
              <a:t> er sie richtig </a:t>
            </a:r>
            <a:r>
              <a:rPr lang="de-DE" dirty="0" err="1">
                <a:solidFill>
                  <a:srgbClr val="FF0000"/>
                </a:solidFill>
              </a:rPr>
              <a:t>faßte</a:t>
            </a:r>
            <a:r>
              <a:rPr lang="de-DE" dirty="0">
                <a:solidFill>
                  <a:srgbClr val="FF0000"/>
                </a:solidFill>
              </a:rPr>
              <a:t> und zu behaupten weiß; wer aber zugleich imstande ist, sie in einer schönen Form mitzuteilen, der beweist nicht nur, </a:t>
            </a:r>
            <a:r>
              <a:rPr lang="de-DE" dirty="0" err="1">
                <a:solidFill>
                  <a:srgbClr val="FF0000"/>
                </a:solidFill>
              </a:rPr>
              <a:t>daß</a:t>
            </a:r>
            <a:r>
              <a:rPr lang="de-DE" dirty="0">
                <a:solidFill>
                  <a:srgbClr val="FF0000"/>
                </a:solidFill>
              </a:rPr>
              <a:t> er dazu gemacht ist, sie zu erweitern, er beweist auch, </a:t>
            </a:r>
            <a:r>
              <a:rPr lang="de-DE" dirty="0" err="1">
                <a:solidFill>
                  <a:srgbClr val="FF0000"/>
                </a:solidFill>
              </a:rPr>
              <a:t>daß</a:t>
            </a:r>
            <a:r>
              <a:rPr lang="de-DE" dirty="0">
                <a:solidFill>
                  <a:srgbClr val="FF0000"/>
                </a:solidFill>
              </a:rPr>
              <a:t> er sie in seine Natur aufgenommen  und in seinen Handlungen darzustellen fähig ist. Es gibt für die Resultate des Denkens keinen andern Weg zum dem Willen und in das Leben, als durch die selbsttätige Bildungskraft. Nichts, als was in uns selbst schon lebendige Tat ist, kann es außer uns werden.</a:t>
            </a:r>
          </a:p>
          <a:p>
            <a:endParaRPr lang="de-DE" dirty="0">
              <a:solidFill>
                <a:srgbClr val="FF0000"/>
              </a:solidFill>
            </a:endParaRPr>
          </a:p>
          <a:p>
            <a:r>
              <a:rPr lang="de-DE" dirty="0">
                <a:solidFill>
                  <a:srgbClr val="FF0000"/>
                </a:solidFill>
              </a:rPr>
              <a:t>Schiller, </a:t>
            </a:r>
            <a:r>
              <a:rPr lang="de-DE" i="1" dirty="0">
                <a:solidFill>
                  <a:srgbClr val="FF0000"/>
                </a:solidFill>
              </a:rPr>
              <a:t>Über die notwendigen Grenzen beim Gebrauch schöner Formen </a:t>
            </a:r>
          </a:p>
          <a:p>
            <a:endParaRPr lang="de-DE" dirty="0"/>
          </a:p>
        </p:txBody>
      </p:sp>
    </p:spTree>
    <p:extLst>
      <p:ext uri="{BB962C8B-B14F-4D97-AF65-F5344CB8AC3E}">
        <p14:creationId xmlns:p14="http://schemas.microsoft.com/office/powerpoint/2010/main" val="2732383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274638"/>
            <a:ext cx="10515600" cy="972271"/>
          </a:xfrm>
        </p:spPr>
        <p:txBody>
          <a:bodyPr>
            <a:normAutofit/>
          </a:bodyPr>
          <a:lstStyle/>
          <a:p>
            <a:pPr algn="ctr"/>
            <a:r>
              <a:rPr lang="de-DE" sz="2400" b="1" dirty="0" smtClean="0"/>
              <a:t>Kriterienkatalog zur Bestimmung des Grades von </a:t>
            </a:r>
            <a:r>
              <a:rPr lang="de-DE" sz="2400" b="1" dirty="0" err="1" smtClean="0"/>
              <a:t>Popular</a:t>
            </a:r>
            <a:r>
              <a:rPr lang="de-DE" sz="2400" b="1" dirty="0" smtClean="0"/>
              <a:t>-/Schulphilosophie</a:t>
            </a:r>
            <a:endParaRPr lang="de-DE" sz="2400" b="1" dirty="0"/>
          </a:p>
        </p:txBody>
      </p:sp>
      <p:sp>
        <p:nvSpPr>
          <p:cNvPr id="3" name="Inhaltsplatzhalter 2"/>
          <p:cNvSpPr>
            <a:spLocks noGrp="1"/>
          </p:cNvSpPr>
          <p:nvPr>
            <p:ph idx="1"/>
          </p:nvPr>
        </p:nvSpPr>
        <p:spPr>
          <a:xfrm>
            <a:off x="1227639" y="1207323"/>
            <a:ext cx="2670958" cy="2113788"/>
          </a:xfrm>
        </p:spPr>
        <p:txBody>
          <a:bodyPr>
            <a:normAutofit/>
          </a:bodyPr>
          <a:lstStyle/>
          <a:p>
            <a:r>
              <a:rPr lang="de-DE" sz="1800" dirty="0" smtClean="0"/>
              <a:t>Gegenstandsbereich</a:t>
            </a:r>
          </a:p>
          <a:p>
            <a:r>
              <a:rPr lang="de-DE" sz="1800" dirty="0" smtClean="0"/>
              <a:t>Methode/n</a:t>
            </a:r>
          </a:p>
          <a:p>
            <a:r>
              <a:rPr lang="de-DE" sz="1800" dirty="0" smtClean="0"/>
              <a:t>Darstellungsform/en</a:t>
            </a:r>
          </a:p>
          <a:p>
            <a:r>
              <a:rPr lang="de-DE" sz="1800" dirty="0" smtClean="0"/>
              <a:t>Akteure</a:t>
            </a:r>
          </a:p>
          <a:p>
            <a:r>
              <a:rPr lang="de-DE" sz="1800" dirty="0" smtClean="0"/>
              <a:t>Publikum</a:t>
            </a:r>
          </a:p>
          <a:p>
            <a:r>
              <a:rPr lang="de-DE" sz="1800" dirty="0" smtClean="0"/>
              <a:t>Kontext</a:t>
            </a:r>
          </a:p>
          <a:p>
            <a:endParaRPr lang="de-DE" sz="1800" dirty="0"/>
          </a:p>
          <a:p>
            <a:endParaRPr lang="de-DE" sz="1800"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4983" y="3262711"/>
            <a:ext cx="4528138" cy="2966874"/>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3902" y="3380486"/>
            <a:ext cx="3833439" cy="2731325"/>
          </a:xfrm>
          <a:prstGeom prst="rect">
            <a:avLst/>
          </a:prstGeom>
        </p:spPr>
      </p:pic>
      <p:sp>
        <p:nvSpPr>
          <p:cNvPr id="6" name="Textfeld 5"/>
          <p:cNvSpPr txBox="1"/>
          <p:nvPr/>
        </p:nvSpPr>
        <p:spPr>
          <a:xfrm>
            <a:off x="5795158" y="1207323"/>
            <a:ext cx="4970929" cy="2308324"/>
          </a:xfrm>
          <a:prstGeom prst="rect">
            <a:avLst/>
          </a:prstGeom>
          <a:noFill/>
        </p:spPr>
        <p:txBody>
          <a:bodyPr wrap="square" rtlCol="0">
            <a:spAutoFit/>
          </a:bodyPr>
          <a:lstStyle/>
          <a:p>
            <a:pPr hangingPunct="0"/>
            <a:r>
              <a:rPr lang="de-DE" dirty="0"/>
              <a:t>Die Aufsätze, welche ich Ihnen hier widme, sind klein und unbedeutend, und können höchstens nur insofern einigen Werth haben, als sie etwas Selbstgedachtes enthalten, und Gedanken bey andern veranlassen. </a:t>
            </a:r>
          </a:p>
          <a:p>
            <a:pPr hangingPunct="0"/>
            <a:r>
              <a:rPr lang="de-DE" dirty="0" err="1" smtClean="0"/>
              <a:t>Garve</a:t>
            </a:r>
            <a:r>
              <a:rPr lang="de-DE" dirty="0" smtClean="0"/>
              <a:t>, </a:t>
            </a:r>
            <a:r>
              <a:rPr lang="de-DE" i="1" dirty="0" smtClean="0"/>
              <a:t>Vorrede zu Versuche über verschiedene Gegenstände… </a:t>
            </a:r>
            <a:endParaRPr lang="de-DE" i="1" dirty="0"/>
          </a:p>
          <a:p>
            <a:r>
              <a:rPr lang="de-DE" dirty="0"/>
              <a:t> </a:t>
            </a:r>
          </a:p>
        </p:txBody>
      </p:sp>
    </p:spTree>
    <p:extLst>
      <p:ext uri="{BB962C8B-B14F-4D97-AF65-F5344CB8AC3E}">
        <p14:creationId xmlns:p14="http://schemas.microsoft.com/office/powerpoint/2010/main" val="3934926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2400" b="1" dirty="0" smtClean="0"/>
              <a:t>Ist Popularphilosophie möglich? – Systematische Vorüberlegungen </a:t>
            </a:r>
            <a:br>
              <a:rPr lang="de-DE" sz="2400" b="1" dirty="0" smtClean="0"/>
            </a:br>
            <a:r>
              <a:rPr lang="de-DE" sz="2400" b="1" dirty="0" smtClean="0"/>
              <a:t>zum Verhältnis von </a:t>
            </a:r>
            <a:r>
              <a:rPr lang="de-DE" sz="2400" b="1" dirty="0" err="1" smtClean="0"/>
              <a:t>Popular</a:t>
            </a:r>
            <a:r>
              <a:rPr lang="de-DE" sz="2400" b="1" dirty="0" smtClean="0"/>
              <a:t>- und Schulphilosophie </a:t>
            </a:r>
            <a:endParaRPr lang="de-DE" sz="2400" b="1" dirty="0"/>
          </a:p>
        </p:txBody>
      </p:sp>
      <p:sp>
        <p:nvSpPr>
          <p:cNvPr id="3" name="Inhaltsplatzhalter 2"/>
          <p:cNvSpPr>
            <a:spLocks noGrp="1"/>
          </p:cNvSpPr>
          <p:nvPr>
            <p:ph idx="1"/>
          </p:nvPr>
        </p:nvSpPr>
        <p:spPr>
          <a:xfrm>
            <a:off x="838200" y="1977242"/>
            <a:ext cx="9920844" cy="4310742"/>
          </a:xfrm>
        </p:spPr>
        <p:txBody>
          <a:bodyPr>
            <a:normAutofit lnSpcReduction="10000"/>
          </a:bodyPr>
          <a:lstStyle/>
          <a:p>
            <a:r>
              <a:rPr lang="de-DE" sz="1800" dirty="0" smtClean="0"/>
              <a:t>Alleinvertretungsanspruch</a:t>
            </a:r>
          </a:p>
          <a:p>
            <a:r>
              <a:rPr lang="de-DE" sz="1800" dirty="0" smtClean="0"/>
              <a:t>Hierarchische Über- bzw. Unterordnung</a:t>
            </a:r>
          </a:p>
          <a:p>
            <a:r>
              <a:rPr lang="de-DE" sz="1800" dirty="0" smtClean="0"/>
              <a:t>Komplementarität bzw. Arbeitsteilung</a:t>
            </a:r>
          </a:p>
          <a:p>
            <a:pPr marL="0" indent="0">
              <a:buNone/>
            </a:pPr>
            <a:endParaRPr lang="de-DE" sz="1800" dirty="0" smtClean="0"/>
          </a:p>
          <a:p>
            <a:pPr marL="0" indent="0">
              <a:buNone/>
            </a:pPr>
            <a:endParaRPr lang="de-DE" sz="1800" dirty="0"/>
          </a:p>
          <a:p>
            <a:pPr marL="0" indent="0">
              <a:buNone/>
            </a:pPr>
            <a:endParaRPr lang="de-DE" sz="1800" dirty="0" smtClean="0"/>
          </a:p>
          <a:p>
            <a:pPr marL="0" indent="0">
              <a:buNone/>
            </a:pPr>
            <a:endParaRPr lang="de-DE" sz="1800" dirty="0" smtClean="0"/>
          </a:p>
          <a:p>
            <a:pPr marL="0" indent="0">
              <a:buNone/>
            </a:pPr>
            <a:endParaRPr lang="de-DE" sz="1800" dirty="0"/>
          </a:p>
          <a:p>
            <a:pPr marL="0" indent="0">
              <a:buNone/>
            </a:pPr>
            <a:endParaRPr lang="de-DE" sz="1800" dirty="0" smtClean="0"/>
          </a:p>
          <a:p>
            <a:pPr marL="0" indent="0">
              <a:buNone/>
            </a:pPr>
            <a:r>
              <a:rPr lang="de-DE" sz="1800" dirty="0" smtClean="0"/>
              <a:t>__________________________________________________________________________________</a:t>
            </a:r>
          </a:p>
          <a:p>
            <a:pPr marL="0" indent="0">
              <a:buNone/>
            </a:pPr>
            <a:endParaRPr lang="de-DE" sz="1800" dirty="0"/>
          </a:p>
          <a:p>
            <a:pPr marL="0" indent="0">
              <a:buNone/>
            </a:pPr>
            <a:r>
              <a:rPr lang="de-DE" sz="1600" dirty="0">
                <a:solidFill>
                  <a:srgbClr val="FF0000"/>
                </a:solidFill>
              </a:rPr>
              <a:t>Wenn die Philosophie sprechen könnte, würde sie </a:t>
            </a:r>
            <a:endParaRPr lang="de-DE" sz="1600" dirty="0" smtClean="0">
              <a:solidFill>
                <a:srgbClr val="FF0000"/>
              </a:solidFill>
            </a:endParaRPr>
          </a:p>
          <a:p>
            <a:pPr marL="0" indent="0">
              <a:buNone/>
            </a:pPr>
            <a:r>
              <a:rPr lang="de-DE" sz="1600" dirty="0" smtClean="0">
                <a:solidFill>
                  <a:srgbClr val="FF0000"/>
                </a:solidFill>
              </a:rPr>
              <a:t>unzweifelhaft </a:t>
            </a:r>
            <a:r>
              <a:rPr lang="de-DE" sz="1600" dirty="0">
                <a:solidFill>
                  <a:srgbClr val="FF0000"/>
                </a:solidFill>
              </a:rPr>
              <a:t>selbst bekennen, </a:t>
            </a:r>
            <a:r>
              <a:rPr lang="de-DE" sz="1600" dirty="0" err="1" smtClean="0">
                <a:solidFill>
                  <a:srgbClr val="FF0000"/>
                </a:solidFill>
              </a:rPr>
              <a:t>daß</a:t>
            </a:r>
            <a:r>
              <a:rPr lang="de-DE" sz="1600" dirty="0" smtClean="0">
                <a:solidFill>
                  <a:srgbClr val="FF0000"/>
                </a:solidFill>
              </a:rPr>
              <a:t> </a:t>
            </a:r>
            <a:r>
              <a:rPr lang="de-DE" sz="1600" dirty="0">
                <a:solidFill>
                  <a:srgbClr val="FF0000"/>
                </a:solidFill>
              </a:rPr>
              <a:t>sie populär zu sein begehre</a:t>
            </a:r>
            <a:r>
              <a:rPr lang="de-DE" sz="1600" dirty="0" smtClean="0">
                <a:solidFill>
                  <a:srgbClr val="FF0000"/>
                </a:solidFill>
              </a:rPr>
              <a:t>.</a:t>
            </a:r>
          </a:p>
          <a:p>
            <a:pPr marL="0" indent="0">
              <a:buNone/>
            </a:pPr>
            <a:r>
              <a:rPr lang="de-DE" sz="1600" i="1" dirty="0" smtClean="0">
                <a:solidFill>
                  <a:srgbClr val="FF0000"/>
                </a:solidFill>
              </a:rPr>
              <a:t>(</a:t>
            </a:r>
            <a:r>
              <a:rPr lang="de-DE" sz="1600" dirty="0" smtClean="0">
                <a:solidFill>
                  <a:srgbClr val="FF0000"/>
                </a:solidFill>
              </a:rPr>
              <a:t>Johann August </a:t>
            </a:r>
            <a:r>
              <a:rPr lang="de-DE" sz="1600" dirty="0" err="1" smtClean="0">
                <a:solidFill>
                  <a:srgbClr val="FF0000"/>
                </a:solidFill>
              </a:rPr>
              <a:t>Ernesti</a:t>
            </a:r>
            <a:r>
              <a:rPr lang="de-DE" sz="1600" i="1" dirty="0" smtClean="0">
                <a:solidFill>
                  <a:srgbClr val="FF0000"/>
                </a:solidFill>
              </a:rPr>
              <a:t>, De </a:t>
            </a:r>
            <a:r>
              <a:rPr lang="de-DE" sz="1600" i="1" dirty="0" err="1" smtClean="0">
                <a:solidFill>
                  <a:srgbClr val="FF0000"/>
                </a:solidFill>
              </a:rPr>
              <a:t>philosophia</a:t>
            </a:r>
            <a:r>
              <a:rPr lang="de-DE" sz="1600" i="1" dirty="0" smtClean="0">
                <a:solidFill>
                  <a:srgbClr val="FF0000"/>
                </a:solidFill>
              </a:rPr>
              <a:t> </a:t>
            </a:r>
            <a:r>
              <a:rPr lang="de-DE" sz="1600" i="1" dirty="0" err="1" smtClean="0">
                <a:solidFill>
                  <a:srgbClr val="FF0000"/>
                </a:solidFill>
              </a:rPr>
              <a:t>populari</a:t>
            </a:r>
            <a:r>
              <a:rPr lang="de-DE" sz="1600" i="1" dirty="0" smtClean="0">
                <a:solidFill>
                  <a:srgbClr val="FF0000"/>
                </a:solidFill>
              </a:rPr>
              <a:t>)</a:t>
            </a:r>
            <a:endParaRPr lang="de-DE" sz="1600" i="1" dirty="0">
              <a:solidFill>
                <a:srgbClr val="FF0000"/>
              </a:solidFill>
            </a:endParaRPr>
          </a:p>
          <a:p>
            <a:pPr marL="0" indent="0">
              <a:buNone/>
            </a:pPr>
            <a:endParaRPr lang="de-DE" sz="1600" i="1" dirty="0"/>
          </a:p>
          <a:p>
            <a:pPr marL="0" indent="0">
              <a:buNone/>
            </a:pPr>
            <a:endParaRPr lang="de-DE" sz="1800" dirty="0" smtClean="0"/>
          </a:p>
          <a:p>
            <a:pPr marL="0" indent="0">
              <a:buNone/>
            </a:pPr>
            <a:endParaRPr lang="de-DE" sz="1800" dirty="0"/>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2696" y="2041327"/>
            <a:ext cx="3132795" cy="2721544"/>
          </a:xfrm>
          <a:prstGeom prst="rect">
            <a:avLst/>
          </a:prstGeom>
        </p:spPr>
      </p:pic>
      <p:sp>
        <p:nvSpPr>
          <p:cNvPr id="4" name="Textfeld 3"/>
          <p:cNvSpPr txBox="1"/>
          <p:nvPr/>
        </p:nvSpPr>
        <p:spPr>
          <a:xfrm>
            <a:off x="7042067" y="5147953"/>
            <a:ext cx="3562598" cy="1323439"/>
          </a:xfrm>
          <a:prstGeom prst="rect">
            <a:avLst/>
          </a:prstGeom>
          <a:noFill/>
        </p:spPr>
        <p:txBody>
          <a:bodyPr wrap="square" rtlCol="0">
            <a:spAutoFit/>
          </a:bodyPr>
          <a:lstStyle/>
          <a:p>
            <a:pPr hangingPunct="0"/>
            <a:r>
              <a:rPr lang="de-DE" sz="1600" dirty="0" smtClean="0">
                <a:solidFill>
                  <a:srgbClr val="FF0000"/>
                </a:solidFill>
              </a:rPr>
              <a:t>Wie schwer ist es nicht, </a:t>
            </a:r>
            <a:r>
              <a:rPr lang="de-DE" sz="1600" dirty="0">
                <a:solidFill>
                  <a:srgbClr val="FF0000"/>
                </a:solidFill>
              </a:rPr>
              <a:t>ein Philosoph für die </a:t>
            </a:r>
            <a:r>
              <a:rPr lang="de-DE" sz="1600" dirty="0" smtClean="0">
                <a:solidFill>
                  <a:srgbClr val="FF0000"/>
                </a:solidFill>
              </a:rPr>
              <a:t>Menschen </a:t>
            </a:r>
            <a:r>
              <a:rPr lang="de-DE" sz="1600" dirty="0">
                <a:solidFill>
                  <a:srgbClr val="FF0000"/>
                </a:solidFill>
              </a:rPr>
              <a:t>zu sein, und wie </a:t>
            </a:r>
            <a:r>
              <a:rPr lang="de-DE" sz="1600" dirty="0" smtClean="0">
                <a:solidFill>
                  <a:srgbClr val="FF0000"/>
                </a:solidFill>
              </a:rPr>
              <a:t>leicht, ein Philosoph </a:t>
            </a:r>
            <a:r>
              <a:rPr lang="de-DE" sz="1600" dirty="0">
                <a:solidFill>
                  <a:srgbClr val="FF0000"/>
                </a:solidFill>
              </a:rPr>
              <a:t>für die Welt zu sein. </a:t>
            </a:r>
            <a:endParaRPr lang="de-DE" sz="1600" dirty="0" smtClean="0">
              <a:solidFill>
                <a:srgbClr val="FF0000"/>
              </a:solidFill>
            </a:endParaRPr>
          </a:p>
          <a:p>
            <a:pPr hangingPunct="0"/>
            <a:r>
              <a:rPr lang="de-DE" sz="1600" dirty="0" smtClean="0">
                <a:solidFill>
                  <a:srgbClr val="FF0000"/>
                </a:solidFill>
              </a:rPr>
              <a:t>(Christian Hirschfeld</a:t>
            </a:r>
            <a:r>
              <a:rPr lang="de-DE" sz="1600" i="1" dirty="0" smtClean="0">
                <a:solidFill>
                  <a:srgbClr val="FF0000"/>
                </a:solidFill>
              </a:rPr>
              <a:t>, Vom guten Geschmack in der Philosophie</a:t>
            </a:r>
            <a:r>
              <a:rPr lang="de-DE" sz="1600" dirty="0" smtClean="0">
                <a:solidFill>
                  <a:srgbClr val="FF0000"/>
                </a:solidFill>
              </a:rPr>
              <a:t>)</a:t>
            </a:r>
            <a:endParaRPr lang="de-DE" sz="1600" dirty="0">
              <a:solidFill>
                <a:srgbClr val="FF0000"/>
              </a:solidFill>
            </a:endParaRPr>
          </a:p>
        </p:txBody>
      </p:sp>
    </p:spTree>
    <p:extLst>
      <p:ext uri="{BB962C8B-B14F-4D97-AF65-F5344CB8AC3E}">
        <p14:creationId xmlns:p14="http://schemas.microsoft.com/office/powerpoint/2010/main" val="2628767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2262" y="233074"/>
            <a:ext cx="10515600" cy="770391"/>
          </a:xfrm>
        </p:spPr>
        <p:txBody>
          <a:bodyPr>
            <a:normAutofit/>
          </a:bodyPr>
          <a:lstStyle/>
          <a:p>
            <a:pPr algn="ctr"/>
            <a:r>
              <a:rPr lang="de-DE" sz="2400" b="1" dirty="0" smtClean="0"/>
              <a:t>Ist Popularphilosophie notwendig, und wenn ja, </a:t>
            </a:r>
            <a:r>
              <a:rPr lang="de-DE" sz="2400" b="1" dirty="0" err="1" smtClean="0"/>
              <a:t>wieviele</a:t>
            </a:r>
            <a:r>
              <a:rPr lang="de-DE" sz="2400" b="1" dirty="0" smtClean="0"/>
              <a:t>? </a:t>
            </a:r>
            <a:endParaRPr lang="de-DE" sz="2400" b="1" dirty="0"/>
          </a:p>
        </p:txBody>
      </p:sp>
      <p:sp>
        <p:nvSpPr>
          <p:cNvPr id="3" name="Inhaltsplatzhalter 2"/>
          <p:cNvSpPr>
            <a:spLocks noGrp="1"/>
          </p:cNvSpPr>
          <p:nvPr>
            <p:ph idx="1"/>
          </p:nvPr>
        </p:nvSpPr>
        <p:spPr>
          <a:xfrm>
            <a:off x="2741803" y="1092530"/>
            <a:ext cx="5125599" cy="5355771"/>
          </a:xfrm>
        </p:spPr>
        <p:txBody>
          <a:bodyPr>
            <a:normAutofit fontScale="92500"/>
          </a:bodyPr>
          <a:lstStyle/>
          <a:p>
            <a:pPr marL="0" indent="0">
              <a:buNone/>
            </a:pPr>
            <a:r>
              <a:rPr lang="de-DE" sz="1800" dirty="0"/>
              <a:t>Es gilt aber, nach meinem </a:t>
            </a:r>
            <a:r>
              <a:rPr lang="de-DE" sz="1800" dirty="0" err="1"/>
              <a:t>Urtheile</a:t>
            </a:r>
            <a:r>
              <a:rPr lang="de-DE" sz="1800" dirty="0"/>
              <a:t>, auch von den Werken des Verstandes, was Kant von den Handlungen des Willens behauptet. So wie diese keine wahrhaft sittliche Vollkommenheit haben, wenn sie nicht vom Menschen nach einem Gesetze geschehen, welches seines Vernunft ganz allein ihm selbst vorgeschrieben hat: so haben jene keine wahrhafte </a:t>
            </a:r>
            <a:r>
              <a:rPr lang="de-DE" sz="1800" dirty="0" err="1"/>
              <a:t>intellectuelle</a:t>
            </a:r>
            <a:r>
              <a:rPr lang="de-DE" sz="1800" dirty="0"/>
              <a:t> Vollkommenheit, wenn der Mensch sie nicht, vermöge seines eignen, völlig unabhängigen Gebrauchs seines Verstandes gefunden hat. Der bloße Gehorsam auch gegen den weisesten Gesetzgeber und den rechtmäßigsten und besten Oberherrn ist, sagt Kant, doch noch keine Tugend: weil im Sittlichen der Mensch durchaus sein eigner Gesetzgeber </a:t>
            </a:r>
            <a:r>
              <a:rPr lang="de-DE" sz="1800" dirty="0" err="1"/>
              <a:t>seyn</a:t>
            </a:r>
            <a:r>
              <a:rPr lang="de-DE" sz="1800" dirty="0"/>
              <a:t> muß. </a:t>
            </a:r>
            <a:r>
              <a:rPr lang="de-DE" sz="1800" b="1" dirty="0"/>
              <a:t>Eben so ist das bloße Verstehen und Annehmen der richtigsten Begriffe und der bündigsten Beweise noch immer nicht Philosophie: weil dieses Wort die Erzeugnisse eines selbst und allein für sich </a:t>
            </a:r>
            <a:r>
              <a:rPr lang="de-DE" sz="1800" b="1" dirty="0" err="1"/>
              <a:t>thätigen</a:t>
            </a:r>
            <a:r>
              <a:rPr lang="de-DE" sz="1800" b="1" dirty="0"/>
              <a:t> Verstandes anzeigt. </a:t>
            </a:r>
            <a:endParaRPr lang="de-DE" sz="1800" b="1" dirty="0" smtClean="0"/>
          </a:p>
          <a:p>
            <a:pPr marL="0" indent="0">
              <a:buNone/>
            </a:pPr>
            <a:r>
              <a:rPr lang="de-DE" sz="1800" dirty="0" err="1" smtClean="0"/>
              <a:t>Garve</a:t>
            </a:r>
            <a:r>
              <a:rPr lang="de-DE" sz="1800" i="1" dirty="0" smtClean="0"/>
              <a:t>, Einige Beobachtungen über die Kunst zu denken</a:t>
            </a:r>
            <a:endParaRPr lang="de-DE" sz="1800" i="1" dirty="0"/>
          </a:p>
          <a:p>
            <a:pPr marL="0" indent="0">
              <a:buNone/>
            </a:pPr>
            <a:endParaRPr lang="de-DE" sz="1800" dirty="0"/>
          </a:p>
        </p:txBody>
      </p:sp>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4230" y="1092530"/>
            <a:ext cx="3460719" cy="2618509"/>
          </a:xfrm>
          <a:prstGeom prst="rect">
            <a:avLst/>
          </a:prstGeom>
        </p:spPr>
      </p:pic>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250" y="1092530"/>
            <a:ext cx="1868749" cy="4726379"/>
          </a:xfrm>
          <a:prstGeom prst="rect">
            <a:avLst/>
          </a:prstGeom>
        </p:spPr>
      </p:pic>
      <p:sp>
        <p:nvSpPr>
          <p:cNvPr id="4" name="Textfeld 3"/>
          <p:cNvSpPr txBox="1"/>
          <p:nvPr/>
        </p:nvSpPr>
        <p:spPr>
          <a:xfrm>
            <a:off x="8106416" y="3971960"/>
            <a:ext cx="4150426" cy="1077218"/>
          </a:xfrm>
          <a:prstGeom prst="rect">
            <a:avLst/>
          </a:prstGeom>
          <a:noFill/>
        </p:spPr>
        <p:txBody>
          <a:bodyPr wrap="square" rtlCol="0">
            <a:spAutoFit/>
          </a:bodyPr>
          <a:lstStyle/>
          <a:p>
            <a:pPr hangingPunct="0"/>
            <a:r>
              <a:rPr lang="de-DE" sz="1600" dirty="0" smtClean="0">
                <a:solidFill>
                  <a:srgbClr val="FF0000"/>
                </a:solidFill>
              </a:rPr>
              <a:t>Alle </a:t>
            </a:r>
            <a:r>
              <a:rPr lang="de-DE" sz="1600" dirty="0">
                <a:solidFill>
                  <a:srgbClr val="FF0000"/>
                </a:solidFill>
              </a:rPr>
              <a:t>glücklichen Familien gleichen einander, jede  unglückliche Familie ist auf ihre eigene Weise unglücklich</a:t>
            </a:r>
            <a:r>
              <a:rPr lang="de-DE" sz="1600" dirty="0" smtClean="0">
                <a:solidFill>
                  <a:srgbClr val="FF0000"/>
                </a:solidFill>
              </a:rPr>
              <a:t>. </a:t>
            </a:r>
          </a:p>
          <a:p>
            <a:pPr hangingPunct="0"/>
            <a:r>
              <a:rPr lang="de-DE" sz="1600" dirty="0" smtClean="0">
                <a:solidFill>
                  <a:srgbClr val="FF0000"/>
                </a:solidFill>
              </a:rPr>
              <a:t>(</a:t>
            </a:r>
            <a:r>
              <a:rPr lang="de-DE" sz="1600" dirty="0">
                <a:solidFill>
                  <a:srgbClr val="FF0000"/>
                </a:solidFill>
              </a:rPr>
              <a:t>Lev Tolstoi, </a:t>
            </a:r>
            <a:r>
              <a:rPr lang="de-DE" sz="1600" i="1" dirty="0">
                <a:solidFill>
                  <a:srgbClr val="FF0000"/>
                </a:solidFill>
              </a:rPr>
              <a:t>Anna Karenina</a:t>
            </a:r>
            <a:r>
              <a:rPr lang="de-DE" sz="1600" dirty="0">
                <a:solidFill>
                  <a:srgbClr val="FF0000"/>
                </a:solidFill>
              </a:rPr>
              <a:t>)</a:t>
            </a:r>
          </a:p>
        </p:txBody>
      </p:sp>
    </p:spTree>
    <p:extLst>
      <p:ext uri="{BB962C8B-B14F-4D97-AF65-F5344CB8AC3E}">
        <p14:creationId xmlns:p14="http://schemas.microsoft.com/office/powerpoint/2010/main" val="37421036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8776" y="1214874"/>
            <a:ext cx="6879941" cy="4901957"/>
          </a:xfrm>
          <a:prstGeom prst="rect">
            <a:avLst/>
          </a:prstGeom>
        </p:spPr>
      </p:pic>
      <p:pic>
        <p:nvPicPr>
          <p:cNvPr id="20" name="Grafik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7595" y="3409972"/>
            <a:ext cx="1095375" cy="1619250"/>
          </a:xfrm>
          <a:prstGeom prst="rect">
            <a:avLst/>
          </a:prstGeom>
        </p:spPr>
      </p:pic>
      <p:pic>
        <p:nvPicPr>
          <p:cNvPr id="11" name="Grafik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1919" y="3681400"/>
            <a:ext cx="1285875" cy="1657350"/>
          </a:xfrm>
          <a:prstGeom prst="rect">
            <a:avLst/>
          </a:prstGeom>
        </p:spPr>
      </p:pic>
      <p:pic>
        <p:nvPicPr>
          <p:cNvPr id="18" name="Grafik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7617" y="4132285"/>
            <a:ext cx="1190625" cy="1514475"/>
          </a:xfrm>
          <a:prstGeom prst="rect">
            <a:avLst/>
          </a:prstGeom>
        </p:spPr>
      </p:pic>
      <p:pic>
        <p:nvPicPr>
          <p:cNvPr id="19" name="Grafik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4524" y="3178079"/>
            <a:ext cx="1095375" cy="1657350"/>
          </a:xfrm>
          <a:prstGeom prst="rect">
            <a:avLst/>
          </a:prstGeom>
        </p:spPr>
      </p:pic>
      <p:sp>
        <p:nvSpPr>
          <p:cNvPr id="2" name="Titel 1"/>
          <p:cNvSpPr>
            <a:spLocks noGrp="1"/>
          </p:cNvSpPr>
          <p:nvPr>
            <p:ph type="ctrTitle"/>
          </p:nvPr>
        </p:nvSpPr>
        <p:spPr>
          <a:xfrm>
            <a:off x="1244930" y="243384"/>
            <a:ext cx="9144000" cy="659229"/>
          </a:xfrm>
        </p:spPr>
        <p:txBody>
          <a:bodyPr>
            <a:normAutofit/>
          </a:bodyPr>
          <a:lstStyle/>
          <a:p>
            <a:r>
              <a:rPr lang="de-DE" sz="3600" b="1" dirty="0" smtClean="0"/>
              <a:t>Popularphilosophie ist möglich!</a:t>
            </a:r>
            <a:endParaRPr lang="de-DE" sz="3600" b="1" dirty="0"/>
          </a:p>
        </p:txBody>
      </p:sp>
      <p:sp>
        <p:nvSpPr>
          <p:cNvPr id="3" name="Untertitel 2"/>
          <p:cNvSpPr>
            <a:spLocks noGrp="1"/>
          </p:cNvSpPr>
          <p:nvPr>
            <p:ph type="subTitle" idx="1"/>
          </p:nvPr>
        </p:nvSpPr>
        <p:spPr>
          <a:xfrm>
            <a:off x="791282" y="827414"/>
            <a:ext cx="9144000" cy="774921"/>
          </a:xfrm>
        </p:spPr>
        <p:txBody>
          <a:bodyPr>
            <a:normAutofit/>
          </a:bodyPr>
          <a:lstStyle/>
          <a:p>
            <a:r>
              <a:rPr lang="de-DE" sz="1800" dirty="0" smtClean="0"/>
              <a:t>(und zwar so viele verschiedene, wie nötig)</a:t>
            </a:r>
            <a:endParaRPr lang="de-DE" sz="1800" dirty="0"/>
          </a:p>
        </p:txBody>
      </p:sp>
      <p:pic>
        <p:nvPicPr>
          <p:cNvPr id="4" name="Grafik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54592" y="3681400"/>
            <a:ext cx="1143000" cy="1562100"/>
          </a:xfrm>
          <a:prstGeom prst="rect">
            <a:avLst/>
          </a:prstGeom>
        </p:spPr>
      </p:pic>
      <p:pic>
        <p:nvPicPr>
          <p:cNvPr id="14" name="Grafik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31856" y="4219597"/>
            <a:ext cx="1723323" cy="2490351"/>
          </a:xfrm>
          <a:prstGeom prst="rect">
            <a:avLst/>
          </a:prstGeom>
        </p:spPr>
      </p:pic>
      <p:pic>
        <p:nvPicPr>
          <p:cNvPr id="15" name="Grafik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74923" y="4160389"/>
            <a:ext cx="1076325" cy="1609725"/>
          </a:xfrm>
          <a:prstGeom prst="rect">
            <a:avLst/>
          </a:prstGeom>
        </p:spPr>
      </p:pic>
      <p:pic>
        <p:nvPicPr>
          <p:cNvPr id="16" name="Grafik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63012" y="4798724"/>
            <a:ext cx="1057275" cy="1562100"/>
          </a:xfrm>
          <a:prstGeom prst="rect">
            <a:avLst/>
          </a:prstGeom>
        </p:spPr>
      </p:pic>
      <p:pic>
        <p:nvPicPr>
          <p:cNvPr id="17" name="Grafik 1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35660" y="4806414"/>
            <a:ext cx="1028700" cy="1619250"/>
          </a:xfrm>
          <a:prstGeom prst="rect">
            <a:avLst/>
          </a:prstGeom>
        </p:spPr>
      </p:pic>
    </p:spTree>
    <p:extLst>
      <p:ext uri="{BB962C8B-B14F-4D97-AF65-F5344CB8AC3E}">
        <p14:creationId xmlns:p14="http://schemas.microsoft.com/office/powerpoint/2010/main" val="3806269755"/>
      </p:ext>
    </p:extLst>
  </p:cSld>
  <p:clrMapOvr>
    <a:masterClrMapping/>
  </p:clrMapOvr>
  <p:timing>
    <p:tnLst>
      <p:par>
        <p:cTn id="1" dur="indefinite" restart="never" nodeType="tmRoot"/>
      </p:par>
    </p:tnLst>
  </p:timing>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Blank">
  <a:themeElements>
    <a:clrScheme name="Office">
      <a:dk1>
        <a:sysClr val="windowText" lastClr="000000"/>
      </a:dk1>
      <a:lt1>
        <a:sysClr val="window" lastClr="FFFFFF"/>
      </a:lt1>
      <a:dk2>
        <a:srgbClr val="6E747A"/>
      </a:dk2>
      <a:lt2>
        <a:srgbClr val="E7E6E6"/>
      </a:lt2>
      <a:accent1>
        <a:srgbClr val="5B9BD5"/>
      </a:accent1>
      <a:accent2>
        <a:srgbClr val="ED7D31"/>
      </a:accent2>
      <a:accent3>
        <a:srgbClr val="A5A5A5"/>
      </a:accent3>
      <a:accent4>
        <a:srgbClr val="FFC000"/>
      </a:accent4>
      <a:accent5>
        <a:srgbClr val="4472C4"/>
      </a:accent5>
      <a:accent6>
        <a:srgbClr val="70AD47"/>
      </a:accent6>
      <a:hlink>
        <a:srgbClr val="085296"/>
      </a:hlink>
      <a:folHlink>
        <a:srgbClr val="9933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TM02900771[[fn=Segment]]</Template>
  <TotalTime>0</TotalTime>
  <Words>2120</Words>
  <Application>Microsoft Office PowerPoint</Application>
  <PresentationFormat>Breitbild</PresentationFormat>
  <Paragraphs>127</Paragraphs>
  <Slides>15</Slides>
  <Notes>1</Notes>
  <HiddenSlides>0</HiddenSlides>
  <MMClips>0</MMClips>
  <ScaleCrop>false</ScaleCrop>
  <HeadingPairs>
    <vt:vector size="6" baseType="variant">
      <vt:variant>
        <vt:lpstr>Verwendete Schriftarten</vt:lpstr>
      </vt:variant>
      <vt:variant>
        <vt:i4>4</vt:i4>
      </vt:variant>
      <vt:variant>
        <vt:lpstr>Design</vt:lpstr>
      </vt:variant>
      <vt:variant>
        <vt:i4>3</vt:i4>
      </vt:variant>
      <vt:variant>
        <vt:lpstr>Folientitel</vt:lpstr>
      </vt:variant>
      <vt:variant>
        <vt:i4>15</vt:i4>
      </vt:variant>
    </vt:vector>
  </HeadingPairs>
  <TitlesOfParts>
    <vt:vector size="22" baseType="lpstr">
      <vt:lpstr>Arial</vt:lpstr>
      <vt:lpstr>Calibri</vt:lpstr>
      <vt:lpstr>Calibri Light</vt:lpstr>
      <vt:lpstr>Wingdings 2</vt:lpstr>
      <vt:lpstr>HDOfficeLightV0</vt:lpstr>
      <vt:lpstr>1_HDOfficeLightV0</vt:lpstr>
      <vt:lpstr>Blank</vt:lpstr>
      <vt:lpstr>Ist Popularphilosophie möglich?</vt:lpstr>
      <vt:lpstr>Gliederung</vt:lpstr>
      <vt:lpstr>Ist Popularphilosophie möglich? – Systematische Vorüberlegungen  zum Verhältnis von Popular- und Schulphilosophie </vt:lpstr>
      <vt:lpstr>Kriterienkatalog zur Bestimmung des Grades von Popular-/Schulphilosophie</vt:lpstr>
      <vt:lpstr>Wie ist Popularphilosophie möglich?   zu Garves Konzept einer populären Philosophie</vt:lpstr>
      <vt:lpstr>Garve, Lob der Wissenschaften (1790)</vt:lpstr>
      <vt:lpstr>Garve, Einige Beobachtungen über die Kunst zu denken (1796)</vt:lpstr>
      <vt:lpstr>Garve, Einige Beobachtungen über die Kunst zu denken (1796)</vt:lpstr>
      <vt:lpstr>Garve, Einige Beobachtungen über die Kunst zu denken (1796)</vt:lpstr>
      <vt:lpstr>Garve, Von der Popularität des Vortrags (1793)</vt:lpstr>
      <vt:lpstr>Garve, Von der Popularität des Vortrags (1793)</vt:lpstr>
      <vt:lpstr>Kriterienkatalog zur Bestimmung des Grades von Popular-/Schulphilosophie</vt:lpstr>
      <vt:lpstr>Ist Popularphilosophie möglich? – Systematische Vorüberlegungen  zum Verhältnis von Popular- und Schulphilosophie </vt:lpstr>
      <vt:lpstr>Ist Popularphilosophie notwendig, und wenn ja, wieviele? </vt:lpstr>
      <vt:lpstr>Popularphilosophie ist möglich!</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Ist Popularphilosophie möglich?</dc:title>
  <dc:creator>jutta</dc:creator>
  <cp:lastModifiedBy>jutta</cp:lastModifiedBy>
  <cp:revision>32</cp:revision>
  <dcterms:created xsi:type="dcterms:W3CDTF">2017-03-08T11:05:15Z</dcterms:created>
  <dcterms:modified xsi:type="dcterms:W3CDTF">2017-03-13T09:01:13Z</dcterms:modified>
</cp:coreProperties>
</file>