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20" autoAdjust="0"/>
    <p:restoredTop sz="94660"/>
  </p:normalViewPr>
  <p:slideViewPr>
    <p:cSldViewPr snapToGrid="0">
      <p:cViewPr varScale="1">
        <p:scale>
          <a:sx n="140" d="100"/>
          <a:sy n="140" d="100"/>
        </p:scale>
        <p:origin x="16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1557" name="Group 1556"/>
          <p:cNvGrpSpPr/>
          <p:nvPr/>
        </p:nvGrpSpPr>
        <p:grpSpPr>
          <a:xfrm>
            <a:off x="0" y="420256"/>
            <a:ext cx="12188952" cy="3795497"/>
            <a:chOff x="0" y="420256"/>
            <a:chExt cx="12188952" cy="3795497"/>
          </a:xfrm>
        </p:grpSpPr>
        <p:cxnSp>
          <p:nvCxnSpPr>
            <p:cNvPr id="1558" name="Straight Connector 1557"/>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9" name="Straight Connector 1558"/>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0" name="Straight Connector 1559"/>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1" name="Straight Connector 1560"/>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2" name="Straight Connector 1561"/>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3" name="Straight Connector 1562"/>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4" name="Straight Connector 1563"/>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5" name="Straight Connector 1564"/>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6" name="Straight Connector 1565"/>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7" name="Straight Connector 1566"/>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68"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9"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0"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1"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2"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3"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4"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5"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6"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7"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8"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9"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0"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1"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2"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3"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4"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5"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6"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7"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8"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9"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0"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1"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2"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3"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4"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5"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6"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7"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8"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9"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0"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1"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2"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3"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4"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5"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6"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7"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8"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9" name="Oval 1608"/>
          <p:cNvSpPr/>
          <p:nvPr/>
        </p:nvSpPr>
        <p:spPr>
          <a:xfrm>
            <a:off x="71204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0"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1" name="Oval 1610"/>
          <p:cNvSpPr/>
          <p:nvPr/>
        </p:nvSpPr>
        <p:spPr>
          <a:xfrm>
            <a:off x="3774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2"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3"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4"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5"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6"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7"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8" name="Oval 1617"/>
          <p:cNvSpPr/>
          <p:nvPr/>
        </p:nvSpPr>
        <p:spPr>
          <a:xfrm>
            <a:off x="12203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9" name="Oval 1618"/>
          <p:cNvSpPr/>
          <p:nvPr/>
        </p:nvSpPr>
        <p:spPr>
          <a:xfrm>
            <a:off x="20632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0" name="Oval 1619"/>
          <p:cNvSpPr/>
          <p:nvPr/>
        </p:nvSpPr>
        <p:spPr>
          <a:xfrm>
            <a:off x="29060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1" name="Oval 1620"/>
          <p:cNvSpPr/>
          <p:nvPr/>
        </p:nvSpPr>
        <p:spPr>
          <a:xfrm>
            <a:off x="37489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2" name="Oval 1621"/>
          <p:cNvSpPr/>
          <p:nvPr/>
        </p:nvSpPr>
        <p:spPr>
          <a:xfrm>
            <a:off x="45918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3" name="Oval 1622"/>
          <p:cNvSpPr/>
          <p:nvPr/>
        </p:nvSpPr>
        <p:spPr>
          <a:xfrm>
            <a:off x="54347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4" name="Oval 1623"/>
          <p:cNvSpPr/>
          <p:nvPr/>
        </p:nvSpPr>
        <p:spPr>
          <a:xfrm>
            <a:off x="62776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6" name="Oval 1625"/>
          <p:cNvSpPr/>
          <p:nvPr/>
        </p:nvSpPr>
        <p:spPr>
          <a:xfrm>
            <a:off x="88062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7"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8" name="Oval 1627"/>
          <p:cNvSpPr/>
          <p:nvPr/>
        </p:nvSpPr>
        <p:spPr>
          <a:xfrm>
            <a:off x="79633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9"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0" name="Oval 1629"/>
          <p:cNvSpPr/>
          <p:nvPr/>
        </p:nvSpPr>
        <p:spPr>
          <a:xfrm>
            <a:off x="104920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1"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2" name="Oval 1631"/>
          <p:cNvSpPr/>
          <p:nvPr/>
        </p:nvSpPr>
        <p:spPr>
          <a:xfrm>
            <a:off x="96491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3"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4"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5" name="Oval 1634"/>
          <p:cNvSpPr/>
          <p:nvPr/>
        </p:nvSpPr>
        <p:spPr>
          <a:xfrm>
            <a:off x="113348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6"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7" name="Oval 1636"/>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8"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9" name="Oval 1638"/>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0" name="Oval 1639"/>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1" name="Oval 1640"/>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2" name="Oval 1641"/>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3" name="Oval 1642"/>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4" name="Oval 1643"/>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5" name="Oval 1644"/>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6" name="Oval 1645"/>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7" name="Oval 1646"/>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8" name="Oval 1647"/>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9" name="Oval 1648"/>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0" name="Oval 1649"/>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1" name="Oval 1650"/>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2"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3"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4"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5"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6"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7"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8"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9"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0"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1"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2"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3"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4"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5"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6"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7" name="Oval 1666"/>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8" name="Oval 1667"/>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9" name="Oval 1668"/>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0" name="Oval 1669"/>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1" name="Oval 1670"/>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2" name="Oval 1671"/>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3" name="Oval 1672"/>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4" name="Oval 1673"/>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5" name="Oval 1674"/>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6" name="Oval 1675"/>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7" name="Oval 1676"/>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8" name="Oval 1677"/>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9" name="Oval 1678"/>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0"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1" name="Oval 1680"/>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2"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3"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4"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5"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6"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7"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8"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9"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0"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1"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2"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3"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4"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5"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6"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7"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8"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9"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0"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1" name="Oval 1700"/>
          <p:cNvSpPr/>
          <p:nvPr/>
        </p:nvSpPr>
        <p:spPr>
          <a:xfrm>
            <a:off x="71204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2"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3" name="Oval 1702"/>
          <p:cNvSpPr/>
          <p:nvPr/>
        </p:nvSpPr>
        <p:spPr>
          <a:xfrm>
            <a:off x="3774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4"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5"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6"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7"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8"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9"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0" name="Oval 1709"/>
          <p:cNvSpPr/>
          <p:nvPr/>
        </p:nvSpPr>
        <p:spPr>
          <a:xfrm>
            <a:off x="12203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1" name="Oval 1710"/>
          <p:cNvSpPr/>
          <p:nvPr/>
        </p:nvSpPr>
        <p:spPr>
          <a:xfrm>
            <a:off x="20632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2" name="Oval 1711"/>
          <p:cNvSpPr/>
          <p:nvPr/>
        </p:nvSpPr>
        <p:spPr>
          <a:xfrm>
            <a:off x="29060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3" name="Oval 1712"/>
          <p:cNvSpPr/>
          <p:nvPr/>
        </p:nvSpPr>
        <p:spPr>
          <a:xfrm>
            <a:off x="37489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4" name="Oval 1713"/>
          <p:cNvSpPr/>
          <p:nvPr/>
        </p:nvSpPr>
        <p:spPr>
          <a:xfrm>
            <a:off x="45918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5" name="Oval 1714"/>
          <p:cNvSpPr/>
          <p:nvPr/>
        </p:nvSpPr>
        <p:spPr>
          <a:xfrm>
            <a:off x="54347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6" name="Oval 1715"/>
          <p:cNvSpPr/>
          <p:nvPr/>
        </p:nvSpPr>
        <p:spPr>
          <a:xfrm>
            <a:off x="62776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7"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8" name="Oval 1717"/>
          <p:cNvSpPr/>
          <p:nvPr/>
        </p:nvSpPr>
        <p:spPr>
          <a:xfrm>
            <a:off x="88062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9"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0" name="Oval 1719"/>
          <p:cNvSpPr/>
          <p:nvPr/>
        </p:nvSpPr>
        <p:spPr>
          <a:xfrm>
            <a:off x="79633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1"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2" name="Oval 1721"/>
          <p:cNvSpPr/>
          <p:nvPr/>
        </p:nvSpPr>
        <p:spPr>
          <a:xfrm>
            <a:off x="104920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3"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4" name="Oval 1723"/>
          <p:cNvSpPr/>
          <p:nvPr/>
        </p:nvSpPr>
        <p:spPr>
          <a:xfrm>
            <a:off x="96491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5"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6"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7" name="Oval 1726"/>
          <p:cNvSpPr/>
          <p:nvPr/>
        </p:nvSpPr>
        <p:spPr>
          <a:xfrm>
            <a:off x="113348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8"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9" name="Oval 1728"/>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0" name="Oval 1729"/>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1" name="Oval 1730"/>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2" name="Oval 1731"/>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3" name="Oval 1732"/>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4" name="Oval 1733"/>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5" name="Oval 1734"/>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6" name="Oval 1735"/>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7" name="Oval 1736"/>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8" name="Oval 1737"/>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9" name="Oval 1738"/>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0" name="Oval 1739"/>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1" name="Oval 1740"/>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2" name="Oval 1741"/>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3"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4"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5"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6"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7"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8"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9"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0"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1"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2"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3"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4"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5"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6"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7"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8" name="Oval 1757"/>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9" name="Oval 1758"/>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0" name="Oval 1759"/>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1" name="Oval 1760"/>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2" name="Oval 1761"/>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3" name="Oval 1762"/>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4" name="Oval 1763"/>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5" name="Oval 1764"/>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6" name="Oval 1765"/>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7" name="Oval 1766"/>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8" name="Oval 1767"/>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9" name="Oval 1768"/>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0" name="Oval 1769"/>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1" name="Oval 1770"/>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2"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3" name="Oval 1772"/>
          <p:cNvSpPr/>
          <p:nvPr/>
        </p:nvSpPr>
        <p:spPr>
          <a:xfrm>
            <a:off x="71204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5" name="Oval 1774"/>
          <p:cNvSpPr/>
          <p:nvPr/>
        </p:nvSpPr>
        <p:spPr>
          <a:xfrm>
            <a:off x="3774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6"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7"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8"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9"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0"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1"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2" name="Oval 1781"/>
          <p:cNvSpPr/>
          <p:nvPr/>
        </p:nvSpPr>
        <p:spPr>
          <a:xfrm>
            <a:off x="12203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3" name="Oval 1782"/>
          <p:cNvSpPr/>
          <p:nvPr/>
        </p:nvSpPr>
        <p:spPr>
          <a:xfrm>
            <a:off x="20632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4" name="Oval 1783"/>
          <p:cNvSpPr/>
          <p:nvPr/>
        </p:nvSpPr>
        <p:spPr>
          <a:xfrm>
            <a:off x="29060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5" name="Oval 1784"/>
          <p:cNvSpPr/>
          <p:nvPr/>
        </p:nvSpPr>
        <p:spPr>
          <a:xfrm>
            <a:off x="37489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6" name="Oval 1785"/>
          <p:cNvSpPr/>
          <p:nvPr/>
        </p:nvSpPr>
        <p:spPr>
          <a:xfrm>
            <a:off x="45918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7" name="Oval 1786"/>
          <p:cNvSpPr/>
          <p:nvPr/>
        </p:nvSpPr>
        <p:spPr>
          <a:xfrm>
            <a:off x="54347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8" name="Oval 1787"/>
          <p:cNvSpPr/>
          <p:nvPr/>
        </p:nvSpPr>
        <p:spPr>
          <a:xfrm>
            <a:off x="62776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9"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0" name="Oval 1789"/>
          <p:cNvSpPr/>
          <p:nvPr/>
        </p:nvSpPr>
        <p:spPr>
          <a:xfrm>
            <a:off x="88062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1"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2" name="Oval 1791"/>
          <p:cNvSpPr/>
          <p:nvPr/>
        </p:nvSpPr>
        <p:spPr>
          <a:xfrm>
            <a:off x="79633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4" name="Oval 1793"/>
          <p:cNvSpPr/>
          <p:nvPr/>
        </p:nvSpPr>
        <p:spPr>
          <a:xfrm>
            <a:off x="104920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5"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6" name="Oval 1795"/>
          <p:cNvSpPr/>
          <p:nvPr/>
        </p:nvSpPr>
        <p:spPr>
          <a:xfrm>
            <a:off x="96491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7"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8"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9" name="Oval 1798"/>
          <p:cNvSpPr/>
          <p:nvPr/>
        </p:nvSpPr>
        <p:spPr>
          <a:xfrm>
            <a:off x="113348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00"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1" name="Oval 1800"/>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2" name="Oval 1801"/>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3" name="Oval 1802"/>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4" name="Oval 1803"/>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5" name="Oval 1804"/>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6" name="Oval 1805"/>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7" name="Oval 1806"/>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8" name="Oval 1807"/>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9" name="Oval 1808"/>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0" name="Oval 1809"/>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1" name="Oval 1810"/>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2" name="Oval 1811"/>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3" name="Oval 1812"/>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4" name="Oval 1813"/>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5"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6"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7"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8"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9"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0"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1"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2"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3"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4"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5"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6"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7"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8"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9"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0" name="Oval 1829"/>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1" name="Oval 1830"/>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2" name="Oval 1831"/>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3" name="Oval 1832"/>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4" name="Oval 1833"/>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5" name="Oval 1834"/>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6" name="Oval 1835"/>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7" name="Oval 1836"/>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8" name="Oval 1837"/>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9" name="Oval 1838"/>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0" name="Oval 1839"/>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1" name="Oval 1840"/>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2" name="Oval 1841"/>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3" name="Oval 1842"/>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4"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5" name="Oval 1844"/>
          <p:cNvSpPr/>
          <p:nvPr/>
        </p:nvSpPr>
        <p:spPr>
          <a:xfrm>
            <a:off x="71204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6"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7" name="Oval 1846"/>
          <p:cNvSpPr/>
          <p:nvPr/>
        </p:nvSpPr>
        <p:spPr>
          <a:xfrm>
            <a:off x="3774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8"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9"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0"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1"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2"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3"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4" name="Oval 1853"/>
          <p:cNvSpPr/>
          <p:nvPr/>
        </p:nvSpPr>
        <p:spPr>
          <a:xfrm>
            <a:off x="12203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5" name="Oval 1854"/>
          <p:cNvSpPr/>
          <p:nvPr/>
        </p:nvSpPr>
        <p:spPr>
          <a:xfrm>
            <a:off x="20632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6" name="Oval 1855"/>
          <p:cNvSpPr/>
          <p:nvPr/>
        </p:nvSpPr>
        <p:spPr>
          <a:xfrm>
            <a:off x="29060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7" name="Oval 1856"/>
          <p:cNvSpPr/>
          <p:nvPr/>
        </p:nvSpPr>
        <p:spPr>
          <a:xfrm>
            <a:off x="37489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8" name="Oval 1857"/>
          <p:cNvSpPr/>
          <p:nvPr/>
        </p:nvSpPr>
        <p:spPr>
          <a:xfrm>
            <a:off x="45918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9" name="Oval 1858"/>
          <p:cNvSpPr/>
          <p:nvPr/>
        </p:nvSpPr>
        <p:spPr>
          <a:xfrm>
            <a:off x="54347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0" name="Oval 1859"/>
          <p:cNvSpPr/>
          <p:nvPr/>
        </p:nvSpPr>
        <p:spPr>
          <a:xfrm>
            <a:off x="62776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1"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2" name="Oval 1861"/>
          <p:cNvSpPr/>
          <p:nvPr/>
        </p:nvSpPr>
        <p:spPr>
          <a:xfrm>
            <a:off x="88062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3"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4" name="Oval 1863"/>
          <p:cNvSpPr/>
          <p:nvPr/>
        </p:nvSpPr>
        <p:spPr>
          <a:xfrm>
            <a:off x="79633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5"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6" name="Oval 1865"/>
          <p:cNvSpPr/>
          <p:nvPr/>
        </p:nvSpPr>
        <p:spPr>
          <a:xfrm>
            <a:off x="104920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7"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8" name="Oval 1867"/>
          <p:cNvSpPr/>
          <p:nvPr/>
        </p:nvSpPr>
        <p:spPr>
          <a:xfrm>
            <a:off x="96491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9"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0"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1" name="Oval 1870"/>
          <p:cNvSpPr/>
          <p:nvPr/>
        </p:nvSpPr>
        <p:spPr>
          <a:xfrm>
            <a:off x="113348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72"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3" name="Oval 1872"/>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4" name="Oval 1873"/>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5" name="Oval 1874"/>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6" name="Oval 1875"/>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7" name="Oval 1876"/>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8" name="Oval 1877"/>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9" name="Oval 1878"/>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0" name="Oval 1879"/>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1" name="Oval 1880"/>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2" name="Oval 1881"/>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3" name="Oval 1882"/>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4" name="Oval 1883"/>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5" name="Oval 1884"/>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6" name="Oval 1885"/>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7"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8"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9"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0"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1"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2"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3"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4"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5"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6"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7"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8"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9"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0"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1"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2" name="Oval 1901"/>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3" name="Oval 1902"/>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4" name="Oval 1903"/>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5" name="Oval 1904"/>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6" name="Oval 1905"/>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7" name="Oval 1906"/>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8" name="Oval 1907"/>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9" name="Oval 1908"/>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0" name="Oval 1909"/>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1" name="Oval 1910"/>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2" name="Oval 1911"/>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3" name="Oval 1912"/>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4" name="Oval 1913"/>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5" name="Oval 1914"/>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6"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7" name="Oval 1916"/>
          <p:cNvSpPr/>
          <p:nvPr/>
        </p:nvSpPr>
        <p:spPr>
          <a:xfrm>
            <a:off x="71204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18"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9" name="Oval 1918"/>
          <p:cNvSpPr/>
          <p:nvPr/>
        </p:nvSpPr>
        <p:spPr>
          <a:xfrm>
            <a:off x="3774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0"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1"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2"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3"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4"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5"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6" name="Oval 1925"/>
          <p:cNvSpPr/>
          <p:nvPr/>
        </p:nvSpPr>
        <p:spPr>
          <a:xfrm>
            <a:off x="12203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7" name="Oval 1926"/>
          <p:cNvSpPr/>
          <p:nvPr/>
        </p:nvSpPr>
        <p:spPr>
          <a:xfrm>
            <a:off x="20632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8" name="Oval 1927"/>
          <p:cNvSpPr/>
          <p:nvPr/>
        </p:nvSpPr>
        <p:spPr>
          <a:xfrm>
            <a:off x="29060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9" name="Oval 1928"/>
          <p:cNvSpPr/>
          <p:nvPr/>
        </p:nvSpPr>
        <p:spPr>
          <a:xfrm>
            <a:off x="37489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0" name="Oval 1929"/>
          <p:cNvSpPr/>
          <p:nvPr/>
        </p:nvSpPr>
        <p:spPr>
          <a:xfrm>
            <a:off x="45918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1" name="Oval 1930"/>
          <p:cNvSpPr/>
          <p:nvPr/>
        </p:nvSpPr>
        <p:spPr>
          <a:xfrm>
            <a:off x="54347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2" name="Oval 1931"/>
          <p:cNvSpPr/>
          <p:nvPr/>
        </p:nvSpPr>
        <p:spPr>
          <a:xfrm>
            <a:off x="62776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3"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4" name="Oval 1933"/>
          <p:cNvSpPr/>
          <p:nvPr/>
        </p:nvSpPr>
        <p:spPr>
          <a:xfrm>
            <a:off x="88062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5"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6" name="Oval 1935"/>
          <p:cNvSpPr/>
          <p:nvPr/>
        </p:nvSpPr>
        <p:spPr>
          <a:xfrm>
            <a:off x="79633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7"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8" name="Oval 1937"/>
          <p:cNvSpPr/>
          <p:nvPr/>
        </p:nvSpPr>
        <p:spPr>
          <a:xfrm>
            <a:off x="104920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9"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0" name="Oval 1939"/>
          <p:cNvSpPr/>
          <p:nvPr/>
        </p:nvSpPr>
        <p:spPr>
          <a:xfrm>
            <a:off x="96491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3" name="Oval 1942"/>
          <p:cNvSpPr/>
          <p:nvPr/>
        </p:nvSpPr>
        <p:spPr>
          <a:xfrm>
            <a:off x="113348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4"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5" name="Oval 1944"/>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 name="Oval 1945"/>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7" name="Oval 1946"/>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8" name="Oval 1947"/>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9" name="Oval 1948"/>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0" name="Oval 1949"/>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1" name="Oval 1950"/>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2" name="Oval 1951"/>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3" name="Oval 1952"/>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4" name="Oval 1953"/>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5" name="Oval 1954"/>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6" name="Oval 1955"/>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7" name="Oval 1956"/>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8" name="Oval 1957"/>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9"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0"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1"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2"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3"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4"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5"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6"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7"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8"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9"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0"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1"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2"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3"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4" name="Oval 1973"/>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5" name="Oval 1974"/>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6" name="Oval 1975"/>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7" name="Oval 1976"/>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8" name="Oval 1977"/>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9" name="Oval 1978"/>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0" name="Oval 1979"/>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1" name="Oval 1980"/>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2" name="Oval 1981"/>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3" name="Oval 1982"/>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4" name="Oval 1983"/>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5" name="Oval 1984"/>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6" name="Oval 1985"/>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7" name="Oval 1986"/>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8"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9"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0"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1"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2"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3"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4"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5"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6"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7"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8"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9"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0"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1"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2"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3"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e-DE"/>
              <a:t>Mastertitelformat bearbeiten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8/30/2019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8/30/2019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grpSp>
        <p:nvGrpSpPr>
          <p:cNvPr id="526" name="Group 525"/>
          <p:cNvGrpSpPr/>
          <p:nvPr/>
        </p:nvGrpSpPr>
        <p:grpSpPr>
          <a:xfrm>
            <a:off x="0" y="420256"/>
            <a:ext cx="12188952" cy="3795497"/>
            <a:chOff x="0" y="420256"/>
            <a:chExt cx="12188952" cy="3795497"/>
          </a:xfrm>
        </p:grpSpPr>
        <p:cxnSp>
          <p:nvCxnSpPr>
            <p:cNvPr id="527" name="Straight Connector 526"/>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7"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Oval 598"/>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Oval 599"/>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Oval 600"/>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Oval 601"/>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Oval 602"/>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Oval 603"/>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Oval 604"/>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Oval 605"/>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Oval 621"/>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Oval 622"/>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Oval 623"/>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Oval 624"/>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Oval 625"/>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Oval 626"/>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Oval 627"/>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Oval 628"/>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Oval 629"/>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Oval 630"/>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Oval 669"/>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Oval 670"/>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Oval 671"/>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Oval 672"/>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Oval 673"/>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Oval 674"/>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698"/>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1" name="Oval 700"/>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2" name="Oval 701"/>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3" name="Oval 702"/>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4" name="Oval 703"/>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5" name="Oval 704"/>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6" name="Oval 705"/>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7" name="Oval 706"/>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8" name="Oval 707"/>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9" name="Oval 708"/>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0" name="Oval 709"/>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1" name="Oval 710"/>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2" name="Oval 711"/>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3"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5"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6"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8"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0"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1"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2"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4"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5"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6"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7"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8" name="Oval 727"/>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9" name="Oval 728"/>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0" name="Oval 729"/>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1" name="Oval 730"/>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2" name="Oval 731"/>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3" name="Oval 732"/>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4" name="Oval 733"/>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5" name="Oval 734"/>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6" name="Oval 735"/>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7" name="Oval 736"/>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8" name="Oval 737"/>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9" name="Oval 738"/>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0" name="Oval 739"/>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1" name="Oval 740"/>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2"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3"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4"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5"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6"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7"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8"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9"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0"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1"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2"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3"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4"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5"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6"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7" name="Oval 756"/>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8" name="Oval 757"/>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9" name="Oval 758"/>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0" name="Oval 759"/>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1" name="Oval 760"/>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2" name="Oval 761"/>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3" name="Oval 762"/>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4" name="Oval 763"/>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5" name="Oval 764"/>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6" name="Oval 765"/>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7" name="Oval 766"/>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8" name="Oval 767"/>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9" name="Oval 768"/>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0" name="Oval 769"/>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1"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2"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4"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5"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6"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7"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8"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9"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0"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1"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2"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3"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4"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5"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6" name="Oval 785"/>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7" name="Oval 786"/>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8" name="Oval 787"/>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9" name="Oval 788"/>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0" name="Oval 789"/>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1" name="Oval 790"/>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2" name="Oval 791"/>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3" name="Oval 792"/>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4" name="Oval 793"/>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5" name="Oval 794"/>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6" name="Oval 795"/>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7" name="Oval 796"/>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8" name="Oval 797"/>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9" name="Oval 798"/>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0"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1"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2"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3"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4"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5"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6"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7"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8"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9"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0"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1"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2"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3"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4"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5" name="Oval 814"/>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6" name="Oval 815"/>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7" name="Oval 816"/>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8" name="Oval 817"/>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 name="Oval 818"/>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 name="Oval 819"/>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1" name="Oval 820"/>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 name="Oval 821"/>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3" name="Oval 822"/>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4" name="Oval 823"/>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5" name="Oval 824"/>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6" name="Oval 825"/>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7" name="Oval 826"/>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8" name="Oval 827"/>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9"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0"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1"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2"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3"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4"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5"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6"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7"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8"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9"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0"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3"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4" name="Oval 843"/>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5" name="Oval 844"/>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6" name="Oval 845"/>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7" name="Oval 846"/>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8" name="Oval 847"/>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9" name="Oval 848"/>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0" name="Oval 849"/>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1" name="Oval 850"/>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2" name="Oval 851"/>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3" name="Oval 852"/>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4" name="Oval 853"/>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5" name="Oval 854"/>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6" name="Oval 855"/>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7" name="Oval 856"/>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8"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9"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0"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1"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2"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3"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4"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5"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6"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7"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8"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9"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0"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1"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2"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3" name="Oval 872"/>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4" name="Oval 873"/>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5" name="Oval 874"/>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6" name="Oval 875"/>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7" name="Oval 876"/>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8" name="Oval 877"/>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9" name="Oval 878"/>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0" name="Oval 879"/>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1" name="Oval 880"/>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2" name="Oval 881"/>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3" name="Oval 882"/>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4" name="Oval 883"/>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5" name="Oval 884"/>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6" name="Oval 885"/>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7"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8"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9"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0"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1"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2"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3"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4"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5"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6"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7"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8"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9"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0"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1"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2"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3" name="Oval 902"/>
          <p:cNvSpPr/>
          <p:nvPr/>
        </p:nvSpPr>
        <p:spPr>
          <a:xfrm>
            <a:off x="71204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4" name="Oval 903"/>
          <p:cNvSpPr/>
          <p:nvPr/>
        </p:nvSpPr>
        <p:spPr>
          <a:xfrm>
            <a:off x="3774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5" name="Oval 904"/>
          <p:cNvSpPr/>
          <p:nvPr/>
        </p:nvSpPr>
        <p:spPr>
          <a:xfrm>
            <a:off x="12203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6" name="Oval 905"/>
          <p:cNvSpPr/>
          <p:nvPr/>
        </p:nvSpPr>
        <p:spPr>
          <a:xfrm>
            <a:off x="20632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7" name="Oval 906"/>
          <p:cNvSpPr/>
          <p:nvPr/>
        </p:nvSpPr>
        <p:spPr>
          <a:xfrm>
            <a:off x="29060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8" name="Oval 907"/>
          <p:cNvSpPr/>
          <p:nvPr/>
        </p:nvSpPr>
        <p:spPr>
          <a:xfrm>
            <a:off x="37489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9" name="Oval 908"/>
          <p:cNvSpPr/>
          <p:nvPr/>
        </p:nvSpPr>
        <p:spPr>
          <a:xfrm>
            <a:off x="45918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0" name="Oval 909"/>
          <p:cNvSpPr/>
          <p:nvPr/>
        </p:nvSpPr>
        <p:spPr>
          <a:xfrm>
            <a:off x="54347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1" name="Oval 910"/>
          <p:cNvSpPr/>
          <p:nvPr/>
        </p:nvSpPr>
        <p:spPr>
          <a:xfrm>
            <a:off x="62776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2" name="Oval 911"/>
          <p:cNvSpPr/>
          <p:nvPr/>
        </p:nvSpPr>
        <p:spPr>
          <a:xfrm>
            <a:off x="88062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3" name="Oval 912"/>
          <p:cNvSpPr/>
          <p:nvPr/>
        </p:nvSpPr>
        <p:spPr>
          <a:xfrm>
            <a:off x="79633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4" name="Oval 913"/>
          <p:cNvSpPr/>
          <p:nvPr/>
        </p:nvSpPr>
        <p:spPr>
          <a:xfrm>
            <a:off x="104920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5" name="Oval 914"/>
          <p:cNvSpPr/>
          <p:nvPr/>
        </p:nvSpPr>
        <p:spPr>
          <a:xfrm>
            <a:off x="96491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6" name="Oval 915"/>
          <p:cNvSpPr/>
          <p:nvPr/>
        </p:nvSpPr>
        <p:spPr>
          <a:xfrm>
            <a:off x="113348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7" name="Oval 916"/>
          <p:cNvSpPr/>
          <p:nvPr/>
        </p:nvSpPr>
        <p:spPr>
          <a:xfrm>
            <a:off x="71204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8" name="Oval 917"/>
          <p:cNvSpPr/>
          <p:nvPr/>
        </p:nvSpPr>
        <p:spPr>
          <a:xfrm>
            <a:off x="3774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9" name="Oval 918"/>
          <p:cNvSpPr/>
          <p:nvPr/>
        </p:nvSpPr>
        <p:spPr>
          <a:xfrm>
            <a:off x="12203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0" name="Oval 919"/>
          <p:cNvSpPr/>
          <p:nvPr/>
        </p:nvSpPr>
        <p:spPr>
          <a:xfrm>
            <a:off x="20632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1" name="Oval 920"/>
          <p:cNvSpPr/>
          <p:nvPr/>
        </p:nvSpPr>
        <p:spPr>
          <a:xfrm>
            <a:off x="29060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2" name="Oval 921"/>
          <p:cNvSpPr/>
          <p:nvPr/>
        </p:nvSpPr>
        <p:spPr>
          <a:xfrm>
            <a:off x="37489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3" name="Oval 922"/>
          <p:cNvSpPr/>
          <p:nvPr/>
        </p:nvSpPr>
        <p:spPr>
          <a:xfrm>
            <a:off x="45918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4" name="Oval 923"/>
          <p:cNvSpPr/>
          <p:nvPr/>
        </p:nvSpPr>
        <p:spPr>
          <a:xfrm>
            <a:off x="54347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5" name="Oval 924"/>
          <p:cNvSpPr/>
          <p:nvPr/>
        </p:nvSpPr>
        <p:spPr>
          <a:xfrm>
            <a:off x="62776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6" name="Oval 925"/>
          <p:cNvSpPr/>
          <p:nvPr/>
        </p:nvSpPr>
        <p:spPr>
          <a:xfrm>
            <a:off x="88062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7" name="Oval 926"/>
          <p:cNvSpPr/>
          <p:nvPr/>
        </p:nvSpPr>
        <p:spPr>
          <a:xfrm>
            <a:off x="79633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8" name="Oval 927"/>
          <p:cNvSpPr/>
          <p:nvPr/>
        </p:nvSpPr>
        <p:spPr>
          <a:xfrm>
            <a:off x="104920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9" name="Oval 928"/>
          <p:cNvSpPr/>
          <p:nvPr/>
        </p:nvSpPr>
        <p:spPr>
          <a:xfrm>
            <a:off x="96491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0" name="Oval 929"/>
          <p:cNvSpPr/>
          <p:nvPr/>
        </p:nvSpPr>
        <p:spPr>
          <a:xfrm>
            <a:off x="113348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1" name="Oval 930"/>
          <p:cNvSpPr/>
          <p:nvPr/>
        </p:nvSpPr>
        <p:spPr>
          <a:xfrm>
            <a:off x="71204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2" name="Oval 931"/>
          <p:cNvSpPr/>
          <p:nvPr/>
        </p:nvSpPr>
        <p:spPr>
          <a:xfrm>
            <a:off x="3774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3" name="Oval 932"/>
          <p:cNvSpPr/>
          <p:nvPr/>
        </p:nvSpPr>
        <p:spPr>
          <a:xfrm>
            <a:off x="12203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4" name="Oval 933"/>
          <p:cNvSpPr/>
          <p:nvPr/>
        </p:nvSpPr>
        <p:spPr>
          <a:xfrm>
            <a:off x="20632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5" name="Oval 934"/>
          <p:cNvSpPr/>
          <p:nvPr/>
        </p:nvSpPr>
        <p:spPr>
          <a:xfrm>
            <a:off x="29060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6" name="Oval 935"/>
          <p:cNvSpPr/>
          <p:nvPr/>
        </p:nvSpPr>
        <p:spPr>
          <a:xfrm>
            <a:off x="37489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7" name="Oval 936"/>
          <p:cNvSpPr/>
          <p:nvPr/>
        </p:nvSpPr>
        <p:spPr>
          <a:xfrm>
            <a:off x="45918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8" name="Oval 937"/>
          <p:cNvSpPr/>
          <p:nvPr/>
        </p:nvSpPr>
        <p:spPr>
          <a:xfrm>
            <a:off x="54347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9" name="Oval 938"/>
          <p:cNvSpPr/>
          <p:nvPr/>
        </p:nvSpPr>
        <p:spPr>
          <a:xfrm>
            <a:off x="62776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0" name="Oval 939"/>
          <p:cNvSpPr/>
          <p:nvPr/>
        </p:nvSpPr>
        <p:spPr>
          <a:xfrm>
            <a:off x="88062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1" name="Oval 940"/>
          <p:cNvSpPr/>
          <p:nvPr/>
        </p:nvSpPr>
        <p:spPr>
          <a:xfrm>
            <a:off x="79633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2" name="Oval 941"/>
          <p:cNvSpPr/>
          <p:nvPr/>
        </p:nvSpPr>
        <p:spPr>
          <a:xfrm>
            <a:off x="104920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3" name="Oval 942"/>
          <p:cNvSpPr/>
          <p:nvPr/>
        </p:nvSpPr>
        <p:spPr>
          <a:xfrm>
            <a:off x="96491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4" name="Oval 943"/>
          <p:cNvSpPr/>
          <p:nvPr/>
        </p:nvSpPr>
        <p:spPr>
          <a:xfrm>
            <a:off x="113348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5" name="Oval 944"/>
          <p:cNvSpPr/>
          <p:nvPr/>
        </p:nvSpPr>
        <p:spPr>
          <a:xfrm>
            <a:off x="71204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6" name="Oval 945"/>
          <p:cNvSpPr/>
          <p:nvPr/>
        </p:nvSpPr>
        <p:spPr>
          <a:xfrm>
            <a:off x="3774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7" name="Oval 946"/>
          <p:cNvSpPr/>
          <p:nvPr/>
        </p:nvSpPr>
        <p:spPr>
          <a:xfrm>
            <a:off x="12203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8" name="Oval 947"/>
          <p:cNvSpPr/>
          <p:nvPr/>
        </p:nvSpPr>
        <p:spPr>
          <a:xfrm>
            <a:off x="20632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9" name="Oval 948"/>
          <p:cNvSpPr/>
          <p:nvPr/>
        </p:nvSpPr>
        <p:spPr>
          <a:xfrm>
            <a:off x="29060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0" name="Oval 949"/>
          <p:cNvSpPr/>
          <p:nvPr/>
        </p:nvSpPr>
        <p:spPr>
          <a:xfrm>
            <a:off x="37489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1" name="Oval 950"/>
          <p:cNvSpPr/>
          <p:nvPr/>
        </p:nvSpPr>
        <p:spPr>
          <a:xfrm>
            <a:off x="45918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2" name="Oval 951"/>
          <p:cNvSpPr/>
          <p:nvPr/>
        </p:nvSpPr>
        <p:spPr>
          <a:xfrm>
            <a:off x="54347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3" name="Oval 952"/>
          <p:cNvSpPr/>
          <p:nvPr/>
        </p:nvSpPr>
        <p:spPr>
          <a:xfrm>
            <a:off x="62776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4" name="Oval 953"/>
          <p:cNvSpPr/>
          <p:nvPr/>
        </p:nvSpPr>
        <p:spPr>
          <a:xfrm>
            <a:off x="88062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5" name="Oval 954"/>
          <p:cNvSpPr/>
          <p:nvPr/>
        </p:nvSpPr>
        <p:spPr>
          <a:xfrm>
            <a:off x="79633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6" name="Oval 955"/>
          <p:cNvSpPr/>
          <p:nvPr/>
        </p:nvSpPr>
        <p:spPr>
          <a:xfrm>
            <a:off x="104920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7" name="Oval 956"/>
          <p:cNvSpPr/>
          <p:nvPr/>
        </p:nvSpPr>
        <p:spPr>
          <a:xfrm>
            <a:off x="96491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8" name="Oval 957"/>
          <p:cNvSpPr/>
          <p:nvPr/>
        </p:nvSpPr>
        <p:spPr>
          <a:xfrm>
            <a:off x="113348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9" name="Oval 958"/>
          <p:cNvSpPr/>
          <p:nvPr/>
        </p:nvSpPr>
        <p:spPr>
          <a:xfrm>
            <a:off x="71204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0" name="Oval 959"/>
          <p:cNvSpPr/>
          <p:nvPr/>
        </p:nvSpPr>
        <p:spPr>
          <a:xfrm>
            <a:off x="3774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1" name="Oval 960"/>
          <p:cNvSpPr/>
          <p:nvPr/>
        </p:nvSpPr>
        <p:spPr>
          <a:xfrm>
            <a:off x="12203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2" name="Oval 961"/>
          <p:cNvSpPr/>
          <p:nvPr/>
        </p:nvSpPr>
        <p:spPr>
          <a:xfrm>
            <a:off x="20632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3" name="Oval 962"/>
          <p:cNvSpPr/>
          <p:nvPr/>
        </p:nvSpPr>
        <p:spPr>
          <a:xfrm>
            <a:off x="29060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4" name="Oval 963"/>
          <p:cNvSpPr/>
          <p:nvPr/>
        </p:nvSpPr>
        <p:spPr>
          <a:xfrm>
            <a:off x="37489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5" name="Oval 964"/>
          <p:cNvSpPr/>
          <p:nvPr/>
        </p:nvSpPr>
        <p:spPr>
          <a:xfrm>
            <a:off x="45918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6" name="Oval 965"/>
          <p:cNvSpPr/>
          <p:nvPr/>
        </p:nvSpPr>
        <p:spPr>
          <a:xfrm>
            <a:off x="54347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7" name="Oval 966"/>
          <p:cNvSpPr/>
          <p:nvPr/>
        </p:nvSpPr>
        <p:spPr>
          <a:xfrm>
            <a:off x="62776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8" name="Oval 967"/>
          <p:cNvSpPr/>
          <p:nvPr/>
        </p:nvSpPr>
        <p:spPr>
          <a:xfrm>
            <a:off x="88062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9" name="Oval 968"/>
          <p:cNvSpPr/>
          <p:nvPr/>
        </p:nvSpPr>
        <p:spPr>
          <a:xfrm>
            <a:off x="79633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0" name="Oval 969"/>
          <p:cNvSpPr/>
          <p:nvPr/>
        </p:nvSpPr>
        <p:spPr>
          <a:xfrm>
            <a:off x="104920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1" name="Oval 970"/>
          <p:cNvSpPr/>
          <p:nvPr/>
        </p:nvSpPr>
        <p:spPr>
          <a:xfrm>
            <a:off x="96491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2" name="Oval 971"/>
          <p:cNvSpPr/>
          <p:nvPr/>
        </p:nvSpPr>
        <p:spPr>
          <a:xfrm>
            <a:off x="113348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e-DE"/>
              <a:t>Mastertitelformat bearbeiten</a:t>
            </a:r>
            <a:endParaRPr lang="en-US" dirty="0"/>
          </a:p>
        </p:txBody>
      </p:sp>
      <p:sp>
        <p:nvSpPr>
          <p:cNvPr id="3" name="Text Placeholder 2"/>
          <p:cNvSpPr>
            <a:spLocks noGrp="1"/>
          </p:cNvSpPr>
          <p:nvPr>
            <p:ph type="body" idx="1"/>
          </p:nvPr>
        </p:nvSpPr>
        <p:spPr>
          <a:xfrm>
            <a:off x="8610600" y="4960137"/>
            <a:ext cx="3200400" cy="1463040"/>
          </a:xfrm>
        </p:spPr>
        <p:txBody>
          <a:bodyPr lIns="91440" tIns="45720" rIns="91440" bIns="4572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96DFF08F-DC6B-4601-B491-B0F83F6DD2DA}" type="datetimeFigureOut">
              <a:rPr lang="en-US" dirty="0"/>
              <a:t>8/30/2019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e-DE"/>
              <a:t>Mastertitelformat bearbeiten</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8/30/2019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de-DE"/>
              <a:t>Mastertitelformat bearbeiten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024128" y="2967788"/>
            <a:ext cx="4754880" cy="33415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e-DE"/>
              <a:t>Mastertextformat bearbeiten</a:t>
            </a:r>
          </a:p>
        </p:txBody>
      </p:sp>
      <p:sp>
        <p:nvSpPr>
          <p:cNvPr id="6" name="Content Placeholder 5"/>
          <p:cNvSpPr>
            <a:spLocks noGrp="1"/>
          </p:cNvSpPr>
          <p:nvPr>
            <p:ph sz="quarter" idx="4"/>
          </p:nvPr>
        </p:nvSpPr>
        <p:spPr>
          <a:xfrm>
            <a:off x="5989320" y="2967788"/>
            <a:ext cx="4754880" cy="33415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8/30/2019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8/30/2019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8/30/2019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e-DE"/>
              <a:t>Mastertitelformat bearbeiten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96DFF08F-DC6B-4601-B491-B0F83F6DD2DA}" type="datetimeFigureOut">
              <a:rPr lang="en-US" dirty="0"/>
              <a:t>8/30/2019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e-DE"/>
              <a:t>Mastertitelformat bearbeiten</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C7616CA0-919D-4A49-9C8A-62FDFB3A5183}" type="datetimeFigureOut">
              <a:rPr lang="en-US" dirty="0"/>
              <a:t>8/30/2019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‹Nr.›</a:t>
            </a:fld>
            <a:endParaRPr lang="en-US" dirty="0"/>
          </a:p>
        </p:txBody>
      </p:sp>
      <p:cxnSp>
        <p:nvCxnSpPr>
          <p:cNvPr id="9" name="Straight Connector 8"/>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8/30/2019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de-DE"/>
              <a:t>Mastertitelformat bearbeiten</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8/30/2019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6DFF08F-DC6B-4601-B491-B0F83F6DD2DA}" type="datetimeFigureOut">
              <a:rPr lang="en-US" dirty="0"/>
              <a:pPr/>
              <a:t>8/30/2019</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‹Nr.›</a:t>
            </a:fld>
            <a:endParaRPr lang="en-US" dirty="0"/>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de.wikisource.org/wiki/ADB:Gellert,_Christian_F%C3%BCrchtegot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71A1CE-AD41-47A6-A54A-B82DACF35E68}"/>
              </a:ext>
            </a:extLst>
          </p:cNvPr>
          <p:cNvSpPr>
            <a:spLocks noGrp="1"/>
          </p:cNvSpPr>
          <p:nvPr>
            <p:ph type="ctrTitle"/>
          </p:nvPr>
        </p:nvSpPr>
        <p:spPr/>
        <p:txBody>
          <a:bodyPr>
            <a:normAutofit/>
          </a:bodyPr>
          <a:lstStyle/>
          <a:p>
            <a:r>
              <a:rPr lang="de-DE" dirty="0"/>
              <a:t>Frauenzimmerwissenschaften</a:t>
            </a:r>
            <a:br>
              <a:rPr lang="de-DE" dirty="0"/>
            </a:br>
            <a:r>
              <a:rPr lang="de-DE" sz="2700" dirty="0">
                <a:solidFill>
                  <a:srgbClr val="FFC000"/>
                </a:solidFill>
              </a:rPr>
              <a:t>oder: eine Kritik der männlichen Vernunft</a:t>
            </a:r>
          </a:p>
        </p:txBody>
      </p:sp>
      <p:sp>
        <p:nvSpPr>
          <p:cNvPr id="3" name="Untertitel 2">
            <a:extLst>
              <a:ext uri="{FF2B5EF4-FFF2-40B4-BE49-F238E27FC236}">
                <a16:creationId xmlns:a16="http://schemas.microsoft.com/office/drawing/2014/main" id="{E0B0F240-73B5-4718-B113-A53657EED344}"/>
              </a:ext>
            </a:extLst>
          </p:cNvPr>
          <p:cNvSpPr>
            <a:spLocks noGrp="1"/>
          </p:cNvSpPr>
          <p:nvPr>
            <p:ph type="subTitle" idx="1"/>
          </p:nvPr>
        </p:nvSpPr>
        <p:spPr/>
        <p:txBody>
          <a:bodyPr/>
          <a:lstStyle/>
          <a:p>
            <a:r>
              <a:rPr lang="de-DE" dirty="0"/>
              <a:t>Johanne Charlotte </a:t>
            </a:r>
            <a:r>
              <a:rPr lang="de-DE" dirty="0" err="1"/>
              <a:t>Unzers</a:t>
            </a:r>
            <a:r>
              <a:rPr lang="de-DE" dirty="0"/>
              <a:t> philosophisches und lyrisches Werk</a:t>
            </a:r>
          </a:p>
        </p:txBody>
      </p:sp>
      <p:pic>
        <p:nvPicPr>
          <p:cNvPr id="5" name="Grafik 4">
            <a:extLst>
              <a:ext uri="{FF2B5EF4-FFF2-40B4-BE49-F238E27FC236}">
                <a16:creationId xmlns:a16="http://schemas.microsoft.com/office/drawing/2014/main" id="{1502295A-1F8A-4982-B667-E71A7C2188EE}"/>
              </a:ext>
            </a:extLst>
          </p:cNvPr>
          <p:cNvPicPr>
            <a:picLocks noChangeAspect="1"/>
          </p:cNvPicPr>
          <p:nvPr/>
        </p:nvPicPr>
        <p:blipFill>
          <a:blip r:embed="rId2"/>
          <a:stretch>
            <a:fillRect/>
          </a:stretch>
        </p:blipFill>
        <p:spPr>
          <a:xfrm>
            <a:off x="2233612" y="280987"/>
            <a:ext cx="6181725" cy="4124325"/>
          </a:xfrm>
          <a:prstGeom prst="rect">
            <a:avLst/>
          </a:prstGeom>
        </p:spPr>
      </p:pic>
    </p:spTree>
    <p:extLst>
      <p:ext uri="{BB962C8B-B14F-4D97-AF65-F5344CB8AC3E}">
        <p14:creationId xmlns:p14="http://schemas.microsoft.com/office/powerpoint/2010/main" val="2091404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CD9EA-202D-4DCA-9E1F-C6227D4DE67E}"/>
              </a:ext>
            </a:extLst>
          </p:cNvPr>
          <p:cNvSpPr>
            <a:spLocks noGrp="1"/>
          </p:cNvSpPr>
          <p:nvPr>
            <p:ph type="title"/>
          </p:nvPr>
        </p:nvSpPr>
        <p:spPr>
          <a:xfrm>
            <a:off x="1024128" y="585216"/>
            <a:ext cx="9720072" cy="1057847"/>
          </a:xfrm>
        </p:spPr>
        <p:txBody>
          <a:bodyPr/>
          <a:lstStyle/>
          <a:p>
            <a:r>
              <a:rPr lang="de-DE" dirty="0"/>
              <a:t>Lebensdaten</a:t>
            </a:r>
          </a:p>
        </p:txBody>
      </p:sp>
      <p:sp>
        <p:nvSpPr>
          <p:cNvPr id="3" name="Inhaltsplatzhalter 2">
            <a:extLst>
              <a:ext uri="{FF2B5EF4-FFF2-40B4-BE49-F238E27FC236}">
                <a16:creationId xmlns:a16="http://schemas.microsoft.com/office/drawing/2014/main" id="{BE9E72AE-8A76-4432-8A31-82B9BB4D06F2}"/>
              </a:ext>
            </a:extLst>
          </p:cNvPr>
          <p:cNvSpPr>
            <a:spLocks noGrp="1"/>
          </p:cNvSpPr>
          <p:nvPr>
            <p:ph idx="1"/>
          </p:nvPr>
        </p:nvSpPr>
        <p:spPr>
          <a:xfrm>
            <a:off x="1024129" y="1521619"/>
            <a:ext cx="7091172" cy="4787741"/>
          </a:xfrm>
        </p:spPr>
        <p:txBody>
          <a:bodyPr/>
          <a:lstStyle/>
          <a:p>
            <a:r>
              <a:rPr lang="de-DE" dirty="0"/>
              <a:t>27.11.1725	Geburt in Halle als Tochter des Musikdirektors Johann Gotthilf Ziegler und Anna Elisabeth Krüger</a:t>
            </a:r>
          </a:p>
          <a:p>
            <a:r>
              <a:rPr lang="de-DE" dirty="0"/>
              <a:t>1747	Tod des Vaters</a:t>
            </a:r>
          </a:p>
          <a:p>
            <a:r>
              <a:rPr lang="de-DE" dirty="0"/>
              <a:t>1751	Tod der Mutter, Heirat mit Johann August </a:t>
            </a:r>
            <a:r>
              <a:rPr lang="de-DE" dirty="0" err="1"/>
              <a:t>Unzer</a:t>
            </a:r>
            <a:r>
              <a:rPr lang="de-DE" dirty="0"/>
              <a:t>, Arzt und Musikschüler des Vaters; Umzug von Halle nach Altona</a:t>
            </a:r>
          </a:p>
          <a:p>
            <a:r>
              <a:rPr lang="de-DE" dirty="0"/>
              <a:t>1751	</a:t>
            </a:r>
            <a:r>
              <a:rPr lang="de-DE" i="1" dirty="0"/>
              <a:t>Grundriss einer Weltweisheit für das Frauenzimmer</a:t>
            </a:r>
          </a:p>
          <a:p>
            <a:r>
              <a:rPr lang="de-DE" dirty="0"/>
              <a:t>1751</a:t>
            </a:r>
            <a:r>
              <a:rPr lang="de-DE" i="1" dirty="0"/>
              <a:t>	Grundriss einer natürlichen Historie und eigentlichen Naturlehre für das Frauenzimmer</a:t>
            </a:r>
          </a:p>
          <a:p>
            <a:r>
              <a:rPr lang="de-DE" dirty="0"/>
              <a:t>1751</a:t>
            </a:r>
            <a:r>
              <a:rPr lang="de-DE" i="1" dirty="0"/>
              <a:t>	Versuch in Scherzgedichten</a:t>
            </a:r>
          </a:p>
          <a:p>
            <a:r>
              <a:rPr lang="de-DE" dirty="0"/>
              <a:t>1753	Neuauflage der erweiterten </a:t>
            </a:r>
            <a:r>
              <a:rPr lang="de-DE" i="1" dirty="0"/>
              <a:t>Scherzgedichte</a:t>
            </a:r>
            <a:endParaRPr lang="de-DE" dirty="0"/>
          </a:p>
          <a:p>
            <a:endParaRPr lang="de-DE" dirty="0"/>
          </a:p>
        </p:txBody>
      </p:sp>
      <p:pic>
        <p:nvPicPr>
          <p:cNvPr id="5" name="Grafik 4">
            <a:extLst>
              <a:ext uri="{FF2B5EF4-FFF2-40B4-BE49-F238E27FC236}">
                <a16:creationId xmlns:a16="http://schemas.microsoft.com/office/drawing/2014/main" id="{1C8F50F5-46EC-4A48-A621-9401CA0A41EE}"/>
              </a:ext>
            </a:extLst>
          </p:cNvPr>
          <p:cNvPicPr>
            <a:picLocks noChangeAspect="1"/>
          </p:cNvPicPr>
          <p:nvPr/>
        </p:nvPicPr>
        <p:blipFill>
          <a:blip r:embed="rId2"/>
          <a:stretch>
            <a:fillRect/>
          </a:stretch>
        </p:blipFill>
        <p:spPr>
          <a:xfrm>
            <a:off x="8382509" y="678656"/>
            <a:ext cx="3048904" cy="5229225"/>
          </a:xfrm>
          <a:prstGeom prst="rect">
            <a:avLst/>
          </a:prstGeom>
        </p:spPr>
      </p:pic>
    </p:spTree>
    <p:extLst>
      <p:ext uri="{BB962C8B-B14F-4D97-AF65-F5344CB8AC3E}">
        <p14:creationId xmlns:p14="http://schemas.microsoft.com/office/powerpoint/2010/main" val="3861562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CD9EA-202D-4DCA-9E1F-C6227D4DE67E}"/>
              </a:ext>
            </a:extLst>
          </p:cNvPr>
          <p:cNvSpPr>
            <a:spLocks noGrp="1"/>
          </p:cNvSpPr>
          <p:nvPr>
            <p:ph type="title"/>
          </p:nvPr>
        </p:nvSpPr>
        <p:spPr>
          <a:xfrm>
            <a:off x="1024128" y="585216"/>
            <a:ext cx="9720072" cy="1057847"/>
          </a:xfrm>
        </p:spPr>
        <p:txBody>
          <a:bodyPr/>
          <a:lstStyle/>
          <a:p>
            <a:r>
              <a:rPr lang="de-DE" dirty="0"/>
              <a:t>Lebensdaten</a:t>
            </a:r>
          </a:p>
        </p:txBody>
      </p:sp>
      <p:sp>
        <p:nvSpPr>
          <p:cNvPr id="3" name="Inhaltsplatzhalter 2">
            <a:extLst>
              <a:ext uri="{FF2B5EF4-FFF2-40B4-BE49-F238E27FC236}">
                <a16:creationId xmlns:a16="http://schemas.microsoft.com/office/drawing/2014/main" id="{BE9E72AE-8A76-4432-8A31-82B9BB4D06F2}"/>
              </a:ext>
            </a:extLst>
          </p:cNvPr>
          <p:cNvSpPr>
            <a:spLocks noGrp="1"/>
          </p:cNvSpPr>
          <p:nvPr>
            <p:ph idx="1"/>
          </p:nvPr>
        </p:nvSpPr>
        <p:spPr>
          <a:xfrm>
            <a:off x="1024129" y="1521619"/>
            <a:ext cx="6369652" cy="4787741"/>
          </a:xfrm>
        </p:spPr>
        <p:txBody>
          <a:bodyPr/>
          <a:lstStyle/>
          <a:p>
            <a:endParaRPr lang="de-DE" dirty="0"/>
          </a:p>
          <a:p>
            <a:r>
              <a:rPr lang="de-DE" dirty="0"/>
              <a:t>1753	Verleihung der Dichterkrone durch die Universität Helmstedt; Aufnahme in die Deutschen Gesellschaften in Göttingen und Helmstedt</a:t>
            </a:r>
          </a:p>
          <a:p>
            <a:r>
              <a:rPr lang="de-DE" dirty="0"/>
              <a:t>1754	Geburt von Zwillingen, die noch im Säuglingsalter sterben; anschließend lange Krankheit </a:t>
            </a:r>
          </a:p>
          <a:p>
            <a:r>
              <a:rPr lang="de-DE" dirty="0"/>
              <a:t>1754 	</a:t>
            </a:r>
            <a:r>
              <a:rPr lang="de-DE" i="1" dirty="0"/>
              <a:t>Versuch in sittlichen und zärtlichen Gedichten </a:t>
            </a:r>
          </a:p>
          <a:p>
            <a:r>
              <a:rPr lang="de-DE" dirty="0"/>
              <a:t>1766	</a:t>
            </a:r>
            <a:r>
              <a:rPr lang="de-DE" i="1" dirty="0"/>
              <a:t>Fortgesetzte Versuche in sittlichen und zärtlichen Gedichten</a:t>
            </a:r>
          </a:p>
          <a:p>
            <a:endParaRPr lang="de-DE" dirty="0"/>
          </a:p>
          <a:p>
            <a:endParaRPr lang="de-DE" dirty="0"/>
          </a:p>
          <a:p>
            <a:endParaRPr lang="de-DE" dirty="0"/>
          </a:p>
        </p:txBody>
      </p:sp>
      <p:pic>
        <p:nvPicPr>
          <p:cNvPr id="6" name="Grafik 5">
            <a:extLst>
              <a:ext uri="{FF2B5EF4-FFF2-40B4-BE49-F238E27FC236}">
                <a16:creationId xmlns:a16="http://schemas.microsoft.com/office/drawing/2014/main" id="{FC746DF4-4884-4FAC-ACC7-17DF973281CE}"/>
              </a:ext>
            </a:extLst>
          </p:cNvPr>
          <p:cNvPicPr>
            <a:picLocks noChangeAspect="1"/>
          </p:cNvPicPr>
          <p:nvPr/>
        </p:nvPicPr>
        <p:blipFill>
          <a:blip r:embed="rId2"/>
          <a:stretch>
            <a:fillRect/>
          </a:stretch>
        </p:blipFill>
        <p:spPr>
          <a:xfrm>
            <a:off x="8115301" y="469106"/>
            <a:ext cx="3635569" cy="5919788"/>
          </a:xfrm>
          <a:prstGeom prst="rect">
            <a:avLst/>
          </a:prstGeom>
        </p:spPr>
      </p:pic>
    </p:spTree>
    <p:extLst>
      <p:ext uri="{BB962C8B-B14F-4D97-AF65-F5344CB8AC3E}">
        <p14:creationId xmlns:p14="http://schemas.microsoft.com/office/powerpoint/2010/main" val="2486666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CD9EA-202D-4DCA-9E1F-C6227D4DE67E}"/>
              </a:ext>
            </a:extLst>
          </p:cNvPr>
          <p:cNvSpPr>
            <a:spLocks noGrp="1"/>
          </p:cNvSpPr>
          <p:nvPr>
            <p:ph type="title"/>
          </p:nvPr>
        </p:nvSpPr>
        <p:spPr>
          <a:xfrm>
            <a:off x="1024128" y="585216"/>
            <a:ext cx="9720072" cy="1057847"/>
          </a:xfrm>
        </p:spPr>
        <p:txBody>
          <a:bodyPr/>
          <a:lstStyle/>
          <a:p>
            <a:r>
              <a:rPr lang="de-DE" dirty="0"/>
              <a:t>Lebensdaten</a:t>
            </a:r>
          </a:p>
        </p:txBody>
      </p:sp>
      <p:sp>
        <p:nvSpPr>
          <p:cNvPr id="3" name="Inhaltsplatzhalter 2">
            <a:extLst>
              <a:ext uri="{FF2B5EF4-FFF2-40B4-BE49-F238E27FC236}">
                <a16:creationId xmlns:a16="http://schemas.microsoft.com/office/drawing/2014/main" id="{BE9E72AE-8A76-4432-8A31-82B9BB4D06F2}"/>
              </a:ext>
            </a:extLst>
          </p:cNvPr>
          <p:cNvSpPr>
            <a:spLocks noGrp="1"/>
          </p:cNvSpPr>
          <p:nvPr>
            <p:ph idx="1"/>
          </p:nvPr>
        </p:nvSpPr>
        <p:spPr>
          <a:xfrm>
            <a:off x="1024129" y="1521619"/>
            <a:ext cx="6369652" cy="4787741"/>
          </a:xfrm>
        </p:spPr>
        <p:txBody>
          <a:bodyPr/>
          <a:lstStyle/>
          <a:p>
            <a:r>
              <a:rPr lang="de-DE" dirty="0"/>
              <a:t>1767	Neuauflage des </a:t>
            </a:r>
            <a:r>
              <a:rPr lang="de-DE" i="1" dirty="0"/>
              <a:t>Grundriss einer Weltweisheit für das Frauenzimmer, </a:t>
            </a:r>
            <a:r>
              <a:rPr lang="de-DE" dirty="0"/>
              <a:t>ergänzt um Vorrede</a:t>
            </a:r>
            <a:endParaRPr lang="de-DE" i="1" dirty="0"/>
          </a:p>
          <a:p>
            <a:r>
              <a:rPr lang="de-DE" dirty="0"/>
              <a:t>29.1.1782 Tod in Altona</a:t>
            </a:r>
          </a:p>
          <a:p>
            <a:endParaRPr lang="de-DE" i="1" dirty="0"/>
          </a:p>
          <a:p>
            <a:r>
              <a:rPr lang="de-DE" i="1" dirty="0">
                <a:solidFill>
                  <a:srgbClr val="FFC000"/>
                </a:solidFill>
              </a:rPr>
              <a:t>Und gleichwohl wird auf meinem Leichenstein</a:t>
            </a:r>
            <a:br>
              <a:rPr lang="de-DE" i="1" dirty="0">
                <a:solidFill>
                  <a:srgbClr val="FFC000"/>
                </a:solidFill>
              </a:rPr>
            </a:br>
            <a:r>
              <a:rPr lang="de-DE" i="1" dirty="0">
                <a:solidFill>
                  <a:srgbClr val="FFC000"/>
                </a:solidFill>
              </a:rPr>
              <a:t>Das Wort nur </a:t>
            </a:r>
            <a:r>
              <a:rPr lang="de-DE" i="1" dirty="0" err="1">
                <a:solidFill>
                  <a:srgbClr val="FFC000"/>
                </a:solidFill>
              </a:rPr>
              <a:t>steh’n</a:t>
            </a:r>
            <a:r>
              <a:rPr lang="de-DE" i="1" dirty="0">
                <a:solidFill>
                  <a:srgbClr val="FFC000"/>
                </a:solidFill>
              </a:rPr>
              <a:t>, das sich auf seinen Leichenstein</a:t>
            </a:r>
            <a:br>
              <a:rPr lang="de-DE" i="1" dirty="0">
                <a:solidFill>
                  <a:srgbClr val="FFC000"/>
                </a:solidFill>
              </a:rPr>
            </a:br>
            <a:r>
              <a:rPr lang="de-DE" i="1" dirty="0">
                <a:solidFill>
                  <a:srgbClr val="FFC000"/>
                </a:solidFill>
              </a:rPr>
              <a:t>Dereinst ein Bacchus-Freund mit Recht hat lassen geben;</a:t>
            </a:r>
            <a:br>
              <a:rPr lang="de-DE" i="1" dirty="0">
                <a:solidFill>
                  <a:srgbClr val="FFC000"/>
                </a:solidFill>
              </a:rPr>
            </a:br>
            <a:r>
              <a:rPr lang="de-DE" i="1" dirty="0">
                <a:solidFill>
                  <a:srgbClr val="FFC000"/>
                </a:solidFill>
              </a:rPr>
              <a:t>Es wird das eine Wort nur sein: </a:t>
            </a:r>
            <a:br>
              <a:rPr lang="de-DE" i="1" dirty="0">
                <a:solidFill>
                  <a:srgbClr val="FFC000"/>
                </a:solidFill>
              </a:rPr>
            </a:br>
            <a:r>
              <a:rPr lang="de-DE" i="1" dirty="0">
                <a:solidFill>
                  <a:srgbClr val="FFC000"/>
                </a:solidFill>
              </a:rPr>
              <a:t>Wein! Wein! Wein! Wein! Wein! Wein! Wein!</a:t>
            </a:r>
            <a:br>
              <a:rPr lang="de-DE" i="1" dirty="0">
                <a:solidFill>
                  <a:srgbClr val="FFC000"/>
                </a:solidFill>
              </a:rPr>
            </a:br>
            <a:r>
              <a:rPr lang="de-DE" i="1" dirty="0">
                <a:solidFill>
                  <a:srgbClr val="FFC000"/>
                </a:solidFill>
              </a:rPr>
              <a:t>Das soll auf meinem Leichenstein</a:t>
            </a:r>
            <a:br>
              <a:rPr lang="de-DE" i="1" dirty="0">
                <a:solidFill>
                  <a:srgbClr val="FFC000"/>
                </a:solidFill>
              </a:rPr>
            </a:br>
            <a:r>
              <a:rPr lang="de-DE" i="1" dirty="0">
                <a:solidFill>
                  <a:srgbClr val="FFC000"/>
                </a:solidFill>
              </a:rPr>
              <a:t>So viel Mal stehen, als Platz dazu wird sein. </a:t>
            </a:r>
            <a:endParaRPr lang="de-DE" dirty="0">
              <a:solidFill>
                <a:srgbClr val="FFC000"/>
              </a:solidFill>
            </a:endParaRPr>
          </a:p>
          <a:p>
            <a:endParaRPr lang="de-DE" dirty="0"/>
          </a:p>
          <a:p>
            <a:endParaRPr lang="de-DE" dirty="0"/>
          </a:p>
          <a:p>
            <a:endParaRPr lang="de-DE" dirty="0"/>
          </a:p>
          <a:p>
            <a:endParaRPr lang="de-DE" dirty="0"/>
          </a:p>
        </p:txBody>
      </p:sp>
      <p:pic>
        <p:nvPicPr>
          <p:cNvPr id="5" name="Grafik 4">
            <a:extLst>
              <a:ext uri="{FF2B5EF4-FFF2-40B4-BE49-F238E27FC236}">
                <a16:creationId xmlns:a16="http://schemas.microsoft.com/office/drawing/2014/main" id="{D729F769-059B-468E-AE3F-A9C4D4821C03}"/>
              </a:ext>
            </a:extLst>
          </p:cNvPr>
          <p:cNvPicPr>
            <a:picLocks noChangeAspect="1"/>
          </p:cNvPicPr>
          <p:nvPr/>
        </p:nvPicPr>
        <p:blipFill>
          <a:blip r:embed="rId2"/>
          <a:stretch>
            <a:fillRect/>
          </a:stretch>
        </p:blipFill>
        <p:spPr>
          <a:xfrm>
            <a:off x="7367587" y="1038225"/>
            <a:ext cx="4238625" cy="4895850"/>
          </a:xfrm>
          <a:prstGeom prst="rect">
            <a:avLst/>
          </a:prstGeom>
        </p:spPr>
      </p:pic>
    </p:spTree>
    <p:extLst>
      <p:ext uri="{BB962C8B-B14F-4D97-AF65-F5344CB8AC3E}">
        <p14:creationId xmlns:p14="http://schemas.microsoft.com/office/powerpoint/2010/main" val="895112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63B43-607A-4413-B466-CA392EF95A0F}"/>
              </a:ext>
            </a:extLst>
          </p:cNvPr>
          <p:cNvSpPr>
            <a:spLocks noGrp="1"/>
          </p:cNvSpPr>
          <p:nvPr>
            <p:ph type="title"/>
          </p:nvPr>
        </p:nvSpPr>
        <p:spPr/>
        <p:txBody>
          <a:bodyPr>
            <a:normAutofit/>
          </a:bodyPr>
          <a:lstStyle/>
          <a:p>
            <a:r>
              <a:rPr lang="de-DE" sz="2800" dirty="0"/>
              <a:t>Philosophie in Halle zwischen systematischem Rationalismus und praktischer Weltweisheit</a:t>
            </a:r>
          </a:p>
        </p:txBody>
      </p:sp>
      <p:sp>
        <p:nvSpPr>
          <p:cNvPr id="3" name="Inhaltsplatzhalter 2">
            <a:extLst>
              <a:ext uri="{FF2B5EF4-FFF2-40B4-BE49-F238E27FC236}">
                <a16:creationId xmlns:a16="http://schemas.microsoft.com/office/drawing/2014/main" id="{06A88538-54AC-478B-8392-3965A7C5CD20}"/>
              </a:ext>
            </a:extLst>
          </p:cNvPr>
          <p:cNvSpPr>
            <a:spLocks noGrp="1"/>
          </p:cNvSpPr>
          <p:nvPr>
            <p:ph idx="1"/>
          </p:nvPr>
        </p:nvSpPr>
        <p:spPr>
          <a:xfrm>
            <a:off x="1024129" y="1878805"/>
            <a:ext cx="7284052" cy="4493419"/>
          </a:xfrm>
        </p:spPr>
        <p:txBody>
          <a:bodyPr/>
          <a:lstStyle/>
          <a:p>
            <a:r>
              <a:rPr lang="de-DE" dirty="0">
                <a:solidFill>
                  <a:srgbClr val="FFC000"/>
                </a:solidFill>
              </a:rPr>
              <a:t>Georg Friedrich Meier (1718-1777)</a:t>
            </a:r>
          </a:p>
          <a:p>
            <a:endParaRPr lang="de-DE" dirty="0"/>
          </a:p>
          <a:p>
            <a:pPr lvl="1">
              <a:buFont typeface="Wingdings" panose="05000000000000000000" pitchFamily="2" charset="2"/>
              <a:buChar char="Ø"/>
            </a:pPr>
            <a:r>
              <a:rPr lang="de-DE" sz="2000" dirty="0"/>
              <a:t>Popularisator der </a:t>
            </a:r>
            <a:r>
              <a:rPr lang="de-DE" sz="2000" dirty="0" err="1"/>
              <a:t>Wolffschen</a:t>
            </a:r>
            <a:r>
              <a:rPr lang="de-DE" sz="2000" dirty="0"/>
              <a:t> und der </a:t>
            </a:r>
            <a:r>
              <a:rPr lang="de-DE" sz="2000" dirty="0" err="1"/>
              <a:t>Baumgartenschen</a:t>
            </a:r>
            <a:r>
              <a:rPr lang="de-DE" sz="2000" dirty="0"/>
              <a:t> Philosophie</a:t>
            </a:r>
          </a:p>
          <a:p>
            <a:pPr lvl="1">
              <a:buFont typeface="Wingdings" panose="05000000000000000000" pitchFamily="2" charset="2"/>
              <a:buChar char="Ø"/>
            </a:pPr>
            <a:endParaRPr lang="de-DE" sz="2000" dirty="0"/>
          </a:p>
          <a:p>
            <a:pPr lvl="1">
              <a:buFont typeface="Wingdings" panose="05000000000000000000" pitchFamily="2" charset="2"/>
              <a:buChar char="Ø"/>
            </a:pPr>
            <a:r>
              <a:rPr lang="de-DE" sz="2000" dirty="0"/>
              <a:t>Herausgeber der Wochenschrift </a:t>
            </a:r>
            <a:r>
              <a:rPr lang="de-DE" sz="2000" i="1" dirty="0"/>
              <a:t>Der Gesellige</a:t>
            </a:r>
          </a:p>
          <a:p>
            <a:pPr lvl="1">
              <a:buFont typeface="Wingdings" panose="05000000000000000000" pitchFamily="2" charset="2"/>
              <a:buChar char="Ø"/>
            </a:pPr>
            <a:endParaRPr lang="de-DE" sz="2000" dirty="0"/>
          </a:p>
          <a:p>
            <a:pPr lvl="1">
              <a:buFont typeface="Wingdings" panose="05000000000000000000" pitchFamily="2" charset="2"/>
              <a:buChar char="Ø"/>
            </a:pPr>
            <a:r>
              <a:rPr lang="de-DE" sz="2000" dirty="0"/>
              <a:t>Geselliger Kreis im eigenen Haushalt</a:t>
            </a:r>
          </a:p>
          <a:p>
            <a:pPr lvl="1">
              <a:buFont typeface="Wingdings" panose="05000000000000000000" pitchFamily="2" charset="2"/>
              <a:buChar char="Ø"/>
            </a:pPr>
            <a:endParaRPr lang="de-DE" sz="2000" dirty="0"/>
          </a:p>
          <a:p>
            <a:pPr lvl="1">
              <a:buFont typeface="Wingdings" panose="05000000000000000000" pitchFamily="2" charset="2"/>
              <a:buChar char="Ø"/>
            </a:pPr>
            <a:r>
              <a:rPr lang="de-DE" sz="2000" i="1" dirty="0"/>
              <a:t>Gedanken von Scherzen </a:t>
            </a:r>
            <a:r>
              <a:rPr lang="de-DE" sz="2000" dirty="0"/>
              <a:t>als Grundlage der Anakreontik</a:t>
            </a:r>
          </a:p>
          <a:p>
            <a:endParaRPr lang="de-DE" i="1" dirty="0"/>
          </a:p>
          <a:p>
            <a:endParaRPr lang="de-DE" dirty="0"/>
          </a:p>
          <a:p>
            <a:endParaRPr lang="de-DE" dirty="0"/>
          </a:p>
        </p:txBody>
      </p:sp>
      <p:pic>
        <p:nvPicPr>
          <p:cNvPr id="5" name="Grafik 4">
            <a:extLst>
              <a:ext uri="{FF2B5EF4-FFF2-40B4-BE49-F238E27FC236}">
                <a16:creationId xmlns:a16="http://schemas.microsoft.com/office/drawing/2014/main" id="{A8946C74-1A7E-4A3D-B37A-DB34E99C035D}"/>
              </a:ext>
            </a:extLst>
          </p:cNvPr>
          <p:cNvPicPr>
            <a:picLocks noChangeAspect="1"/>
          </p:cNvPicPr>
          <p:nvPr/>
        </p:nvPicPr>
        <p:blipFill>
          <a:blip r:embed="rId2"/>
          <a:stretch>
            <a:fillRect/>
          </a:stretch>
        </p:blipFill>
        <p:spPr>
          <a:xfrm>
            <a:off x="8522494" y="1725105"/>
            <a:ext cx="2711354" cy="4547679"/>
          </a:xfrm>
          <a:prstGeom prst="rect">
            <a:avLst/>
          </a:prstGeom>
        </p:spPr>
      </p:pic>
    </p:spTree>
    <p:extLst>
      <p:ext uri="{BB962C8B-B14F-4D97-AF65-F5344CB8AC3E}">
        <p14:creationId xmlns:p14="http://schemas.microsoft.com/office/powerpoint/2010/main" val="1378236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63B43-607A-4413-B466-CA392EF95A0F}"/>
              </a:ext>
            </a:extLst>
          </p:cNvPr>
          <p:cNvSpPr>
            <a:spLocks noGrp="1"/>
          </p:cNvSpPr>
          <p:nvPr>
            <p:ph type="title"/>
          </p:nvPr>
        </p:nvSpPr>
        <p:spPr/>
        <p:txBody>
          <a:bodyPr>
            <a:normAutofit/>
          </a:bodyPr>
          <a:lstStyle/>
          <a:p>
            <a:r>
              <a:rPr lang="de-DE" sz="2800" dirty="0"/>
              <a:t>Philosophie in Halle zwischen systematischem Rationalismus und praktischer Weltweisheit</a:t>
            </a:r>
          </a:p>
        </p:txBody>
      </p:sp>
      <p:sp>
        <p:nvSpPr>
          <p:cNvPr id="3" name="Inhaltsplatzhalter 2">
            <a:extLst>
              <a:ext uri="{FF2B5EF4-FFF2-40B4-BE49-F238E27FC236}">
                <a16:creationId xmlns:a16="http://schemas.microsoft.com/office/drawing/2014/main" id="{06A88538-54AC-478B-8392-3965A7C5CD20}"/>
              </a:ext>
            </a:extLst>
          </p:cNvPr>
          <p:cNvSpPr>
            <a:spLocks noGrp="1"/>
          </p:cNvSpPr>
          <p:nvPr>
            <p:ph idx="1"/>
          </p:nvPr>
        </p:nvSpPr>
        <p:spPr>
          <a:xfrm>
            <a:off x="1024129" y="1878805"/>
            <a:ext cx="7284052" cy="4493419"/>
          </a:xfrm>
        </p:spPr>
        <p:txBody>
          <a:bodyPr>
            <a:normAutofit/>
          </a:bodyPr>
          <a:lstStyle/>
          <a:p>
            <a:r>
              <a:rPr lang="de-DE" dirty="0"/>
              <a:t>Georg Friedrich Meier (1718-1777)</a:t>
            </a:r>
          </a:p>
          <a:p>
            <a:r>
              <a:rPr lang="de-DE" i="1" dirty="0">
                <a:solidFill>
                  <a:srgbClr val="FFC000"/>
                </a:solidFill>
              </a:rPr>
              <a:t>Von der Gelehrsamkeit des Frauenzimmers: </a:t>
            </a:r>
          </a:p>
          <a:p>
            <a:r>
              <a:rPr lang="de-DE" dirty="0"/>
              <a:t>„Ich wünsche daher, dass jemand eine Logik und Metaphysik fürs Frauenzimmer schreiben würde. </a:t>
            </a:r>
            <a:r>
              <a:rPr lang="de-DE" dirty="0">
                <a:solidFill>
                  <a:srgbClr val="FFC000"/>
                </a:solidFill>
              </a:rPr>
              <a:t>Man müsste alles weglassen, was nur für Erzphilosophen gehört</a:t>
            </a:r>
            <a:r>
              <a:rPr lang="de-DE" dirty="0"/>
              <a:t>, und man müsste das übrige </a:t>
            </a:r>
            <a:r>
              <a:rPr lang="de-DE" dirty="0">
                <a:solidFill>
                  <a:srgbClr val="FFC000"/>
                </a:solidFill>
              </a:rPr>
              <a:t>auf eine ästhetische Art </a:t>
            </a:r>
            <a:r>
              <a:rPr lang="de-DE" dirty="0"/>
              <a:t>vortragen; so würde man auch eine Logik und Metaphysik für Kavaliere bekommen und für alle Mannspersonen, die keine Gelehrten und Philosophen von Profession sind noch werden wollen. Bisher fehlt es uns noch an einer solchen Schrift, und</a:t>
            </a:r>
            <a:r>
              <a:rPr lang="de-DE" dirty="0">
                <a:solidFill>
                  <a:srgbClr val="FFC000"/>
                </a:solidFill>
              </a:rPr>
              <a:t> ich kann dem Frauenzimmer hier keinen Rat geben, </a:t>
            </a:r>
            <a:r>
              <a:rPr lang="de-DE" dirty="0"/>
              <a:t>wie es die Logik und Metaphysik auf eine ihm anständige Art lernen soll“. </a:t>
            </a:r>
            <a:br>
              <a:rPr lang="de-DE" dirty="0"/>
            </a:br>
            <a:endParaRPr lang="de-DE" i="1" dirty="0"/>
          </a:p>
          <a:p>
            <a:endParaRPr lang="de-DE" dirty="0"/>
          </a:p>
          <a:p>
            <a:endParaRPr lang="de-DE" dirty="0"/>
          </a:p>
        </p:txBody>
      </p:sp>
      <p:pic>
        <p:nvPicPr>
          <p:cNvPr id="6" name="Grafik 5">
            <a:extLst>
              <a:ext uri="{FF2B5EF4-FFF2-40B4-BE49-F238E27FC236}">
                <a16:creationId xmlns:a16="http://schemas.microsoft.com/office/drawing/2014/main" id="{8E1402A1-1C7F-41EC-8438-5B4A1B335F74}"/>
              </a:ext>
            </a:extLst>
          </p:cNvPr>
          <p:cNvPicPr>
            <a:picLocks noChangeAspect="1"/>
          </p:cNvPicPr>
          <p:nvPr/>
        </p:nvPicPr>
        <p:blipFill>
          <a:blip r:embed="rId2"/>
          <a:stretch>
            <a:fillRect/>
          </a:stretch>
        </p:blipFill>
        <p:spPr>
          <a:xfrm>
            <a:off x="9291446" y="2084832"/>
            <a:ext cx="1876425" cy="3143250"/>
          </a:xfrm>
          <a:prstGeom prst="rect">
            <a:avLst/>
          </a:prstGeom>
        </p:spPr>
      </p:pic>
    </p:spTree>
    <p:extLst>
      <p:ext uri="{BB962C8B-B14F-4D97-AF65-F5344CB8AC3E}">
        <p14:creationId xmlns:p14="http://schemas.microsoft.com/office/powerpoint/2010/main" val="3626232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63B43-607A-4413-B466-CA392EF95A0F}"/>
              </a:ext>
            </a:extLst>
          </p:cNvPr>
          <p:cNvSpPr>
            <a:spLocks noGrp="1"/>
          </p:cNvSpPr>
          <p:nvPr>
            <p:ph type="title"/>
          </p:nvPr>
        </p:nvSpPr>
        <p:spPr/>
        <p:txBody>
          <a:bodyPr>
            <a:normAutofit/>
          </a:bodyPr>
          <a:lstStyle/>
          <a:p>
            <a:r>
              <a:rPr lang="de-DE" sz="2800" dirty="0"/>
              <a:t>Philosophie in Halle zwischen systematischem Rationalismus und praktischer Weltweisheit</a:t>
            </a:r>
          </a:p>
        </p:txBody>
      </p:sp>
      <p:sp>
        <p:nvSpPr>
          <p:cNvPr id="3" name="Inhaltsplatzhalter 2">
            <a:extLst>
              <a:ext uri="{FF2B5EF4-FFF2-40B4-BE49-F238E27FC236}">
                <a16:creationId xmlns:a16="http://schemas.microsoft.com/office/drawing/2014/main" id="{06A88538-54AC-478B-8392-3965A7C5CD20}"/>
              </a:ext>
            </a:extLst>
          </p:cNvPr>
          <p:cNvSpPr>
            <a:spLocks noGrp="1"/>
          </p:cNvSpPr>
          <p:nvPr>
            <p:ph idx="1"/>
          </p:nvPr>
        </p:nvSpPr>
        <p:spPr>
          <a:xfrm>
            <a:off x="1024129" y="1878805"/>
            <a:ext cx="7284052" cy="4493419"/>
          </a:xfrm>
        </p:spPr>
        <p:txBody>
          <a:bodyPr>
            <a:normAutofit/>
          </a:bodyPr>
          <a:lstStyle/>
          <a:p>
            <a:r>
              <a:rPr lang="de-DE" dirty="0">
                <a:solidFill>
                  <a:srgbClr val="FFC000"/>
                </a:solidFill>
              </a:rPr>
              <a:t>Johann Gottlob Krüger (1715-1759)</a:t>
            </a:r>
          </a:p>
          <a:p>
            <a:endParaRPr lang="de-DE" dirty="0">
              <a:solidFill>
                <a:srgbClr val="FFC000"/>
              </a:solidFill>
            </a:endParaRPr>
          </a:p>
          <a:p>
            <a:pPr>
              <a:buFont typeface="Wingdings" panose="05000000000000000000" pitchFamily="2" charset="2"/>
              <a:buChar char="Ø"/>
            </a:pPr>
            <a:r>
              <a:rPr lang="de-DE" dirty="0"/>
              <a:t>Onkel und Mentor von Johanne Charlotte </a:t>
            </a:r>
            <a:r>
              <a:rPr lang="de-DE" dirty="0" err="1"/>
              <a:t>Unzer</a:t>
            </a:r>
            <a:endParaRPr lang="de-DE" dirty="0"/>
          </a:p>
          <a:p>
            <a:pPr>
              <a:buFont typeface="Wingdings" panose="05000000000000000000" pitchFamily="2" charset="2"/>
              <a:buChar char="Ø"/>
            </a:pPr>
            <a:r>
              <a:rPr lang="de-DE" dirty="0"/>
              <a:t>Naturforscher, Arzt und Philosoph</a:t>
            </a:r>
          </a:p>
          <a:p>
            <a:pPr>
              <a:buFont typeface="Wingdings" panose="05000000000000000000" pitchFamily="2" charset="2"/>
              <a:buChar char="Ø"/>
            </a:pPr>
            <a:r>
              <a:rPr lang="de-DE" dirty="0"/>
              <a:t>Erfinder der Experimental-Seelenlehre</a:t>
            </a:r>
          </a:p>
          <a:p>
            <a:pPr>
              <a:buFont typeface="Wingdings" panose="05000000000000000000" pitchFamily="2" charset="2"/>
              <a:buChar char="Ø"/>
            </a:pPr>
            <a:r>
              <a:rPr lang="de-DE" dirty="0"/>
              <a:t>Verfasser von launigen Essays </a:t>
            </a:r>
          </a:p>
          <a:p>
            <a:r>
              <a:rPr lang="de-DE" dirty="0"/>
              <a:t> </a:t>
            </a:r>
          </a:p>
          <a:p>
            <a:endParaRPr lang="de-DE" dirty="0"/>
          </a:p>
        </p:txBody>
      </p:sp>
      <p:pic>
        <p:nvPicPr>
          <p:cNvPr id="5" name="Grafik 4">
            <a:extLst>
              <a:ext uri="{FF2B5EF4-FFF2-40B4-BE49-F238E27FC236}">
                <a16:creationId xmlns:a16="http://schemas.microsoft.com/office/drawing/2014/main" id="{ACFAD778-67C3-45EE-8EEF-993C15ACB5B9}"/>
              </a:ext>
            </a:extLst>
          </p:cNvPr>
          <p:cNvPicPr>
            <a:picLocks noChangeAspect="1"/>
          </p:cNvPicPr>
          <p:nvPr/>
        </p:nvPicPr>
        <p:blipFill>
          <a:blip r:embed="rId2"/>
          <a:stretch>
            <a:fillRect/>
          </a:stretch>
        </p:blipFill>
        <p:spPr>
          <a:xfrm>
            <a:off x="8562093" y="1785938"/>
            <a:ext cx="2748403" cy="4679156"/>
          </a:xfrm>
          <a:prstGeom prst="rect">
            <a:avLst/>
          </a:prstGeom>
        </p:spPr>
      </p:pic>
    </p:spTree>
    <p:extLst>
      <p:ext uri="{BB962C8B-B14F-4D97-AF65-F5344CB8AC3E}">
        <p14:creationId xmlns:p14="http://schemas.microsoft.com/office/powerpoint/2010/main" val="2825451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63B43-607A-4413-B466-CA392EF95A0F}"/>
              </a:ext>
            </a:extLst>
          </p:cNvPr>
          <p:cNvSpPr>
            <a:spLocks noGrp="1"/>
          </p:cNvSpPr>
          <p:nvPr>
            <p:ph type="title"/>
          </p:nvPr>
        </p:nvSpPr>
        <p:spPr/>
        <p:txBody>
          <a:bodyPr>
            <a:normAutofit/>
          </a:bodyPr>
          <a:lstStyle/>
          <a:p>
            <a:r>
              <a:rPr lang="de-DE" sz="2800" dirty="0"/>
              <a:t>Philosophie in Halle zwischen systematischem Rationalismus und praktischer Weltweisheit</a:t>
            </a:r>
          </a:p>
        </p:txBody>
      </p:sp>
      <p:sp>
        <p:nvSpPr>
          <p:cNvPr id="3" name="Inhaltsplatzhalter 2">
            <a:extLst>
              <a:ext uri="{FF2B5EF4-FFF2-40B4-BE49-F238E27FC236}">
                <a16:creationId xmlns:a16="http://schemas.microsoft.com/office/drawing/2014/main" id="{06A88538-54AC-478B-8392-3965A7C5CD20}"/>
              </a:ext>
            </a:extLst>
          </p:cNvPr>
          <p:cNvSpPr>
            <a:spLocks noGrp="1"/>
          </p:cNvSpPr>
          <p:nvPr>
            <p:ph idx="1"/>
          </p:nvPr>
        </p:nvSpPr>
        <p:spPr>
          <a:xfrm>
            <a:off x="1024129" y="1878805"/>
            <a:ext cx="7284052" cy="4493419"/>
          </a:xfrm>
        </p:spPr>
        <p:txBody>
          <a:bodyPr>
            <a:normAutofit/>
          </a:bodyPr>
          <a:lstStyle/>
          <a:p>
            <a:r>
              <a:rPr lang="de-DE" dirty="0">
                <a:solidFill>
                  <a:srgbClr val="FFC000"/>
                </a:solidFill>
              </a:rPr>
              <a:t>Johann Gottlob Krüger (1715-1759)</a:t>
            </a:r>
          </a:p>
          <a:p>
            <a:endParaRPr lang="de-DE" dirty="0">
              <a:solidFill>
                <a:srgbClr val="FFC000"/>
              </a:solidFill>
            </a:endParaRPr>
          </a:p>
          <a:p>
            <a:r>
              <a:rPr lang="de-DE" dirty="0"/>
              <a:t>„</a:t>
            </a:r>
            <a:r>
              <a:rPr lang="de-DE" i="1" dirty="0"/>
              <a:t>Denn ich habe das Vergnügen, die Hochedelgeborene Frau Johanne Charlotte </a:t>
            </a:r>
            <a:r>
              <a:rPr lang="de-DE" i="1" dirty="0" err="1"/>
              <a:t>Unzerin</a:t>
            </a:r>
            <a:r>
              <a:rPr lang="de-DE" i="1" dirty="0"/>
              <a:t> geborene </a:t>
            </a:r>
            <a:r>
              <a:rPr lang="de-DE" i="1" dirty="0" err="1"/>
              <a:t>Zieglerin</a:t>
            </a:r>
            <a:r>
              <a:rPr lang="de-DE" i="1" dirty="0"/>
              <a:t> unter denen zu erblicken, welche durch </a:t>
            </a:r>
            <a:r>
              <a:rPr lang="de-DE" i="1" dirty="0" err="1"/>
              <a:t>unverwerfliche</a:t>
            </a:r>
            <a:r>
              <a:rPr lang="de-DE" i="1" dirty="0"/>
              <a:t> Proben dargetan haben, dass das schöne Geschlecht uns Mannspersonen weder an Stärke des Witzes noch des Verstandes etwas nachgebe, wenn es sich die Mühe nimmt, die Kräfte des Geistes zu bearbeiten</a:t>
            </a:r>
            <a:r>
              <a:rPr lang="de-DE" dirty="0"/>
              <a:t>“. </a:t>
            </a:r>
          </a:p>
          <a:p>
            <a:endParaRPr lang="de-DE" dirty="0"/>
          </a:p>
        </p:txBody>
      </p:sp>
      <p:pic>
        <p:nvPicPr>
          <p:cNvPr id="6" name="Grafik 5">
            <a:extLst>
              <a:ext uri="{FF2B5EF4-FFF2-40B4-BE49-F238E27FC236}">
                <a16:creationId xmlns:a16="http://schemas.microsoft.com/office/drawing/2014/main" id="{EBE3A7C0-5051-4A22-8B99-FD15AA7C3FCE}"/>
              </a:ext>
            </a:extLst>
          </p:cNvPr>
          <p:cNvPicPr>
            <a:picLocks noChangeAspect="1"/>
          </p:cNvPicPr>
          <p:nvPr/>
        </p:nvPicPr>
        <p:blipFill>
          <a:blip r:embed="rId2"/>
          <a:stretch>
            <a:fillRect/>
          </a:stretch>
        </p:blipFill>
        <p:spPr>
          <a:xfrm>
            <a:off x="9101138" y="1539161"/>
            <a:ext cx="2600324" cy="4833063"/>
          </a:xfrm>
          <a:prstGeom prst="rect">
            <a:avLst/>
          </a:prstGeom>
        </p:spPr>
      </p:pic>
    </p:spTree>
    <p:extLst>
      <p:ext uri="{BB962C8B-B14F-4D97-AF65-F5344CB8AC3E}">
        <p14:creationId xmlns:p14="http://schemas.microsoft.com/office/powerpoint/2010/main" val="4285718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63B43-607A-4413-B466-CA392EF95A0F}"/>
              </a:ext>
            </a:extLst>
          </p:cNvPr>
          <p:cNvSpPr>
            <a:spLocks noGrp="1"/>
          </p:cNvSpPr>
          <p:nvPr>
            <p:ph type="title"/>
          </p:nvPr>
        </p:nvSpPr>
        <p:spPr/>
        <p:txBody>
          <a:bodyPr>
            <a:normAutofit/>
          </a:bodyPr>
          <a:lstStyle/>
          <a:p>
            <a:r>
              <a:rPr lang="de-DE" sz="2800" dirty="0"/>
              <a:t>Philosophie in Halle zwischen systematischem Rationalismus und praktischer Weltweisheit</a:t>
            </a:r>
          </a:p>
        </p:txBody>
      </p:sp>
      <p:sp>
        <p:nvSpPr>
          <p:cNvPr id="3" name="Inhaltsplatzhalter 2">
            <a:extLst>
              <a:ext uri="{FF2B5EF4-FFF2-40B4-BE49-F238E27FC236}">
                <a16:creationId xmlns:a16="http://schemas.microsoft.com/office/drawing/2014/main" id="{06A88538-54AC-478B-8392-3965A7C5CD20}"/>
              </a:ext>
            </a:extLst>
          </p:cNvPr>
          <p:cNvSpPr>
            <a:spLocks noGrp="1"/>
          </p:cNvSpPr>
          <p:nvPr>
            <p:ph idx="1"/>
          </p:nvPr>
        </p:nvSpPr>
        <p:spPr>
          <a:xfrm>
            <a:off x="1024128" y="1971674"/>
            <a:ext cx="7284052" cy="4493419"/>
          </a:xfrm>
        </p:spPr>
        <p:txBody>
          <a:bodyPr>
            <a:normAutofit/>
          </a:bodyPr>
          <a:lstStyle/>
          <a:p>
            <a:r>
              <a:rPr lang="de-DE" dirty="0">
                <a:solidFill>
                  <a:srgbClr val="FFC000"/>
                </a:solidFill>
              </a:rPr>
              <a:t>Johann August </a:t>
            </a:r>
            <a:r>
              <a:rPr lang="de-DE" dirty="0" err="1">
                <a:solidFill>
                  <a:srgbClr val="FFC000"/>
                </a:solidFill>
              </a:rPr>
              <a:t>Unzer</a:t>
            </a:r>
            <a:r>
              <a:rPr lang="de-DE" dirty="0">
                <a:solidFill>
                  <a:srgbClr val="FFC000"/>
                </a:solidFill>
              </a:rPr>
              <a:t> (1727-1799)</a:t>
            </a:r>
          </a:p>
          <a:p>
            <a:endParaRPr lang="de-DE" dirty="0">
              <a:solidFill>
                <a:srgbClr val="FFC000"/>
              </a:solidFill>
            </a:endParaRPr>
          </a:p>
          <a:p>
            <a:pPr lvl="1">
              <a:buFont typeface="Wingdings" panose="05000000000000000000" pitchFamily="2" charset="2"/>
              <a:buChar char="Ø"/>
            </a:pPr>
            <a:r>
              <a:rPr lang="de-DE" sz="2000" dirty="0"/>
              <a:t>Ehemann Johannes, von ihr angesungen als „</a:t>
            </a:r>
            <a:r>
              <a:rPr lang="de-DE" sz="2000" dirty="0" err="1"/>
              <a:t>Damis</a:t>
            </a:r>
            <a:r>
              <a:rPr lang="de-DE" sz="2000" dirty="0"/>
              <a:t>“</a:t>
            </a:r>
          </a:p>
          <a:p>
            <a:pPr lvl="1">
              <a:buFont typeface="Wingdings" panose="05000000000000000000" pitchFamily="2" charset="2"/>
              <a:buChar char="Ø"/>
            </a:pPr>
            <a:endParaRPr lang="de-DE" sz="2000" dirty="0"/>
          </a:p>
          <a:p>
            <a:pPr lvl="1">
              <a:buFont typeface="Wingdings" panose="05000000000000000000" pitchFamily="2" charset="2"/>
              <a:buChar char="Ø"/>
            </a:pPr>
            <a:r>
              <a:rPr lang="de-DE" sz="2000" dirty="0"/>
              <a:t>Praktizierender Arzt mit philosophischen Interessen</a:t>
            </a:r>
          </a:p>
          <a:p>
            <a:pPr lvl="1">
              <a:buFont typeface="Wingdings" panose="05000000000000000000" pitchFamily="2" charset="2"/>
              <a:buChar char="Ø"/>
            </a:pPr>
            <a:endParaRPr lang="de-DE" sz="2000" dirty="0"/>
          </a:p>
          <a:p>
            <a:pPr lvl="1">
              <a:buFont typeface="Wingdings" panose="05000000000000000000" pitchFamily="2" charset="2"/>
              <a:buChar char="Ø"/>
            </a:pPr>
            <a:r>
              <a:rPr lang="de-DE" sz="2000" dirty="0"/>
              <a:t>Herausgeber der populären Wochenschrift </a:t>
            </a:r>
            <a:r>
              <a:rPr lang="de-DE" sz="2000" i="1" dirty="0"/>
              <a:t>Der Arzt</a:t>
            </a:r>
          </a:p>
          <a:p>
            <a:pPr lvl="1">
              <a:buFont typeface="Wingdings" panose="05000000000000000000" pitchFamily="2" charset="2"/>
              <a:buChar char="Ø"/>
            </a:pPr>
            <a:endParaRPr lang="de-DE" sz="2000" dirty="0"/>
          </a:p>
          <a:p>
            <a:pPr lvl="1">
              <a:buFont typeface="Wingdings" panose="05000000000000000000" pitchFamily="2" charset="2"/>
              <a:buChar char="Ø"/>
            </a:pPr>
            <a:r>
              <a:rPr lang="de-DE" sz="2000" dirty="0"/>
              <a:t>Übersetzt für seine Ehefrau in Briefen Alexander Baumgartens </a:t>
            </a:r>
            <a:r>
              <a:rPr lang="de-DE" sz="2000" i="1" dirty="0"/>
              <a:t>Metaphysik</a:t>
            </a:r>
            <a:r>
              <a:rPr lang="de-DE" sz="2000" dirty="0"/>
              <a:t> aus dem Lateinischen ins Deutsche</a:t>
            </a:r>
          </a:p>
        </p:txBody>
      </p:sp>
      <p:pic>
        <p:nvPicPr>
          <p:cNvPr id="5" name="Grafik 4">
            <a:extLst>
              <a:ext uri="{FF2B5EF4-FFF2-40B4-BE49-F238E27FC236}">
                <a16:creationId xmlns:a16="http://schemas.microsoft.com/office/drawing/2014/main" id="{9D5C23F5-3692-4F20-9830-19D1FAFD909A}"/>
              </a:ext>
            </a:extLst>
          </p:cNvPr>
          <p:cNvPicPr>
            <a:picLocks noChangeAspect="1"/>
          </p:cNvPicPr>
          <p:nvPr/>
        </p:nvPicPr>
        <p:blipFill>
          <a:blip r:embed="rId2"/>
          <a:stretch>
            <a:fillRect/>
          </a:stretch>
        </p:blipFill>
        <p:spPr>
          <a:xfrm>
            <a:off x="8730006" y="1849682"/>
            <a:ext cx="2714282" cy="4363282"/>
          </a:xfrm>
          <a:prstGeom prst="rect">
            <a:avLst/>
          </a:prstGeom>
        </p:spPr>
      </p:pic>
    </p:spTree>
    <p:extLst>
      <p:ext uri="{BB962C8B-B14F-4D97-AF65-F5344CB8AC3E}">
        <p14:creationId xmlns:p14="http://schemas.microsoft.com/office/powerpoint/2010/main" val="2048849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7186A-99A4-4BAE-AC49-89A33568BF3F}"/>
              </a:ext>
            </a:extLst>
          </p:cNvPr>
          <p:cNvSpPr>
            <a:spLocks noGrp="1"/>
          </p:cNvSpPr>
          <p:nvPr>
            <p:ph type="title"/>
          </p:nvPr>
        </p:nvSpPr>
        <p:spPr>
          <a:xfrm>
            <a:off x="1024128" y="300252"/>
            <a:ext cx="9720072" cy="1278518"/>
          </a:xfrm>
        </p:spPr>
        <p:txBody>
          <a:bodyPr>
            <a:normAutofit/>
          </a:bodyPr>
          <a:lstStyle/>
          <a:p>
            <a:pPr>
              <a:spcBef>
                <a:spcPts val="600"/>
              </a:spcBef>
            </a:pPr>
            <a:r>
              <a:rPr lang="de-DE" sz="2800" dirty="0"/>
              <a:t>Grundriss einer Weltweisheit für das Frauenzimmer</a:t>
            </a:r>
            <a:br>
              <a:rPr lang="de-DE" sz="2800" dirty="0"/>
            </a:br>
            <a:r>
              <a:rPr lang="de-DE" sz="2000" dirty="0">
                <a:solidFill>
                  <a:srgbClr val="FFC000"/>
                </a:solidFill>
              </a:rPr>
              <a:t>zur </a:t>
            </a:r>
            <a:r>
              <a:rPr lang="de-DE" sz="2000" dirty="0" err="1">
                <a:solidFill>
                  <a:srgbClr val="FFC000"/>
                </a:solidFill>
              </a:rPr>
              <a:t>entstehung</a:t>
            </a:r>
            <a:r>
              <a:rPr lang="de-DE" sz="2000" dirty="0">
                <a:solidFill>
                  <a:srgbClr val="FFC000"/>
                </a:solidFill>
              </a:rPr>
              <a:t> der </a:t>
            </a:r>
            <a:r>
              <a:rPr lang="de-DE" sz="2000" dirty="0" err="1">
                <a:solidFill>
                  <a:srgbClr val="FFC000"/>
                </a:solidFill>
              </a:rPr>
              <a:t>schrift</a:t>
            </a:r>
            <a:endParaRPr lang="de-DE" sz="2800" dirty="0">
              <a:solidFill>
                <a:srgbClr val="FFC000"/>
              </a:solidFill>
            </a:endParaRPr>
          </a:p>
        </p:txBody>
      </p:sp>
      <p:sp>
        <p:nvSpPr>
          <p:cNvPr id="6" name="Rechteck 5">
            <a:extLst>
              <a:ext uri="{FF2B5EF4-FFF2-40B4-BE49-F238E27FC236}">
                <a16:creationId xmlns:a16="http://schemas.microsoft.com/office/drawing/2014/main" id="{906ACE03-28C6-4C25-97C2-FA62B6029696}"/>
              </a:ext>
            </a:extLst>
          </p:cNvPr>
          <p:cNvSpPr/>
          <p:nvPr/>
        </p:nvSpPr>
        <p:spPr>
          <a:xfrm>
            <a:off x="761999" y="1784544"/>
            <a:ext cx="7717631" cy="4462760"/>
          </a:xfrm>
          <a:prstGeom prst="rect">
            <a:avLst/>
          </a:prstGeom>
        </p:spPr>
        <p:txBody>
          <a:bodyPr wrap="square">
            <a:spAutoFit/>
          </a:bodyPr>
          <a:lstStyle/>
          <a:p>
            <a:pPr>
              <a:spcAft>
                <a:spcPts val="0"/>
              </a:spcAft>
            </a:pPr>
            <a:r>
              <a:rPr lang="de-DE" dirty="0">
                <a:ea typeface="Calibri" panose="020F0502020204030204" pitchFamily="34" charset="0"/>
                <a:cs typeface="Times New Roman" panose="02020603050405020304" pitchFamily="18" charset="0"/>
              </a:rPr>
              <a:t>Ich habe eine </a:t>
            </a:r>
            <a:r>
              <a:rPr lang="de-DE" dirty="0">
                <a:solidFill>
                  <a:srgbClr val="FFC000"/>
                </a:solidFill>
                <a:ea typeface="Calibri" panose="020F0502020204030204" pitchFamily="34" charset="0"/>
                <a:cs typeface="Times New Roman" panose="02020603050405020304" pitchFamily="18" charset="0"/>
              </a:rPr>
              <a:t>gewisse Gleichgültigkeit </a:t>
            </a:r>
            <a:r>
              <a:rPr lang="de-DE" dirty="0">
                <a:ea typeface="Calibri" panose="020F0502020204030204" pitchFamily="34" charset="0"/>
                <a:cs typeface="Times New Roman" panose="02020603050405020304" pitchFamily="18" charset="0"/>
              </a:rPr>
              <a:t>gegen diese Schrift vom Anfange an gehabt und hege sie noch, ob ich gleich glaube, dass sie vielen </a:t>
            </a:r>
            <a:r>
              <a:rPr lang="de-DE" dirty="0">
                <a:solidFill>
                  <a:srgbClr val="FFC000"/>
                </a:solidFill>
                <a:ea typeface="Calibri" panose="020F0502020204030204" pitchFamily="34" charset="0"/>
                <a:cs typeface="Times New Roman" panose="02020603050405020304" pitchFamily="18" charset="0"/>
              </a:rPr>
              <a:t>lehrbegierigen Frauenzimmern nützlich</a:t>
            </a:r>
            <a:r>
              <a:rPr lang="de-DE" dirty="0">
                <a:ea typeface="Calibri" panose="020F0502020204030204" pitchFamily="34" charset="0"/>
                <a:cs typeface="Times New Roman" panose="02020603050405020304" pitchFamily="18" charset="0"/>
              </a:rPr>
              <a:t> gewesen sein mag, wie solches mir viele versichert haben. Allein die Ursache meiner Gleichgültigkeit beruht darin, dass diese Schrift auf </a:t>
            </a:r>
            <a:r>
              <a:rPr lang="de-DE" dirty="0">
                <a:solidFill>
                  <a:srgbClr val="FFC000"/>
                </a:solidFill>
                <a:ea typeface="Calibri" panose="020F0502020204030204" pitchFamily="34" charset="0"/>
                <a:cs typeface="Times New Roman" panose="02020603050405020304" pitchFamily="18" charset="0"/>
              </a:rPr>
              <a:t>ausdrücklichen Befehl und Zwang meines Vetters</a:t>
            </a:r>
            <a:r>
              <a:rPr lang="de-DE" dirty="0">
                <a:ea typeface="Calibri" panose="020F0502020204030204" pitchFamily="34" charset="0"/>
                <a:cs typeface="Times New Roman" panose="02020603050405020304" pitchFamily="18" charset="0"/>
              </a:rPr>
              <a:t>, des seligen Herrn Professor </a:t>
            </a:r>
            <a:r>
              <a:rPr lang="de-DE" i="1" dirty="0">
                <a:ea typeface="Calibri" panose="020F0502020204030204" pitchFamily="34" charset="0"/>
                <a:cs typeface="Times New Roman" panose="02020603050405020304" pitchFamily="18" charset="0"/>
              </a:rPr>
              <a:t>Krügers</a:t>
            </a:r>
            <a:r>
              <a:rPr lang="de-DE" dirty="0">
                <a:ea typeface="Calibri" panose="020F0502020204030204" pitchFamily="34" charset="0"/>
                <a:cs typeface="Times New Roman" panose="02020603050405020304" pitchFamily="18" charset="0"/>
              </a:rPr>
              <a:t>, mit meinem Namen prahlen musste, da ich doch fast gar keinen rechten Anteil daran habe. Die Logik und Metaphysik waren damals meine emsigste Beschäftigung. Mein Mann schrieb über diese Wissenschaften eine Menge Briefe, er übersetzte mir die </a:t>
            </a:r>
            <a:r>
              <a:rPr lang="de-DE" dirty="0" err="1">
                <a:ea typeface="Calibri" panose="020F0502020204030204" pitchFamily="34" charset="0"/>
                <a:cs typeface="Times New Roman" panose="02020603050405020304" pitchFamily="18" charset="0"/>
              </a:rPr>
              <a:t>Baumgarten‘sche</a:t>
            </a:r>
            <a:r>
              <a:rPr lang="de-DE" dirty="0">
                <a:ea typeface="Calibri" panose="020F0502020204030204" pitchFamily="34" charset="0"/>
                <a:cs typeface="Times New Roman" panose="02020603050405020304" pitchFamily="18" charset="0"/>
              </a:rPr>
              <a:t> Metaphysik und machte Erläuterungen von unsäglicher Mühe darüber. Man wird </a:t>
            </a:r>
            <a:r>
              <a:rPr lang="de-DE" dirty="0" err="1">
                <a:ea typeface="Calibri" panose="020F0502020204030204" pitchFamily="34" charset="0"/>
                <a:cs typeface="Times New Roman" panose="02020603050405020304" pitchFamily="18" charset="0"/>
              </a:rPr>
              <a:t>mir‘s</a:t>
            </a:r>
            <a:r>
              <a:rPr lang="de-DE" dirty="0">
                <a:ea typeface="Calibri" panose="020F0502020204030204" pitchFamily="34" charset="0"/>
                <a:cs typeface="Times New Roman" panose="02020603050405020304" pitchFamily="18" charset="0"/>
              </a:rPr>
              <a:t> glauben, wenn ich sage, dass seine </a:t>
            </a:r>
            <a:r>
              <a:rPr lang="de-DE" dirty="0">
                <a:solidFill>
                  <a:srgbClr val="FFC000"/>
                </a:solidFill>
                <a:ea typeface="Calibri" panose="020F0502020204030204" pitchFamily="34" charset="0"/>
                <a:cs typeface="Times New Roman" panose="02020603050405020304" pitchFamily="18" charset="0"/>
              </a:rPr>
              <a:t>Briefe über die Baumgartische Metaphysik sehr eng geschrieben vier sehr dicke Quartanten ausmachen</a:t>
            </a:r>
            <a:r>
              <a:rPr lang="de-DE" dirty="0">
                <a:ea typeface="Calibri" panose="020F0502020204030204" pitchFamily="34" charset="0"/>
                <a:cs typeface="Times New Roman" panose="02020603050405020304" pitchFamily="18" charset="0"/>
              </a:rPr>
              <a:t>, die ich noch besitze. Was war nun wohl leichter, als dass ich das Wesentliche dieser Briefe ins Enge zusammenfasste, wozu in der Tat nicht mehr gehörte, als nur zu verstehen, was man liest, und einen Vortrag machen zu können. </a:t>
            </a:r>
          </a:p>
          <a:p>
            <a:pPr>
              <a:spcAft>
                <a:spcPts val="0"/>
              </a:spcAft>
            </a:pPr>
            <a:r>
              <a:rPr lang="de-DE" sz="1400" dirty="0">
                <a:solidFill>
                  <a:srgbClr val="FFC000"/>
                </a:solidFill>
                <a:effectLst/>
                <a:ea typeface="Calibri" panose="020F0502020204030204" pitchFamily="34" charset="0"/>
                <a:cs typeface="Times New Roman" panose="02020603050405020304" pitchFamily="18" charset="0"/>
              </a:rPr>
              <a:t>Vorrede zur zweiten Auflage</a:t>
            </a:r>
          </a:p>
        </p:txBody>
      </p:sp>
      <p:pic>
        <p:nvPicPr>
          <p:cNvPr id="8" name="Grafik 7">
            <a:extLst>
              <a:ext uri="{FF2B5EF4-FFF2-40B4-BE49-F238E27FC236}">
                <a16:creationId xmlns:a16="http://schemas.microsoft.com/office/drawing/2014/main" id="{DFAA5761-F1ED-4FA3-A933-0B9B65FA5AE7}"/>
              </a:ext>
            </a:extLst>
          </p:cNvPr>
          <p:cNvPicPr>
            <a:picLocks noChangeAspect="1"/>
          </p:cNvPicPr>
          <p:nvPr/>
        </p:nvPicPr>
        <p:blipFill>
          <a:blip r:embed="rId2"/>
          <a:stretch>
            <a:fillRect/>
          </a:stretch>
        </p:blipFill>
        <p:spPr>
          <a:xfrm>
            <a:off x="8559481" y="782240"/>
            <a:ext cx="3332732" cy="5293519"/>
          </a:xfrm>
          <a:prstGeom prst="rect">
            <a:avLst/>
          </a:prstGeom>
        </p:spPr>
      </p:pic>
    </p:spTree>
    <p:extLst>
      <p:ext uri="{BB962C8B-B14F-4D97-AF65-F5344CB8AC3E}">
        <p14:creationId xmlns:p14="http://schemas.microsoft.com/office/powerpoint/2010/main" val="794190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7186A-99A4-4BAE-AC49-89A33568BF3F}"/>
              </a:ext>
            </a:extLst>
          </p:cNvPr>
          <p:cNvSpPr>
            <a:spLocks noGrp="1"/>
          </p:cNvSpPr>
          <p:nvPr>
            <p:ph type="title"/>
          </p:nvPr>
        </p:nvSpPr>
        <p:spPr>
          <a:xfrm>
            <a:off x="1024128" y="585216"/>
            <a:ext cx="9720072" cy="993553"/>
          </a:xfrm>
        </p:spPr>
        <p:txBody>
          <a:bodyPr>
            <a:normAutofit/>
          </a:bodyPr>
          <a:lstStyle/>
          <a:p>
            <a:r>
              <a:rPr lang="de-DE" sz="4000" dirty="0"/>
              <a:t>Grundriss einer Weltweisheit für das Frauenzimmer</a:t>
            </a:r>
          </a:p>
        </p:txBody>
      </p:sp>
      <p:pic>
        <p:nvPicPr>
          <p:cNvPr id="5" name="Inhaltsplatzhalter 4">
            <a:extLst>
              <a:ext uri="{FF2B5EF4-FFF2-40B4-BE49-F238E27FC236}">
                <a16:creationId xmlns:a16="http://schemas.microsoft.com/office/drawing/2014/main" id="{1BB833C5-087C-4B16-A128-BC2F1EE68185}"/>
              </a:ext>
            </a:extLst>
          </p:cNvPr>
          <p:cNvPicPr>
            <a:picLocks noGrp="1" noChangeAspect="1"/>
          </p:cNvPicPr>
          <p:nvPr>
            <p:ph idx="1"/>
          </p:nvPr>
        </p:nvPicPr>
        <p:blipFill>
          <a:blip r:embed="rId2"/>
          <a:stretch>
            <a:fillRect/>
          </a:stretch>
        </p:blipFill>
        <p:spPr>
          <a:xfrm>
            <a:off x="8604031" y="1543622"/>
            <a:ext cx="2746815" cy="4729162"/>
          </a:xfrm>
        </p:spPr>
      </p:pic>
      <p:sp>
        <p:nvSpPr>
          <p:cNvPr id="6" name="Rechteck 5">
            <a:extLst>
              <a:ext uri="{FF2B5EF4-FFF2-40B4-BE49-F238E27FC236}">
                <a16:creationId xmlns:a16="http://schemas.microsoft.com/office/drawing/2014/main" id="{906ACE03-28C6-4C25-97C2-FA62B6029696}"/>
              </a:ext>
            </a:extLst>
          </p:cNvPr>
          <p:cNvSpPr/>
          <p:nvPr/>
        </p:nvSpPr>
        <p:spPr>
          <a:xfrm>
            <a:off x="762000" y="1784544"/>
            <a:ext cx="7381876" cy="3570208"/>
          </a:xfrm>
          <a:prstGeom prst="rect">
            <a:avLst/>
          </a:prstGeom>
        </p:spPr>
        <p:txBody>
          <a:bodyPr wrap="square">
            <a:spAutoFit/>
          </a:bodyPr>
          <a:lstStyle/>
          <a:p>
            <a:r>
              <a:rPr lang="de-DE" dirty="0"/>
              <a:t>Ich kann nicht sagen, </a:t>
            </a:r>
            <a:r>
              <a:rPr lang="de-DE" dirty="0">
                <a:solidFill>
                  <a:srgbClr val="FFC000"/>
                </a:solidFill>
              </a:rPr>
              <a:t>dass in der ganzen Schrift eine Wahrheit von mir erfunden wäre</a:t>
            </a:r>
            <a:r>
              <a:rPr lang="de-DE" dirty="0"/>
              <a:t>, aber mein seliger Vetter ließ sich nichts irren, und da er einige philosophische Briefe von mir an meinen Mann gelesen hatte, weil ich ihm jeden zu beantworten pflegte, damit er meine Zunahme sähe, so sagte er: Sie müssen durchaus eine Philosophie schreiben; ich will sie heraus geben, und will schon dafür sorgen, dass nichts hinein kommt, was falsch wäre. Also musste ich denn schreiben und mit meinem Buche und Namen machen lassen, was er wollte. Mein eigen ist nichts als die </a:t>
            </a:r>
            <a:r>
              <a:rPr lang="de-DE" dirty="0">
                <a:solidFill>
                  <a:srgbClr val="FFC000"/>
                </a:solidFill>
              </a:rPr>
              <a:t>Einkleidung des Vortrags und die Wahl von einigen Exempeln und Verzierungen</a:t>
            </a:r>
            <a:r>
              <a:rPr lang="de-DE" dirty="0"/>
              <a:t>. Ich glaube gewiss, </a:t>
            </a:r>
            <a:r>
              <a:rPr lang="de-DE" dirty="0">
                <a:solidFill>
                  <a:srgbClr val="FFC000"/>
                </a:solidFill>
              </a:rPr>
              <a:t>dass eine Philosophie für das Frauenzimmer weit anders eingerichtet </a:t>
            </a:r>
            <a:r>
              <a:rPr lang="de-DE" dirty="0"/>
              <a:t>und vieles aus der Grundwissenschaft besonders, was ich beibehalten habe, wegbleiben müsste.</a:t>
            </a:r>
          </a:p>
          <a:p>
            <a:pPr>
              <a:spcAft>
                <a:spcPts val="0"/>
              </a:spcAft>
            </a:pPr>
            <a:endParaRPr lang="de-DE" sz="1400" dirty="0">
              <a:solidFill>
                <a:srgbClr val="FFC000"/>
              </a:solidFill>
              <a:effectLst/>
              <a:ea typeface="Calibri" panose="020F0502020204030204" pitchFamily="34" charset="0"/>
              <a:cs typeface="Times New Roman" panose="02020603050405020304" pitchFamily="18" charset="0"/>
            </a:endParaRPr>
          </a:p>
          <a:p>
            <a:pPr>
              <a:spcAft>
                <a:spcPts val="0"/>
              </a:spcAft>
            </a:pPr>
            <a:r>
              <a:rPr lang="de-DE" sz="1400" dirty="0">
                <a:solidFill>
                  <a:srgbClr val="FFC000"/>
                </a:solidFill>
                <a:effectLst/>
                <a:ea typeface="Calibri" panose="020F0502020204030204" pitchFamily="34" charset="0"/>
                <a:cs typeface="Times New Roman" panose="02020603050405020304" pitchFamily="18" charset="0"/>
              </a:rPr>
              <a:t>Vorrede zur zweiten Auflage</a:t>
            </a:r>
          </a:p>
        </p:txBody>
      </p:sp>
    </p:spTree>
    <p:extLst>
      <p:ext uri="{BB962C8B-B14F-4D97-AF65-F5344CB8AC3E}">
        <p14:creationId xmlns:p14="http://schemas.microsoft.com/office/powerpoint/2010/main" val="1630955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AAE9E-6C71-48C9-AB40-A42475FA9DD8}"/>
              </a:ext>
            </a:extLst>
          </p:cNvPr>
          <p:cNvSpPr>
            <a:spLocks noGrp="1"/>
          </p:cNvSpPr>
          <p:nvPr>
            <p:ph type="title"/>
          </p:nvPr>
        </p:nvSpPr>
        <p:spPr>
          <a:xfrm>
            <a:off x="1024127" y="242316"/>
            <a:ext cx="9720072" cy="1499616"/>
          </a:xfrm>
        </p:spPr>
        <p:txBody>
          <a:bodyPr>
            <a:normAutofit/>
          </a:bodyPr>
          <a:lstStyle/>
          <a:p>
            <a:r>
              <a:rPr lang="de-DE" sz="2800" dirty="0"/>
              <a:t>Gustav </a:t>
            </a:r>
            <a:r>
              <a:rPr lang="de-DE" sz="2800" dirty="0" err="1"/>
              <a:t>Roethe</a:t>
            </a:r>
            <a:r>
              <a:rPr lang="de-DE" sz="2800" dirty="0"/>
              <a:t>, Artikel über Johanne </a:t>
            </a:r>
            <a:r>
              <a:rPr lang="de-DE" sz="2800" dirty="0" err="1"/>
              <a:t>Unzer</a:t>
            </a:r>
            <a:r>
              <a:rPr lang="de-DE" sz="2800" dirty="0"/>
              <a:t> </a:t>
            </a:r>
            <a:br>
              <a:rPr lang="de-DE" sz="2800" dirty="0"/>
            </a:br>
            <a:r>
              <a:rPr lang="de-DE" sz="2800" dirty="0"/>
              <a:t>in der </a:t>
            </a:r>
            <a:r>
              <a:rPr lang="de-DE" sz="2800" i="1" dirty="0"/>
              <a:t>Allgemeinen Deutschen Biographie</a:t>
            </a:r>
            <a:endParaRPr lang="de-DE" sz="2800" dirty="0"/>
          </a:p>
        </p:txBody>
      </p:sp>
      <p:sp>
        <p:nvSpPr>
          <p:cNvPr id="3" name="Inhaltsplatzhalter 2">
            <a:extLst>
              <a:ext uri="{FF2B5EF4-FFF2-40B4-BE49-F238E27FC236}">
                <a16:creationId xmlns:a16="http://schemas.microsoft.com/office/drawing/2014/main" id="{EEB7FF23-A4A8-4FCA-A134-CADD36166716}"/>
              </a:ext>
            </a:extLst>
          </p:cNvPr>
          <p:cNvSpPr>
            <a:spLocks noGrp="1"/>
          </p:cNvSpPr>
          <p:nvPr>
            <p:ph idx="1"/>
          </p:nvPr>
        </p:nvSpPr>
        <p:spPr>
          <a:xfrm>
            <a:off x="1024128" y="1931158"/>
            <a:ext cx="7734109" cy="4684526"/>
          </a:xfrm>
        </p:spPr>
        <p:txBody>
          <a:bodyPr>
            <a:normAutofit/>
          </a:bodyPr>
          <a:lstStyle/>
          <a:p>
            <a:r>
              <a:rPr lang="de-DE" sz="1800" dirty="0"/>
              <a:t>Das Buch ist von einer </a:t>
            </a:r>
            <a:r>
              <a:rPr lang="de-DE" sz="1800" dirty="0">
                <a:solidFill>
                  <a:srgbClr val="FFC000"/>
                </a:solidFill>
              </a:rPr>
              <a:t>ausgeprägten </a:t>
            </a:r>
            <a:r>
              <a:rPr lang="de-DE" sz="1800" dirty="0" err="1">
                <a:solidFill>
                  <a:srgbClr val="FFC000"/>
                </a:solidFill>
              </a:rPr>
              <a:t>Frauenzimmerlichkeit</a:t>
            </a:r>
            <a:r>
              <a:rPr lang="de-DE" sz="1800" dirty="0"/>
              <a:t>. Bei jeder geschlossenen Gedankenreihe wirds der Verfasserin unbehaglich; die </a:t>
            </a:r>
            <a:r>
              <a:rPr lang="de-DE" sz="1800" dirty="0">
                <a:solidFill>
                  <a:srgbClr val="FFC000"/>
                </a:solidFill>
              </a:rPr>
              <a:t>’mathematische‘ Methode </a:t>
            </a:r>
            <a:r>
              <a:rPr lang="de-DE" sz="1800" dirty="0" err="1">
                <a:solidFill>
                  <a:srgbClr val="FFC000"/>
                </a:solidFill>
              </a:rPr>
              <a:t>Wolff’s</a:t>
            </a:r>
            <a:r>
              <a:rPr lang="de-DE" sz="1800" dirty="0"/>
              <a:t>, überhaupt das </a:t>
            </a:r>
            <a:r>
              <a:rPr lang="de-DE" sz="1800" dirty="0" err="1">
                <a:solidFill>
                  <a:srgbClr val="FFC000"/>
                </a:solidFill>
              </a:rPr>
              <a:t>abstracte</a:t>
            </a:r>
            <a:r>
              <a:rPr lang="de-DE" sz="1800" dirty="0">
                <a:solidFill>
                  <a:srgbClr val="FFC000"/>
                </a:solidFill>
              </a:rPr>
              <a:t> Denken</a:t>
            </a:r>
            <a:r>
              <a:rPr lang="de-DE" sz="1800" dirty="0"/>
              <a:t>, </a:t>
            </a:r>
            <a:r>
              <a:rPr lang="de-DE" sz="1800" dirty="0" err="1"/>
              <a:t>überläßt</a:t>
            </a:r>
            <a:r>
              <a:rPr lang="de-DE" sz="1800" dirty="0"/>
              <a:t> sie getrost ’den allerdüstersten Männern‘; sie greift </a:t>
            </a:r>
            <a:r>
              <a:rPr lang="de-DE" sz="1800" dirty="0">
                <a:solidFill>
                  <a:srgbClr val="FFC000"/>
                </a:solidFill>
              </a:rPr>
              <a:t>statt zu strengen Beweisen lieber zu hübschen Geschichten</a:t>
            </a:r>
            <a:r>
              <a:rPr lang="de-DE" sz="1800" dirty="0"/>
              <a:t> aus dem </a:t>
            </a:r>
            <a:r>
              <a:rPr lang="de-DE" sz="1800" dirty="0" err="1"/>
              <a:t>Spectator</a:t>
            </a:r>
            <a:r>
              <a:rPr lang="de-DE" sz="1800" dirty="0"/>
              <a:t> oder zu Versen </a:t>
            </a:r>
            <a:r>
              <a:rPr lang="de-DE" sz="1800" dirty="0" err="1"/>
              <a:t>Haller’s</a:t>
            </a:r>
            <a:r>
              <a:rPr lang="de-DE" sz="1800" dirty="0"/>
              <a:t> und </a:t>
            </a:r>
            <a:r>
              <a:rPr lang="de-DE" sz="1800" dirty="0" err="1">
                <a:hlinkClick r:id="rId2" tooltip="ADB:Gellert, Christian Fürchtegott">
                  <a:extLst>
                    <a:ext uri="{A12FA001-AC4F-418D-AE19-62706E023703}">
                      <ahyp:hlinkClr xmlns:ahyp="http://schemas.microsoft.com/office/drawing/2018/hyperlinkcolor" val="tx"/>
                    </a:ext>
                  </a:extLst>
                </a:hlinkClick>
              </a:rPr>
              <a:t>Gellert’s</a:t>
            </a:r>
            <a:r>
              <a:rPr lang="de-DE" sz="1800" dirty="0"/>
              <a:t>, die sie verwegen genug anwendet: </a:t>
            </a:r>
            <a:r>
              <a:rPr lang="de-DE" sz="1800" dirty="0" err="1"/>
              <a:t>muß</a:t>
            </a:r>
            <a:r>
              <a:rPr lang="de-DE" sz="1800" dirty="0"/>
              <a:t> doch gar ein Liebesgedicht </a:t>
            </a:r>
            <a:r>
              <a:rPr lang="de-DE" sz="1800" dirty="0" err="1"/>
              <a:t>Haller’s</a:t>
            </a:r>
            <a:r>
              <a:rPr lang="de-DE" sz="1800" dirty="0"/>
              <a:t> herhalten, um den Nutzen der Einsamkeit – aber nicht für die Liebe, sondern für das </a:t>
            </a:r>
            <a:r>
              <a:rPr lang="de-DE" sz="1800" dirty="0" err="1"/>
              <a:t>Studiren</a:t>
            </a:r>
            <a:r>
              <a:rPr lang="de-DE" sz="1800" dirty="0"/>
              <a:t> zu beweisen. </a:t>
            </a:r>
            <a:r>
              <a:rPr lang="de-DE" sz="1800" dirty="0">
                <a:solidFill>
                  <a:srgbClr val="FFC000"/>
                </a:solidFill>
              </a:rPr>
              <a:t>Griechisch und Latein </a:t>
            </a:r>
            <a:r>
              <a:rPr lang="de-DE" sz="1800" dirty="0"/>
              <a:t>kann sie nicht; </a:t>
            </a:r>
            <a:r>
              <a:rPr lang="de-DE" sz="1800" dirty="0" err="1"/>
              <a:t>Baumgarten’s</a:t>
            </a:r>
            <a:r>
              <a:rPr lang="de-DE" sz="1800" dirty="0"/>
              <a:t> Metaphysik hat ihr ein guter Freund übersetzt […] Aber solche Unbescheidenheit steht ihr, eben weil sie </a:t>
            </a:r>
            <a:r>
              <a:rPr lang="de-DE" sz="1800" dirty="0">
                <a:solidFill>
                  <a:srgbClr val="FFC000"/>
                </a:solidFill>
              </a:rPr>
              <a:t>naiv </a:t>
            </a:r>
            <a:r>
              <a:rPr lang="de-DE" sz="1800" dirty="0" err="1">
                <a:solidFill>
                  <a:srgbClr val="FFC000"/>
                </a:solidFill>
              </a:rPr>
              <a:t>frauenzimmerlich</a:t>
            </a:r>
            <a:r>
              <a:rPr lang="de-DE" sz="1800" dirty="0">
                <a:solidFill>
                  <a:srgbClr val="FFC000"/>
                </a:solidFill>
              </a:rPr>
              <a:t> </a:t>
            </a:r>
            <a:r>
              <a:rPr lang="de-DE" sz="1800" dirty="0"/>
              <a:t>auftritt. </a:t>
            </a:r>
            <a:r>
              <a:rPr lang="de-DE" sz="1800" dirty="0">
                <a:solidFill>
                  <a:srgbClr val="FFC000"/>
                </a:solidFill>
              </a:rPr>
              <a:t>Ungern nimmt sie in Streitfragen Partei, und immer ist sie dann auf der Seite der Nüchternheit. […] </a:t>
            </a:r>
            <a:r>
              <a:rPr lang="de-DE" sz="1800" dirty="0"/>
              <a:t>Von </a:t>
            </a:r>
            <a:r>
              <a:rPr lang="de-DE" sz="1800" dirty="0">
                <a:solidFill>
                  <a:srgbClr val="FFC000"/>
                </a:solidFill>
              </a:rPr>
              <a:t>eigenen Gedanken </a:t>
            </a:r>
            <a:r>
              <a:rPr lang="de-DE" sz="1800" dirty="0"/>
              <a:t>ist natürlich nicht die Rede; an groben, auch logischen </a:t>
            </a:r>
            <a:r>
              <a:rPr lang="de-DE" sz="1800" dirty="0" err="1"/>
              <a:t>Schnitzern</a:t>
            </a:r>
            <a:r>
              <a:rPr lang="de-DE" sz="1800" dirty="0"/>
              <a:t> fehlts nicht. Aber das Ganze plaudert so unschuldig fröhlich dahin, </a:t>
            </a:r>
            <a:r>
              <a:rPr lang="de-DE" sz="1800" dirty="0" err="1"/>
              <a:t>daß</a:t>
            </a:r>
            <a:r>
              <a:rPr lang="de-DE" sz="1800" dirty="0"/>
              <a:t> </a:t>
            </a:r>
            <a:r>
              <a:rPr lang="de-DE" sz="1800" dirty="0" err="1"/>
              <a:t>mans</a:t>
            </a:r>
            <a:r>
              <a:rPr lang="de-DE" sz="1800" dirty="0"/>
              <a:t> sich gern gefallen </a:t>
            </a:r>
            <a:r>
              <a:rPr lang="de-DE" sz="1800" dirty="0" err="1"/>
              <a:t>läßt</a:t>
            </a:r>
            <a:r>
              <a:rPr lang="de-DE" sz="1800" dirty="0"/>
              <a:t>. </a:t>
            </a:r>
          </a:p>
          <a:p>
            <a:r>
              <a:rPr lang="de-DE" sz="1800" i="1" dirty="0">
                <a:solidFill>
                  <a:srgbClr val="FFC000"/>
                </a:solidFill>
              </a:rPr>
              <a:t>ADB 39 (1895)</a:t>
            </a:r>
          </a:p>
        </p:txBody>
      </p:sp>
      <p:pic>
        <p:nvPicPr>
          <p:cNvPr id="1026" name="Picture 2" descr="Voit 189 Gustav Roethe.jpg">
            <a:extLst>
              <a:ext uri="{FF2B5EF4-FFF2-40B4-BE49-F238E27FC236}">
                <a16:creationId xmlns:a16="http://schemas.microsoft.com/office/drawing/2014/main" id="{DEF46D6B-AF74-48DC-9FD0-239E8935FA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25" y="2040066"/>
            <a:ext cx="2095500" cy="303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834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5116B-623B-4E96-9DAB-CB16D10A5252}"/>
              </a:ext>
            </a:extLst>
          </p:cNvPr>
          <p:cNvSpPr>
            <a:spLocks noGrp="1"/>
          </p:cNvSpPr>
          <p:nvPr>
            <p:ph type="title"/>
          </p:nvPr>
        </p:nvSpPr>
        <p:spPr>
          <a:xfrm>
            <a:off x="1024128" y="585216"/>
            <a:ext cx="9720072" cy="900684"/>
          </a:xfrm>
        </p:spPr>
        <p:txBody>
          <a:bodyPr>
            <a:normAutofit/>
          </a:bodyPr>
          <a:lstStyle/>
          <a:p>
            <a:r>
              <a:rPr lang="de-DE" sz="2800" dirty="0"/>
              <a:t>Grundriss einer Weltweisheit für das Frauenzimmer</a:t>
            </a:r>
          </a:p>
        </p:txBody>
      </p:sp>
      <p:sp>
        <p:nvSpPr>
          <p:cNvPr id="3" name="Inhaltsplatzhalter 2">
            <a:extLst>
              <a:ext uri="{FF2B5EF4-FFF2-40B4-BE49-F238E27FC236}">
                <a16:creationId xmlns:a16="http://schemas.microsoft.com/office/drawing/2014/main" id="{0A384F08-8334-40D1-AB29-B88AD0D68BED}"/>
              </a:ext>
            </a:extLst>
          </p:cNvPr>
          <p:cNvSpPr>
            <a:spLocks noGrp="1"/>
          </p:cNvSpPr>
          <p:nvPr>
            <p:ph idx="1"/>
          </p:nvPr>
        </p:nvSpPr>
        <p:spPr>
          <a:xfrm>
            <a:off x="1024128" y="1557338"/>
            <a:ext cx="9720071" cy="4752022"/>
          </a:xfrm>
        </p:spPr>
        <p:txBody>
          <a:bodyPr>
            <a:normAutofit fontScale="92500" lnSpcReduction="10000"/>
          </a:bodyPr>
          <a:lstStyle/>
          <a:p>
            <a:r>
              <a:rPr lang="de-DE" dirty="0"/>
              <a:t>§ 51: </a:t>
            </a:r>
            <a:r>
              <a:rPr lang="de-DE" b="1" dirty="0"/>
              <a:t>Der Zweck der weiblichen Weisheit sind die Glückseligkeit und die Mitteilung</a:t>
            </a:r>
          </a:p>
          <a:p>
            <a:pPr>
              <a:lnSpc>
                <a:spcPct val="110000"/>
              </a:lnSpc>
            </a:pPr>
            <a:r>
              <a:rPr lang="de-DE" sz="1900" dirty="0"/>
              <a:t>Ich zu meinem Teil bin die </a:t>
            </a:r>
            <a:r>
              <a:rPr lang="de-DE" sz="1900" dirty="0">
                <a:solidFill>
                  <a:srgbClr val="FFC000"/>
                </a:solidFill>
              </a:rPr>
              <a:t>trockene Lehre vom Abstrahieren </a:t>
            </a:r>
            <a:r>
              <a:rPr lang="de-DE" sz="1900" dirty="0"/>
              <a:t>schon sehr satt. Man sieht wohl, dass einerlei Regeln sind, von einzelnen Dingen Arten, von Arten Gattungen und von niedrigeren Gattungen höhere abzusondern. Man muss nur die Begriffe aufmerksam betrachten; man muss ihre Übereinstimmung deutlich erkennen; man muss ihre Unterschiede weglassen; und endlich die allgemeinen Merkmale in einen einzigen Begriff zusammenbringen. Exempel habe ich schon genug gegeben, </a:t>
            </a:r>
            <a:r>
              <a:rPr lang="de-DE" sz="1900" dirty="0">
                <a:solidFill>
                  <a:srgbClr val="FFC000"/>
                </a:solidFill>
              </a:rPr>
              <a:t>und überhaupt muss ein Frauenzimmer vom abstrakten Denken nicht allzu viel wissen, wenn sie auch gleich eine Philosophin wäre</a:t>
            </a:r>
            <a:r>
              <a:rPr lang="de-DE" sz="1900" dirty="0"/>
              <a:t>. Die Sache ist gar zu ernsthaft für uns, und es ist genug, dass sich die allerdüstersten Männer nur damit den Kopf zerbrechen. Ihnen ist es natürlich; wir aber, wenn wir die Philosophie lernen, haben einen </a:t>
            </a:r>
            <a:r>
              <a:rPr lang="de-DE" sz="1900" dirty="0">
                <a:solidFill>
                  <a:srgbClr val="FFC000"/>
                </a:solidFill>
              </a:rPr>
              <a:t>ganz anderen Endzweck</a:t>
            </a:r>
            <a:r>
              <a:rPr lang="de-DE" sz="1900" dirty="0"/>
              <a:t>. Nicht zu abstrahieren, nicht Grillenfängerinnen zu werden, nicht unsere Weisheit in einer unsinnigen Trockenheit zu suchen, damit wir Wörter ohne Begriffe und tief erforschte Begriffe erlangen möchten, die zu keinem weiteren Nutzen dienen, als dass sie halb verrückte Menschen aus uns machen. Nein! </a:t>
            </a:r>
            <a:r>
              <a:rPr lang="de-DE" sz="1900" dirty="0">
                <a:solidFill>
                  <a:srgbClr val="FFC000"/>
                </a:solidFill>
              </a:rPr>
              <a:t>Wir lernen die Weisheit, um glückselig zu werden, und durch einen vernünftigen Umgang unsere eigener Glückseligkeit anderen Menschen mitzuteilen</a:t>
            </a:r>
            <a:r>
              <a:rPr lang="de-DE" sz="1900" dirty="0"/>
              <a:t>. Das allzu starke Abstrahieren ist gerade die Sache nicht, die uns diesen Zweck erreichen hilft. Alles, was uns dazu hilft, braucht keiner kopfbrechenden Untersuchung. </a:t>
            </a:r>
            <a:r>
              <a:rPr lang="de-DE" sz="1900" dirty="0">
                <a:solidFill>
                  <a:srgbClr val="FFC000"/>
                </a:solidFill>
              </a:rPr>
              <a:t>Wir können ohne Schaden dabei Menschen bleiben. </a:t>
            </a:r>
          </a:p>
          <a:p>
            <a:endParaRPr lang="de-DE" dirty="0"/>
          </a:p>
        </p:txBody>
      </p:sp>
    </p:spTree>
    <p:extLst>
      <p:ext uri="{BB962C8B-B14F-4D97-AF65-F5344CB8AC3E}">
        <p14:creationId xmlns:p14="http://schemas.microsoft.com/office/powerpoint/2010/main" val="3010798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5116B-623B-4E96-9DAB-CB16D10A5252}"/>
              </a:ext>
            </a:extLst>
          </p:cNvPr>
          <p:cNvSpPr>
            <a:spLocks noGrp="1"/>
          </p:cNvSpPr>
          <p:nvPr>
            <p:ph type="title"/>
          </p:nvPr>
        </p:nvSpPr>
        <p:spPr>
          <a:xfrm>
            <a:off x="966978" y="313753"/>
            <a:ext cx="9720072" cy="900684"/>
          </a:xfrm>
        </p:spPr>
        <p:txBody>
          <a:bodyPr>
            <a:normAutofit/>
          </a:bodyPr>
          <a:lstStyle/>
          <a:p>
            <a:r>
              <a:rPr lang="de-DE" sz="2800" dirty="0"/>
              <a:t>Grundriss einer Weltweisheit für das Frauenzimmer</a:t>
            </a:r>
          </a:p>
        </p:txBody>
      </p:sp>
      <p:sp>
        <p:nvSpPr>
          <p:cNvPr id="3" name="Inhaltsplatzhalter 2">
            <a:extLst>
              <a:ext uri="{FF2B5EF4-FFF2-40B4-BE49-F238E27FC236}">
                <a16:creationId xmlns:a16="http://schemas.microsoft.com/office/drawing/2014/main" id="{0A384F08-8334-40D1-AB29-B88AD0D68BED}"/>
              </a:ext>
            </a:extLst>
          </p:cNvPr>
          <p:cNvSpPr>
            <a:spLocks noGrp="1"/>
          </p:cNvSpPr>
          <p:nvPr>
            <p:ph idx="1"/>
          </p:nvPr>
        </p:nvSpPr>
        <p:spPr>
          <a:xfrm>
            <a:off x="1024128" y="1121569"/>
            <a:ext cx="10726594" cy="5736431"/>
          </a:xfrm>
        </p:spPr>
        <p:txBody>
          <a:bodyPr>
            <a:normAutofit fontScale="77500" lnSpcReduction="20000"/>
          </a:bodyPr>
          <a:lstStyle/>
          <a:p>
            <a:pPr>
              <a:lnSpc>
                <a:spcPct val="120000"/>
              </a:lnSpc>
            </a:pPr>
            <a:r>
              <a:rPr lang="de-DE" dirty="0"/>
              <a:t>§ 97: </a:t>
            </a:r>
            <a:r>
              <a:rPr lang="de-DE" b="1" dirty="0"/>
              <a:t>Selbstdenken ist das Ziel der weiblichen Weltweisheit</a:t>
            </a:r>
            <a:endParaRPr lang="de-DE" dirty="0"/>
          </a:p>
          <a:p>
            <a:pPr marL="0" indent="0">
              <a:lnSpc>
                <a:spcPct val="120000"/>
              </a:lnSpc>
              <a:buNone/>
            </a:pPr>
            <a:r>
              <a:rPr lang="de-DE" sz="2300" dirty="0"/>
              <a:t>Es ist wahr, die </a:t>
            </a:r>
            <a:r>
              <a:rPr lang="de-DE" sz="2300" dirty="0">
                <a:solidFill>
                  <a:srgbClr val="FFC000"/>
                </a:solidFill>
              </a:rPr>
              <a:t>ganze Lehre von den Schlüssen </a:t>
            </a:r>
            <a:r>
              <a:rPr lang="de-DE" sz="2300" dirty="0"/>
              <a:t>ist ein wenig schwer, allein sie lässt sich dennoch begreifen: Wenn man nur auf alles, was gesagt wird, die gehörige Aufmerksamkeit richtet. Dieser einzige Kunstgriff legt den Grund zu aller Gelehrsamkeit, die wir aus dem Vortrage anderer erhalten können, wofern derjenige das seinige tut, welcher die Sachen gehörig vorträgt. Ich setze lauter solche </a:t>
            </a:r>
            <a:r>
              <a:rPr lang="de-DE" sz="2300" i="1" dirty="0">
                <a:solidFill>
                  <a:srgbClr val="FFC000"/>
                </a:solidFill>
              </a:rPr>
              <a:t>Leserinnen</a:t>
            </a:r>
            <a:r>
              <a:rPr lang="de-DE" sz="2300" dirty="0"/>
              <a:t> voraus, die dieses beobachten, und bloß nach diesen richte ich mich in der Art meines Vortrags. Ich suche sie also nicht erst dazu geschickt zu machen, aus Büchern etwas zu lernen; </a:t>
            </a:r>
            <a:r>
              <a:rPr lang="de-DE" sz="2300" dirty="0">
                <a:solidFill>
                  <a:srgbClr val="FFC000"/>
                </a:solidFill>
              </a:rPr>
              <a:t>sie müssen schon von Natur die Gabe der Aufmerksamkeit besitzen.</a:t>
            </a:r>
            <a:r>
              <a:rPr lang="de-DE" sz="2300" dirty="0"/>
              <a:t> Nein, wir haben einen weit erhabeneren Endzweck. Wir wollen lernen, selbst Wahrheiten zu erfinden und uns selbst Beweise von Wahrheiten zu erdenken, deren Gründe uns noch unbekannt sind. </a:t>
            </a:r>
            <a:r>
              <a:rPr lang="de-DE" sz="2300" dirty="0">
                <a:solidFill>
                  <a:srgbClr val="FFC000"/>
                </a:solidFill>
              </a:rPr>
              <a:t>Kurz, wir wollen lernen, aus uns selbst weislich denken, und dieses muss von Rechtswegen die Absicht aller Lernenden sein</a:t>
            </a:r>
            <a:r>
              <a:rPr lang="de-DE" sz="2300" dirty="0"/>
              <a:t>. Gewiss, es besteht darin ein sehr geringer Vorzug, dass man dasjenige begreifen kann, was einem aufs Deutlichste von andern vorgedacht und vorgesagt wird. Kann man sich selbst etwas dazu beitragen, das Reich der Wahrheiten zu vermehren oder wenigstens zu befestigen; so darf man sich noch ganz und gar nicht unterstehen, sich unter die Zahl der Gelehrten zu rechnen; und so lange man mit dem größten Fleiß dasjenige lernet, was andere uns schon erfunden haben, gehört man nur unter die Zahl der Schüler guter Hoffnung, ohne dass man auf etwas Höheres Anspruch machen könnte. […] Wir, </a:t>
            </a:r>
            <a:r>
              <a:rPr lang="de-DE" sz="2300" i="1" dirty="0"/>
              <a:t>meine Leserinnen</a:t>
            </a:r>
            <a:r>
              <a:rPr lang="de-DE" sz="2300" dirty="0"/>
              <a:t>, wollen der Spur nachgehen, die wir gefunden haben, die Wahrheit aufzusuchen, nicht bloß um ihr Gefolge zu vermehren, sondern ihr, womöglich, einige Dienste zu leisten. Durch Schlüsse erfinden wir. Durch Schlüsse können wir Beweise führen. Die Schlüsse also sind es, deren Natur wir genauer untersuchen müssen. </a:t>
            </a:r>
          </a:p>
        </p:txBody>
      </p:sp>
    </p:spTree>
    <p:extLst>
      <p:ext uri="{BB962C8B-B14F-4D97-AF65-F5344CB8AC3E}">
        <p14:creationId xmlns:p14="http://schemas.microsoft.com/office/powerpoint/2010/main" val="560702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5116B-623B-4E96-9DAB-CB16D10A5252}"/>
              </a:ext>
            </a:extLst>
          </p:cNvPr>
          <p:cNvSpPr>
            <a:spLocks noGrp="1"/>
          </p:cNvSpPr>
          <p:nvPr>
            <p:ph type="title"/>
          </p:nvPr>
        </p:nvSpPr>
        <p:spPr>
          <a:xfrm>
            <a:off x="1024128" y="585216"/>
            <a:ext cx="9720072" cy="900684"/>
          </a:xfrm>
        </p:spPr>
        <p:txBody>
          <a:bodyPr>
            <a:normAutofit/>
          </a:bodyPr>
          <a:lstStyle/>
          <a:p>
            <a:r>
              <a:rPr lang="de-DE" sz="2800" dirty="0"/>
              <a:t>Grundriss einer Weltweisheit für das Frauenzimmer</a:t>
            </a:r>
          </a:p>
        </p:txBody>
      </p:sp>
      <p:sp>
        <p:nvSpPr>
          <p:cNvPr id="3" name="Inhaltsplatzhalter 2">
            <a:extLst>
              <a:ext uri="{FF2B5EF4-FFF2-40B4-BE49-F238E27FC236}">
                <a16:creationId xmlns:a16="http://schemas.microsoft.com/office/drawing/2014/main" id="{0A384F08-8334-40D1-AB29-B88AD0D68BED}"/>
              </a:ext>
            </a:extLst>
          </p:cNvPr>
          <p:cNvSpPr>
            <a:spLocks noGrp="1"/>
          </p:cNvSpPr>
          <p:nvPr>
            <p:ph idx="1"/>
          </p:nvPr>
        </p:nvSpPr>
        <p:spPr>
          <a:xfrm>
            <a:off x="1024128" y="1393031"/>
            <a:ext cx="10241566" cy="5257799"/>
          </a:xfrm>
        </p:spPr>
        <p:txBody>
          <a:bodyPr>
            <a:normAutofit/>
          </a:bodyPr>
          <a:lstStyle/>
          <a:p>
            <a:r>
              <a:rPr lang="de-DE" dirty="0"/>
              <a:t>§ 122: </a:t>
            </a:r>
            <a:r>
              <a:rPr lang="de-DE" b="1" dirty="0"/>
              <a:t>Viel erfahren und viel davon sprechen</a:t>
            </a:r>
            <a:endParaRPr lang="de-DE" dirty="0"/>
          </a:p>
          <a:p>
            <a:r>
              <a:rPr lang="de-DE" sz="1900" dirty="0"/>
              <a:t>Ich kann hier zum Beschluss der Lehre von den Erfindungen noch folgende Vorschläge tun, </a:t>
            </a:r>
            <a:r>
              <a:rPr lang="de-DE" sz="1900" i="1" dirty="0">
                <a:solidFill>
                  <a:srgbClr val="FFC000"/>
                </a:solidFill>
              </a:rPr>
              <a:t>wie man es anzufangen habe, um bald erfinden zu lernen</a:t>
            </a:r>
            <a:r>
              <a:rPr lang="de-DE" sz="1900" dirty="0"/>
              <a:t>. Es sind diese: </a:t>
            </a:r>
            <a:r>
              <a:rPr lang="de-DE" sz="1900" dirty="0">
                <a:solidFill>
                  <a:srgbClr val="FFC000"/>
                </a:solidFill>
              </a:rPr>
              <a:t>Man stelle viele Erfahrungen an und reflektiere fleißig über alles, was einem vorkommt. </a:t>
            </a:r>
            <a:r>
              <a:rPr lang="de-DE" sz="1900" dirty="0"/>
              <a:t>Man gewöhne sich aus allen Erfahrungen etwas zu schließen und nach obiger Anleitung Grundsätze und Heischesätze daraus herzuleiten. Man lasse sich unterrichten und bemühe sich, alles gründlich zu fassen; denn es ist sehr schwer und gehet damit sehr langsam her, ohne Unterricht von selbst gelehrt zu werden. Ein </a:t>
            </a:r>
            <a:r>
              <a:rPr lang="de-DE" sz="1900" dirty="0">
                <a:solidFill>
                  <a:srgbClr val="FFC000"/>
                </a:solidFill>
              </a:rPr>
              <a:t>mündlicher Vortrag </a:t>
            </a:r>
            <a:r>
              <a:rPr lang="de-DE" sz="1900" dirty="0"/>
              <a:t>prägt sich dem Gemüt weit mehr ein als ein schriftlicher: Allein es gibt unter uns wenig Gelegenheit, von andern unseres Geschlechts durch mündlichen Vortrag etwas zu lernen, und Mannspersonen sich in diesem Stücke anzuvertrauen wollte ich niemand raten; nicht, weil ich etwa glaubte, als wäre es unserm Geschlecht unmöglich, mit einer Mannsperson umzugehen, ohne in einem verliebten Kriege entweder zu siegen oder überwunden zu werden; sondern, weil es, vornehmlich hierzulande, fast unmöglich fällt, mit einer Mannsperson umzugehen, ohne in den Verdacht zu geraten, dass man mit ihr nichts Gutes vornehme. […] Man muss sich also mit Schriften behelfen, und es sind besonders solche zu raten, die nach der </a:t>
            </a:r>
            <a:r>
              <a:rPr lang="de-DE" sz="1900" dirty="0">
                <a:solidFill>
                  <a:srgbClr val="FFC000"/>
                </a:solidFill>
              </a:rPr>
              <a:t>philosophischen Lehrart </a:t>
            </a:r>
            <a:r>
              <a:rPr lang="de-DE" sz="1900" dirty="0"/>
              <a:t>geschrieben sind. Man </a:t>
            </a:r>
            <a:r>
              <a:rPr lang="de-DE" sz="1900" dirty="0">
                <a:solidFill>
                  <a:srgbClr val="FFC000"/>
                </a:solidFill>
              </a:rPr>
              <a:t>spreche fleißig von philosophischen Sachen</a:t>
            </a:r>
            <a:r>
              <a:rPr lang="de-DE" sz="1900" dirty="0"/>
              <a:t>: Denn dieses nötigt uns, deutliche Begriffe von den Sachen zu erhalten. Der mündliche Vortrag der Wahrheiten hat also etwas ganz Vorzügliches bei sich.</a:t>
            </a:r>
          </a:p>
          <a:p>
            <a:pPr>
              <a:lnSpc>
                <a:spcPct val="120000"/>
              </a:lnSpc>
            </a:pPr>
            <a:endParaRPr lang="de-DE" dirty="0"/>
          </a:p>
        </p:txBody>
      </p:sp>
    </p:spTree>
    <p:extLst>
      <p:ext uri="{BB962C8B-B14F-4D97-AF65-F5344CB8AC3E}">
        <p14:creationId xmlns:p14="http://schemas.microsoft.com/office/powerpoint/2010/main" val="1870393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5116B-623B-4E96-9DAB-CB16D10A5252}"/>
              </a:ext>
            </a:extLst>
          </p:cNvPr>
          <p:cNvSpPr>
            <a:spLocks noGrp="1"/>
          </p:cNvSpPr>
          <p:nvPr>
            <p:ph type="title"/>
          </p:nvPr>
        </p:nvSpPr>
        <p:spPr>
          <a:xfrm>
            <a:off x="1024128" y="585216"/>
            <a:ext cx="9720072" cy="900684"/>
          </a:xfrm>
        </p:spPr>
        <p:txBody>
          <a:bodyPr>
            <a:normAutofit/>
          </a:bodyPr>
          <a:lstStyle/>
          <a:p>
            <a:r>
              <a:rPr lang="de-DE" sz="2800" dirty="0"/>
              <a:t>Grundriss einer Weltweisheit für das Frauenzimmer</a:t>
            </a:r>
          </a:p>
        </p:txBody>
      </p:sp>
      <p:sp>
        <p:nvSpPr>
          <p:cNvPr id="3" name="Inhaltsplatzhalter 2">
            <a:extLst>
              <a:ext uri="{FF2B5EF4-FFF2-40B4-BE49-F238E27FC236}">
                <a16:creationId xmlns:a16="http://schemas.microsoft.com/office/drawing/2014/main" id="{0A384F08-8334-40D1-AB29-B88AD0D68BED}"/>
              </a:ext>
            </a:extLst>
          </p:cNvPr>
          <p:cNvSpPr>
            <a:spLocks noGrp="1"/>
          </p:cNvSpPr>
          <p:nvPr>
            <p:ph idx="1"/>
          </p:nvPr>
        </p:nvSpPr>
        <p:spPr>
          <a:xfrm>
            <a:off x="1024128" y="1393031"/>
            <a:ext cx="10241566" cy="5257799"/>
          </a:xfrm>
        </p:spPr>
        <p:txBody>
          <a:bodyPr>
            <a:normAutofit fontScale="92500" lnSpcReduction="20000"/>
          </a:bodyPr>
          <a:lstStyle/>
          <a:p>
            <a:pPr>
              <a:lnSpc>
                <a:spcPct val="120000"/>
              </a:lnSpc>
            </a:pPr>
            <a:r>
              <a:rPr lang="de-DE" dirty="0"/>
              <a:t>§ 272: </a:t>
            </a:r>
            <a:r>
              <a:rPr lang="de-DE" b="1" dirty="0"/>
              <a:t>Die weibliche Seele hat die gleichen Seelenkräfte wie die männliche</a:t>
            </a:r>
            <a:endParaRPr lang="de-DE" dirty="0"/>
          </a:p>
          <a:p>
            <a:pPr>
              <a:lnSpc>
                <a:spcPct val="120000"/>
              </a:lnSpc>
            </a:pPr>
            <a:r>
              <a:rPr lang="de-DE" dirty="0"/>
              <a:t>So viel Mannigfaltigkeit sollte man kaum in der Seele vermuten; aber man wird dieselbe leicht begreifen können, wenn man bedenkt, dass die </a:t>
            </a:r>
            <a:r>
              <a:rPr lang="de-DE" dirty="0">
                <a:solidFill>
                  <a:srgbClr val="FFC000"/>
                </a:solidFill>
              </a:rPr>
              <a:t>Seele ein Spiegel </a:t>
            </a:r>
            <a:r>
              <a:rPr lang="de-DE" dirty="0"/>
              <a:t>ist. Ein einziger Spiegel kann Steine, Pflanzen und Tiere vorstellen. Er bildet weit entlegene und sehr nahe Sachen ab. Er malt die Schönheit nach und vervielfältigt die Hässlichkeit. Alles dieses sind verschiedene Arten der Vorstellungsvermögen, und er behält dennoch nur eine einzige Kraft, nämlich die Vorstellungskraft der Körper. Man gebe diesem Spiegel Vorstellungen, die er selbst fühlt: So hat man das Bild einer menschlichen Seele, deren einzige Kraft in verschiedene Arten abgeteilt werden kann, in Ansehung der verschiedenen Gegenstände, welche sie vorstellen. Meine </a:t>
            </a:r>
            <a:r>
              <a:rPr lang="de-DE" i="1" dirty="0"/>
              <a:t>Leserinnen</a:t>
            </a:r>
            <a:r>
              <a:rPr lang="de-DE" dirty="0"/>
              <a:t> können sich hieraus die Lehre ziehen, dass es nur auf sie ankommt, die verschiedenen Kräfte ihrer Seele auszuwickeln, und </a:t>
            </a:r>
            <a:r>
              <a:rPr lang="de-DE" dirty="0">
                <a:solidFill>
                  <a:srgbClr val="FFC000"/>
                </a:solidFill>
              </a:rPr>
              <a:t>dass es sehr ungereimtes Vorurteil sei, wenn unser Geschlecht zur Entschuldigung seiner Unwissenheit genug gesagt zu haben glaubt, wenn es heißt, dass uns die Natur nicht mit so vielen Kräften der Seele begabt hätte als die Mannspersonen. Alle sind von einem Stoff; und dieses ist genug zum Beweis, dass sie auch alle einerlei Arten von Kräften besitzen müssen, gleichwie auch alle Spiegel alles das vorstellen können, was einer unter ihnen vorstellen kann</a:t>
            </a:r>
            <a:r>
              <a:rPr lang="de-DE" dirty="0"/>
              <a:t>. </a:t>
            </a:r>
          </a:p>
          <a:p>
            <a:pPr>
              <a:lnSpc>
                <a:spcPct val="120000"/>
              </a:lnSpc>
            </a:pPr>
            <a:endParaRPr lang="de-DE" dirty="0"/>
          </a:p>
        </p:txBody>
      </p:sp>
    </p:spTree>
    <p:extLst>
      <p:ext uri="{BB962C8B-B14F-4D97-AF65-F5344CB8AC3E}">
        <p14:creationId xmlns:p14="http://schemas.microsoft.com/office/powerpoint/2010/main" val="4028715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5116B-623B-4E96-9DAB-CB16D10A5252}"/>
              </a:ext>
            </a:extLst>
          </p:cNvPr>
          <p:cNvSpPr>
            <a:spLocks noGrp="1"/>
          </p:cNvSpPr>
          <p:nvPr>
            <p:ph type="title"/>
          </p:nvPr>
        </p:nvSpPr>
        <p:spPr>
          <a:xfrm>
            <a:off x="1024128" y="378047"/>
            <a:ext cx="9720072" cy="900684"/>
          </a:xfrm>
        </p:spPr>
        <p:txBody>
          <a:bodyPr>
            <a:normAutofit/>
          </a:bodyPr>
          <a:lstStyle/>
          <a:p>
            <a:r>
              <a:rPr lang="de-DE" sz="2800" dirty="0"/>
              <a:t>Grundriss einer Weltweisheit für das Frauenzimmer</a:t>
            </a:r>
          </a:p>
        </p:txBody>
      </p:sp>
      <p:sp>
        <p:nvSpPr>
          <p:cNvPr id="3" name="Inhaltsplatzhalter 2">
            <a:extLst>
              <a:ext uri="{FF2B5EF4-FFF2-40B4-BE49-F238E27FC236}">
                <a16:creationId xmlns:a16="http://schemas.microsoft.com/office/drawing/2014/main" id="{0A384F08-8334-40D1-AB29-B88AD0D68BED}"/>
              </a:ext>
            </a:extLst>
          </p:cNvPr>
          <p:cNvSpPr>
            <a:spLocks noGrp="1"/>
          </p:cNvSpPr>
          <p:nvPr>
            <p:ph idx="1"/>
          </p:nvPr>
        </p:nvSpPr>
        <p:spPr>
          <a:xfrm>
            <a:off x="1024128" y="1214438"/>
            <a:ext cx="10241566" cy="5643561"/>
          </a:xfrm>
        </p:spPr>
        <p:txBody>
          <a:bodyPr>
            <a:normAutofit fontScale="92500" lnSpcReduction="10000"/>
          </a:bodyPr>
          <a:lstStyle/>
          <a:p>
            <a:r>
              <a:rPr lang="de-DE" dirty="0"/>
              <a:t>§ 313: </a:t>
            </a:r>
            <a:r>
              <a:rPr lang="de-DE" b="1" dirty="0"/>
              <a:t>Die </a:t>
            </a:r>
            <a:r>
              <a:rPr lang="de-DE" b="1" dirty="0" err="1"/>
              <a:t>Lächerlichkeiten</a:t>
            </a:r>
            <a:r>
              <a:rPr lang="de-DE" b="1" dirty="0"/>
              <a:t> der traditionellen Metaphysik</a:t>
            </a:r>
            <a:endParaRPr lang="de-DE" dirty="0"/>
          </a:p>
          <a:p>
            <a:pPr>
              <a:lnSpc>
                <a:spcPct val="110000"/>
              </a:lnSpc>
            </a:pPr>
            <a:r>
              <a:rPr lang="de-DE" dirty="0"/>
              <a:t>Nun wird wohl ohne Zweifel bei meinen </a:t>
            </a:r>
            <a:r>
              <a:rPr lang="de-DE" i="1" dirty="0"/>
              <a:t>Leserinnen</a:t>
            </a:r>
            <a:r>
              <a:rPr lang="de-DE" dirty="0"/>
              <a:t> die Begierde erwachen, den </a:t>
            </a:r>
            <a:r>
              <a:rPr lang="de-DE" i="1" dirty="0">
                <a:solidFill>
                  <a:srgbClr val="FFC000"/>
                </a:solidFill>
              </a:rPr>
              <a:t>Sitz der Seele </a:t>
            </a:r>
            <a:r>
              <a:rPr lang="de-DE" dirty="0"/>
              <a:t>zu wissen. </a:t>
            </a:r>
            <a:r>
              <a:rPr lang="de-DE" dirty="0">
                <a:solidFill>
                  <a:srgbClr val="FFC000"/>
                </a:solidFill>
              </a:rPr>
              <a:t>Allein, anstatt hierauf zu antworten, will ich ihnen etwas erzählen</a:t>
            </a:r>
            <a:r>
              <a:rPr lang="de-DE" dirty="0"/>
              <a:t>. Ein Reisender hat sich entschlossen, sich nach vielem ausgestandenen Ungemach endlich einmal zur Ruhe zu begeben. Er geht in eine Gegend der Welt, wo es ihm am besten gefällt. Daselbst lässt er sich nieder. Er baut sich ein prächtiges Haus mit den schönsten Zimmern. Da hinein zieht er. Er setzt sich in sein bestes Zimmer und untersucht darin die ganze übrige Zeit seines Lebens die Frage: Wo er dich jetzt wohl aufhalten möge, und an welchem Ort in der Welt er logiere? Wie wunderlich kommt uns nicht dieser Mensch vor; und gleichwohl ist es niemand anders, als unsere eigene Seele. Unsere eigene Seele bekümmert sich zu erfahren, wo sie sei und in welchem Zimmer sie sich aufhalte? Wer weiß, wo sie vor diesem Leben in der Welt herumschwärmte. Sie ist wohl des Reisens satt geworden. Sie hat sich zur Ruhe begeben. Ihr Körper hat ihr dazu eine bequeme Wohnung gebaut. Sie hat ihn dazu erwählt. Wer weiß, in welchem Fache des Gehirns sie jetzt sitzt und nachdenkt, wo sie sich doch ungefähr befinde. Sie sitzt an ihrem Ort und lacht selbst darüber, dass sie so viel von anderen Dingen weiß und doch ihren eigenen Ort nicht ergründen kann. </a:t>
            </a:r>
            <a:r>
              <a:rPr lang="de-DE" dirty="0">
                <a:solidFill>
                  <a:srgbClr val="FFC000"/>
                </a:solidFill>
              </a:rPr>
              <a:t>Haben nicht die Philosophen Recht, welche den Menschen für das lächerlichste Tier halten und ihn, wie </a:t>
            </a:r>
            <a:r>
              <a:rPr lang="de-DE" i="1" dirty="0">
                <a:solidFill>
                  <a:srgbClr val="FFC000"/>
                </a:solidFill>
              </a:rPr>
              <a:t>Democritus</a:t>
            </a:r>
            <a:r>
              <a:rPr lang="de-DE" dirty="0">
                <a:solidFill>
                  <a:srgbClr val="FFC000"/>
                </a:solidFill>
              </a:rPr>
              <a:t>, ohne Lachen nicht ansehen können? </a:t>
            </a:r>
          </a:p>
        </p:txBody>
      </p:sp>
    </p:spTree>
    <p:extLst>
      <p:ext uri="{BB962C8B-B14F-4D97-AF65-F5344CB8AC3E}">
        <p14:creationId xmlns:p14="http://schemas.microsoft.com/office/powerpoint/2010/main" val="3391761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5116B-623B-4E96-9DAB-CB16D10A5252}"/>
              </a:ext>
            </a:extLst>
          </p:cNvPr>
          <p:cNvSpPr>
            <a:spLocks noGrp="1"/>
          </p:cNvSpPr>
          <p:nvPr>
            <p:ph type="title"/>
          </p:nvPr>
        </p:nvSpPr>
        <p:spPr>
          <a:xfrm>
            <a:off x="1024128" y="328041"/>
            <a:ext cx="9720072" cy="900684"/>
          </a:xfrm>
        </p:spPr>
        <p:txBody>
          <a:bodyPr>
            <a:normAutofit/>
          </a:bodyPr>
          <a:lstStyle/>
          <a:p>
            <a:r>
              <a:rPr lang="de-DE" sz="2800" dirty="0"/>
              <a:t>Grundriss einer Weltweisheit für das Frauenzimmer</a:t>
            </a:r>
          </a:p>
        </p:txBody>
      </p:sp>
      <p:sp>
        <p:nvSpPr>
          <p:cNvPr id="3" name="Inhaltsplatzhalter 2">
            <a:extLst>
              <a:ext uri="{FF2B5EF4-FFF2-40B4-BE49-F238E27FC236}">
                <a16:creationId xmlns:a16="http://schemas.microsoft.com/office/drawing/2014/main" id="{0A384F08-8334-40D1-AB29-B88AD0D68BED}"/>
              </a:ext>
            </a:extLst>
          </p:cNvPr>
          <p:cNvSpPr>
            <a:spLocks noGrp="1"/>
          </p:cNvSpPr>
          <p:nvPr>
            <p:ph idx="1"/>
          </p:nvPr>
        </p:nvSpPr>
        <p:spPr>
          <a:xfrm>
            <a:off x="1024128" y="1092995"/>
            <a:ext cx="10241566" cy="5557836"/>
          </a:xfrm>
        </p:spPr>
        <p:txBody>
          <a:bodyPr>
            <a:normAutofit fontScale="92500"/>
          </a:bodyPr>
          <a:lstStyle/>
          <a:p>
            <a:r>
              <a:rPr lang="de-DE" dirty="0"/>
              <a:t>§ 22: </a:t>
            </a:r>
            <a:r>
              <a:rPr lang="de-DE" b="1" dirty="0"/>
              <a:t>Warum sollen die Pflanzen keine Seelen haben? – Vom weiblichen Erfindungsgeist</a:t>
            </a:r>
            <a:endParaRPr lang="de-DE" dirty="0"/>
          </a:p>
          <a:p>
            <a:pPr>
              <a:lnSpc>
                <a:spcPct val="100000"/>
              </a:lnSpc>
            </a:pPr>
            <a:r>
              <a:rPr lang="de-DE" dirty="0"/>
              <a:t>[…] Der Unterschied der Pflanzen und Tiere ist die Empfindung. Ein Tier wächst, lebt und empfindet; aber das letzte trifft, wie man sagt, bei den Pflanzen nicht zu. Ich rede hiervon als von einer Sache, die andere Leute sagen, aber ich weiß noch nicht, ob ich eben dasselbe behaupten soll. </a:t>
            </a:r>
            <a:r>
              <a:rPr lang="de-DE" dirty="0">
                <a:solidFill>
                  <a:srgbClr val="FFC000"/>
                </a:solidFill>
              </a:rPr>
              <a:t>Ich zweifle keineswegs, wenn ich einmal Lust bekommen werde, neue Wahrheiten zu erfinden, dass ich noch die Pflanzen zu Tieren machen werde</a:t>
            </a:r>
            <a:r>
              <a:rPr lang="de-DE" dirty="0"/>
              <a:t>. Es kommt alles darauf an, dass ich ihnen Seelen schaffe, welche sie noch nicht zu haben scheinen. Nun sehe ich zwar wohl ein, dass es eben keine so leichte Sache sei, eine Seele zu erfinden; allein ich sollte doch beinahe glauben, dass man die Pflanzen damit noch werde versehen können. Haben sie gleich keine willkürlichen Bewegungen; geben sie gleich kein Merkmal von sich, dass sie Gedanken hätten: So lässt sich doch hieraus noch lange nicht schließen, dass sie wirklich keine Seelen besitzen. Es gibt gewisse Seelen, die zeit ihres Lebens schlafen. Ein paar Grade mehr Schläfrigkeit würden ohne Zweifel einen </a:t>
            </a:r>
            <a:r>
              <a:rPr lang="de-DE" i="1" dirty="0" err="1"/>
              <a:t>Phlegmaticus</a:t>
            </a:r>
            <a:r>
              <a:rPr lang="de-DE" dirty="0"/>
              <a:t> in eine Pflanze verwandeln. Sein Grund der Seele, seine dunklen Vorstellungen können dennoch in ihm nach wie vor bleiben. Was hindert uns, die Seelen der Pflanzen mit den allerdunkelsten Vorstellungen zu versehen? </a:t>
            </a:r>
            <a:r>
              <a:rPr lang="de-DE" dirty="0">
                <a:solidFill>
                  <a:srgbClr val="FFC000"/>
                </a:solidFill>
              </a:rPr>
              <a:t>Wer gab den Teilen der Steine Vorstellungen? War es nicht der große </a:t>
            </a:r>
            <a:r>
              <a:rPr lang="de-DE" i="1" dirty="0">
                <a:solidFill>
                  <a:srgbClr val="FFC000"/>
                </a:solidFill>
              </a:rPr>
              <a:t>Leibnitz</a:t>
            </a:r>
            <a:r>
              <a:rPr lang="de-DE" dirty="0">
                <a:solidFill>
                  <a:srgbClr val="FFC000"/>
                </a:solidFill>
              </a:rPr>
              <a:t>? Lasst uns </a:t>
            </a:r>
            <a:r>
              <a:rPr lang="de-DE" i="1" dirty="0" err="1">
                <a:solidFill>
                  <a:srgbClr val="FFC000"/>
                </a:solidFill>
              </a:rPr>
              <a:t>Leibnizianerinnen</a:t>
            </a:r>
            <a:r>
              <a:rPr lang="de-DE" dirty="0">
                <a:solidFill>
                  <a:srgbClr val="FFC000"/>
                </a:solidFill>
              </a:rPr>
              <a:t> werden: So werden die Pflanzen beseelt sein</a:t>
            </a:r>
            <a:r>
              <a:rPr lang="de-DE" dirty="0"/>
              <a:t>. </a:t>
            </a:r>
          </a:p>
        </p:txBody>
      </p:sp>
    </p:spTree>
    <p:extLst>
      <p:ext uri="{BB962C8B-B14F-4D97-AF65-F5344CB8AC3E}">
        <p14:creationId xmlns:p14="http://schemas.microsoft.com/office/powerpoint/2010/main" val="3913318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594862-E477-43AD-9B59-196F02F9F0DD}"/>
              </a:ext>
            </a:extLst>
          </p:cNvPr>
          <p:cNvSpPr>
            <a:spLocks noGrp="1"/>
          </p:cNvSpPr>
          <p:nvPr>
            <p:ph type="title"/>
          </p:nvPr>
        </p:nvSpPr>
        <p:spPr>
          <a:xfrm>
            <a:off x="907576" y="585216"/>
            <a:ext cx="6771955" cy="622078"/>
          </a:xfrm>
        </p:spPr>
        <p:txBody>
          <a:bodyPr>
            <a:normAutofit/>
          </a:bodyPr>
          <a:lstStyle/>
          <a:p>
            <a:r>
              <a:rPr lang="de-DE" sz="2800" dirty="0"/>
              <a:t>Versuch in </a:t>
            </a:r>
            <a:r>
              <a:rPr lang="de-DE" sz="2800" dirty="0" err="1"/>
              <a:t>SCherzgedichten</a:t>
            </a:r>
            <a:endParaRPr lang="de-DE" sz="2800" dirty="0"/>
          </a:p>
        </p:txBody>
      </p:sp>
      <p:pic>
        <p:nvPicPr>
          <p:cNvPr id="5" name="Inhaltsplatzhalter 4">
            <a:extLst>
              <a:ext uri="{FF2B5EF4-FFF2-40B4-BE49-F238E27FC236}">
                <a16:creationId xmlns:a16="http://schemas.microsoft.com/office/drawing/2014/main" id="{0F80A1B3-EA30-4A3D-807B-D93FE6CB7FE9}"/>
              </a:ext>
            </a:extLst>
          </p:cNvPr>
          <p:cNvPicPr>
            <a:picLocks noGrp="1" noChangeAspect="1"/>
          </p:cNvPicPr>
          <p:nvPr>
            <p:ph idx="1"/>
          </p:nvPr>
        </p:nvPicPr>
        <p:blipFill>
          <a:blip r:embed="rId2"/>
          <a:stretch>
            <a:fillRect/>
          </a:stretch>
        </p:blipFill>
        <p:spPr>
          <a:xfrm>
            <a:off x="8638335" y="896255"/>
            <a:ext cx="3014753" cy="5100637"/>
          </a:xfrm>
        </p:spPr>
      </p:pic>
      <p:sp>
        <p:nvSpPr>
          <p:cNvPr id="6" name="Rechteck 5">
            <a:extLst>
              <a:ext uri="{FF2B5EF4-FFF2-40B4-BE49-F238E27FC236}">
                <a16:creationId xmlns:a16="http://schemas.microsoft.com/office/drawing/2014/main" id="{91EAC3B9-27AE-4D96-8DE0-970E062AF4A0}"/>
              </a:ext>
            </a:extLst>
          </p:cNvPr>
          <p:cNvSpPr/>
          <p:nvPr/>
        </p:nvSpPr>
        <p:spPr>
          <a:xfrm>
            <a:off x="804862" y="1277054"/>
            <a:ext cx="7589043" cy="5324535"/>
          </a:xfrm>
          <a:prstGeom prst="rect">
            <a:avLst/>
          </a:prstGeom>
        </p:spPr>
        <p:txBody>
          <a:bodyPr wrap="square">
            <a:spAutoFit/>
          </a:bodyPr>
          <a:lstStyle/>
          <a:p>
            <a:pPr>
              <a:spcAft>
                <a:spcPts val="800"/>
              </a:spcAft>
            </a:pPr>
            <a:r>
              <a:rPr lang="de-DE" b="1" dirty="0">
                <a:ea typeface="Calibri" panose="020F0502020204030204" pitchFamily="34" charset="0"/>
                <a:cs typeface="Times New Roman" panose="02020603050405020304" pitchFamily="18" charset="0"/>
              </a:rPr>
              <a:t>Warum Frauen auch scherzen dürfen</a:t>
            </a:r>
          </a:p>
          <a:p>
            <a:pPr>
              <a:spcAft>
                <a:spcPts val="800"/>
              </a:spcAft>
            </a:pPr>
            <a:endParaRPr lang="de-DE" dirty="0">
              <a:ea typeface="Calibri" panose="020F0502020204030204" pitchFamily="34" charset="0"/>
              <a:cs typeface="Times New Roman" panose="02020603050405020304" pitchFamily="18" charset="0"/>
            </a:endParaRPr>
          </a:p>
          <a:p>
            <a:pPr>
              <a:spcAft>
                <a:spcPts val="800"/>
              </a:spcAft>
            </a:pPr>
            <a:r>
              <a:rPr lang="de-DE" dirty="0">
                <a:ea typeface="Calibri" panose="020F0502020204030204" pitchFamily="34" charset="0"/>
                <a:cs typeface="Times New Roman" panose="02020603050405020304" pitchFamily="18" charset="0"/>
              </a:rPr>
              <a:t>Ich würde wegen dieser Gedichte gar nichts zu erinnern haben, wenn ich nicht ein Frauenzimmer wäre. </a:t>
            </a:r>
            <a:r>
              <a:rPr lang="de-DE" dirty="0">
                <a:solidFill>
                  <a:srgbClr val="FFC000"/>
                </a:solidFill>
                <a:ea typeface="Calibri" panose="020F0502020204030204" pitchFamily="34" charset="0"/>
                <a:cs typeface="Times New Roman" panose="02020603050405020304" pitchFamily="18" charset="0"/>
              </a:rPr>
              <a:t>Eine Mannsperson hat die Freiheit, von Liebe und Wein zu scherzen, ohne befürchten zu dürfen, dass man es ihr übel auslegen werde</a:t>
            </a:r>
            <a:r>
              <a:rPr lang="de-DE" dirty="0">
                <a:ea typeface="Calibri" panose="020F0502020204030204" pitchFamily="34" charset="0"/>
                <a:cs typeface="Times New Roman" panose="02020603050405020304" pitchFamily="18" charset="0"/>
              </a:rPr>
              <a:t>. Unser Geschlecht ist hierin eingeschränkt: Und ich sehe es für ganz notwendig an, mir hier eine Verteidigung im Voraus zu machen. </a:t>
            </a:r>
          </a:p>
          <a:p>
            <a:pPr>
              <a:spcAft>
                <a:spcPts val="0"/>
              </a:spcAft>
            </a:pPr>
            <a:r>
              <a:rPr lang="de-DE" dirty="0">
                <a:ea typeface="Calibri" panose="020F0502020204030204" pitchFamily="34" charset="0"/>
                <a:cs typeface="Times New Roman" panose="02020603050405020304" pitchFamily="18" charset="0"/>
              </a:rPr>
              <a:t>Wenn ich das letzte Gedichte vom Tod ausnehme, so sind die übrigen allesamt scherzhaft. Viele darunter scherzen von Liebe und Wein. Man weiß, dass diese beiden Sachen am allergeschicktesten sind, feurige Scherze dabei anzubringen; und daher sind sie die gewöhnlichsten Gegenstände der scherzhaften anakreontischen Lieder. </a:t>
            </a:r>
            <a:r>
              <a:rPr lang="de-DE" dirty="0">
                <a:solidFill>
                  <a:srgbClr val="FFC000"/>
                </a:solidFill>
                <a:ea typeface="Calibri" panose="020F0502020204030204" pitchFamily="34" charset="0"/>
                <a:cs typeface="Times New Roman" panose="02020603050405020304" pitchFamily="18" charset="0"/>
              </a:rPr>
              <a:t>Ich hätte also die besten Materien entbehren müssen, wenn ich mir kein Lied von der Liebe, kein Lied vom Wein hätte erlauben wollen. Wenn ich </a:t>
            </a:r>
            <a:r>
              <a:rPr lang="de-DE" dirty="0" err="1">
                <a:solidFill>
                  <a:srgbClr val="FFC000"/>
                </a:solidFill>
                <a:ea typeface="Calibri" panose="020F0502020204030204" pitchFamily="34" charset="0"/>
                <a:cs typeface="Times New Roman" panose="02020603050405020304" pitchFamily="18" charset="0"/>
              </a:rPr>
              <a:t>überdem</a:t>
            </a:r>
            <a:r>
              <a:rPr lang="de-DE" dirty="0">
                <a:solidFill>
                  <a:srgbClr val="FFC000"/>
                </a:solidFill>
                <a:ea typeface="Calibri" panose="020F0502020204030204" pitchFamily="34" charset="0"/>
                <a:cs typeface="Times New Roman" panose="02020603050405020304" pitchFamily="18" charset="0"/>
              </a:rPr>
              <a:t> bedenke, dass kein vernünftiger Leser in einer scherzhaften Ode die Sprache des Herzens, sondern vielmehr des Witzes und der Scharfsinnigkeit sucht; so sehe ich nicht ab, warum unser Geschlecht diese Sprache nicht ebenso sollte reden dürfen als sie die Mannspersonen reden</a:t>
            </a:r>
            <a:r>
              <a:rPr lang="de-DE" dirty="0">
                <a:ea typeface="Calibri" panose="020F0502020204030204" pitchFamily="34" charset="0"/>
                <a:cs typeface="Times New Roman" panose="02020603050405020304" pitchFamily="18" charset="0"/>
              </a:rPr>
              <a:t>. </a:t>
            </a:r>
          </a:p>
          <a:p>
            <a:pPr>
              <a:spcAft>
                <a:spcPts val="0"/>
              </a:spcAft>
            </a:pPr>
            <a:r>
              <a:rPr lang="de-DE" sz="1400" i="1" dirty="0">
                <a:solidFill>
                  <a:srgbClr val="FFC000"/>
                </a:solidFill>
                <a:effectLst/>
                <a:ea typeface="Calibri" panose="020F0502020204030204" pitchFamily="34" charset="0"/>
                <a:cs typeface="Times New Roman" panose="02020603050405020304" pitchFamily="18" charset="0"/>
              </a:rPr>
              <a:t>Vorerinnerung</a:t>
            </a:r>
          </a:p>
        </p:txBody>
      </p:sp>
    </p:spTree>
    <p:extLst>
      <p:ext uri="{BB962C8B-B14F-4D97-AF65-F5344CB8AC3E}">
        <p14:creationId xmlns:p14="http://schemas.microsoft.com/office/powerpoint/2010/main" val="4203937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594862-E477-43AD-9B59-196F02F9F0DD}"/>
              </a:ext>
            </a:extLst>
          </p:cNvPr>
          <p:cNvSpPr>
            <a:spLocks noGrp="1"/>
          </p:cNvSpPr>
          <p:nvPr>
            <p:ph type="title"/>
          </p:nvPr>
        </p:nvSpPr>
        <p:spPr>
          <a:xfrm>
            <a:off x="1024128" y="585216"/>
            <a:ext cx="6655403" cy="622078"/>
          </a:xfrm>
        </p:spPr>
        <p:txBody>
          <a:bodyPr>
            <a:normAutofit/>
          </a:bodyPr>
          <a:lstStyle/>
          <a:p>
            <a:r>
              <a:rPr lang="de-DE" sz="2800" dirty="0"/>
              <a:t>Versuch in </a:t>
            </a:r>
            <a:r>
              <a:rPr lang="de-DE" sz="2800" dirty="0" err="1"/>
              <a:t>SCherzgedichten</a:t>
            </a:r>
            <a:endParaRPr lang="de-DE" sz="2800" dirty="0"/>
          </a:p>
        </p:txBody>
      </p:sp>
      <p:sp>
        <p:nvSpPr>
          <p:cNvPr id="6" name="Rechteck 5">
            <a:extLst>
              <a:ext uri="{FF2B5EF4-FFF2-40B4-BE49-F238E27FC236}">
                <a16:creationId xmlns:a16="http://schemas.microsoft.com/office/drawing/2014/main" id="{91EAC3B9-27AE-4D96-8DE0-970E062AF4A0}"/>
              </a:ext>
            </a:extLst>
          </p:cNvPr>
          <p:cNvSpPr/>
          <p:nvPr/>
        </p:nvSpPr>
        <p:spPr>
          <a:xfrm>
            <a:off x="804862" y="1277054"/>
            <a:ext cx="7909233" cy="5293757"/>
          </a:xfrm>
          <a:prstGeom prst="rect">
            <a:avLst/>
          </a:prstGeom>
        </p:spPr>
        <p:txBody>
          <a:bodyPr wrap="square">
            <a:spAutoFit/>
          </a:bodyPr>
          <a:lstStyle/>
          <a:p>
            <a:r>
              <a:rPr lang="de-DE" b="1" dirty="0"/>
              <a:t>Scherzhafte Rechtfertigung des Scherzens</a:t>
            </a:r>
          </a:p>
          <a:p>
            <a:endParaRPr lang="de-DE" b="1" dirty="0"/>
          </a:p>
          <a:p>
            <a:r>
              <a:rPr lang="de-DE" dirty="0"/>
              <a:t>Allein ein anakreontischer Trinker und ein anakreontischer Liebhaber rühmt und </a:t>
            </a:r>
            <a:r>
              <a:rPr lang="de-DE" dirty="0">
                <a:solidFill>
                  <a:srgbClr val="FFC000"/>
                </a:solidFill>
              </a:rPr>
              <a:t>rät bloß das Lieben und das Trinken, um einen Scherz zu machen und ein Lachen zu erregen</a:t>
            </a:r>
            <a:r>
              <a:rPr lang="de-DE" dirty="0"/>
              <a:t>. Wer mehr bei einer anakreontischen Ode denkt als dieses, wird sich ohne Zweifel betrügen. Wenn ich also meinen Schwestern sage, sie sollen lieben, sie sollen trinken: So werden sie darüber lachen, sie werden es für einen Scherz annehmen; und ich werde sie desto mehr zu lachen machen, wenn sie daran gedenken, wie es ihnen stehen würde, wenn sie zechen oder das Lob der Liebe singen. Ich wollte dafür stehen, dass ich auf solche Art keiner anstößig sein werde, als denen, die keinen Scherz vertragen. Wenn aber die Mannspersonen in meinen Scherzen Ursache zum Anstoß oder etwas Unnatürliches zu entdecken glauben sollten: </a:t>
            </a:r>
            <a:r>
              <a:rPr lang="de-DE" dirty="0">
                <a:solidFill>
                  <a:srgbClr val="FFC000"/>
                </a:solidFill>
              </a:rPr>
              <a:t>So mögen sie alle meine Lieder, von der Liebe und vom Wein, als Nachahmungen der Ihrigen ansehen und nur nicht daran denken, dass ich ein Frauenzimmer bin. </a:t>
            </a:r>
          </a:p>
          <a:p>
            <a:r>
              <a:rPr lang="de-DE" dirty="0"/>
              <a:t>Doch in bin schon müde, mich zu entschuldigen. Der erste, der sich um solcher Ursachen willen über mich aufhält und mich für verliebt und für eine Trinkerin ansehen wird, soll eine Elegie von mir haben, darin ich ihn und den Hass und das Wasser besingen will.</a:t>
            </a:r>
          </a:p>
          <a:p>
            <a:pPr>
              <a:spcAft>
                <a:spcPts val="0"/>
              </a:spcAft>
            </a:pPr>
            <a:r>
              <a:rPr lang="de-DE" sz="1400" i="1" dirty="0">
                <a:solidFill>
                  <a:srgbClr val="FFC000"/>
                </a:solidFill>
                <a:effectLst/>
                <a:ea typeface="Calibri" panose="020F0502020204030204" pitchFamily="34" charset="0"/>
                <a:cs typeface="Times New Roman" panose="02020603050405020304" pitchFamily="18" charset="0"/>
              </a:rPr>
              <a:t>Vorerinnerung</a:t>
            </a:r>
          </a:p>
        </p:txBody>
      </p:sp>
      <p:pic>
        <p:nvPicPr>
          <p:cNvPr id="7" name="Grafik 6">
            <a:extLst>
              <a:ext uri="{FF2B5EF4-FFF2-40B4-BE49-F238E27FC236}">
                <a16:creationId xmlns:a16="http://schemas.microsoft.com/office/drawing/2014/main" id="{E76FF98A-0AD7-48BE-90A7-44A107933A9B}"/>
              </a:ext>
            </a:extLst>
          </p:cNvPr>
          <p:cNvPicPr>
            <a:picLocks noChangeAspect="1"/>
          </p:cNvPicPr>
          <p:nvPr/>
        </p:nvPicPr>
        <p:blipFill>
          <a:blip r:embed="rId2"/>
          <a:stretch>
            <a:fillRect/>
          </a:stretch>
        </p:blipFill>
        <p:spPr>
          <a:xfrm>
            <a:off x="8824553" y="1433015"/>
            <a:ext cx="2769965" cy="4223591"/>
          </a:xfrm>
          <a:prstGeom prst="rect">
            <a:avLst/>
          </a:prstGeom>
        </p:spPr>
      </p:pic>
    </p:spTree>
    <p:extLst>
      <p:ext uri="{BB962C8B-B14F-4D97-AF65-F5344CB8AC3E}">
        <p14:creationId xmlns:p14="http://schemas.microsoft.com/office/powerpoint/2010/main" val="1967484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91EAC3B9-27AE-4D96-8DE0-970E062AF4A0}"/>
              </a:ext>
            </a:extLst>
          </p:cNvPr>
          <p:cNvSpPr/>
          <p:nvPr/>
        </p:nvSpPr>
        <p:spPr>
          <a:xfrm>
            <a:off x="826294" y="1277053"/>
            <a:ext cx="6874668" cy="307777"/>
          </a:xfrm>
          <a:prstGeom prst="rect">
            <a:avLst/>
          </a:prstGeom>
        </p:spPr>
        <p:txBody>
          <a:bodyPr wrap="square">
            <a:spAutoFit/>
          </a:bodyPr>
          <a:lstStyle/>
          <a:p>
            <a:pPr>
              <a:spcAft>
                <a:spcPts val="0"/>
              </a:spcAft>
            </a:pPr>
            <a:endParaRPr lang="de-DE" sz="1400" i="1" dirty="0">
              <a:solidFill>
                <a:srgbClr val="FFC000"/>
              </a:solidFill>
              <a:effectLst/>
              <a:ea typeface="Calibri" panose="020F0502020204030204" pitchFamily="34" charset="0"/>
              <a:cs typeface="Times New Roman" panose="02020603050405020304" pitchFamily="18" charset="0"/>
            </a:endParaRPr>
          </a:p>
        </p:txBody>
      </p:sp>
      <p:sp>
        <p:nvSpPr>
          <p:cNvPr id="3" name="Rechteck 2">
            <a:extLst>
              <a:ext uri="{FF2B5EF4-FFF2-40B4-BE49-F238E27FC236}">
                <a16:creationId xmlns:a16="http://schemas.microsoft.com/office/drawing/2014/main" id="{D50C7EED-6C07-4FAA-9CE3-1F297D2A80BE}"/>
              </a:ext>
            </a:extLst>
          </p:cNvPr>
          <p:cNvSpPr/>
          <p:nvPr/>
        </p:nvSpPr>
        <p:spPr>
          <a:xfrm>
            <a:off x="1990726" y="312618"/>
            <a:ext cx="6096000" cy="6206827"/>
          </a:xfrm>
          <a:prstGeom prst="rect">
            <a:avLst/>
          </a:prstGeom>
        </p:spPr>
        <p:txBody>
          <a:bodyPr>
            <a:spAutoFit/>
          </a:bodyPr>
          <a:lstStyle/>
          <a:p>
            <a:pPr algn="ctr">
              <a:lnSpc>
                <a:spcPts val="1400"/>
              </a:lnSpc>
              <a:spcAft>
                <a:spcPts val="0"/>
              </a:spcAft>
            </a:pPr>
            <a:r>
              <a:rPr lang="de-DE" sz="1700" dirty="0">
                <a:solidFill>
                  <a:srgbClr val="FFC000"/>
                </a:solidFill>
                <a:ea typeface="Calibri" panose="020F0502020204030204" pitchFamily="34" charset="0"/>
                <a:cs typeface="Times New Roman" panose="02020603050405020304" pitchFamily="18" charset="0"/>
              </a:rPr>
              <a:t>Der wahre Gebrauch der Wissenschaften</a:t>
            </a:r>
          </a:p>
          <a:p>
            <a:pPr algn="ctr">
              <a:lnSpc>
                <a:spcPts val="1400"/>
              </a:lnSpc>
              <a:spcAft>
                <a:spcPts val="0"/>
              </a:spcAft>
            </a:pPr>
            <a:r>
              <a:rPr lang="de-DE" sz="1700" dirty="0">
                <a:ea typeface="Calibri" panose="020F0502020204030204" pitchFamily="34" charset="0"/>
                <a:cs typeface="Times New Roman" panose="02020603050405020304" pitchFamily="18" charset="0"/>
              </a:rPr>
              <a:t> </a:t>
            </a:r>
          </a:p>
          <a:p>
            <a:pPr>
              <a:spcAft>
                <a:spcPts val="0"/>
              </a:spcAft>
            </a:pPr>
            <a:r>
              <a:rPr lang="de-DE" sz="1700" dirty="0">
                <a:ea typeface="Calibri" panose="020F0502020204030204" pitchFamily="34" charset="0"/>
                <a:cs typeface="Times New Roman" panose="02020603050405020304" pitchFamily="18" charset="0"/>
              </a:rPr>
              <a:t>Sollt‘ ich, um gelehrt zu scheinen,</a:t>
            </a:r>
          </a:p>
          <a:p>
            <a:pPr>
              <a:spcAft>
                <a:spcPts val="0"/>
              </a:spcAft>
            </a:pPr>
            <a:r>
              <a:rPr lang="de-DE" sz="1700" dirty="0">
                <a:ea typeface="Calibri" panose="020F0502020204030204" pitchFamily="34" charset="0"/>
                <a:cs typeface="Times New Roman" panose="02020603050405020304" pitchFamily="18" charset="0"/>
              </a:rPr>
              <a:t>Alles, was man spricht, verneinen?</a:t>
            </a:r>
          </a:p>
          <a:p>
            <a:pPr>
              <a:spcAft>
                <a:spcPts val="0"/>
              </a:spcAft>
            </a:pPr>
            <a:r>
              <a:rPr lang="de-DE" sz="1700" dirty="0" err="1">
                <a:ea typeface="Calibri" panose="020F0502020204030204" pitchFamily="34" charset="0"/>
                <a:cs typeface="Times New Roman" panose="02020603050405020304" pitchFamily="18" charset="0"/>
              </a:rPr>
              <a:t>And’rer</a:t>
            </a:r>
            <a:r>
              <a:rPr lang="de-DE" sz="1700" dirty="0">
                <a:ea typeface="Calibri" panose="020F0502020204030204" pitchFamily="34" charset="0"/>
                <a:cs typeface="Times New Roman" panose="02020603050405020304" pitchFamily="18" charset="0"/>
              </a:rPr>
              <a:t> Menschen Fehler rächen?</a:t>
            </a:r>
          </a:p>
          <a:p>
            <a:pPr>
              <a:spcAft>
                <a:spcPts val="0"/>
              </a:spcAft>
            </a:pPr>
            <a:r>
              <a:rPr lang="de-DE" sz="1700" dirty="0">
                <a:ea typeface="Calibri" panose="020F0502020204030204" pitchFamily="34" charset="0"/>
                <a:cs typeface="Times New Roman" panose="02020603050405020304" pitchFamily="18" charset="0"/>
              </a:rPr>
              <a:t>Selbst in lauter Rätseln sprechen?</a:t>
            </a:r>
          </a:p>
          <a:p>
            <a:pPr>
              <a:spcAft>
                <a:spcPts val="0"/>
              </a:spcAft>
            </a:pPr>
            <a:r>
              <a:rPr lang="de-DE" sz="1700" dirty="0">
                <a:ea typeface="Calibri" panose="020F0502020204030204" pitchFamily="34" charset="0"/>
                <a:cs typeface="Times New Roman" panose="02020603050405020304" pitchFamily="18" charset="0"/>
              </a:rPr>
              <a:t>Meine Rätsel scharf bedingen</a:t>
            </a:r>
          </a:p>
          <a:p>
            <a:pPr>
              <a:spcAft>
                <a:spcPts val="0"/>
              </a:spcAft>
            </a:pPr>
            <a:r>
              <a:rPr lang="de-DE" sz="1700" dirty="0">
                <a:ea typeface="Calibri" panose="020F0502020204030204" pitchFamily="34" charset="0"/>
                <a:cs typeface="Times New Roman" panose="02020603050405020304" pitchFamily="18" charset="0"/>
              </a:rPr>
              <a:t>Und in Zirkelformen bringen?</a:t>
            </a:r>
          </a:p>
          <a:p>
            <a:pPr>
              <a:spcAft>
                <a:spcPts val="0"/>
              </a:spcAft>
            </a:pPr>
            <a:r>
              <a:rPr lang="de-DE" sz="1700" dirty="0">
                <a:ea typeface="Calibri" panose="020F0502020204030204" pitchFamily="34" charset="0"/>
                <a:cs typeface="Times New Roman" panose="02020603050405020304" pitchFamily="18" charset="0"/>
              </a:rPr>
              <a:t>Oder sollt‘ ich </a:t>
            </a:r>
            <a:r>
              <a:rPr lang="de-DE" sz="1700" dirty="0" err="1">
                <a:ea typeface="Calibri" panose="020F0502020204030204" pitchFamily="34" charset="0"/>
                <a:cs typeface="Times New Roman" panose="02020603050405020304" pitchFamily="18" charset="0"/>
              </a:rPr>
              <a:t>Dunsen</a:t>
            </a:r>
            <a:r>
              <a:rPr lang="de-DE" sz="1700" dirty="0">
                <a:ea typeface="Calibri" panose="020F0502020204030204" pitchFamily="34" charset="0"/>
                <a:cs typeface="Times New Roman" panose="02020603050405020304" pitchFamily="18" charset="0"/>
              </a:rPr>
              <a:t> gleichen?</a:t>
            </a:r>
          </a:p>
          <a:p>
            <a:pPr>
              <a:spcAft>
                <a:spcPts val="0"/>
              </a:spcAft>
            </a:pPr>
            <a:r>
              <a:rPr lang="de-DE" sz="1700" dirty="0">
                <a:ea typeface="Calibri" panose="020F0502020204030204" pitchFamily="34" charset="0"/>
                <a:cs typeface="Times New Roman" panose="02020603050405020304" pitchFamily="18" charset="0"/>
              </a:rPr>
              <a:t>Und mit Wolfs Verbindungszeichen,</a:t>
            </a:r>
          </a:p>
          <a:p>
            <a:pPr>
              <a:spcAft>
                <a:spcPts val="0"/>
              </a:spcAft>
            </a:pPr>
            <a:r>
              <a:rPr lang="de-DE" sz="1700" dirty="0">
                <a:ea typeface="Calibri" panose="020F0502020204030204" pitchFamily="34" charset="0"/>
                <a:cs typeface="Times New Roman" panose="02020603050405020304" pitchFamily="18" charset="0"/>
              </a:rPr>
              <a:t>Mit der Schulgelehrten Sätzen</a:t>
            </a:r>
          </a:p>
          <a:p>
            <a:pPr>
              <a:spcAft>
                <a:spcPts val="0"/>
              </a:spcAft>
            </a:pPr>
            <a:r>
              <a:rPr lang="de-DE" sz="1700" dirty="0">
                <a:ea typeface="Calibri" panose="020F0502020204030204" pitchFamily="34" charset="0"/>
                <a:cs typeface="Times New Roman" panose="02020603050405020304" pitchFamily="18" charset="0"/>
              </a:rPr>
              <a:t>Freunde suchen zu ergetzen?</a:t>
            </a:r>
          </a:p>
          <a:p>
            <a:pPr>
              <a:spcAft>
                <a:spcPts val="0"/>
              </a:spcAft>
            </a:pPr>
            <a:r>
              <a:rPr lang="de-DE" sz="1700" dirty="0">
                <a:ea typeface="Calibri" panose="020F0502020204030204" pitchFamily="34" charset="0"/>
                <a:cs typeface="Times New Roman" panose="02020603050405020304" pitchFamily="18" charset="0"/>
              </a:rPr>
              <a:t>Nein! Die wahre Kunst zu schließen,</a:t>
            </a:r>
          </a:p>
          <a:p>
            <a:pPr>
              <a:spcAft>
                <a:spcPts val="0"/>
              </a:spcAft>
            </a:pPr>
            <a:r>
              <a:rPr lang="de-DE" sz="1700" dirty="0">
                <a:ea typeface="Calibri" panose="020F0502020204030204" pitchFamily="34" charset="0"/>
                <a:cs typeface="Times New Roman" panose="02020603050405020304" pitchFamily="18" charset="0"/>
              </a:rPr>
              <a:t>Die nur wahre Weise wissen,</a:t>
            </a:r>
          </a:p>
          <a:p>
            <a:pPr>
              <a:spcAft>
                <a:spcPts val="0"/>
              </a:spcAft>
            </a:pPr>
            <a:r>
              <a:rPr lang="de-DE" sz="1700" dirty="0">
                <a:ea typeface="Calibri" panose="020F0502020204030204" pitchFamily="34" charset="0"/>
                <a:cs typeface="Times New Roman" panose="02020603050405020304" pitchFamily="18" charset="0"/>
              </a:rPr>
              <a:t>Und die wahre Kunst zu leben</a:t>
            </a:r>
          </a:p>
          <a:p>
            <a:pPr>
              <a:spcAft>
                <a:spcPts val="0"/>
              </a:spcAft>
            </a:pPr>
            <a:r>
              <a:rPr lang="de-DE" sz="1700" dirty="0">
                <a:ea typeface="Calibri" panose="020F0502020204030204" pitchFamily="34" charset="0"/>
                <a:cs typeface="Times New Roman" panose="02020603050405020304" pitchFamily="18" charset="0"/>
              </a:rPr>
              <a:t>Ist uns nicht im Zorn gegeben</a:t>
            </a:r>
          </a:p>
          <a:p>
            <a:pPr>
              <a:spcAft>
                <a:spcPts val="0"/>
              </a:spcAft>
            </a:pPr>
            <a:r>
              <a:rPr lang="de-DE" sz="1700" dirty="0">
                <a:ea typeface="Calibri" panose="020F0502020204030204" pitchFamily="34" charset="0"/>
                <a:cs typeface="Times New Roman" panose="02020603050405020304" pitchFamily="18" charset="0"/>
              </a:rPr>
              <a:t>Und bewohnet nicht die Köpfe</a:t>
            </a:r>
          </a:p>
          <a:p>
            <a:pPr>
              <a:spcAft>
                <a:spcPts val="0"/>
              </a:spcAft>
            </a:pPr>
            <a:r>
              <a:rPr lang="de-DE" sz="1700" dirty="0">
                <a:ea typeface="Calibri" panose="020F0502020204030204" pitchFamily="34" charset="0"/>
                <a:cs typeface="Times New Roman" panose="02020603050405020304" pitchFamily="18" charset="0"/>
              </a:rPr>
              <a:t>So verächtlicher Geschöpfe.</a:t>
            </a:r>
          </a:p>
          <a:p>
            <a:pPr>
              <a:spcAft>
                <a:spcPts val="0"/>
              </a:spcAft>
            </a:pPr>
            <a:r>
              <a:rPr lang="de-DE" sz="1700" dirty="0">
                <a:ea typeface="Calibri" panose="020F0502020204030204" pitchFamily="34" charset="0"/>
                <a:cs typeface="Times New Roman" panose="02020603050405020304" pitchFamily="18" charset="0"/>
              </a:rPr>
              <a:t>Um die Weisheit zu verehren,</a:t>
            </a:r>
          </a:p>
          <a:p>
            <a:pPr>
              <a:spcAft>
                <a:spcPts val="0"/>
              </a:spcAft>
            </a:pPr>
            <a:r>
              <a:rPr lang="de-DE" sz="1700" dirty="0" err="1">
                <a:ea typeface="Calibri" panose="020F0502020204030204" pitchFamily="34" charset="0"/>
                <a:cs typeface="Times New Roman" panose="02020603050405020304" pitchFamily="18" charset="0"/>
              </a:rPr>
              <a:t>Richt</a:t>
            </a:r>
            <a:r>
              <a:rPr lang="de-DE" sz="1700" dirty="0">
                <a:ea typeface="Calibri" panose="020F0502020204030204" pitchFamily="34" charset="0"/>
                <a:cs typeface="Times New Roman" panose="02020603050405020304" pitchFamily="18" charset="0"/>
              </a:rPr>
              <a:t>‘ ich mich nach ihren Lehren,</a:t>
            </a:r>
          </a:p>
          <a:p>
            <a:pPr>
              <a:spcAft>
                <a:spcPts val="0"/>
              </a:spcAft>
            </a:pPr>
            <a:r>
              <a:rPr lang="de-DE" sz="1700" dirty="0">
                <a:ea typeface="Calibri" panose="020F0502020204030204" pitchFamily="34" charset="0"/>
                <a:cs typeface="Times New Roman" panose="02020603050405020304" pitchFamily="18" charset="0"/>
              </a:rPr>
              <a:t>Durch Verstand und weise Lehren</a:t>
            </a:r>
          </a:p>
          <a:p>
            <a:pPr>
              <a:spcAft>
                <a:spcPts val="0"/>
              </a:spcAft>
            </a:pPr>
            <a:r>
              <a:rPr lang="de-DE" sz="1700" dirty="0">
                <a:ea typeface="Calibri" panose="020F0502020204030204" pitchFamily="34" charset="0"/>
                <a:cs typeface="Times New Roman" panose="02020603050405020304" pitchFamily="18" charset="0"/>
              </a:rPr>
              <a:t>Stets mein Glücke zu vermehren.</a:t>
            </a:r>
          </a:p>
          <a:p>
            <a:pPr>
              <a:spcAft>
                <a:spcPts val="0"/>
              </a:spcAft>
            </a:pPr>
            <a:r>
              <a:rPr lang="de-DE" sz="1700" dirty="0">
                <a:ea typeface="Calibri" panose="020F0502020204030204" pitchFamily="34" charset="0"/>
                <a:cs typeface="Times New Roman" panose="02020603050405020304" pitchFamily="18" charset="0"/>
              </a:rPr>
              <a:t>Und des Lebens zu genießen,</a:t>
            </a:r>
          </a:p>
          <a:p>
            <a:pPr>
              <a:spcAft>
                <a:spcPts val="0"/>
              </a:spcAft>
            </a:pPr>
            <a:r>
              <a:rPr lang="de-DE" sz="1700" dirty="0">
                <a:ea typeface="Calibri" panose="020F0502020204030204" pitchFamily="34" charset="0"/>
                <a:cs typeface="Times New Roman" panose="02020603050405020304" pitchFamily="18" charset="0"/>
              </a:rPr>
              <a:t>Will ich scherzen, lachen, küssen. </a:t>
            </a:r>
          </a:p>
        </p:txBody>
      </p:sp>
      <p:sp>
        <p:nvSpPr>
          <p:cNvPr id="2" name="Rechteck 1">
            <a:extLst>
              <a:ext uri="{FF2B5EF4-FFF2-40B4-BE49-F238E27FC236}">
                <a16:creationId xmlns:a16="http://schemas.microsoft.com/office/drawing/2014/main" id="{5BF5B35F-C42B-4635-B7EB-4ACA620E428B}"/>
              </a:ext>
            </a:extLst>
          </p:cNvPr>
          <p:cNvSpPr/>
          <p:nvPr/>
        </p:nvSpPr>
        <p:spPr>
          <a:xfrm>
            <a:off x="6693269" y="2964656"/>
            <a:ext cx="3914775" cy="3416320"/>
          </a:xfrm>
          <a:prstGeom prst="rect">
            <a:avLst/>
          </a:prstGeom>
        </p:spPr>
        <p:txBody>
          <a:bodyPr wrap="square">
            <a:spAutoFit/>
          </a:bodyPr>
          <a:lstStyle/>
          <a:p>
            <a:r>
              <a:rPr lang="de-DE" i="1" dirty="0">
                <a:solidFill>
                  <a:srgbClr val="FFC000"/>
                </a:solidFill>
              </a:rPr>
              <a:t>Gustav </a:t>
            </a:r>
            <a:r>
              <a:rPr lang="de-DE" i="1" dirty="0" err="1">
                <a:solidFill>
                  <a:srgbClr val="FFC000"/>
                </a:solidFill>
              </a:rPr>
              <a:t>Roethe</a:t>
            </a:r>
            <a:r>
              <a:rPr lang="de-DE" i="1" dirty="0">
                <a:solidFill>
                  <a:srgbClr val="FFC000"/>
                </a:solidFill>
              </a:rPr>
              <a:t>, ADB-Artikel: </a:t>
            </a:r>
          </a:p>
          <a:p>
            <a:endParaRPr lang="de-DE" i="1" dirty="0">
              <a:solidFill>
                <a:srgbClr val="222222"/>
              </a:solidFill>
            </a:endParaRPr>
          </a:p>
          <a:p>
            <a:r>
              <a:rPr lang="de-DE" i="1" dirty="0">
                <a:solidFill>
                  <a:srgbClr val="FFC000"/>
                </a:solidFill>
              </a:rPr>
              <a:t>Die U. hält es nämlich auch für ihr Menschenrecht, gleich den Männern von Wein und Liebe zu singen, weil ja doch ’kein vernünftiger Leser in einer scherzhaften Ode die Sprache des Herzens, sondern vielmehr des Witzes und der Scharfsinnigkeit sucht‘. Komischer ist die innere Unwahrheit der Anakreontik selten zu Tage getreten als bei diesem gleichheitssüchtigen Frauenzimmer.</a:t>
            </a:r>
            <a:r>
              <a:rPr lang="de-DE" dirty="0">
                <a:solidFill>
                  <a:srgbClr val="FFC000"/>
                </a:solidFill>
                <a:latin typeface="Arial" panose="020B0604020202020204" pitchFamily="34" charset="0"/>
              </a:rPr>
              <a:t> </a:t>
            </a:r>
            <a:endParaRPr lang="de-DE" dirty="0">
              <a:solidFill>
                <a:srgbClr val="FFC000"/>
              </a:solidFill>
            </a:endParaRPr>
          </a:p>
        </p:txBody>
      </p:sp>
      <p:pic>
        <p:nvPicPr>
          <p:cNvPr id="1026" name="Picture 2" descr="Voit 189 Gustav Roethe.jpg">
            <a:extLst>
              <a:ext uri="{FF2B5EF4-FFF2-40B4-BE49-F238E27FC236}">
                <a16:creationId xmlns:a16="http://schemas.microsoft.com/office/drawing/2014/main" id="{04334BB4-5549-43AB-9405-5F7C17F843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1147" y="873458"/>
            <a:ext cx="1277492" cy="1852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109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F80A1B3-EA30-4A3D-807B-D93FE6CB7FE9}"/>
              </a:ext>
            </a:extLst>
          </p:cNvPr>
          <p:cNvPicPr>
            <a:picLocks noGrp="1" noChangeAspect="1"/>
          </p:cNvPicPr>
          <p:nvPr>
            <p:ph idx="1"/>
          </p:nvPr>
        </p:nvPicPr>
        <p:blipFill>
          <a:blip r:embed="rId2"/>
          <a:stretch>
            <a:fillRect/>
          </a:stretch>
        </p:blipFill>
        <p:spPr>
          <a:xfrm>
            <a:off x="8638335" y="896255"/>
            <a:ext cx="3014753" cy="5100637"/>
          </a:xfrm>
        </p:spPr>
      </p:pic>
      <p:sp>
        <p:nvSpPr>
          <p:cNvPr id="6" name="Rechteck 5">
            <a:extLst>
              <a:ext uri="{FF2B5EF4-FFF2-40B4-BE49-F238E27FC236}">
                <a16:creationId xmlns:a16="http://schemas.microsoft.com/office/drawing/2014/main" id="{91EAC3B9-27AE-4D96-8DE0-970E062AF4A0}"/>
              </a:ext>
            </a:extLst>
          </p:cNvPr>
          <p:cNvSpPr/>
          <p:nvPr/>
        </p:nvSpPr>
        <p:spPr>
          <a:xfrm>
            <a:off x="804863" y="1277054"/>
            <a:ext cx="6874668" cy="307777"/>
          </a:xfrm>
          <a:prstGeom prst="rect">
            <a:avLst/>
          </a:prstGeom>
        </p:spPr>
        <p:txBody>
          <a:bodyPr wrap="square">
            <a:spAutoFit/>
          </a:bodyPr>
          <a:lstStyle/>
          <a:p>
            <a:pPr>
              <a:spcAft>
                <a:spcPts val="0"/>
              </a:spcAft>
            </a:pPr>
            <a:endParaRPr lang="de-DE" sz="1400" i="1" dirty="0">
              <a:solidFill>
                <a:srgbClr val="FFC000"/>
              </a:solidFill>
              <a:effectLst/>
              <a:ea typeface="Calibri" panose="020F0502020204030204" pitchFamily="34" charset="0"/>
              <a:cs typeface="Times New Roman" panose="02020603050405020304" pitchFamily="18" charset="0"/>
            </a:endParaRPr>
          </a:p>
        </p:txBody>
      </p:sp>
      <p:sp>
        <p:nvSpPr>
          <p:cNvPr id="3" name="Rechteck 2">
            <a:extLst>
              <a:ext uri="{FF2B5EF4-FFF2-40B4-BE49-F238E27FC236}">
                <a16:creationId xmlns:a16="http://schemas.microsoft.com/office/drawing/2014/main" id="{D50C7EED-6C07-4FAA-9CE3-1F297D2A80BE}"/>
              </a:ext>
            </a:extLst>
          </p:cNvPr>
          <p:cNvSpPr/>
          <p:nvPr/>
        </p:nvSpPr>
        <p:spPr>
          <a:xfrm>
            <a:off x="1990726" y="312618"/>
            <a:ext cx="6096000" cy="6564874"/>
          </a:xfrm>
          <a:prstGeom prst="rect">
            <a:avLst/>
          </a:prstGeom>
        </p:spPr>
        <p:txBody>
          <a:bodyPr>
            <a:spAutoFit/>
          </a:bodyPr>
          <a:lstStyle/>
          <a:p>
            <a:r>
              <a:rPr lang="de-DE" sz="1700" dirty="0">
                <a:solidFill>
                  <a:srgbClr val="FFC000"/>
                </a:solidFill>
              </a:rPr>
              <a:t>Beweis, dass des Menschen Seele nicht im Blute sei</a:t>
            </a:r>
          </a:p>
          <a:p>
            <a:endParaRPr lang="de-DE" sz="1700" dirty="0">
              <a:solidFill>
                <a:srgbClr val="FFC000"/>
              </a:solidFill>
            </a:endParaRPr>
          </a:p>
          <a:p>
            <a:r>
              <a:rPr lang="de-DE" sz="1700" dirty="0"/>
              <a:t>Beweise führen ist wahrhaftig nicht so schwer,</a:t>
            </a:r>
          </a:p>
          <a:p>
            <a:r>
              <a:rPr lang="de-DE" sz="1700" dirty="0"/>
              <a:t>Als manche großen Geister glauben. </a:t>
            </a:r>
          </a:p>
          <a:p>
            <a:r>
              <a:rPr lang="de-DE" sz="1700" dirty="0"/>
              <a:t>Man setz‘ ein Ding, das ganz unmöglich wär‘;</a:t>
            </a:r>
          </a:p>
          <a:p>
            <a:r>
              <a:rPr lang="de-DE" sz="1700" dirty="0"/>
              <a:t>So kommt ein Mann, der Herr Magister, her,</a:t>
            </a:r>
          </a:p>
          <a:p>
            <a:r>
              <a:rPr lang="de-DE" sz="1700" dirty="0"/>
              <a:t>Und setzt das gute Ding auf Schrauben</a:t>
            </a:r>
          </a:p>
          <a:p>
            <a:r>
              <a:rPr lang="de-DE" sz="1700" dirty="0"/>
              <a:t>Und bringt euch den Beweis daher: </a:t>
            </a:r>
          </a:p>
          <a:p>
            <a:r>
              <a:rPr lang="de-DE" sz="1700" dirty="0"/>
              <a:t>Und er, Herr Wolf, wird </a:t>
            </a:r>
            <a:r>
              <a:rPr lang="de-DE" sz="1700" dirty="0" err="1"/>
              <a:t>mir’s</a:t>
            </a:r>
            <a:r>
              <a:rPr lang="de-DE" sz="1700" dirty="0"/>
              <a:t> erlauben,</a:t>
            </a:r>
          </a:p>
          <a:p>
            <a:r>
              <a:rPr lang="de-DE" sz="1700" dirty="0"/>
              <a:t>Beweist gewiss so gut, als er. </a:t>
            </a:r>
          </a:p>
          <a:p>
            <a:r>
              <a:rPr lang="de-DE" sz="1700" dirty="0"/>
              <a:t>Ich, die ich sonst das Demonstrieren</a:t>
            </a:r>
          </a:p>
          <a:p>
            <a:r>
              <a:rPr lang="de-DE" sz="1700" dirty="0"/>
              <a:t>Für schwerer als Quadrille hielt,</a:t>
            </a:r>
          </a:p>
          <a:p>
            <a:r>
              <a:rPr lang="de-DE" sz="1700" dirty="0"/>
              <a:t>Weiß jetzt, in kurzer Zeit, Beweise durchzuführen,</a:t>
            </a:r>
          </a:p>
          <a:p>
            <a:r>
              <a:rPr lang="de-DE" sz="1700" dirty="0"/>
              <a:t>Die wahrlich! niemand fasst, wer gleich Quadrille spielt:</a:t>
            </a:r>
          </a:p>
          <a:p>
            <a:r>
              <a:rPr lang="de-DE" sz="1700" dirty="0"/>
              <a:t>Ich will das Urteil jetzt dem Leser überlassen.</a:t>
            </a:r>
          </a:p>
          <a:p>
            <a:r>
              <a:rPr lang="de-DE" sz="1700" dirty="0"/>
              <a:t>Ja, Freund, sprich selbst, ist der Beweise nicht recht?</a:t>
            </a:r>
          </a:p>
          <a:p>
            <a:r>
              <a:rPr lang="de-DE" sz="1700" dirty="0"/>
              <a:t>Der Herr von X. spielt in der Tat nicht schlecht: </a:t>
            </a:r>
          </a:p>
          <a:p>
            <a:r>
              <a:rPr lang="de-DE" sz="1700" dirty="0"/>
              <a:t>Allein er wird ihn doch nicht fassen.</a:t>
            </a:r>
          </a:p>
          <a:p>
            <a:r>
              <a:rPr lang="de-DE" sz="1700" dirty="0"/>
              <a:t>Er fragt sich: Ist des Menschen Seel‘ im Blut?</a:t>
            </a:r>
          </a:p>
          <a:p>
            <a:r>
              <a:rPr lang="de-DE" sz="1700" dirty="0"/>
              <a:t>Ich sage: Blut ist nicht die Seele.</a:t>
            </a:r>
          </a:p>
          <a:p>
            <a:r>
              <a:rPr lang="de-DE" sz="1700" dirty="0"/>
              <a:t>Ist mein Beweis nicht bündig, kurz und gut?</a:t>
            </a:r>
          </a:p>
          <a:p>
            <a:r>
              <a:rPr lang="de-DE" sz="1700" dirty="0"/>
              <a:t>Denn das ist wahr, was ich erzähle:</a:t>
            </a:r>
          </a:p>
          <a:p>
            <a:r>
              <a:rPr lang="de-DE" sz="1700" dirty="0"/>
              <a:t>Der Herr von X. hat </a:t>
            </a:r>
            <a:r>
              <a:rPr lang="de-DE" sz="1700" dirty="0" err="1"/>
              <a:t>tapf’rer</a:t>
            </a:r>
            <a:r>
              <a:rPr lang="de-DE" sz="1700" dirty="0"/>
              <a:t> Ahnen Blut</a:t>
            </a:r>
          </a:p>
          <a:p>
            <a:r>
              <a:rPr lang="de-DE" sz="1700" dirty="0"/>
              <a:t>Und doch nicht </a:t>
            </a:r>
            <a:r>
              <a:rPr lang="de-DE" sz="1700" dirty="0" err="1"/>
              <a:t>tapf‘rer</a:t>
            </a:r>
            <a:r>
              <a:rPr lang="de-DE" sz="1700" dirty="0"/>
              <a:t> Ahnen Seele.</a:t>
            </a:r>
          </a:p>
          <a:p>
            <a:pPr algn="ctr">
              <a:lnSpc>
                <a:spcPts val="1400"/>
              </a:lnSpc>
              <a:spcAft>
                <a:spcPts val="0"/>
              </a:spcAft>
            </a:pPr>
            <a:endParaRPr lang="de-DE"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7296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95D102-D1E8-4E1F-8BFA-9988202C38A3}"/>
              </a:ext>
            </a:extLst>
          </p:cNvPr>
          <p:cNvSpPr>
            <a:spLocks noGrp="1"/>
          </p:cNvSpPr>
          <p:nvPr>
            <p:ph type="title"/>
          </p:nvPr>
        </p:nvSpPr>
        <p:spPr>
          <a:xfrm>
            <a:off x="862012" y="569330"/>
            <a:ext cx="9720072" cy="872109"/>
          </a:xfrm>
        </p:spPr>
        <p:txBody>
          <a:bodyPr>
            <a:normAutofit/>
          </a:bodyPr>
          <a:lstStyle/>
          <a:p>
            <a:r>
              <a:rPr lang="de-DE" sz="2800" dirty="0"/>
              <a:t>Versuch in sittlichen und zärtlichen Gedichten </a:t>
            </a:r>
          </a:p>
        </p:txBody>
      </p:sp>
      <p:pic>
        <p:nvPicPr>
          <p:cNvPr id="5" name="Inhaltsplatzhalter 4">
            <a:extLst>
              <a:ext uri="{FF2B5EF4-FFF2-40B4-BE49-F238E27FC236}">
                <a16:creationId xmlns:a16="http://schemas.microsoft.com/office/drawing/2014/main" id="{819BCD92-A543-4269-92D9-2A3D1BAE4C73}"/>
              </a:ext>
            </a:extLst>
          </p:cNvPr>
          <p:cNvPicPr>
            <a:picLocks noGrp="1" noChangeAspect="1"/>
          </p:cNvPicPr>
          <p:nvPr>
            <p:ph idx="1"/>
          </p:nvPr>
        </p:nvPicPr>
        <p:blipFill>
          <a:blip r:embed="rId2"/>
          <a:stretch>
            <a:fillRect/>
          </a:stretch>
        </p:blipFill>
        <p:spPr>
          <a:xfrm>
            <a:off x="8936051" y="1164432"/>
            <a:ext cx="2739997" cy="4922837"/>
          </a:xfrm>
        </p:spPr>
      </p:pic>
      <p:sp>
        <p:nvSpPr>
          <p:cNvPr id="6" name="Rechteck 5">
            <a:extLst>
              <a:ext uri="{FF2B5EF4-FFF2-40B4-BE49-F238E27FC236}">
                <a16:creationId xmlns:a16="http://schemas.microsoft.com/office/drawing/2014/main" id="{0403831C-5DF7-4915-907F-A561FB9EA51A}"/>
              </a:ext>
            </a:extLst>
          </p:cNvPr>
          <p:cNvSpPr/>
          <p:nvPr/>
        </p:nvSpPr>
        <p:spPr>
          <a:xfrm>
            <a:off x="862012" y="1562954"/>
            <a:ext cx="7296152" cy="5078313"/>
          </a:xfrm>
          <a:prstGeom prst="rect">
            <a:avLst/>
          </a:prstGeom>
        </p:spPr>
        <p:txBody>
          <a:bodyPr wrap="square">
            <a:spAutoFit/>
          </a:bodyPr>
          <a:lstStyle/>
          <a:p>
            <a:r>
              <a:rPr lang="de-DE" b="1" dirty="0">
                <a:ea typeface="Calibri" panose="020F0502020204030204" pitchFamily="34" charset="0"/>
                <a:cs typeface="Times New Roman" panose="02020603050405020304" pitchFamily="18" charset="0"/>
              </a:rPr>
              <a:t>Vom weiblichen Scherz zum Ernst des Lebens</a:t>
            </a:r>
          </a:p>
          <a:p>
            <a:endParaRPr lang="de-DE" b="1" dirty="0">
              <a:ea typeface="Calibri" panose="020F0502020204030204" pitchFamily="34" charset="0"/>
              <a:cs typeface="Times New Roman" panose="02020603050405020304" pitchFamily="18" charset="0"/>
            </a:endParaRPr>
          </a:p>
          <a:p>
            <a:r>
              <a:rPr lang="de-DE" dirty="0">
                <a:ea typeface="Calibri" panose="020F0502020204030204" pitchFamily="34" charset="0"/>
                <a:cs typeface="Times New Roman" panose="02020603050405020304" pitchFamily="18" charset="0"/>
              </a:rPr>
              <a:t>Diese Sammlung enthält die Versuche, die ich bisher in der ernsthaften Dichtkunst gemacht habe. Mein Glück, meine </a:t>
            </a:r>
            <a:r>
              <a:rPr lang="de-DE" dirty="0" err="1">
                <a:ea typeface="Calibri" panose="020F0502020204030204" pitchFamily="34" charset="0"/>
                <a:cs typeface="Times New Roman" panose="02020603050405020304" pitchFamily="18" charset="0"/>
              </a:rPr>
              <a:t>Auferziehung</a:t>
            </a:r>
            <a:r>
              <a:rPr lang="de-DE" dirty="0">
                <a:ea typeface="Calibri" panose="020F0502020204030204" pitchFamily="34" charset="0"/>
                <a:cs typeface="Times New Roman" panose="02020603050405020304" pitchFamily="18" charset="0"/>
              </a:rPr>
              <a:t>, Umstände und Begebenheiten haben mich sehr jung ernsthaft gewöhnt, und ich kann aufrichtig versichern, </a:t>
            </a:r>
            <a:r>
              <a:rPr lang="de-DE" dirty="0">
                <a:solidFill>
                  <a:srgbClr val="FFC000"/>
                </a:solidFill>
                <a:ea typeface="Calibri" panose="020F0502020204030204" pitchFamily="34" charset="0"/>
                <a:cs typeface="Times New Roman" panose="02020603050405020304" pitchFamily="18" charset="0"/>
              </a:rPr>
              <a:t>dass Scherze gewiss aus keiner anderen Ursache meine ersten Gedichte gewesen sind, weil es die leichtesten Übungen in der Dichtkunst, oder soll ich lieber sagen – diejenigen sind, die sich am leichtesten Beifall erwerben.</a:t>
            </a:r>
            <a:r>
              <a:rPr lang="de-DE" dirty="0">
                <a:ea typeface="Calibri" panose="020F0502020204030204" pitchFamily="34" charset="0"/>
                <a:cs typeface="Times New Roman" panose="02020603050405020304" pitchFamily="18" charset="0"/>
              </a:rPr>
              <a:t> Um deswillen fürchte ich wegen dieser Versuche weit mehr, </a:t>
            </a:r>
            <a:r>
              <a:rPr lang="de-DE" dirty="0">
                <a:solidFill>
                  <a:srgbClr val="FFC000"/>
                </a:solidFill>
                <a:ea typeface="Calibri" panose="020F0502020204030204" pitchFamily="34" charset="0"/>
                <a:cs typeface="Times New Roman" panose="02020603050405020304" pitchFamily="18" charset="0"/>
              </a:rPr>
              <a:t>ob ich gleich im Herzen besser damit zufrieden bin als mit meinen Scherzen</a:t>
            </a:r>
            <a:r>
              <a:rPr lang="de-DE" dirty="0">
                <a:ea typeface="Calibri" panose="020F0502020204030204" pitchFamily="34" charset="0"/>
                <a:cs typeface="Times New Roman" panose="02020603050405020304" pitchFamily="18" charset="0"/>
              </a:rPr>
              <a:t>. Dieses gilt besonders von den sittlichen Gedichten, welche man hin und wieder hier antreffen wird. Es ist leicht möglich, dass ich dadurch den gütigen Beifall wieder verliere, den man sonst meinen geringen Arbeiten in der Hoffnung gegeben hat, dass ich mich desselben mit der Zeit würdiger machen werde. Ich befürchtete dieses nicht bloß deswegen, weil sie ernsthaft sind oder weil die Tugend, wie der Glaube, nicht jedermann Ding wäre; sondern weil man gewohnt ist, dergleichen Gedichte weit strenger zu beurteilen als zärtliche und scherzhafte Lieder. </a:t>
            </a:r>
            <a:endParaRPr lang="de-DE" dirty="0"/>
          </a:p>
        </p:txBody>
      </p:sp>
    </p:spTree>
    <p:extLst>
      <p:ext uri="{BB962C8B-B14F-4D97-AF65-F5344CB8AC3E}">
        <p14:creationId xmlns:p14="http://schemas.microsoft.com/office/powerpoint/2010/main" val="1177985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819BCD92-A543-4269-92D9-2A3D1BAE4C73}"/>
              </a:ext>
            </a:extLst>
          </p:cNvPr>
          <p:cNvPicPr>
            <a:picLocks noGrp="1" noChangeAspect="1"/>
          </p:cNvPicPr>
          <p:nvPr>
            <p:ph idx="1"/>
          </p:nvPr>
        </p:nvPicPr>
        <p:blipFill>
          <a:blip r:embed="rId2"/>
          <a:stretch>
            <a:fillRect/>
          </a:stretch>
        </p:blipFill>
        <p:spPr>
          <a:xfrm>
            <a:off x="8043082" y="892970"/>
            <a:ext cx="2739997" cy="4922837"/>
          </a:xfrm>
        </p:spPr>
      </p:pic>
      <p:sp>
        <p:nvSpPr>
          <p:cNvPr id="6" name="Rechteck 5">
            <a:extLst>
              <a:ext uri="{FF2B5EF4-FFF2-40B4-BE49-F238E27FC236}">
                <a16:creationId xmlns:a16="http://schemas.microsoft.com/office/drawing/2014/main" id="{0403831C-5DF7-4915-907F-A561FB9EA51A}"/>
              </a:ext>
            </a:extLst>
          </p:cNvPr>
          <p:cNvSpPr/>
          <p:nvPr/>
        </p:nvSpPr>
        <p:spPr>
          <a:xfrm>
            <a:off x="1040606" y="394692"/>
            <a:ext cx="7296152" cy="6740307"/>
          </a:xfrm>
          <a:prstGeom prst="rect">
            <a:avLst/>
          </a:prstGeom>
        </p:spPr>
        <p:txBody>
          <a:bodyPr wrap="square">
            <a:spAutoFit/>
          </a:bodyPr>
          <a:lstStyle/>
          <a:p>
            <a:r>
              <a:rPr lang="de-DE" dirty="0">
                <a:solidFill>
                  <a:srgbClr val="FFC000"/>
                </a:solidFill>
              </a:rPr>
              <a:t>Gedanken über die Verwesung</a:t>
            </a:r>
          </a:p>
          <a:p>
            <a:endParaRPr lang="de-DE" dirty="0">
              <a:solidFill>
                <a:srgbClr val="FFC000"/>
              </a:solidFill>
            </a:endParaRPr>
          </a:p>
          <a:p>
            <a:r>
              <a:rPr lang="de-DE" dirty="0"/>
              <a:t>Wenn dermaleinst der Wangen Glut erstickt,</a:t>
            </a:r>
          </a:p>
          <a:p>
            <a:r>
              <a:rPr lang="de-DE" dirty="0"/>
              <a:t>Das Auge bricht, das in die Zukunft blickt,</a:t>
            </a:r>
          </a:p>
          <a:p>
            <a:r>
              <a:rPr lang="de-DE" dirty="0"/>
              <a:t>Und, von der Kraft der Leidenschaft verlassen,</a:t>
            </a:r>
          </a:p>
          <a:p>
            <a:r>
              <a:rPr lang="de-DE" dirty="0"/>
              <a:t>Das müde Herz nun ruht; wenn im Erblassen</a:t>
            </a:r>
          </a:p>
          <a:p>
            <a:r>
              <a:rPr lang="de-DE" dirty="0"/>
              <a:t>sich dies Gesicht, worauf die Seele wohnt,</a:t>
            </a:r>
          </a:p>
          <a:p>
            <a:r>
              <a:rPr lang="de-DE" dirty="0"/>
              <a:t>Dereinst entstellt, kein Liebreiz wird verschont,</a:t>
            </a:r>
          </a:p>
          <a:p>
            <a:r>
              <a:rPr lang="de-DE" dirty="0"/>
              <a:t>Und die sonst wohl geordneten Gebärden</a:t>
            </a:r>
          </a:p>
          <a:p>
            <a:r>
              <a:rPr lang="de-DE" dirty="0"/>
              <a:t>den leeren Tod, sonst nichts, bedeuten werden;</a:t>
            </a:r>
          </a:p>
          <a:p>
            <a:r>
              <a:rPr lang="de-DE" dirty="0"/>
              <a:t>Wenn das Geblüt, das jetzt den Leib durchirrt</a:t>
            </a:r>
          </a:p>
          <a:p>
            <a:r>
              <a:rPr lang="de-DE" dirty="0"/>
              <a:t>Und Wärme zeugt, </a:t>
            </a:r>
            <a:r>
              <a:rPr lang="de-DE" dirty="0" err="1"/>
              <a:t>steh’n</a:t>
            </a:r>
            <a:r>
              <a:rPr lang="de-DE" dirty="0"/>
              <a:t> und erkalten wird;</a:t>
            </a:r>
          </a:p>
          <a:p>
            <a:r>
              <a:rPr lang="de-DE" dirty="0"/>
              <a:t>Wenn jeder Saft, der in den Nerven fließet</a:t>
            </a:r>
          </a:p>
          <a:p>
            <a:r>
              <a:rPr lang="de-DE" dirty="0"/>
              <a:t>Und in das Fleisch Kraft und Empfindung gießet,</a:t>
            </a:r>
          </a:p>
          <a:p>
            <a:r>
              <a:rPr lang="de-DE" dirty="0"/>
              <a:t>Woraus der Geist, durch uns </a:t>
            </a:r>
            <a:r>
              <a:rPr lang="de-DE" dirty="0" err="1"/>
              <a:t>verborg’ne</a:t>
            </a:r>
            <a:r>
              <a:rPr lang="de-DE" dirty="0"/>
              <a:t> Kraft</a:t>
            </a:r>
          </a:p>
          <a:p>
            <a:r>
              <a:rPr lang="de-DE" dirty="0"/>
              <a:t>Begriffe wirkt und Wissenschaften schafft,</a:t>
            </a:r>
          </a:p>
          <a:p>
            <a:r>
              <a:rPr lang="de-DE" dirty="0"/>
              <a:t>Wenn der versiegt und die Gedanken schwinden;</a:t>
            </a:r>
          </a:p>
          <a:p>
            <a:r>
              <a:rPr lang="de-DE" dirty="0"/>
              <a:t>Kein Trieb mehr wacht, kein Hunger zum Empfinden;</a:t>
            </a:r>
          </a:p>
          <a:p>
            <a:r>
              <a:rPr lang="de-DE" dirty="0"/>
              <a:t>Wenn über mir des Todes stille Nacht</a:t>
            </a:r>
          </a:p>
          <a:p>
            <a:r>
              <a:rPr lang="de-DE" dirty="0"/>
              <a:t>Erdrückend zieht und mir kein Reiz mehr lacht:</a:t>
            </a:r>
            <a:br>
              <a:rPr lang="de-DE" dirty="0"/>
            </a:br>
            <a:r>
              <a:rPr lang="de-DE" dirty="0"/>
              <a:t>Dann soll mein Leib, mein Mitgefährt‘ auf Erden,</a:t>
            </a:r>
          </a:p>
          <a:p>
            <a:r>
              <a:rPr lang="de-DE" dirty="0"/>
              <a:t>Von mir getrennt und Asch und Moder werden. </a:t>
            </a:r>
          </a:p>
          <a:p>
            <a:r>
              <a:rPr lang="de-DE" dirty="0"/>
              <a:t> </a:t>
            </a:r>
          </a:p>
          <a:p>
            <a:endParaRPr lang="de-DE" dirty="0"/>
          </a:p>
        </p:txBody>
      </p:sp>
    </p:spTree>
    <p:extLst>
      <p:ext uri="{BB962C8B-B14F-4D97-AF65-F5344CB8AC3E}">
        <p14:creationId xmlns:p14="http://schemas.microsoft.com/office/powerpoint/2010/main" val="1538473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819BCD92-A543-4269-92D9-2A3D1BAE4C73}"/>
              </a:ext>
            </a:extLst>
          </p:cNvPr>
          <p:cNvPicPr>
            <a:picLocks noGrp="1" noChangeAspect="1"/>
          </p:cNvPicPr>
          <p:nvPr>
            <p:ph idx="1"/>
          </p:nvPr>
        </p:nvPicPr>
        <p:blipFill>
          <a:blip r:embed="rId2"/>
          <a:stretch>
            <a:fillRect/>
          </a:stretch>
        </p:blipFill>
        <p:spPr>
          <a:xfrm>
            <a:off x="8178813" y="1193007"/>
            <a:ext cx="2739997" cy="4922837"/>
          </a:xfrm>
        </p:spPr>
      </p:pic>
      <p:sp>
        <p:nvSpPr>
          <p:cNvPr id="6" name="Rechteck 5">
            <a:extLst>
              <a:ext uri="{FF2B5EF4-FFF2-40B4-BE49-F238E27FC236}">
                <a16:creationId xmlns:a16="http://schemas.microsoft.com/office/drawing/2014/main" id="{0403831C-5DF7-4915-907F-A561FB9EA51A}"/>
              </a:ext>
            </a:extLst>
          </p:cNvPr>
          <p:cNvSpPr/>
          <p:nvPr/>
        </p:nvSpPr>
        <p:spPr>
          <a:xfrm>
            <a:off x="997743" y="794742"/>
            <a:ext cx="7296152" cy="5909310"/>
          </a:xfrm>
          <a:prstGeom prst="rect">
            <a:avLst/>
          </a:prstGeom>
        </p:spPr>
        <p:txBody>
          <a:bodyPr wrap="square">
            <a:spAutoFit/>
          </a:bodyPr>
          <a:lstStyle/>
          <a:p>
            <a:r>
              <a:rPr lang="de-DE" dirty="0">
                <a:solidFill>
                  <a:srgbClr val="FFC000"/>
                </a:solidFill>
              </a:rPr>
              <a:t>An die Liebe</a:t>
            </a:r>
          </a:p>
          <a:p>
            <a:endParaRPr lang="de-DE" dirty="0"/>
          </a:p>
          <a:p>
            <a:r>
              <a:rPr lang="de-DE" dirty="0"/>
              <a:t>Teile dich mir mit, oh Liebe,</a:t>
            </a:r>
          </a:p>
          <a:p>
            <a:r>
              <a:rPr lang="de-DE" dirty="0"/>
              <a:t>Mit dem Weisen, der dein Lob</a:t>
            </a:r>
          </a:p>
          <a:p>
            <a:r>
              <a:rPr lang="de-DE" dirty="0"/>
              <a:t>Noch mit feurig starkem Triebe</a:t>
            </a:r>
          </a:p>
          <a:p>
            <a:r>
              <a:rPr lang="de-DE" dirty="0"/>
              <a:t>Bei des Alters Frost erhob. </a:t>
            </a:r>
          </a:p>
          <a:p>
            <a:r>
              <a:rPr lang="de-DE" dirty="0"/>
              <a:t>Ja, ich fühle schon dein Feuer,</a:t>
            </a:r>
          </a:p>
          <a:p>
            <a:r>
              <a:rPr lang="de-DE" dirty="0"/>
              <a:t>Doch dein Einfluss wirkt den Scherz</a:t>
            </a:r>
          </a:p>
          <a:p>
            <a:r>
              <a:rPr lang="de-DE" dirty="0"/>
              <a:t>Nicht in Liedern meiner Leier,</a:t>
            </a:r>
          </a:p>
          <a:p>
            <a:r>
              <a:rPr lang="de-DE" dirty="0"/>
              <a:t>Nein, er wirkt ihn in mein Herz.</a:t>
            </a:r>
          </a:p>
          <a:p>
            <a:r>
              <a:rPr lang="de-DE" dirty="0"/>
              <a:t> </a:t>
            </a:r>
          </a:p>
          <a:p>
            <a:r>
              <a:rPr lang="de-DE" dirty="0"/>
              <a:t>Ach, ich fühl ihn! Deine Freuden</a:t>
            </a:r>
          </a:p>
          <a:p>
            <a:r>
              <a:rPr lang="de-DE" dirty="0"/>
              <a:t>Sind ein süßer, banger Schmerz.</a:t>
            </a:r>
          </a:p>
          <a:p>
            <a:r>
              <a:rPr lang="de-DE" dirty="0"/>
              <a:t>Lass‘ ihn toben, ich will leiden</a:t>
            </a:r>
          </a:p>
          <a:p>
            <a:r>
              <a:rPr lang="de-DE" dirty="0"/>
              <a:t>und </a:t>
            </a:r>
            <a:r>
              <a:rPr lang="de-DE" dirty="0" err="1"/>
              <a:t>verwandl</a:t>
            </a:r>
            <a:r>
              <a:rPr lang="de-DE" dirty="0"/>
              <a:t>‘ ihn nicht in Scherz.</a:t>
            </a:r>
          </a:p>
          <a:p>
            <a:r>
              <a:rPr lang="de-DE" dirty="0"/>
              <a:t>Lehr mich, bitt ich jetzt, vor allem,</a:t>
            </a:r>
          </a:p>
          <a:p>
            <a:r>
              <a:rPr lang="de-DE" dirty="0"/>
              <a:t>Wenn mich Scherz und Jugend flieht,</a:t>
            </a:r>
          </a:p>
          <a:p>
            <a:r>
              <a:rPr lang="de-DE" dirty="0"/>
              <a:t>Meinem </a:t>
            </a:r>
            <a:r>
              <a:rPr lang="de-DE" dirty="0" err="1"/>
              <a:t>Damis</a:t>
            </a:r>
            <a:r>
              <a:rPr lang="de-DE" dirty="0"/>
              <a:t> zu gefallen,</a:t>
            </a:r>
          </a:p>
          <a:p>
            <a:r>
              <a:rPr lang="de-DE" dirty="0"/>
              <a:t>Der mein Herz stets nach sich zieht. </a:t>
            </a:r>
          </a:p>
          <a:p>
            <a:r>
              <a:rPr lang="de-DE" dirty="0"/>
              <a:t> </a:t>
            </a:r>
          </a:p>
          <a:p>
            <a:endParaRPr lang="de-DE" dirty="0"/>
          </a:p>
        </p:txBody>
      </p:sp>
    </p:spTree>
    <p:extLst>
      <p:ext uri="{BB962C8B-B14F-4D97-AF65-F5344CB8AC3E}">
        <p14:creationId xmlns:p14="http://schemas.microsoft.com/office/powerpoint/2010/main" val="2105679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819BCD92-A543-4269-92D9-2A3D1BAE4C73}"/>
              </a:ext>
            </a:extLst>
          </p:cNvPr>
          <p:cNvPicPr>
            <a:picLocks noGrp="1" noChangeAspect="1"/>
          </p:cNvPicPr>
          <p:nvPr>
            <p:ph idx="1"/>
          </p:nvPr>
        </p:nvPicPr>
        <p:blipFill>
          <a:blip r:embed="rId2"/>
          <a:stretch>
            <a:fillRect/>
          </a:stretch>
        </p:blipFill>
        <p:spPr>
          <a:xfrm>
            <a:off x="8528857" y="1114426"/>
            <a:ext cx="2739997" cy="4922837"/>
          </a:xfrm>
        </p:spPr>
      </p:pic>
      <p:sp>
        <p:nvSpPr>
          <p:cNvPr id="6" name="Rechteck 5">
            <a:extLst>
              <a:ext uri="{FF2B5EF4-FFF2-40B4-BE49-F238E27FC236}">
                <a16:creationId xmlns:a16="http://schemas.microsoft.com/office/drawing/2014/main" id="{0403831C-5DF7-4915-907F-A561FB9EA51A}"/>
              </a:ext>
            </a:extLst>
          </p:cNvPr>
          <p:cNvSpPr/>
          <p:nvPr/>
        </p:nvSpPr>
        <p:spPr>
          <a:xfrm>
            <a:off x="997743" y="794742"/>
            <a:ext cx="7296152" cy="6186309"/>
          </a:xfrm>
          <a:prstGeom prst="rect">
            <a:avLst/>
          </a:prstGeom>
        </p:spPr>
        <p:txBody>
          <a:bodyPr wrap="square">
            <a:spAutoFit/>
          </a:bodyPr>
          <a:lstStyle/>
          <a:p>
            <a:r>
              <a:rPr lang="de-DE" dirty="0">
                <a:solidFill>
                  <a:srgbClr val="FFC000"/>
                </a:solidFill>
              </a:rPr>
              <a:t>Aufmunterung zur Dichtkunst.</a:t>
            </a:r>
          </a:p>
          <a:p>
            <a:r>
              <a:rPr lang="de-DE" dirty="0"/>
              <a:t>An eine Freundin</a:t>
            </a:r>
          </a:p>
          <a:p>
            <a:endParaRPr lang="de-DE" dirty="0"/>
          </a:p>
          <a:p>
            <a:r>
              <a:rPr lang="de-DE" dirty="0">
                <a:solidFill>
                  <a:srgbClr val="FFC000"/>
                </a:solidFill>
              </a:rPr>
              <a:t>Wie? Freundin, fühlst Du nicht in Dir</a:t>
            </a:r>
          </a:p>
          <a:p>
            <a:r>
              <a:rPr lang="de-DE" dirty="0">
                <a:solidFill>
                  <a:srgbClr val="FFC000"/>
                </a:solidFill>
              </a:rPr>
              <a:t>Den edlen Trieb zur Dichtkunst siegen?</a:t>
            </a:r>
          </a:p>
          <a:p>
            <a:r>
              <a:rPr lang="de-DE" dirty="0">
                <a:solidFill>
                  <a:srgbClr val="FFC000"/>
                </a:solidFill>
              </a:rPr>
              <a:t>Sei kühn: sing oft und folge mir,</a:t>
            </a:r>
          </a:p>
          <a:p>
            <a:r>
              <a:rPr lang="de-DE" dirty="0">
                <a:solidFill>
                  <a:srgbClr val="FFC000"/>
                </a:solidFill>
              </a:rPr>
              <a:t>Dein Lied wird noch die Welt vergnügen.</a:t>
            </a:r>
          </a:p>
          <a:p>
            <a:r>
              <a:rPr lang="de-DE" dirty="0"/>
              <a:t>Sieh, mein Exempel kann Dich lehren,</a:t>
            </a:r>
          </a:p>
          <a:p>
            <a:r>
              <a:rPr lang="de-DE" dirty="0"/>
              <a:t>Dass Kenner unsern Fleiß verehren. </a:t>
            </a:r>
          </a:p>
          <a:p>
            <a:r>
              <a:rPr lang="de-DE" dirty="0"/>
              <a:t>Kein andres Beispiel ist so klein,</a:t>
            </a:r>
          </a:p>
          <a:p>
            <a:r>
              <a:rPr lang="de-DE" dirty="0"/>
              <a:t>Um überzeugender zu sein. </a:t>
            </a:r>
          </a:p>
          <a:p>
            <a:r>
              <a:rPr lang="de-DE" dirty="0"/>
              <a:t> </a:t>
            </a:r>
          </a:p>
          <a:p>
            <a:r>
              <a:rPr lang="de-DE" dirty="0"/>
              <a:t>Oh! lass‘ in Deiner Seele nicht</a:t>
            </a:r>
          </a:p>
          <a:p>
            <a:r>
              <a:rPr lang="de-DE" dirty="0"/>
              <a:t>Dies edle Feuer ganz ersticken.</a:t>
            </a:r>
          </a:p>
          <a:p>
            <a:r>
              <a:rPr lang="de-DE" dirty="0"/>
              <a:t>Die Triebe der Natur sind Pflicht,</a:t>
            </a:r>
          </a:p>
          <a:p>
            <a:r>
              <a:rPr lang="de-DE" dirty="0"/>
              <a:t>Und ihr zu folgen, ist Entzücken. </a:t>
            </a:r>
          </a:p>
          <a:p>
            <a:r>
              <a:rPr lang="de-DE" dirty="0"/>
              <a:t>Sie gab den Dichtern Mut zum Scherzen,</a:t>
            </a:r>
          </a:p>
          <a:p>
            <a:r>
              <a:rPr lang="de-DE" dirty="0"/>
              <a:t>Gefühl und Feuer in die Herzen,</a:t>
            </a:r>
          </a:p>
          <a:p>
            <a:r>
              <a:rPr lang="de-DE" dirty="0"/>
              <a:t>Und, Freundin, Dich beschenkte sie</a:t>
            </a:r>
          </a:p>
          <a:p>
            <a:r>
              <a:rPr lang="de-DE" dirty="0"/>
              <a:t>Mit Andacht, Witz und Poesie. </a:t>
            </a:r>
          </a:p>
          <a:p>
            <a:r>
              <a:rPr lang="de-DE" dirty="0"/>
              <a:t> </a:t>
            </a:r>
          </a:p>
          <a:p>
            <a:endParaRPr lang="de-DE" dirty="0"/>
          </a:p>
        </p:txBody>
      </p:sp>
    </p:spTree>
    <p:extLst>
      <p:ext uri="{BB962C8B-B14F-4D97-AF65-F5344CB8AC3E}">
        <p14:creationId xmlns:p14="http://schemas.microsoft.com/office/powerpoint/2010/main" val="833066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0403831C-5DF7-4915-907F-A561FB9EA51A}"/>
              </a:ext>
            </a:extLst>
          </p:cNvPr>
          <p:cNvSpPr/>
          <p:nvPr/>
        </p:nvSpPr>
        <p:spPr>
          <a:xfrm>
            <a:off x="997743" y="794742"/>
            <a:ext cx="7296152" cy="5078313"/>
          </a:xfrm>
          <a:prstGeom prst="rect">
            <a:avLst/>
          </a:prstGeom>
        </p:spPr>
        <p:txBody>
          <a:bodyPr wrap="square">
            <a:spAutoFit/>
          </a:bodyPr>
          <a:lstStyle/>
          <a:p>
            <a:r>
              <a:rPr lang="de-DE" dirty="0"/>
              <a:t>Besinge, wie der Vorsicht Hand</a:t>
            </a:r>
          </a:p>
          <a:p>
            <a:r>
              <a:rPr lang="de-DE" dirty="0"/>
              <a:t>Beseligende Wundertaten,</a:t>
            </a:r>
          </a:p>
          <a:p>
            <a:r>
              <a:rPr lang="de-DE" dirty="0"/>
              <a:t>Wie ihr des Schicksals </a:t>
            </a:r>
            <a:r>
              <a:rPr lang="de-DE" dirty="0" err="1"/>
              <a:t>künstlich’s</a:t>
            </a:r>
            <a:r>
              <a:rPr lang="de-DE" dirty="0"/>
              <a:t> Band</a:t>
            </a:r>
          </a:p>
          <a:p>
            <a:r>
              <a:rPr lang="de-DE" dirty="0"/>
              <a:t>und jedes Menschen Glück geraten,</a:t>
            </a:r>
          </a:p>
          <a:p>
            <a:r>
              <a:rPr lang="de-DE" dirty="0"/>
              <a:t>So, dass wir auch in Unglücksproben</a:t>
            </a:r>
          </a:p>
          <a:p>
            <a:r>
              <a:rPr lang="de-DE" dirty="0"/>
              <a:t>Noch ihre Güte müssen loben,</a:t>
            </a:r>
          </a:p>
          <a:p>
            <a:r>
              <a:rPr lang="de-DE" dirty="0"/>
              <a:t>Die, wenn uns gleich ein Übel drückt,</a:t>
            </a:r>
          </a:p>
          <a:p>
            <a:r>
              <a:rPr lang="de-DE" dirty="0"/>
              <a:t>Uns bald mit neuer Huld beglückt.</a:t>
            </a:r>
          </a:p>
          <a:p>
            <a:r>
              <a:rPr lang="de-DE" dirty="0"/>
              <a:t> </a:t>
            </a:r>
          </a:p>
          <a:p>
            <a:r>
              <a:rPr lang="de-DE" dirty="0">
                <a:solidFill>
                  <a:srgbClr val="FFC000"/>
                </a:solidFill>
              </a:rPr>
              <a:t>Ja sing – – Doch folg‘ erst meinem Rat:</a:t>
            </a:r>
          </a:p>
          <a:p>
            <a:r>
              <a:rPr lang="de-DE" dirty="0">
                <a:solidFill>
                  <a:srgbClr val="FFC000"/>
                </a:solidFill>
              </a:rPr>
              <a:t>Du findest immer Stoff zum Dichten.</a:t>
            </a:r>
          </a:p>
          <a:p>
            <a:r>
              <a:rPr lang="de-DE" dirty="0">
                <a:solidFill>
                  <a:srgbClr val="FFC000"/>
                </a:solidFill>
              </a:rPr>
              <a:t>Wer deinen Witz zur Dichtkunst hat,</a:t>
            </a:r>
          </a:p>
          <a:p>
            <a:r>
              <a:rPr lang="de-DE" dirty="0">
                <a:solidFill>
                  <a:srgbClr val="FFC000"/>
                </a:solidFill>
              </a:rPr>
              <a:t>Fragt nicht: Wie wird die Welt mich richten? </a:t>
            </a:r>
          </a:p>
          <a:p>
            <a:r>
              <a:rPr lang="de-DE" dirty="0">
                <a:solidFill>
                  <a:srgbClr val="FFC000"/>
                </a:solidFill>
              </a:rPr>
              <a:t>Wer will des Pöbels Schmähen scheuen?</a:t>
            </a:r>
          </a:p>
          <a:p>
            <a:r>
              <a:rPr lang="de-DE" dirty="0">
                <a:solidFill>
                  <a:srgbClr val="FFC000"/>
                </a:solidFill>
              </a:rPr>
              <a:t>Sing, Freundin, nie wird </a:t>
            </a:r>
            <a:r>
              <a:rPr lang="de-DE" dirty="0" err="1">
                <a:solidFill>
                  <a:srgbClr val="FFC000"/>
                </a:solidFill>
              </a:rPr>
              <a:t>Dich’s</a:t>
            </a:r>
            <a:r>
              <a:rPr lang="de-DE" dirty="0">
                <a:solidFill>
                  <a:srgbClr val="FFC000"/>
                </a:solidFill>
              </a:rPr>
              <a:t> gereuen: </a:t>
            </a:r>
          </a:p>
          <a:p>
            <a:r>
              <a:rPr lang="de-DE" dirty="0">
                <a:solidFill>
                  <a:srgbClr val="FFC000"/>
                </a:solidFill>
              </a:rPr>
              <a:t>Ein Kenner, dem dein Lied gefällt,</a:t>
            </a:r>
          </a:p>
          <a:p>
            <a:r>
              <a:rPr lang="de-DE" dirty="0">
                <a:solidFill>
                  <a:srgbClr val="FFC000"/>
                </a:solidFill>
              </a:rPr>
              <a:t>Ersetzt den Hohn der ganzen Welt.</a:t>
            </a:r>
          </a:p>
          <a:p>
            <a:endParaRPr lang="de-DE" dirty="0"/>
          </a:p>
        </p:txBody>
      </p:sp>
      <p:pic>
        <p:nvPicPr>
          <p:cNvPr id="7" name="Grafik 6">
            <a:extLst>
              <a:ext uri="{FF2B5EF4-FFF2-40B4-BE49-F238E27FC236}">
                <a16:creationId xmlns:a16="http://schemas.microsoft.com/office/drawing/2014/main" id="{ABDA5D33-90B5-4663-8A2F-B3DC2F9477BE}"/>
              </a:ext>
            </a:extLst>
          </p:cNvPr>
          <p:cNvPicPr>
            <a:picLocks noChangeAspect="1"/>
          </p:cNvPicPr>
          <p:nvPr/>
        </p:nvPicPr>
        <p:blipFill>
          <a:blip r:embed="rId2"/>
          <a:stretch>
            <a:fillRect/>
          </a:stretch>
        </p:blipFill>
        <p:spPr>
          <a:xfrm>
            <a:off x="5672138" y="1343237"/>
            <a:ext cx="5457826" cy="3641354"/>
          </a:xfrm>
          <a:prstGeom prst="rect">
            <a:avLst/>
          </a:prstGeom>
        </p:spPr>
      </p:pic>
    </p:spTree>
    <p:extLst>
      <p:ext uri="{BB962C8B-B14F-4D97-AF65-F5344CB8AC3E}">
        <p14:creationId xmlns:p14="http://schemas.microsoft.com/office/powerpoint/2010/main" val="311081512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B4028482-F53A-4442-AB14-9B7A43F44F96}"/>
    </a:ext>
  </a:extLst>
</a:theme>
</file>

<file path=docProps/app.xml><?xml version="1.0" encoding="utf-8"?>
<Properties xmlns="http://schemas.openxmlformats.org/officeDocument/2006/extended-properties" xmlns:vt="http://schemas.openxmlformats.org/officeDocument/2006/docPropsVTypes">
  <Template>Integral</Template>
  <TotalTime>0</TotalTime>
  <Words>3597</Words>
  <Application>Microsoft Office PowerPoint</Application>
  <PresentationFormat>Breitbild</PresentationFormat>
  <Paragraphs>236</Paragraphs>
  <Slides>27</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27</vt:i4>
      </vt:variant>
    </vt:vector>
  </HeadingPairs>
  <TitlesOfParts>
    <vt:vector size="33" baseType="lpstr">
      <vt:lpstr>Arial</vt:lpstr>
      <vt:lpstr>Tw Cen MT</vt:lpstr>
      <vt:lpstr>Tw Cen MT Condensed</vt:lpstr>
      <vt:lpstr>Wingdings</vt:lpstr>
      <vt:lpstr>Wingdings 3</vt:lpstr>
      <vt:lpstr>Integral</vt:lpstr>
      <vt:lpstr>Frauenzimmerwissenschaften oder: eine Kritik der männlichen Vernunft</vt:lpstr>
      <vt:lpstr>Lebensdaten</vt:lpstr>
      <vt:lpstr>Lebensdaten</vt:lpstr>
      <vt:lpstr>Lebensdaten</vt:lpstr>
      <vt:lpstr>Philosophie in Halle zwischen systematischem Rationalismus und praktischer Weltweisheit</vt:lpstr>
      <vt:lpstr>Philosophie in Halle zwischen systematischem Rationalismus und praktischer Weltweisheit</vt:lpstr>
      <vt:lpstr>Philosophie in Halle zwischen systematischem Rationalismus und praktischer Weltweisheit</vt:lpstr>
      <vt:lpstr>Philosophie in Halle zwischen systematischem Rationalismus und praktischer Weltweisheit</vt:lpstr>
      <vt:lpstr>Philosophie in Halle zwischen systematischem Rationalismus und praktischer Weltweisheit</vt:lpstr>
      <vt:lpstr>Grundriss einer Weltweisheit für das Frauenzimmer zur entstehung der schrift</vt:lpstr>
      <vt:lpstr>Grundriss einer Weltweisheit für das Frauenzimmer</vt:lpstr>
      <vt:lpstr>Gustav Roethe, Artikel über Johanne Unzer  in der Allgemeinen Deutschen Biographie</vt:lpstr>
      <vt:lpstr>Grundriss einer Weltweisheit für das Frauenzimmer</vt:lpstr>
      <vt:lpstr>Grundriss einer Weltweisheit für das Frauenzimmer</vt:lpstr>
      <vt:lpstr>Grundriss einer Weltweisheit für das Frauenzimmer</vt:lpstr>
      <vt:lpstr>Grundriss einer Weltweisheit für das Frauenzimmer</vt:lpstr>
      <vt:lpstr>Grundriss einer Weltweisheit für das Frauenzimmer</vt:lpstr>
      <vt:lpstr>Grundriss einer Weltweisheit für das Frauenzimmer</vt:lpstr>
      <vt:lpstr>Versuch in SCherzgedichten</vt:lpstr>
      <vt:lpstr>Versuch in SCherzgedichten</vt:lpstr>
      <vt:lpstr>PowerPoint-Präsentation</vt:lpstr>
      <vt:lpstr>PowerPoint-Präsentation</vt:lpstr>
      <vt:lpstr>Versuch in sittlichen und zärtlichen Gedichten </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Frauenzimmerwissenschaften</dc:title>
  <dc:creator>Gutachter</dc:creator>
  <cp:lastModifiedBy>Gutachter</cp:lastModifiedBy>
  <cp:revision>29</cp:revision>
  <dcterms:created xsi:type="dcterms:W3CDTF">2019-08-13T08:47:13Z</dcterms:created>
  <dcterms:modified xsi:type="dcterms:W3CDTF">2019-08-30T07:37:25Z</dcterms:modified>
</cp:coreProperties>
</file>