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12"/>
  </p:notesMasterIdLst>
  <p:sldIdLst>
    <p:sldId id="256" r:id="rId2"/>
    <p:sldId id="257" r:id="rId3"/>
    <p:sldId id="258" r:id="rId4"/>
    <p:sldId id="259" r:id="rId5"/>
    <p:sldId id="261" r:id="rId6"/>
    <p:sldId id="262" r:id="rId7"/>
    <p:sldId id="263" r:id="rId8"/>
    <p:sldId id="266" r:id="rId9"/>
    <p:sldId id="264" r:id="rId10"/>
    <p:sldId id="265" r:id="rId1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7" d="100"/>
          <a:sy n="117" d="100"/>
        </p:scale>
        <p:origin x="-1781"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74E1AC-18B4-4390-B850-E86AE168BB87}" type="datetimeFigureOut">
              <a:rPr lang="de-DE" smtClean="0"/>
              <a:t>17.06.2014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0189E0-D669-4815-93F7-96C7DD0EDAE3}" type="slidenum">
              <a:rPr lang="de-DE" smtClean="0"/>
              <a:t>‹Nr.›</a:t>
            </a:fld>
            <a:endParaRPr lang="de-DE"/>
          </a:p>
        </p:txBody>
      </p:sp>
    </p:spTree>
    <p:extLst>
      <p:ext uri="{BB962C8B-B14F-4D97-AF65-F5344CB8AC3E}">
        <p14:creationId xmlns:p14="http://schemas.microsoft.com/office/powerpoint/2010/main" val="148680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FB0189E0-D669-4815-93F7-96C7DD0EDAE3}" type="slidenum">
              <a:rPr lang="de-DE" smtClean="0"/>
              <a:t>1</a:t>
            </a:fld>
            <a:endParaRPr lang="de-DE"/>
          </a:p>
        </p:txBody>
      </p:sp>
    </p:spTree>
    <p:extLst>
      <p:ext uri="{BB962C8B-B14F-4D97-AF65-F5344CB8AC3E}">
        <p14:creationId xmlns:p14="http://schemas.microsoft.com/office/powerpoint/2010/main" val="1161694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AA1127D3-1392-4891-A5C2-1A4C57D61CA6}" type="datetime1">
              <a:rPr lang="de-DE" smtClean="0"/>
              <a:t>17.06.2014</a:t>
            </a:fld>
            <a:endParaRPr lang="de-DE"/>
          </a:p>
        </p:txBody>
      </p:sp>
      <p:sp>
        <p:nvSpPr>
          <p:cNvPr id="5" name="Footer Placeholder 4"/>
          <p:cNvSpPr>
            <a:spLocks noGrp="1"/>
          </p:cNvSpPr>
          <p:nvPr>
            <p:ph type="ftr" sz="quarter" idx="11"/>
          </p:nvPr>
        </p:nvSpPr>
        <p:spPr/>
        <p:txBody>
          <a:bodyPr/>
          <a:lstStyle/>
          <a:p>
            <a:r>
              <a:rPr lang="de-DE" smtClean="0"/>
              <a:t>Georg-Forster-Kolloquium "Literarische Weltreisen", Kassel 2014</a:t>
            </a:r>
            <a:endParaRPr lang="de-DE"/>
          </a:p>
        </p:txBody>
      </p:sp>
      <p:sp>
        <p:nvSpPr>
          <p:cNvPr id="6" name="Slide Number Placeholder 5"/>
          <p:cNvSpPr>
            <a:spLocks noGrp="1"/>
          </p:cNvSpPr>
          <p:nvPr>
            <p:ph type="sldNum" sz="quarter" idx="12"/>
          </p:nvPr>
        </p:nvSpPr>
        <p:spPr/>
        <p:txBody>
          <a:bodyPr/>
          <a:lstStyle/>
          <a:p>
            <a:fld id="{D00FD029-786E-4114-B54F-F0C00BC4E0E6}" type="slidenum">
              <a:rPr lang="de-DE" smtClean="0"/>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91E8EF24-A65B-43C3-808E-BF8EE72D0F0E}" type="datetime1">
              <a:rPr lang="de-DE" smtClean="0"/>
              <a:t>17.06.2014</a:t>
            </a:fld>
            <a:endParaRPr lang="de-DE"/>
          </a:p>
        </p:txBody>
      </p:sp>
      <p:sp>
        <p:nvSpPr>
          <p:cNvPr id="5" name="Footer Placeholder 4"/>
          <p:cNvSpPr>
            <a:spLocks noGrp="1"/>
          </p:cNvSpPr>
          <p:nvPr>
            <p:ph type="ftr" sz="quarter" idx="11"/>
          </p:nvPr>
        </p:nvSpPr>
        <p:spPr/>
        <p:txBody>
          <a:bodyPr/>
          <a:lstStyle/>
          <a:p>
            <a:r>
              <a:rPr lang="de-DE" smtClean="0"/>
              <a:t>Georg-Forster-Kolloquium "Literarische Weltreisen", Kassel 2014</a:t>
            </a:r>
            <a:endParaRPr lang="de-DE"/>
          </a:p>
        </p:txBody>
      </p:sp>
      <p:sp>
        <p:nvSpPr>
          <p:cNvPr id="6" name="Slide Number Placeholder 5"/>
          <p:cNvSpPr>
            <a:spLocks noGrp="1"/>
          </p:cNvSpPr>
          <p:nvPr>
            <p:ph type="sldNum" sz="quarter" idx="12"/>
          </p:nvPr>
        </p:nvSpPr>
        <p:spPr/>
        <p:txBody>
          <a:bodyPr/>
          <a:lstStyle/>
          <a:p>
            <a:fld id="{D00FD029-786E-4114-B54F-F0C00BC4E0E6}" type="slidenum">
              <a:rPr lang="de-DE" smtClean="0"/>
              <a:t>‹Nr.›</a:t>
            </a:fld>
            <a:endParaRPr lang="de-DE"/>
          </a:p>
        </p:txBody>
      </p:sp>
      <p:sp>
        <p:nvSpPr>
          <p:cNvPr id="7" name="Title 6"/>
          <p:cNvSpPr>
            <a:spLocks noGrp="1"/>
          </p:cNvSpPr>
          <p:nvPr>
            <p:ph type="title"/>
          </p:nvPr>
        </p:nvSpPr>
        <p:spPr/>
        <p:txBody>
          <a:bodyPr/>
          <a:lstStyle/>
          <a:p>
            <a:r>
              <a:rPr lang="de-DE" smtClean="0"/>
              <a:t>Titelmasterformat durch Klicken bearbeiten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FCA0BE59-BDE3-452D-B65C-AD89B6D20F08}" type="datetime1">
              <a:rPr lang="de-DE" smtClean="0"/>
              <a:t>17.06.2014</a:t>
            </a:fld>
            <a:endParaRPr lang="de-DE"/>
          </a:p>
        </p:txBody>
      </p:sp>
      <p:sp>
        <p:nvSpPr>
          <p:cNvPr id="5" name="Footer Placeholder 4"/>
          <p:cNvSpPr>
            <a:spLocks noGrp="1"/>
          </p:cNvSpPr>
          <p:nvPr>
            <p:ph type="ftr" sz="quarter" idx="11"/>
          </p:nvPr>
        </p:nvSpPr>
        <p:spPr/>
        <p:txBody>
          <a:bodyPr/>
          <a:lstStyle/>
          <a:p>
            <a:r>
              <a:rPr lang="de-DE" smtClean="0"/>
              <a:t>Georg-Forster-Kolloquium "Literarische Weltreisen", Kassel 2014</a:t>
            </a:r>
            <a:endParaRPr lang="de-DE"/>
          </a:p>
        </p:txBody>
      </p:sp>
      <p:sp>
        <p:nvSpPr>
          <p:cNvPr id="6" name="Slide Number Placeholder 5"/>
          <p:cNvSpPr>
            <a:spLocks noGrp="1"/>
          </p:cNvSpPr>
          <p:nvPr>
            <p:ph type="sldNum" sz="quarter" idx="12"/>
          </p:nvPr>
        </p:nvSpPr>
        <p:spPr/>
        <p:txBody>
          <a:bodyPr/>
          <a:lstStyle/>
          <a:p>
            <a:fld id="{D00FD029-786E-4114-B54F-F0C00BC4E0E6}"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5" name="Date Placeholder 4"/>
          <p:cNvSpPr>
            <a:spLocks noGrp="1"/>
          </p:cNvSpPr>
          <p:nvPr>
            <p:ph type="dt" sz="half" idx="10"/>
          </p:nvPr>
        </p:nvSpPr>
        <p:spPr/>
        <p:txBody>
          <a:bodyPr/>
          <a:lstStyle/>
          <a:p>
            <a:fld id="{AC2A255A-7E6A-4833-90A7-610490273022}" type="datetime1">
              <a:rPr lang="de-DE" smtClean="0"/>
              <a:t>17.06.2014</a:t>
            </a:fld>
            <a:endParaRPr lang="de-DE"/>
          </a:p>
        </p:txBody>
      </p:sp>
      <p:sp>
        <p:nvSpPr>
          <p:cNvPr id="6" name="Footer Placeholder 5"/>
          <p:cNvSpPr>
            <a:spLocks noGrp="1"/>
          </p:cNvSpPr>
          <p:nvPr>
            <p:ph type="ftr" sz="quarter" idx="11"/>
          </p:nvPr>
        </p:nvSpPr>
        <p:spPr/>
        <p:txBody>
          <a:bodyPr/>
          <a:lstStyle/>
          <a:p>
            <a:r>
              <a:rPr lang="de-DE" smtClean="0"/>
              <a:t>Georg-Forster-Kolloquium "Literarische Weltreisen", Kassel 2014</a:t>
            </a:r>
            <a:endParaRPr lang="de-DE"/>
          </a:p>
        </p:txBody>
      </p:sp>
      <p:sp>
        <p:nvSpPr>
          <p:cNvPr id="7" name="Slide Number Placeholder 6"/>
          <p:cNvSpPr>
            <a:spLocks noGrp="1"/>
          </p:cNvSpPr>
          <p:nvPr>
            <p:ph type="sldNum" sz="quarter" idx="12"/>
          </p:nvPr>
        </p:nvSpPr>
        <p:spPr/>
        <p:txBody>
          <a:bodyPr/>
          <a:lstStyle/>
          <a:p>
            <a:fld id="{D00FD029-786E-4114-B54F-F0C00BC4E0E6}" type="slidenum">
              <a:rPr lang="de-DE" smtClean="0"/>
              <a:t>‹Nr.›</a:t>
            </a:fld>
            <a:endParaRPr lang="de-DE"/>
          </a:p>
        </p:txBody>
      </p:sp>
      <p:sp>
        <p:nvSpPr>
          <p:cNvPr id="9" name="Content Placeholder 8"/>
          <p:cNvSpPr>
            <a:spLocks noGrp="1"/>
          </p:cNvSpPr>
          <p:nvPr>
            <p:ph sz="quarter" idx="13"/>
          </p:nvPr>
        </p:nvSpPr>
        <p:spPr>
          <a:xfrm>
            <a:off x="676655" y="2679192"/>
            <a:ext cx="3822192" cy="34472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11429114-AFE8-4BCC-BB21-5DDC4000F337}" type="datetime1">
              <a:rPr lang="de-DE" smtClean="0"/>
              <a:t>17.06.2014</a:t>
            </a:fld>
            <a:endParaRPr lang="de-DE"/>
          </a:p>
        </p:txBody>
      </p:sp>
      <p:sp>
        <p:nvSpPr>
          <p:cNvPr id="8" name="Footer Placeholder 7"/>
          <p:cNvSpPr>
            <a:spLocks noGrp="1"/>
          </p:cNvSpPr>
          <p:nvPr>
            <p:ph type="ftr" sz="quarter" idx="11"/>
          </p:nvPr>
        </p:nvSpPr>
        <p:spPr/>
        <p:txBody>
          <a:bodyPr/>
          <a:lstStyle/>
          <a:p>
            <a:r>
              <a:rPr lang="de-DE" smtClean="0"/>
              <a:t>Georg-Forster-Kolloquium "Literarische Weltreisen", Kassel 2014</a:t>
            </a:r>
            <a:endParaRPr lang="de-DE"/>
          </a:p>
        </p:txBody>
      </p:sp>
      <p:sp>
        <p:nvSpPr>
          <p:cNvPr id="9" name="Slide Number Placeholder 8"/>
          <p:cNvSpPr>
            <a:spLocks noGrp="1"/>
          </p:cNvSpPr>
          <p:nvPr>
            <p:ph type="sldNum" sz="quarter" idx="12"/>
          </p:nvPr>
        </p:nvSpPr>
        <p:spPr/>
        <p:txBody>
          <a:bodyPr/>
          <a:lstStyle/>
          <a:p>
            <a:fld id="{D00FD029-786E-4114-B54F-F0C00BC4E0E6}"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Date Placeholder 2"/>
          <p:cNvSpPr>
            <a:spLocks noGrp="1"/>
          </p:cNvSpPr>
          <p:nvPr>
            <p:ph type="dt" sz="half" idx="10"/>
          </p:nvPr>
        </p:nvSpPr>
        <p:spPr/>
        <p:txBody>
          <a:bodyPr/>
          <a:lstStyle/>
          <a:p>
            <a:fld id="{2583BBB6-D5A3-4E45-9504-0DFBD2A93397}" type="datetime1">
              <a:rPr lang="de-DE" smtClean="0"/>
              <a:t>17.06.2014</a:t>
            </a:fld>
            <a:endParaRPr lang="de-DE"/>
          </a:p>
        </p:txBody>
      </p:sp>
      <p:sp>
        <p:nvSpPr>
          <p:cNvPr id="4" name="Footer Placeholder 3"/>
          <p:cNvSpPr>
            <a:spLocks noGrp="1"/>
          </p:cNvSpPr>
          <p:nvPr>
            <p:ph type="ftr" sz="quarter" idx="11"/>
          </p:nvPr>
        </p:nvSpPr>
        <p:spPr/>
        <p:txBody>
          <a:bodyPr/>
          <a:lstStyle/>
          <a:p>
            <a:r>
              <a:rPr lang="de-DE" smtClean="0"/>
              <a:t>Georg-Forster-Kolloquium "Literarische Weltreisen", Kassel 2014</a:t>
            </a:r>
            <a:endParaRPr lang="de-DE"/>
          </a:p>
        </p:txBody>
      </p:sp>
      <p:sp>
        <p:nvSpPr>
          <p:cNvPr id="5" name="Slide Number Placeholder 4"/>
          <p:cNvSpPr>
            <a:spLocks noGrp="1"/>
          </p:cNvSpPr>
          <p:nvPr>
            <p:ph type="sldNum" sz="quarter" idx="12"/>
          </p:nvPr>
        </p:nvSpPr>
        <p:spPr/>
        <p:txBody>
          <a:bodyPr/>
          <a:lstStyle/>
          <a:p>
            <a:fld id="{D00FD029-786E-4114-B54F-F0C00BC4E0E6}"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CC05265-3809-40F8-BA6F-B145BC044451}" type="datetime1">
              <a:rPr lang="de-DE" smtClean="0"/>
              <a:t>17.06.2014</a:t>
            </a:fld>
            <a:endParaRPr lang="de-DE"/>
          </a:p>
        </p:txBody>
      </p:sp>
      <p:sp>
        <p:nvSpPr>
          <p:cNvPr id="3" name="Footer Placeholder 2"/>
          <p:cNvSpPr>
            <a:spLocks noGrp="1"/>
          </p:cNvSpPr>
          <p:nvPr>
            <p:ph type="ftr" sz="quarter" idx="11"/>
          </p:nvPr>
        </p:nvSpPr>
        <p:spPr/>
        <p:txBody>
          <a:bodyPr/>
          <a:lstStyle/>
          <a:p>
            <a:r>
              <a:rPr lang="de-DE" smtClean="0"/>
              <a:t>Georg-Forster-Kolloquium "Literarische Weltreisen", Kassel 2014</a:t>
            </a:r>
            <a:endParaRPr lang="de-DE"/>
          </a:p>
        </p:txBody>
      </p:sp>
      <p:sp>
        <p:nvSpPr>
          <p:cNvPr id="4" name="Slide Number Placeholder 3"/>
          <p:cNvSpPr>
            <a:spLocks noGrp="1"/>
          </p:cNvSpPr>
          <p:nvPr>
            <p:ph type="sldNum" sz="quarter" idx="12"/>
          </p:nvPr>
        </p:nvSpPr>
        <p:spPr/>
        <p:txBody>
          <a:bodyPr/>
          <a:lstStyle/>
          <a:p>
            <a:fld id="{D00FD029-786E-4114-B54F-F0C00BC4E0E6}"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FA14C1C-9ABD-48E9-AD5E-2FF06DFD7121}" type="datetime1">
              <a:rPr lang="de-DE" smtClean="0"/>
              <a:t>17.06.2014</a:t>
            </a:fld>
            <a:endParaRPr lang="de-DE"/>
          </a:p>
        </p:txBody>
      </p:sp>
      <p:sp>
        <p:nvSpPr>
          <p:cNvPr id="6" name="Footer Placeholder 5"/>
          <p:cNvSpPr>
            <a:spLocks noGrp="1"/>
          </p:cNvSpPr>
          <p:nvPr>
            <p:ph type="ftr" sz="quarter" idx="11"/>
          </p:nvPr>
        </p:nvSpPr>
        <p:spPr/>
        <p:txBody>
          <a:bodyPr/>
          <a:lstStyle/>
          <a:p>
            <a:r>
              <a:rPr lang="de-DE" smtClean="0"/>
              <a:t>Georg-Forster-Kolloquium "Literarische Weltreisen", Kassel 2014</a:t>
            </a:r>
            <a:endParaRPr lang="de-DE"/>
          </a:p>
        </p:txBody>
      </p:sp>
      <p:sp>
        <p:nvSpPr>
          <p:cNvPr id="7" name="Slide Number Placeholder 6"/>
          <p:cNvSpPr>
            <a:spLocks noGrp="1"/>
          </p:cNvSpPr>
          <p:nvPr>
            <p:ph type="sldNum" sz="quarter" idx="12"/>
          </p:nvPr>
        </p:nvSpPr>
        <p:spPr/>
        <p:txBody>
          <a:bodyPr/>
          <a:lstStyle/>
          <a:p>
            <a:fld id="{D00FD029-786E-4114-B54F-F0C00BC4E0E6}" type="slidenum">
              <a:rPr lang="de-DE" smtClean="0"/>
              <a:t>‹Nr.›</a:t>
            </a:fld>
            <a:endParaRPr lang="de-DE"/>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de-DE" smtClean="0"/>
              <a:t>Titelmasterformat durch Klicken bearbeiten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768FD711-AFE9-4AEE-91DF-3C7A9053B5D2}" type="datetime1">
              <a:rPr lang="de-DE" smtClean="0"/>
              <a:t>17.06.2014</a:t>
            </a:fld>
            <a:endParaRPr lang="de-DE"/>
          </a:p>
        </p:txBody>
      </p:sp>
      <p:sp>
        <p:nvSpPr>
          <p:cNvPr id="6" name="Footer Placeholder 5"/>
          <p:cNvSpPr>
            <a:spLocks noGrp="1"/>
          </p:cNvSpPr>
          <p:nvPr>
            <p:ph type="ftr" sz="quarter" idx="11"/>
          </p:nvPr>
        </p:nvSpPr>
        <p:spPr/>
        <p:txBody>
          <a:bodyPr/>
          <a:lstStyle/>
          <a:p>
            <a:r>
              <a:rPr lang="de-DE" smtClean="0"/>
              <a:t>Georg-Forster-Kolloquium "Literarische Weltreisen", Kassel 2014</a:t>
            </a:r>
            <a:endParaRPr lang="de-DE"/>
          </a:p>
        </p:txBody>
      </p:sp>
      <p:sp>
        <p:nvSpPr>
          <p:cNvPr id="7" name="Slide Number Placeholder 6"/>
          <p:cNvSpPr>
            <a:spLocks noGrp="1"/>
          </p:cNvSpPr>
          <p:nvPr>
            <p:ph type="sldNum" sz="quarter" idx="12"/>
          </p:nvPr>
        </p:nvSpPr>
        <p:spPr/>
        <p:txBody>
          <a:bodyPr/>
          <a:lstStyle/>
          <a:p>
            <a:fld id="{D00FD029-786E-4114-B54F-F0C00BC4E0E6}" type="slidenum">
              <a:rPr lang="de-DE" smtClean="0"/>
              <a:t>‹Nr.›</a:t>
            </a:fld>
            <a:endParaRPr lang="de-DE"/>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C98D3F8-8EFC-4349-86A8-0AA6B5AABA44}" type="datetime1">
              <a:rPr lang="de-DE" smtClean="0"/>
              <a:t>17.06.2014</a:t>
            </a:fld>
            <a:endParaRPr lang="de-DE"/>
          </a:p>
        </p:txBody>
      </p:sp>
      <p:sp>
        <p:nvSpPr>
          <p:cNvPr id="5" name="Footer Placeholder 4"/>
          <p:cNvSpPr>
            <a:spLocks noGrp="1"/>
          </p:cNvSpPr>
          <p:nvPr>
            <p:ph type="ftr" sz="quarter" idx="11"/>
          </p:nvPr>
        </p:nvSpPr>
        <p:spPr/>
        <p:txBody>
          <a:bodyPr/>
          <a:lstStyle/>
          <a:p>
            <a:r>
              <a:rPr lang="de-DE" smtClean="0"/>
              <a:t>Georg-Forster-Kolloquium "Literarische Weltreisen", Kassel 2014</a:t>
            </a:r>
            <a:endParaRPr lang="de-DE"/>
          </a:p>
        </p:txBody>
      </p:sp>
      <p:sp>
        <p:nvSpPr>
          <p:cNvPr id="6" name="Slide Number Placeholder 5"/>
          <p:cNvSpPr>
            <a:spLocks noGrp="1"/>
          </p:cNvSpPr>
          <p:nvPr>
            <p:ph type="sldNum" sz="quarter" idx="12"/>
          </p:nvPr>
        </p:nvSpPr>
        <p:spPr/>
        <p:txBody>
          <a:bodyPr/>
          <a:lstStyle/>
          <a:p>
            <a:fld id="{D00FD029-786E-4114-B54F-F0C00BC4E0E6}"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93810AF-E18C-42F1-AFF3-F50780B6CBFE}" type="datetime1">
              <a:rPr lang="de-DE" smtClean="0"/>
              <a:t>17.06.2014</a:t>
            </a:fld>
            <a:endParaRPr lang="de-DE"/>
          </a:p>
        </p:txBody>
      </p:sp>
      <p:sp>
        <p:nvSpPr>
          <p:cNvPr id="5" name="Footer Placeholder 4"/>
          <p:cNvSpPr>
            <a:spLocks noGrp="1"/>
          </p:cNvSpPr>
          <p:nvPr>
            <p:ph type="ftr" sz="quarter" idx="11"/>
          </p:nvPr>
        </p:nvSpPr>
        <p:spPr/>
        <p:txBody>
          <a:bodyPr/>
          <a:lstStyle/>
          <a:p>
            <a:r>
              <a:rPr lang="de-DE" smtClean="0"/>
              <a:t>Georg-Forster-Kolloquium "Literarische Weltreisen", Kassel 2014</a:t>
            </a:r>
            <a:endParaRPr lang="de-DE"/>
          </a:p>
        </p:txBody>
      </p:sp>
      <p:sp>
        <p:nvSpPr>
          <p:cNvPr id="6" name="Slide Number Placeholder 5"/>
          <p:cNvSpPr>
            <a:spLocks noGrp="1"/>
          </p:cNvSpPr>
          <p:nvPr>
            <p:ph type="sldNum" sz="quarter" idx="12"/>
          </p:nvPr>
        </p:nvSpPr>
        <p:spPr/>
        <p:txBody>
          <a:bodyPr/>
          <a:lstStyle/>
          <a:p>
            <a:fld id="{D00FD029-786E-4114-B54F-F0C00BC4E0E6}" type="slidenum">
              <a:rPr lang="de-DE" smtClean="0"/>
              <a:t>‹Nr.›</a:t>
            </a:fld>
            <a:endParaRPr lang="de-DE"/>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6AA75B7-B283-40CC-A94F-9EEE02B87C13}" type="datetime1">
              <a:rPr lang="de-DE" smtClean="0"/>
              <a:t>17.06.2014</a:t>
            </a:fld>
            <a:endParaRPr lang="de-DE"/>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de-DE" smtClean="0"/>
              <a:t>Georg-Forster-Kolloquium "Literarische Weltreisen", Kassel 2014</a:t>
            </a:r>
            <a:endParaRPr lang="de-DE"/>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00FD029-786E-4114-B54F-F0C00BC4E0E6}" type="slidenum">
              <a:rPr lang="de-DE" smtClean="0"/>
              <a:t>‹Nr.›</a:t>
            </a:fld>
            <a:endParaRPr lang="de-DE"/>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23729" y="2276872"/>
            <a:ext cx="4884064" cy="3460066"/>
          </a:xfrm>
          <a:ln>
            <a:noFill/>
          </a:ln>
          <a:effectLst>
            <a:outerShdw blurRad="50800" dist="38100" dir="2700000" sx="104000" sy="104000" algn="tl" rotWithShape="0">
              <a:prstClr val="black">
                <a:alpha val="40000"/>
              </a:prstClr>
            </a:outerShdw>
          </a:effectLst>
        </p:spPr>
      </p:pic>
      <p:sp>
        <p:nvSpPr>
          <p:cNvPr id="7" name="Fußzeilenplatzhalter 6"/>
          <p:cNvSpPr>
            <a:spLocks noGrp="1"/>
          </p:cNvSpPr>
          <p:nvPr>
            <p:ph type="ftr" sz="quarter" idx="11"/>
          </p:nvPr>
        </p:nvSpPr>
        <p:spPr/>
        <p:txBody>
          <a:bodyPr/>
          <a:lstStyle/>
          <a:p>
            <a:r>
              <a:rPr lang="de-DE" smtClean="0"/>
              <a:t>Georg-Forster-Kolloquium "Literarische Weltreisen", Kassel 2014</a:t>
            </a:r>
            <a:endParaRPr lang="de-DE"/>
          </a:p>
        </p:txBody>
      </p:sp>
      <p:sp>
        <p:nvSpPr>
          <p:cNvPr id="8" name="Foliennummernplatzhalter 7"/>
          <p:cNvSpPr>
            <a:spLocks noGrp="1"/>
          </p:cNvSpPr>
          <p:nvPr>
            <p:ph type="sldNum" sz="quarter" idx="12"/>
          </p:nvPr>
        </p:nvSpPr>
        <p:spPr/>
        <p:txBody>
          <a:bodyPr/>
          <a:lstStyle/>
          <a:p>
            <a:fld id="{D00FD029-786E-4114-B54F-F0C00BC4E0E6}" type="slidenum">
              <a:rPr lang="de-DE" smtClean="0"/>
              <a:t>1</a:t>
            </a:fld>
            <a:endParaRPr lang="de-DE"/>
          </a:p>
        </p:txBody>
      </p:sp>
      <p:sp>
        <p:nvSpPr>
          <p:cNvPr id="4" name="Titel 3"/>
          <p:cNvSpPr>
            <a:spLocks noGrp="1"/>
          </p:cNvSpPr>
          <p:nvPr>
            <p:ph type="title"/>
          </p:nvPr>
        </p:nvSpPr>
        <p:spPr/>
        <p:txBody>
          <a:bodyPr>
            <a:noAutofit/>
          </a:bodyPr>
          <a:lstStyle/>
          <a:p>
            <a:r>
              <a:rPr lang="de-DE" sz="2800" dirty="0" smtClean="0"/>
              <a:t>Der Weltreisende als Heros der praktischen Urteilskraft – Georg Forsters </a:t>
            </a:r>
            <a:br>
              <a:rPr lang="de-DE" sz="2800" dirty="0" smtClean="0"/>
            </a:br>
            <a:r>
              <a:rPr lang="de-DE" sz="2800" i="1" dirty="0" smtClean="0"/>
              <a:t>Cook der Entdecker</a:t>
            </a:r>
            <a:endParaRPr lang="de-DE" sz="2800" dirty="0"/>
          </a:p>
        </p:txBody>
      </p:sp>
    </p:spTree>
    <p:extLst>
      <p:ext uri="{BB962C8B-B14F-4D97-AF65-F5344CB8AC3E}">
        <p14:creationId xmlns:p14="http://schemas.microsoft.com/office/powerpoint/2010/main" val="1927362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38328"/>
            <a:ext cx="8229600" cy="1002440"/>
          </a:xfrm>
        </p:spPr>
        <p:txBody>
          <a:bodyPr>
            <a:normAutofit/>
          </a:bodyPr>
          <a:lstStyle/>
          <a:p>
            <a:r>
              <a:rPr lang="de-DE" sz="2800" dirty="0" smtClean="0"/>
              <a:t>Immanuel Kant: Das „Land des reinen Verstandes“</a:t>
            </a:r>
            <a:endParaRPr lang="de-DE" sz="2800"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a:p>
        </p:txBody>
      </p:sp>
      <p:sp>
        <p:nvSpPr>
          <p:cNvPr id="4" name="Foliennummernplatzhalter 3"/>
          <p:cNvSpPr>
            <a:spLocks noGrp="1"/>
          </p:cNvSpPr>
          <p:nvPr>
            <p:ph type="sldNum" sz="quarter" idx="12"/>
          </p:nvPr>
        </p:nvSpPr>
        <p:spPr/>
        <p:txBody>
          <a:bodyPr/>
          <a:lstStyle/>
          <a:p>
            <a:fld id="{D00FD029-786E-4114-B54F-F0C00BC4E0E6}" type="slidenum">
              <a:rPr lang="de-DE" smtClean="0"/>
              <a:t>2</a:t>
            </a:fld>
            <a:endParaRPr lang="de-DE"/>
          </a:p>
        </p:txBody>
      </p:sp>
      <p:pic>
        <p:nvPicPr>
          <p:cNvPr id="8" name="Inhaltsplatzhalter 7"/>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41676" y="4149080"/>
            <a:ext cx="1360306" cy="1242019"/>
          </a:xfrm>
          <a:effectLst>
            <a:outerShdw blurRad="50800" dist="50800" dir="5400000" algn="ctr" rotWithShape="0">
              <a:schemeClr val="tx1">
                <a:lumMod val="50000"/>
                <a:lumOff val="50000"/>
              </a:schemeClr>
            </a:outerShdw>
          </a:effectLst>
        </p:spPr>
      </p:pic>
      <p:sp>
        <p:nvSpPr>
          <p:cNvPr id="6" name="Inhaltsplatzhalter 5"/>
          <p:cNvSpPr>
            <a:spLocks noGrp="1"/>
          </p:cNvSpPr>
          <p:nvPr>
            <p:ph sz="quarter" idx="14"/>
          </p:nvPr>
        </p:nvSpPr>
        <p:spPr>
          <a:xfrm>
            <a:off x="1979712" y="1484784"/>
            <a:ext cx="6912768" cy="5040560"/>
          </a:xfrm>
        </p:spPr>
        <p:txBody>
          <a:bodyPr>
            <a:noAutofit/>
          </a:bodyPr>
          <a:lstStyle/>
          <a:p>
            <a:pPr marL="0" indent="0">
              <a:buNone/>
            </a:pPr>
            <a:r>
              <a:rPr lang="de-DE" sz="1600" dirty="0"/>
              <a:t>Wir haben jetzt das Land des reinen Verstandes nicht allein durchreiset, und jeden Teil davon sorgfältig in Augenschein genommen, sondern es auch durchmessen, und jedem Dinge auf demselben seine Stelle bestimmt. Dieses Land aber ist eine Insel, und durch die Natur selbst in unveränderliche Grenzen eingeschlossen. Es ist das Land der Wahrheit (ein reizender Name), umgeben von einem weiten und stürmischen Ozeane, dem eigentlichen Sitze des Scheins, wo manche Nebelbank, und manches bald wegschmelzende Eis neue Länder lügt, und indem es den auf Entdeckungen herumschwärmenden Seefahrer unaufhörlich mit leeren Hoffnungen täuscht, ihn in Abenteuer verflechtet, von denen er niemals ablassen, und sie doch auch niemals zu Ende bringen kann. Ehe wir uns aber auf dieses Meer wagen, um es nach allen Breiten zu durchsuchen, und </a:t>
            </a:r>
            <a:r>
              <a:rPr lang="de-DE" sz="1600" dirty="0" err="1"/>
              <a:t>gewiß</a:t>
            </a:r>
            <a:r>
              <a:rPr lang="de-DE" sz="1600" dirty="0"/>
              <a:t> zu werden, ob etwas in ihnen zu hoffen sei, so wird es nützlich sein, zuvor noch einen Blick auf die Karte des Landes zu werfen, das wir eben verlassen wollen, und </a:t>
            </a:r>
            <a:r>
              <a:rPr lang="de-DE" sz="1600" dirty="0" err="1"/>
              <a:t>erstlich</a:t>
            </a:r>
            <a:r>
              <a:rPr lang="de-DE" sz="1600" dirty="0"/>
              <a:t> zu fragen, ob wir mit dem, was es in sich enthält, nicht allenfalls zufrieden sein könnten, oder auch aus Not zufrieden sein müssen, wenn es sonst überall keinen Boden gibt, auf dem wir uns anbauen könnten; zweitens, unter welchem Titel wir denn selbst dieses Land besitzen, und uns wider alle feindselige Ansprüche gesichert halten können</a:t>
            </a:r>
            <a:r>
              <a:rPr lang="de-DE" sz="1600" dirty="0" smtClean="0"/>
              <a:t>.</a:t>
            </a:r>
          </a:p>
          <a:p>
            <a:pPr marL="0" indent="0" algn="r">
              <a:buNone/>
            </a:pPr>
            <a:r>
              <a:rPr lang="de-DE" sz="1400" dirty="0" smtClean="0"/>
              <a:t>(</a:t>
            </a:r>
            <a:r>
              <a:rPr lang="de-DE" sz="1400" i="1" dirty="0" smtClean="0"/>
              <a:t>Kritik der reinen Vernunft, </a:t>
            </a:r>
            <a:r>
              <a:rPr lang="de-DE" sz="1400" dirty="0" smtClean="0"/>
              <a:t>3. Hauptstück)</a:t>
            </a:r>
            <a:endParaRPr lang="de-DE" sz="14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371661"/>
            <a:ext cx="1350461" cy="159312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85830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Georg Forster: „</a:t>
            </a:r>
            <a:r>
              <a:rPr lang="de-DE" sz="2800" dirty="0" err="1" smtClean="0"/>
              <a:t>Nullius</a:t>
            </a:r>
            <a:r>
              <a:rPr lang="de-DE" sz="2800" dirty="0" smtClean="0"/>
              <a:t> in </a:t>
            </a:r>
            <a:r>
              <a:rPr lang="de-DE" sz="2800" dirty="0" err="1" smtClean="0"/>
              <a:t>verba</a:t>
            </a:r>
            <a:r>
              <a:rPr lang="de-DE" sz="2800" dirty="0" smtClean="0"/>
              <a:t>!“</a:t>
            </a:r>
            <a:endParaRPr lang="de-DE" sz="2800"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a:p>
        </p:txBody>
      </p:sp>
      <p:sp>
        <p:nvSpPr>
          <p:cNvPr id="4" name="Foliennummernplatzhalter 3"/>
          <p:cNvSpPr>
            <a:spLocks noGrp="1"/>
          </p:cNvSpPr>
          <p:nvPr>
            <p:ph type="sldNum" sz="quarter" idx="12"/>
          </p:nvPr>
        </p:nvSpPr>
        <p:spPr/>
        <p:txBody>
          <a:bodyPr/>
          <a:lstStyle/>
          <a:p>
            <a:fld id="{D00FD029-786E-4114-B54F-F0C00BC4E0E6}" type="slidenum">
              <a:rPr lang="de-DE" smtClean="0"/>
              <a:t>3</a:t>
            </a:fld>
            <a:endParaRPr lang="de-DE"/>
          </a:p>
        </p:txBody>
      </p:sp>
      <p:pic>
        <p:nvPicPr>
          <p:cNvPr id="7" name="Inhaltsplatzhalter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835696" y="1700808"/>
            <a:ext cx="1998494" cy="2491456"/>
          </a:xfrm>
          <a:effectLst>
            <a:outerShdw blurRad="50800" dist="38100" dir="8100000" sx="104000" sy="104000" algn="tr" rotWithShape="0">
              <a:prstClr val="black">
                <a:alpha val="40000"/>
              </a:prstClr>
            </a:outerShdw>
          </a:effectLst>
        </p:spPr>
      </p:pic>
      <p:pic>
        <p:nvPicPr>
          <p:cNvPr id="8" name="Inhaltsplatzhalter 7"/>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5292080" y="1700808"/>
            <a:ext cx="1987576" cy="2482528"/>
          </a:xfrm>
          <a:effectLst>
            <a:outerShdw blurRad="50800" dist="38100" dir="2700000" sx="104000" sy="104000" algn="tl" rotWithShape="0">
              <a:prstClr val="black">
                <a:alpha val="40000"/>
              </a:prstClr>
            </a:outerShdw>
          </a:effectLst>
        </p:spPr>
      </p:pic>
      <p:sp>
        <p:nvSpPr>
          <p:cNvPr id="9" name="Textfeld 8"/>
          <p:cNvSpPr txBox="1"/>
          <p:nvPr/>
        </p:nvSpPr>
        <p:spPr>
          <a:xfrm>
            <a:off x="948259" y="4365104"/>
            <a:ext cx="7416824" cy="1754326"/>
          </a:xfrm>
          <a:prstGeom prst="rect">
            <a:avLst/>
          </a:prstGeom>
          <a:noFill/>
        </p:spPr>
        <p:txBody>
          <a:bodyPr wrap="square" rtlCol="0">
            <a:spAutoFit/>
          </a:bodyPr>
          <a:lstStyle/>
          <a:p>
            <a:r>
              <a:rPr lang="de-DE" dirty="0" smtClean="0"/>
              <a:t>Gliederung: </a:t>
            </a:r>
          </a:p>
          <a:p>
            <a:endParaRPr lang="de-DE" dirty="0" smtClean="0"/>
          </a:p>
          <a:p>
            <a:pPr marL="400050" indent="-400050">
              <a:buAutoNum type="romanUcPeriod"/>
            </a:pPr>
            <a:r>
              <a:rPr lang="de-DE" dirty="0" smtClean="0"/>
              <a:t>„Die Gelegenheit, meine Philosophie auszukramen“ – zur Entstehung</a:t>
            </a:r>
          </a:p>
          <a:p>
            <a:pPr marL="400050" indent="-400050">
              <a:buAutoNum type="romanUcPeriod"/>
            </a:pPr>
            <a:r>
              <a:rPr lang="de-DE" dirty="0" smtClean="0"/>
              <a:t>Am „kritischen Abgrund“: Aspekte der Kant-Kritik in Forsters Essays</a:t>
            </a:r>
          </a:p>
          <a:p>
            <a:pPr marL="400050" indent="-400050">
              <a:buAutoNum type="romanUcPeriod"/>
            </a:pPr>
            <a:r>
              <a:rPr lang="de-DE" dirty="0" smtClean="0"/>
              <a:t>„</a:t>
            </a:r>
            <a:r>
              <a:rPr lang="de-DE" dirty="0" err="1" smtClean="0"/>
              <a:t>Wohlthätige</a:t>
            </a:r>
            <a:r>
              <a:rPr lang="de-DE" dirty="0" smtClean="0"/>
              <a:t> Genien oder Halbgötter“: </a:t>
            </a:r>
            <a:r>
              <a:rPr lang="de-DE" i="1" dirty="0" smtClean="0"/>
              <a:t>Cook der Entdecker</a:t>
            </a:r>
            <a:endParaRPr lang="de-DE" dirty="0" smtClean="0"/>
          </a:p>
          <a:p>
            <a:pPr marL="400050" indent="-400050">
              <a:buAutoNum type="romanUcPeriod"/>
            </a:pPr>
            <a:r>
              <a:rPr lang="de-DE" dirty="0" smtClean="0"/>
              <a:t>Der „Geist der Entdeckung“ – zur Zusammenfassung</a:t>
            </a:r>
            <a:endParaRPr lang="de-DE" dirty="0"/>
          </a:p>
        </p:txBody>
      </p:sp>
    </p:spTree>
    <p:extLst>
      <p:ext uri="{BB962C8B-B14F-4D97-AF65-F5344CB8AC3E}">
        <p14:creationId xmlns:p14="http://schemas.microsoft.com/office/powerpoint/2010/main" val="205189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I. „Die Gelegenheit, meine Philosophie auszukramen“</a:t>
            </a:r>
            <a:br>
              <a:rPr lang="de-DE" sz="2800" dirty="0" smtClean="0"/>
            </a:br>
            <a:r>
              <a:rPr lang="de-DE" sz="2800" dirty="0" smtClean="0"/>
              <a:t>Zur Entstehung von </a:t>
            </a:r>
            <a:r>
              <a:rPr lang="de-DE" sz="2800" i="1" dirty="0" smtClean="0"/>
              <a:t>Cook der Entdecker</a:t>
            </a:r>
            <a:endParaRPr lang="de-DE" sz="2800"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a:p>
        </p:txBody>
      </p:sp>
      <p:sp>
        <p:nvSpPr>
          <p:cNvPr id="4" name="Foliennummernplatzhalter 3"/>
          <p:cNvSpPr>
            <a:spLocks noGrp="1"/>
          </p:cNvSpPr>
          <p:nvPr>
            <p:ph type="sldNum" sz="quarter" idx="12"/>
          </p:nvPr>
        </p:nvSpPr>
        <p:spPr/>
        <p:txBody>
          <a:bodyPr/>
          <a:lstStyle/>
          <a:p>
            <a:fld id="{D00FD029-786E-4114-B54F-F0C00BC4E0E6}" type="slidenum">
              <a:rPr lang="de-DE" smtClean="0"/>
              <a:t>4</a:t>
            </a:fld>
            <a:endParaRPr lang="de-DE"/>
          </a:p>
        </p:txBody>
      </p:sp>
      <p:sp>
        <p:nvSpPr>
          <p:cNvPr id="5" name="Inhaltsplatzhalter 4"/>
          <p:cNvSpPr>
            <a:spLocks noGrp="1"/>
          </p:cNvSpPr>
          <p:nvPr>
            <p:ph sz="quarter" idx="13"/>
          </p:nvPr>
        </p:nvSpPr>
        <p:spPr>
          <a:xfrm>
            <a:off x="683568" y="1988840"/>
            <a:ext cx="3822192" cy="4353664"/>
          </a:xfrm>
        </p:spPr>
        <p:txBody>
          <a:bodyPr>
            <a:normAutofit/>
          </a:bodyPr>
          <a:lstStyle/>
          <a:p>
            <a:r>
              <a:rPr lang="de-DE" sz="1600" dirty="0"/>
              <a:t>Ich werde mich daran machen </a:t>
            </a:r>
            <a:r>
              <a:rPr lang="de-DE" sz="1600" i="1" dirty="0"/>
              <a:t>Cooks </a:t>
            </a:r>
            <a:r>
              <a:rPr lang="de-DE" sz="1600" dirty="0"/>
              <a:t>Eloge zu schreiben, so gut ich kann, denn </a:t>
            </a:r>
            <a:r>
              <a:rPr lang="de-DE" sz="1600" dirty="0" err="1"/>
              <a:t>ultra</a:t>
            </a:r>
            <a:r>
              <a:rPr lang="de-DE" sz="1600" dirty="0"/>
              <a:t> </a:t>
            </a:r>
            <a:r>
              <a:rPr lang="de-DE" sz="1600" dirty="0" err="1"/>
              <a:t>posse</a:t>
            </a:r>
            <a:r>
              <a:rPr lang="de-DE" sz="1600" dirty="0"/>
              <a:t> </a:t>
            </a:r>
            <a:r>
              <a:rPr lang="de-DE" sz="1600" dirty="0" err="1"/>
              <a:t>nemo</a:t>
            </a:r>
            <a:r>
              <a:rPr lang="de-DE" sz="1600" dirty="0"/>
              <a:t> </a:t>
            </a:r>
            <a:r>
              <a:rPr lang="de-DE" sz="1600" dirty="0" err="1"/>
              <a:t>obligatur</a:t>
            </a:r>
            <a:r>
              <a:rPr lang="de-DE" sz="1600" dirty="0"/>
              <a:t>, und wenn ich nicht ganz von Gott verlassen bin …., so müßte doch das Ding mit dem </a:t>
            </a:r>
            <a:r>
              <a:rPr lang="de-DE" sz="1600" dirty="0" smtClean="0"/>
              <a:t>T[</a:t>
            </a:r>
            <a:r>
              <a:rPr lang="de-DE" sz="1600" dirty="0" err="1" smtClean="0"/>
              <a:t>eufel</a:t>
            </a:r>
            <a:r>
              <a:rPr lang="de-DE" sz="1600" dirty="0" smtClean="0"/>
              <a:t>] </a:t>
            </a:r>
            <a:r>
              <a:rPr lang="de-DE" sz="1600" dirty="0"/>
              <a:t>zugehen, wenn ich den Preis nicht bekäme </a:t>
            </a:r>
            <a:r>
              <a:rPr lang="de-DE" sz="1600" dirty="0" smtClean="0"/>
              <a:t>(16</a:t>
            </a:r>
            <a:r>
              <a:rPr lang="de-DE" sz="1600" dirty="0"/>
              <a:t>. Januar </a:t>
            </a:r>
            <a:r>
              <a:rPr lang="de-DE" sz="1600" dirty="0" smtClean="0"/>
              <a:t>1786, </a:t>
            </a:r>
            <a:r>
              <a:rPr lang="de-DE" sz="1600" dirty="0" smtClean="0"/>
              <a:t/>
            </a:r>
            <a:br>
              <a:rPr lang="de-DE" sz="1600" dirty="0" smtClean="0"/>
            </a:br>
            <a:r>
              <a:rPr lang="de-DE" sz="1600" dirty="0" smtClean="0"/>
              <a:t>an </a:t>
            </a:r>
            <a:r>
              <a:rPr lang="de-DE" sz="1600" dirty="0" err="1" smtClean="0"/>
              <a:t>Sömmering</a:t>
            </a:r>
            <a:r>
              <a:rPr lang="de-DE" sz="1600" dirty="0" smtClean="0"/>
              <a:t>)</a:t>
            </a:r>
          </a:p>
          <a:p>
            <a:pPr marL="0" indent="0">
              <a:buNone/>
            </a:pPr>
            <a:endParaRPr lang="de-DE" sz="1600" dirty="0"/>
          </a:p>
          <a:p>
            <a:r>
              <a:rPr lang="de-DE" sz="1600" dirty="0"/>
              <a:t>Vielleicht bringe ich meine Gedanken zu Papier als eine Art von philosophischen oder </a:t>
            </a:r>
            <a:r>
              <a:rPr lang="de-DE" sz="1600" dirty="0" err="1"/>
              <a:t>raisonnirenden</a:t>
            </a:r>
            <a:r>
              <a:rPr lang="de-DE" sz="1600" dirty="0"/>
              <a:t> Versuch über Cook und seine Entdeckungen. Es ließe sich vieles darüber sagen, das zumal nicht nach der alten </a:t>
            </a:r>
            <a:r>
              <a:rPr lang="de-DE" sz="1600" dirty="0" err="1"/>
              <a:t>Leyer</a:t>
            </a:r>
            <a:r>
              <a:rPr lang="de-DE" sz="1600" dirty="0"/>
              <a:t> wäre </a:t>
            </a:r>
            <a:r>
              <a:rPr lang="de-DE" sz="1600" dirty="0" smtClean="0"/>
              <a:t>(29</a:t>
            </a:r>
            <a:r>
              <a:rPr lang="de-DE" sz="1600" dirty="0"/>
              <a:t>. </a:t>
            </a:r>
            <a:r>
              <a:rPr lang="de-DE" sz="1600" dirty="0" smtClean="0"/>
              <a:t>April 1786, </a:t>
            </a:r>
            <a:r>
              <a:rPr lang="de-DE" sz="1600" dirty="0" smtClean="0"/>
              <a:t/>
            </a:r>
            <a:br>
              <a:rPr lang="de-DE" sz="1600" dirty="0" smtClean="0"/>
            </a:br>
            <a:r>
              <a:rPr lang="de-DE" sz="1600" dirty="0" smtClean="0"/>
              <a:t>an </a:t>
            </a:r>
            <a:r>
              <a:rPr lang="de-DE" sz="1600" dirty="0" err="1" smtClean="0"/>
              <a:t>Sömmering</a:t>
            </a:r>
            <a:r>
              <a:rPr lang="de-DE" sz="1600" dirty="0" smtClean="0"/>
              <a:t>) </a:t>
            </a:r>
            <a:endParaRPr lang="de-DE" sz="1600" dirty="0"/>
          </a:p>
        </p:txBody>
      </p:sp>
      <p:sp>
        <p:nvSpPr>
          <p:cNvPr id="6" name="Inhaltsplatzhalter 5"/>
          <p:cNvSpPr>
            <a:spLocks noGrp="1"/>
          </p:cNvSpPr>
          <p:nvPr>
            <p:ph sz="quarter" idx="14"/>
          </p:nvPr>
        </p:nvSpPr>
        <p:spPr>
          <a:xfrm>
            <a:off x="4657941" y="2009409"/>
            <a:ext cx="3822192" cy="4353664"/>
          </a:xfrm>
        </p:spPr>
        <p:txBody>
          <a:bodyPr>
            <a:normAutofit/>
          </a:bodyPr>
          <a:lstStyle/>
          <a:p>
            <a:r>
              <a:rPr lang="de-DE" sz="1600" dirty="0"/>
              <a:t>Es war mir, wie Du leicht denken kannst, um keinen </a:t>
            </a:r>
            <a:r>
              <a:rPr lang="de-DE" sz="1600" dirty="0" err="1"/>
              <a:t>Panegyrikus</a:t>
            </a:r>
            <a:r>
              <a:rPr lang="de-DE" sz="1600" dirty="0"/>
              <a:t> auf </a:t>
            </a:r>
            <a:r>
              <a:rPr lang="de-DE" sz="1600" i="1" dirty="0"/>
              <a:t>Cook</a:t>
            </a:r>
            <a:r>
              <a:rPr lang="de-DE" sz="1600" dirty="0"/>
              <a:t> zu </a:t>
            </a:r>
            <a:r>
              <a:rPr lang="de-DE" sz="1600" dirty="0" err="1"/>
              <a:t>thun</a:t>
            </a:r>
            <a:r>
              <a:rPr lang="de-DE" sz="1600" dirty="0"/>
              <a:t>, der doch in der </a:t>
            </a:r>
            <a:r>
              <a:rPr lang="de-DE" sz="1600" dirty="0" err="1"/>
              <a:t>That</a:t>
            </a:r>
            <a:r>
              <a:rPr lang="de-DE" sz="1600" dirty="0"/>
              <a:t> </a:t>
            </a:r>
            <a:r>
              <a:rPr lang="de-DE" sz="1600" i="1" dirty="0"/>
              <a:t>Alles </a:t>
            </a:r>
            <a:r>
              <a:rPr lang="de-DE" sz="1600" dirty="0"/>
              <a:t>und vielleicht mehr, als ich von ihm sage, verdient, sondern was mir die Arbeit einzig angenehm machte, war die Gelegenheit, meine Philosophie </a:t>
            </a:r>
            <a:r>
              <a:rPr lang="de-DE" sz="1600" dirty="0" smtClean="0"/>
              <a:t>auszukramen. </a:t>
            </a:r>
            <a:r>
              <a:rPr lang="de-DE" sz="1600" dirty="0" smtClean="0"/>
              <a:t>(März 1787, an Meyer)</a:t>
            </a:r>
          </a:p>
          <a:p>
            <a:endParaRPr lang="de-DE" sz="1600" dirty="0" smtClean="0"/>
          </a:p>
          <a:p>
            <a:r>
              <a:rPr lang="de-DE" sz="1600" dirty="0" smtClean="0"/>
              <a:t>Deinem </a:t>
            </a:r>
            <a:r>
              <a:rPr lang="de-DE" sz="1600" dirty="0" err="1" smtClean="0"/>
              <a:t>Urtheile</a:t>
            </a:r>
            <a:r>
              <a:rPr lang="de-DE" sz="1600" dirty="0" smtClean="0"/>
              <a:t> über Kant in Deinem letzten Briefe stimme ich ganz bei. Du wirst es wohl merken, wie ich in meiner Abhandlung von Cook gegen ihn hauptsächlich zu Felde ging. </a:t>
            </a:r>
            <a:br>
              <a:rPr lang="de-DE" sz="1600" dirty="0" smtClean="0"/>
            </a:br>
            <a:r>
              <a:rPr lang="de-DE" sz="1600" dirty="0" smtClean="0"/>
              <a:t>(2. April 1787, an Meyer)</a:t>
            </a:r>
            <a:endParaRPr lang="de-DE" sz="16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9264" y="5520352"/>
            <a:ext cx="1105224" cy="1150743"/>
          </a:xfrm>
          <a:prstGeom prst="rect">
            <a:avLst/>
          </a:prstGeom>
        </p:spPr>
      </p:pic>
    </p:spTree>
    <p:extLst>
      <p:ext uri="{BB962C8B-B14F-4D97-AF65-F5344CB8AC3E}">
        <p14:creationId xmlns:p14="http://schemas.microsoft.com/office/powerpoint/2010/main" val="2857362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II. Am „kritischen Abgrund“: Aspekte der </a:t>
            </a:r>
            <a:r>
              <a:rPr lang="de-DE" sz="2800" dirty="0" smtClean="0"/>
              <a:t/>
            </a:r>
            <a:br>
              <a:rPr lang="de-DE" sz="2800" dirty="0" smtClean="0"/>
            </a:br>
            <a:r>
              <a:rPr lang="de-DE" sz="2800" dirty="0" smtClean="0"/>
              <a:t>Kant-Kritik </a:t>
            </a:r>
            <a:r>
              <a:rPr lang="de-DE" sz="2800" dirty="0"/>
              <a:t>in Forster Essays </a:t>
            </a:r>
          </a:p>
        </p:txBody>
      </p:sp>
      <p:sp>
        <p:nvSpPr>
          <p:cNvPr id="3" name="Textplatzhalter 2"/>
          <p:cNvSpPr>
            <a:spLocks noGrp="1"/>
          </p:cNvSpPr>
          <p:nvPr>
            <p:ph type="body" idx="1"/>
          </p:nvPr>
        </p:nvSpPr>
        <p:spPr>
          <a:xfrm>
            <a:off x="683568" y="1700808"/>
            <a:ext cx="3822192" cy="639762"/>
          </a:xfrm>
        </p:spPr>
        <p:txBody>
          <a:bodyPr>
            <a:normAutofit/>
          </a:bodyPr>
          <a:lstStyle/>
          <a:p>
            <a:r>
              <a:rPr lang="de-DE" sz="1800" i="1" dirty="0" smtClean="0"/>
              <a:t>Noch etwas über die </a:t>
            </a:r>
            <a:r>
              <a:rPr lang="de-DE" sz="1800" i="1" dirty="0" err="1" smtClean="0"/>
              <a:t>Menschenracen</a:t>
            </a:r>
            <a:endParaRPr lang="de-DE" sz="1800" i="1" dirty="0"/>
          </a:p>
        </p:txBody>
      </p:sp>
      <p:sp>
        <p:nvSpPr>
          <p:cNvPr id="4" name="Inhaltsplatzhalter 3"/>
          <p:cNvSpPr>
            <a:spLocks noGrp="1"/>
          </p:cNvSpPr>
          <p:nvPr>
            <p:ph sz="half" idx="2"/>
          </p:nvPr>
        </p:nvSpPr>
        <p:spPr>
          <a:xfrm>
            <a:off x="539552" y="2636912"/>
            <a:ext cx="3820055" cy="3312368"/>
          </a:xfrm>
        </p:spPr>
        <p:txBody>
          <a:bodyPr>
            <a:normAutofit/>
          </a:bodyPr>
          <a:lstStyle/>
          <a:p>
            <a:r>
              <a:rPr lang="de-DE" sz="1600" dirty="0"/>
              <a:t>Sogar die spekulative Philosophie dürfte diesem allgemeinen Schicksal unterworfen </a:t>
            </a:r>
            <a:r>
              <a:rPr lang="de-DE" sz="1600" dirty="0" err="1"/>
              <a:t>seyn</a:t>
            </a:r>
            <a:r>
              <a:rPr lang="de-DE" sz="1600" dirty="0"/>
              <a:t>. Wer denkt </a:t>
            </a:r>
            <a:r>
              <a:rPr lang="de-DE" sz="1600" dirty="0" err="1"/>
              <a:t>hiebey</a:t>
            </a:r>
            <a:r>
              <a:rPr lang="de-DE" sz="1600" dirty="0"/>
              <a:t> nicht gleich an die Kritik der reinen Vernunft</a:t>
            </a:r>
            <a:r>
              <a:rPr lang="de-DE" sz="1600" dirty="0" smtClean="0"/>
              <a:t>?</a:t>
            </a:r>
          </a:p>
          <a:p>
            <a:pPr marL="0" indent="0">
              <a:buNone/>
            </a:pPr>
            <a:endParaRPr lang="de-DE" sz="1600" dirty="0"/>
          </a:p>
          <a:p>
            <a:r>
              <a:rPr lang="de-DE" sz="1600" dirty="0"/>
              <a:t>wer wollte nicht die wenigen Beobachtungen eines bloßen, jedoch scharfsichtigen und </a:t>
            </a:r>
            <a:r>
              <a:rPr lang="de-DE" sz="1600" dirty="0" err="1"/>
              <a:t>zuverläßigen</a:t>
            </a:r>
            <a:r>
              <a:rPr lang="de-DE" sz="1600" dirty="0"/>
              <a:t> </a:t>
            </a:r>
            <a:r>
              <a:rPr lang="de-DE" sz="1600" dirty="0" err="1"/>
              <a:t>Empyrikers</a:t>
            </a:r>
            <a:r>
              <a:rPr lang="de-DE" sz="1600" dirty="0"/>
              <a:t>, den vielen geschminkten eines </a:t>
            </a:r>
            <a:r>
              <a:rPr lang="de-DE" sz="1600" dirty="0" err="1"/>
              <a:t>partheyischen</a:t>
            </a:r>
            <a:r>
              <a:rPr lang="de-DE" sz="1600" dirty="0"/>
              <a:t> Systematikers vorziehen?</a:t>
            </a:r>
          </a:p>
          <a:p>
            <a:endParaRPr lang="de-DE" sz="1600" dirty="0"/>
          </a:p>
        </p:txBody>
      </p:sp>
      <p:sp>
        <p:nvSpPr>
          <p:cNvPr id="5" name="Textplatzhalter 4"/>
          <p:cNvSpPr>
            <a:spLocks noGrp="1"/>
          </p:cNvSpPr>
          <p:nvPr>
            <p:ph type="body" sz="quarter" idx="3"/>
          </p:nvPr>
        </p:nvSpPr>
        <p:spPr>
          <a:xfrm>
            <a:off x="4644008" y="1700808"/>
            <a:ext cx="3822192" cy="639762"/>
          </a:xfrm>
        </p:spPr>
        <p:txBody>
          <a:bodyPr>
            <a:noAutofit/>
          </a:bodyPr>
          <a:lstStyle/>
          <a:p>
            <a:r>
              <a:rPr lang="de-DE" sz="1800" i="1" dirty="0" smtClean="0"/>
              <a:t>Leitfaden zu einer künftigen Geschichte der Menschheit</a:t>
            </a:r>
            <a:endParaRPr lang="de-DE" sz="1800" i="1" dirty="0"/>
          </a:p>
        </p:txBody>
      </p:sp>
      <p:sp>
        <p:nvSpPr>
          <p:cNvPr id="6" name="Inhaltsplatzhalter 5"/>
          <p:cNvSpPr>
            <a:spLocks noGrp="1"/>
          </p:cNvSpPr>
          <p:nvPr>
            <p:ph sz="quarter" idx="4"/>
          </p:nvPr>
        </p:nvSpPr>
        <p:spPr>
          <a:xfrm>
            <a:off x="4572000" y="2636912"/>
            <a:ext cx="4248472" cy="3816424"/>
          </a:xfrm>
        </p:spPr>
        <p:txBody>
          <a:bodyPr>
            <a:noAutofit/>
          </a:bodyPr>
          <a:lstStyle/>
          <a:p>
            <a:r>
              <a:rPr lang="de-DE" sz="1600" dirty="0"/>
              <a:t>Denn die neuere Philosophie hat wichtigere Sorgen, als diese, dem Wohnort der Seele nachzuspüren. Sie steht am Rande jenes </a:t>
            </a:r>
            <a:r>
              <a:rPr lang="de-DE" sz="1600" i="1" dirty="0"/>
              <a:t>kritischen </a:t>
            </a:r>
            <a:r>
              <a:rPr lang="de-DE" sz="1600" dirty="0"/>
              <a:t>Abgrundes, den einst </a:t>
            </a:r>
            <a:r>
              <a:rPr lang="de-DE" sz="1600" dirty="0" err="1"/>
              <a:t>Milton's</a:t>
            </a:r>
            <a:r>
              <a:rPr lang="de-DE" sz="1600" dirty="0"/>
              <a:t> Satan durchwanderte. Die Substanzen, sagt man, fliehen sie stärker, je eifriger sie ihnen nachforscht; sie hat nicht nur die Seele ganz aus dem Gesichte verloren, sondern sogar der Körper soll ihr neulich abhanden gekommen sein. Wenn es so fortgehet, und alles um sie her verschwindet, so läuft sie wirklich Gefahr, im großen idealischen Nichts sich selbst zu </a:t>
            </a:r>
            <a:r>
              <a:rPr lang="de-DE" sz="1600" dirty="0" smtClean="0"/>
              <a:t>verlieren. </a:t>
            </a:r>
            <a:endParaRPr lang="de-DE" sz="1600" dirty="0"/>
          </a:p>
        </p:txBody>
      </p:sp>
      <p:sp>
        <p:nvSpPr>
          <p:cNvPr id="7" name="Fußzeilenplatzhalter 6"/>
          <p:cNvSpPr>
            <a:spLocks noGrp="1"/>
          </p:cNvSpPr>
          <p:nvPr>
            <p:ph type="ftr" sz="quarter" idx="11"/>
          </p:nvPr>
        </p:nvSpPr>
        <p:spPr/>
        <p:txBody>
          <a:bodyPr/>
          <a:lstStyle/>
          <a:p>
            <a:r>
              <a:rPr lang="de-DE" smtClean="0"/>
              <a:t>Georg-Forster-Kolloquium "Literarische Weltreisen", Kassel 2014</a:t>
            </a:r>
            <a:endParaRPr lang="de-DE"/>
          </a:p>
        </p:txBody>
      </p:sp>
      <p:sp>
        <p:nvSpPr>
          <p:cNvPr id="8" name="Foliennummernplatzhalter 7"/>
          <p:cNvSpPr>
            <a:spLocks noGrp="1"/>
          </p:cNvSpPr>
          <p:nvPr>
            <p:ph type="sldNum" sz="quarter" idx="12"/>
          </p:nvPr>
        </p:nvSpPr>
        <p:spPr/>
        <p:txBody>
          <a:bodyPr/>
          <a:lstStyle/>
          <a:p>
            <a:fld id="{D00FD029-786E-4114-B54F-F0C00BC4E0E6}" type="slidenum">
              <a:rPr lang="de-DE" smtClean="0"/>
              <a:t>5</a:t>
            </a:fld>
            <a:endParaRPr lang="de-DE"/>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5593148"/>
            <a:ext cx="976295" cy="1072652"/>
          </a:xfrm>
          <a:prstGeom prst="rect">
            <a:avLst/>
          </a:prstGeom>
        </p:spPr>
      </p:pic>
    </p:spTree>
    <p:extLst>
      <p:ext uri="{BB962C8B-B14F-4D97-AF65-F5344CB8AC3E}">
        <p14:creationId xmlns:p14="http://schemas.microsoft.com/office/powerpoint/2010/main" val="309181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II. Am „kritischen Abgrund“: Aspekte der </a:t>
            </a:r>
            <a:br>
              <a:rPr lang="de-DE" sz="2800" dirty="0"/>
            </a:br>
            <a:r>
              <a:rPr lang="de-DE" sz="2800" dirty="0"/>
              <a:t>Kant-Kritik in Forster Essays </a:t>
            </a:r>
          </a:p>
        </p:txBody>
      </p:sp>
      <p:sp>
        <p:nvSpPr>
          <p:cNvPr id="3" name="Textplatzhalter 2"/>
          <p:cNvSpPr>
            <a:spLocks noGrp="1"/>
          </p:cNvSpPr>
          <p:nvPr>
            <p:ph type="body" idx="1"/>
          </p:nvPr>
        </p:nvSpPr>
        <p:spPr>
          <a:xfrm>
            <a:off x="611560" y="1772816"/>
            <a:ext cx="3822192" cy="639762"/>
          </a:xfrm>
        </p:spPr>
        <p:txBody>
          <a:bodyPr>
            <a:normAutofit/>
          </a:bodyPr>
          <a:lstStyle/>
          <a:p>
            <a:r>
              <a:rPr lang="de-DE" sz="2000" i="1" dirty="0" smtClean="0"/>
              <a:t>Über den gelehrten Zunftzwang</a:t>
            </a:r>
            <a:endParaRPr lang="de-DE" sz="2000" i="1" dirty="0"/>
          </a:p>
        </p:txBody>
      </p:sp>
      <p:sp>
        <p:nvSpPr>
          <p:cNvPr id="4" name="Inhaltsplatzhalter 3"/>
          <p:cNvSpPr>
            <a:spLocks noGrp="1"/>
          </p:cNvSpPr>
          <p:nvPr>
            <p:ph sz="half" idx="2"/>
          </p:nvPr>
        </p:nvSpPr>
        <p:spPr>
          <a:xfrm>
            <a:off x="467544" y="2420888"/>
            <a:ext cx="4968552" cy="3816424"/>
          </a:xfrm>
        </p:spPr>
        <p:txBody>
          <a:bodyPr>
            <a:noAutofit/>
          </a:bodyPr>
          <a:lstStyle/>
          <a:p>
            <a:r>
              <a:rPr lang="de-DE" sz="1600" dirty="0"/>
              <a:t>Ein Phantom, welches unter dem Namen allgemeine Vernunft, die </a:t>
            </a:r>
            <a:r>
              <a:rPr lang="de-DE" sz="1600" dirty="0" err="1"/>
              <a:t>unbedingteste</a:t>
            </a:r>
            <a:r>
              <a:rPr lang="de-DE" sz="1600" dirty="0"/>
              <a:t> Huldigung verlangte, scheint noch </a:t>
            </a:r>
            <a:r>
              <a:rPr lang="de-DE" sz="1600" dirty="0" err="1"/>
              <a:t>jezt</a:t>
            </a:r>
            <a:r>
              <a:rPr lang="de-DE" sz="1600" dirty="0"/>
              <a:t> die Freiheit jeder wirklich </a:t>
            </a:r>
            <a:r>
              <a:rPr lang="de-DE" sz="1600" dirty="0" err="1"/>
              <a:t>existirenden</a:t>
            </a:r>
            <a:r>
              <a:rPr lang="de-DE" sz="1600" dirty="0"/>
              <a:t> subjektiven Vernunft beeinträchtigen zu wollen. […] Auf diese Weise wirkt die scharfsinnigste Anwendung der Vernunft, wodurch sie, zum </a:t>
            </a:r>
            <a:r>
              <a:rPr lang="de-DE" sz="1600" dirty="0" err="1"/>
              <a:t>unschäzbaren</a:t>
            </a:r>
            <a:r>
              <a:rPr lang="de-DE" sz="1600" dirty="0"/>
              <a:t> Gewinn der Wissenschaften, eine </a:t>
            </a:r>
            <a:r>
              <a:rPr lang="de-DE" sz="1600" dirty="0" err="1"/>
              <a:t>Gränzbestimmung</a:t>
            </a:r>
            <a:r>
              <a:rPr lang="de-DE" sz="1600" dirty="0"/>
              <a:t> ihres eigenen Vermögens zu Stande brachte, sehr nachtheilig auf den Verstand zurück und hemmt den Gebrauch seiner Kräfte, wenn die </a:t>
            </a:r>
            <a:r>
              <a:rPr lang="de-DE" sz="1600" dirty="0" err="1"/>
              <a:t>Bedingnisse</a:t>
            </a:r>
            <a:r>
              <a:rPr lang="de-DE" sz="1600" dirty="0"/>
              <a:t> zur Gültigkeit der </a:t>
            </a:r>
            <a:r>
              <a:rPr lang="de-DE" sz="1600" dirty="0" err="1" smtClean="0"/>
              <a:t>angemaaßten</a:t>
            </a:r>
            <a:r>
              <a:rPr lang="de-DE" sz="1600" dirty="0" smtClean="0"/>
              <a:t> </a:t>
            </a:r>
            <a:r>
              <a:rPr lang="de-DE" sz="1600" dirty="0" err="1" smtClean="0"/>
              <a:t>Urtheile</a:t>
            </a:r>
            <a:r>
              <a:rPr lang="de-DE" sz="1600" dirty="0" smtClean="0"/>
              <a:t> </a:t>
            </a:r>
            <a:r>
              <a:rPr lang="de-DE" sz="1600" dirty="0" err="1" smtClean="0"/>
              <a:t>ausser</a:t>
            </a:r>
            <a:r>
              <a:rPr lang="de-DE" sz="1600" dirty="0" smtClean="0"/>
              <a:t> </a:t>
            </a:r>
            <a:r>
              <a:rPr lang="de-DE" sz="1600" dirty="0"/>
              <a:t>der Sphäre des Richters liegen.</a:t>
            </a:r>
          </a:p>
        </p:txBody>
      </p:sp>
      <p:sp>
        <p:nvSpPr>
          <p:cNvPr id="5" name="Textplatzhalter 4"/>
          <p:cNvSpPr>
            <a:spLocks noGrp="1"/>
          </p:cNvSpPr>
          <p:nvPr>
            <p:ph type="body" sz="quarter" idx="3"/>
          </p:nvPr>
        </p:nvSpPr>
        <p:spPr>
          <a:xfrm flipV="1">
            <a:off x="9612560" y="2132856"/>
            <a:ext cx="1301912" cy="45719"/>
          </a:xfrm>
        </p:spPr>
        <p:txBody>
          <a:bodyPr>
            <a:normAutofit fontScale="25000" lnSpcReduction="20000"/>
          </a:bodyPr>
          <a:lstStyle/>
          <a:p>
            <a:endParaRPr lang="de-DE" dirty="0"/>
          </a:p>
        </p:txBody>
      </p:sp>
      <p:pic>
        <p:nvPicPr>
          <p:cNvPr id="9" name="Inhaltsplatzhalter 8"/>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516216" y="2892090"/>
            <a:ext cx="1650510" cy="2403557"/>
          </a:xfrm>
        </p:spPr>
      </p:pic>
      <p:sp>
        <p:nvSpPr>
          <p:cNvPr id="7" name="Fußzeilenplatzhalter 6"/>
          <p:cNvSpPr>
            <a:spLocks noGrp="1"/>
          </p:cNvSpPr>
          <p:nvPr>
            <p:ph type="ftr" sz="quarter" idx="11"/>
          </p:nvPr>
        </p:nvSpPr>
        <p:spPr/>
        <p:txBody>
          <a:bodyPr/>
          <a:lstStyle/>
          <a:p>
            <a:r>
              <a:rPr lang="de-DE" smtClean="0"/>
              <a:t>Georg-Forster-Kolloquium "Literarische Weltreisen", Kassel 2014</a:t>
            </a:r>
            <a:endParaRPr lang="de-DE"/>
          </a:p>
        </p:txBody>
      </p:sp>
      <p:sp>
        <p:nvSpPr>
          <p:cNvPr id="8" name="Foliennummernplatzhalter 7"/>
          <p:cNvSpPr>
            <a:spLocks noGrp="1"/>
          </p:cNvSpPr>
          <p:nvPr>
            <p:ph type="sldNum" sz="quarter" idx="12"/>
          </p:nvPr>
        </p:nvSpPr>
        <p:spPr/>
        <p:txBody>
          <a:bodyPr/>
          <a:lstStyle/>
          <a:p>
            <a:fld id="{D00FD029-786E-4114-B54F-F0C00BC4E0E6}" type="slidenum">
              <a:rPr lang="de-DE" smtClean="0"/>
              <a:t>6</a:t>
            </a:fld>
            <a:endParaRPr lang="de-DE"/>
          </a:p>
        </p:txBody>
      </p:sp>
    </p:spTree>
    <p:extLst>
      <p:ext uri="{BB962C8B-B14F-4D97-AF65-F5344CB8AC3E}">
        <p14:creationId xmlns:p14="http://schemas.microsoft.com/office/powerpoint/2010/main" val="1116556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III. „</a:t>
            </a:r>
            <a:r>
              <a:rPr lang="de-DE" sz="2800" dirty="0" err="1" smtClean="0"/>
              <a:t>Wohlthätige</a:t>
            </a:r>
            <a:r>
              <a:rPr lang="de-DE" sz="2800" dirty="0" smtClean="0"/>
              <a:t> Genien oder Halbgötter“ – </a:t>
            </a:r>
            <a:br>
              <a:rPr lang="de-DE" sz="2800" dirty="0" smtClean="0"/>
            </a:br>
            <a:r>
              <a:rPr lang="de-DE" sz="2800" i="1" dirty="0" smtClean="0"/>
              <a:t>Cook der Entdecker</a:t>
            </a:r>
            <a:endParaRPr lang="de-DE" sz="2800" i="1"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dirty="0"/>
          </a:p>
        </p:txBody>
      </p:sp>
      <p:sp>
        <p:nvSpPr>
          <p:cNvPr id="4" name="Foliennummernplatzhalter 3"/>
          <p:cNvSpPr>
            <a:spLocks noGrp="1"/>
          </p:cNvSpPr>
          <p:nvPr>
            <p:ph type="sldNum" sz="quarter" idx="12"/>
          </p:nvPr>
        </p:nvSpPr>
        <p:spPr/>
        <p:txBody>
          <a:bodyPr/>
          <a:lstStyle/>
          <a:p>
            <a:fld id="{D00FD029-786E-4114-B54F-F0C00BC4E0E6}" type="slidenum">
              <a:rPr lang="de-DE" smtClean="0"/>
              <a:t>7</a:t>
            </a:fld>
            <a:endParaRPr lang="de-DE"/>
          </a:p>
        </p:txBody>
      </p:sp>
      <p:sp>
        <p:nvSpPr>
          <p:cNvPr id="5" name="Inhaltsplatzhalter 4"/>
          <p:cNvSpPr>
            <a:spLocks noGrp="1"/>
          </p:cNvSpPr>
          <p:nvPr>
            <p:ph sz="quarter" idx="13"/>
          </p:nvPr>
        </p:nvSpPr>
        <p:spPr>
          <a:xfrm>
            <a:off x="323528" y="2132856"/>
            <a:ext cx="4175319" cy="3993624"/>
          </a:xfrm>
        </p:spPr>
        <p:txBody>
          <a:bodyPr>
            <a:normAutofit/>
          </a:bodyPr>
          <a:lstStyle/>
          <a:p>
            <a:r>
              <a:rPr lang="de-DE" sz="1600" dirty="0"/>
              <a:t>Mit anderen Worten: Cooks Entdeckungen zusammenzufassen, ihre </a:t>
            </a:r>
            <a:r>
              <a:rPr lang="de-DE" sz="1600" dirty="0" err="1" smtClean="0"/>
              <a:t>Gränzen</a:t>
            </a:r>
            <a:r>
              <a:rPr lang="de-DE" sz="1600" dirty="0" smtClean="0"/>
              <a:t> </a:t>
            </a:r>
            <a:r>
              <a:rPr lang="de-DE" sz="1600" dirty="0" smtClean="0"/>
              <a:t>abzustecken</a:t>
            </a:r>
            <a:r>
              <a:rPr lang="de-DE" sz="1600" dirty="0"/>
              <a:t>, ihrer geschickten Anordnung und Verbindung, so wie manchen ihrer wichtigen Folgen nachzuspüren, und auf die Art nicht </a:t>
            </a:r>
            <a:r>
              <a:rPr lang="de-DE" sz="1600" dirty="0" err="1"/>
              <a:t>blos</a:t>
            </a:r>
            <a:r>
              <a:rPr lang="de-DE" sz="1600" dirty="0"/>
              <a:t> dem Seemann und Entdecker, sondern auch dem Menschen ein geringes Denkmal zu stiften, dies wäre ein Versuch, den Cooks Reisegefährte vielleicht ohne Anmaßung und ohne Furcht vor Wiederholungen dem </a:t>
            </a:r>
            <a:r>
              <a:rPr lang="de-DE" sz="1600" dirty="0" err="1"/>
              <a:t>Urtheil</a:t>
            </a:r>
            <a:r>
              <a:rPr lang="de-DE" sz="1600" dirty="0"/>
              <a:t> deutscher Leser unterwerfen </a:t>
            </a:r>
            <a:r>
              <a:rPr lang="de-DE" sz="1600" dirty="0" smtClean="0"/>
              <a:t>dürfte.</a:t>
            </a:r>
          </a:p>
        </p:txBody>
      </p:sp>
      <p:sp>
        <p:nvSpPr>
          <p:cNvPr id="6" name="Inhaltsplatzhalter 5"/>
          <p:cNvSpPr>
            <a:spLocks noGrp="1"/>
          </p:cNvSpPr>
          <p:nvPr>
            <p:ph sz="quarter" idx="14"/>
          </p:nvPr>
        </p:nvSpPr>
        <p:spPr>
          <a:xfrm>
            <a:off x="4644008" y="2204864"/>
            <a:ext cx="4247328" cy="4320480"/>
          </a:xfrm>
        </p:spPr>
        <p:txBody>
          <a:bodyPr>
            <a:normAutofit/>
          </a:bodyPr>
          <a:lstStyle/>
          <a:p>
            <a:endParaRPr lang="de-DE" sz="1600" dirty="0" smtClean="0"/>
          </a:p>
          <a:p>
            <a:r>
              <a:rPr lang="de-DE" sz="1600" dirty="0"/>
              <a:t>sondern sein Charakter ist, wie der Philosoph der Menschheit unwiderstehlich </a:t>
            </a:r>
            <a:r>
              <a:rPr lang="de-DE" sz="1600" dirty="0" err="1"/>
              <a:t>dargethan</a:t>
            </a:r>
            <a:r>
              <a:rPr lang="de-DE" sz="1600" dirty="0"/>
              <a:t> hat, Sittlichkeit.</a:t>
            </a:r>
          </a:p>
          <a:p>
            <a:endParaRPr lang="de-DE" sz="1600" dirty="0"/>
          </a:p>
          <a:p>
            <a:r>
              <a:rPr lang="de-DE" sz="1600" dirty="0" smtClean="0"/>
              <a:t>Wer </a:t>
            </a:r>
            <a:r>
              <a:rPr lang="de-DE" sz="1600" dirty="0"/>
              <a:t>sieht nicht lieber in allem, was die Nerven zur </a:t>
            </a:r>
            <a:r>
              <a:rPr lang="de-DE" sz="1600" dirty="0" err="1"/>
              <a:t>Thätigkeit</a:t>
            </a:r>
            <a:r>
              <a:rPr lang="de-DE" sz="1600" dirty="0"/>
              <a:t> spannt, weise Vorsorge der Natur, die </a:t>
            </a:r>
            <a:r>
              <a:rPr lang="de-DE" sz="1600" dirty="0" err="1"/>
              <a:t>allmählig</a:t>
            </a:r>
            <a:r>
              <a:rPr lang="de-DE" sz="1600" dirty="0"/>
              <a:t> jede Kraft zur Entwicklung reif macht, während daß ihr großes Werk der Zeugungen unaufhaltsam fortschreitet? </a:t>
            </a:r>
            <a:endParaRPr lang="de-DE" sz="1600" dirty="0" smtClean="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6251" y="5591439"/>
            <a:ext cx="1237239" cy="861897"/>
          </a:xfrm>
          <a:prstGeom prst="rect">
            <a:avLst/>
          </a:prstGeom>
        </p:spPr>
      </p:pic>
    </p:spTree>
    <p:extLst>
      <p:ext uri="{BB962C8B-B14F-4D97-AF65-F5344CB8AC3E}">
        <p14:creationId xmlns:p14="http://schemas.microsoft.com/office/powerpoint/2010/main" val="3139094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III. „</a:t>
            </a:r>
            <a:r>
              <a:rPr lang="de-DE" sz="2800" dirty="0" err="1"/>
              <a:t>Wohlthätige</a:t>
            </a:r>
            <a:r>
              <a:rPr lang="de-DE" sz="2800" dirty="0"/>
              <a:t> Genien oder Halbgötter“ – </a:t>
            </a:r>
            <a:br>
              <a:rPr lang="de-DE" sz="2800" dirty="0"/>
            </a:br>
            <a:r>
              <a:rPr lang="de-DE" sz="2800" i="1" dirty="0"/>
              <a:t>Cook der Entdecker</a:t>
            </a:r>
            <a:endParaRPr lang="de-DE" sz="2800"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a:p>
        </p:txBody>
      </p:sp>
      <p:sp>
        <p:nvSpPr>
          <p:cNvPr id="4" name="Foliennummernplatzhalter 3"/>
          <p:cNvSpPr>
            <a:spLocks noGrp="1"/>
          </p:cNvSpPr>
          <p:nvPr>
            <p:ph type="sldNum" sz="quarter" idx="12"/>
          </p:nvPr>
        </p:nvSpPr>
        <p:spPr/>
        <p:txBody>
          <a:bodyPr/>
          <a:lstStyle/>
          <a:p>
            <a:fld id="{D00FD029-786E-4114-B54F-F0C00BC4E0E6}" type="slidenum">
              <a:rPr lang="de-DE" smtClean="0"/>
              <a:t>8</a:t>
            </a:fld>
            <a:endParaRPr lang="de-DE"/>
          </a:p>
        </p:txBody>
      </p:sp>
      <p:sp>
        <p:nvSpPr>
          <p:cNvPr id="5" name="Inhaltsplatzhalter 4"/>
          <p:cNvSpPr>
            <a:spLocks noGrp="1"/>
          </p:cNvSpPr>
          <p:nvPr>
            <p:ph sz="quarter" idx="13"/>
          </p:nvPr>
        </p:nvSpPr>
        <p:spPr>
          <a:xfrm>
            <a:off x="251520" y="1988840"/>
            <a:ext cx="4247327" cy="4137640"/>
          </a:xfrm>
        </p:spPr>
        <p:txBody>
          <a:bodyPr>
            <a:normAutofit/>
          </a:bodyPr>
          <a:lstStyle/>
          <a:p>
            <a:r>
              <a:rPr lang="de-DE" sz="1600" dirty="0"/>
              <a:t>Wenn man seine </a:t>
            </a:r>
            <a:r>
              <a:rPr lang="de-DE" sz="1600" dirty="0" err="1"/>
              <a:t>drey</a:t>
            </a:r>
            <a:r>
              <a:rPr lang="de-DE" sz="1600" dirty="0"/>
              <a:t> großen Reisen in Verbindung mit einander betrachtet, so machen sie ein Ganzes aus, welches alle unbekannten Regionen der Geographie, so weit sie Schiffen zugänglich waren, in sich begreift.</a:t>
            </a:r>
          </a:p>
          <a:p>
            <a:endParaRPr lang="de-DE" sz="1600" dirty="0" smtClean="0"/>
          </a:p>
          <a:p>
            <a:r>
              <a:rPr lang="de-DE" sz="1600" dirty="0" smtClean="0"/>
              <a:t>Sie</a:t>
            </a:r>
            <a:r>
              <a:rPr lang="de-DE" sz="1600" dirty="0"/>
              <a:t>, die Weisen unsers </a:t>
            </a:r>
            <a:r>
              <a:rPr lang="de-DE" sz="1600" dirty="0" err="1"/>
              <a:t>Jahrzehends</a:t>
            </a:r>
            <a:r>
              <a:rPr lang="de-DE" sz="1600" dirty="0"/>
              <a:t>, wissen alles besser, denn sie wissen alles voraus, und spotten des Entdeckers, dem diese hehre Divinationsgabe fehlt. </a:t>
            </a:r>
            <a:r>
              <a:rPr lang="de-DE" sz="1600" dirty="0" smtClean="0"/>
              <a:t>… </a:t>
            </a:r>
            <a:r>
              <a:rPr lang="de-DE" sz="1600" dirty="0" err="1"/>
              <a:t>Bey</a:t>
            </a:r>
            <a:r>
              <a:rPr lang="de-DE" sz="1600" dirty="0"/>
              <a:t> diesen und ähnlichen Worten, die die Philosophie im Lehnstuhl dem Entdecker </a:t>
            </a:r>
            <a:r>
              <a:rPr lang="de-DE" sz="1600" dirty="0" err="1"/>
              <a:t>ertheilt</a:t>
            </a:r>
            <a:r>
              <a:rPr lang="de-DE" sz="1600" dirty="0"/>
              <a:t>, muß er </a:t>
            </a:r>
            <a:r>
              <a:rPr lang="de-DE" sz="1600" dirty="0" err="1"/>
              <a:t>freylich</a:t>
            </a:r>
            <a:r>
              <a:rPr lang="de-DE" sz="1600" dirty="0"/>
              <a:t> betroffen schweigen.</a:t>
            </a:r>
          </a:p>
          <a:p>
            <a:endParaRPr lang="de-DE" sz="1600" dirty="0" smtClean="0"/>
          </a:p>
        </p:txBody>
      </p:sp>
      <p:sp>
        <p:nvSpPr>
          <p:cNvPr id="6" name="Inhaltsplatzhalter 5"/>
          <p:cNvSpPr>
            <a:spLocks noGrp="1"/>
          </p:cNvSpPr>
          <p:nvPr>
            <p:ph sz="quarter" idx="14"/>
          </p:nvPr>
        </p:nvSpPr>
        <p:spPr>
          <a:xfrm>
            <a:off x="4645151" y="2564904"/>
            <a:ext cx="4102395" cy="3561576"/>
          </a:xfrm>
        </p:spPr>
        <p:txBody>
          <a:bodyPr>
            <a:normAutofit/>
          </a:bodyPr>
          <a:lstStyle/>
          <a:p>
            <a:r>
              <a:rPr lang="de-DE" sz="1600" dirty="0"/>
              <a:t>Sein ganzes Leben, ein unaufhörlicher Wechsel von mühseligen </a:t>
            </a:r>
            <a:r>
              <a:rPr lang="de-DE" sz="1600" dirty="0" err="1"/>
              <a:t>Schiffahrten</a:t>
            </a:r>
            <a:r>
              <a:rPr lang="de-DE" sz="1600" dirty="0"/>
              <a:t> zum üppigen Aufenthalt des Hafens, bürgt ihm für die Wahrheit des Satzes, daß er jede Freude, wofür er Sinn hat, mit Arbeit erkaufen kann; und dieser </a:t>
            </a:r>
            <a:r>
              <a:rPr lang="de-DE" sz="1600" dirty="0" err="1"/>
              <a:t>Schluß</a:t>
            </a:r>
            <a:r>
              <a:rPr lang="de-DE" sz="1600" dirty="0"/>
              <a:t>, der kühnste Flug seiner Vernunft, haftet fest in seiner Seele. … so besteht dennoch die vollkommenste Art unseres </a:t>
            </a:r>
            <a:r>
              <a:rPr lang="de-DE" sz="1600" dirty="0" err="1"/>
              <a:t>Daseyns</a:t>
            </a:r>
            <a:r>
              <a:rPr lang="de-DE" sz="1600" dirty="0"/>
              <a:t>, nach den ewigen Gesetzen der Natur, </a:t>
            </a:r>
            <a:r>
              <a:rPr lang="de-DE" sz="1600" dirty="0" err="1"/>
              <a:t>wechselsweise</a:t>
            </a:r>
            <a:r>
              <a:rPr lang="de-DE" sz="1600" dirty="0"/>
              <a:t> im Sammeln und Zerstreuen unserer </a:t>
            </a:r>
            <a:r>
              <a:rPr lang="de-DE" sz="1600" dirty="0" smtClean="0"/>
              <a:t>Kräfte.</a:t>
            </a:r>
            <a:endParaRPr lang="de-DE" sz="16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013176"/>
            <a:ext cx="1181346" cy="1697781"/>
          </a:xfrm>
          <a:prstGeom prst="rect">
            <a:avLst/>
          </a:prstGeom>
        </p:spPr>
      </p:pic>
    </p:spTree>
    <p:extLst>
      <p:ext uri="{BB962C8B-B14F-4D97-AF65-F5344CB8AC3E}">
        <p14:creationId xmlns:p14="http://schemas.microsoft.com/office/powerpoint/2010/main" val="3918310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III. „</a:t>
            </a:r>
            <a:r>
              <a:rPr lang="de-DE" sz="2800" dirty="0" err="1"/>
              <a:t>Wohlthätige</a:t>
            </a:r>
            <a:r>
              <a:rPr lang="de-DE" sz="2800" dirty="0"/>
              <a:t> Genien oder Halbgötter“ – </a:t>
            </a:r>
            <a:br>
              <a:rPr lang="de-DE" sz="2800" dirty="0"/>
            </a:br>
            <a:r>
              <a:rPr lang="de-DE" sz="2800" i="1" dirty="0"/>
              <a:t>Cook der Entdecker</a:t>
            </a:r>
            <a:endParaRPr lang="de-DE" sz="2800"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a:p>
        </p:txBody>
      </p:sp>
      <p:sp>
        <p:nvSpPr>
          <p:cNvPr id="4" name="Foliennummernplatzhalter 3"/>
          <p:cNvSpPr>
            <a:spLocks noGrp="1"/>
          </p:cNvSpPr>
          <p:nvPr>
            <p:ph type="sldNum" sz="quarter" idx="12"/>
          </p:nvPr>
        </p:nvSpPr>
        <p:spPr/>
        <p:txBody>
          <a:bodyPr/>
          <a:lstStyle/>
          <a:p>
            <a:fld id="{D00FD029-786E-4114-B54F-F0C00BC4E0E6}" type="slidenum">
              <a:rPr lang="de-DE" smtClean="0"/>
              <a:t>9</a:t>
            </a:fld>
            <a:endParaRPr lang="de-DE"/>
          </a:p>
        </p:txBody>
      </p:sp>
      <p:sp>
        <p:nvSpPr>
          <p:cNvPr id="5" name="Inhaltsplatzhalter 4"/>
          <p:cNvSpPr>
            <a:spLocks noGrp="1"/>
          </p:cNvSpPr>
          <p:nvPr>
            <p:ph sz="quarter" idx="13"/>
          </p:nvPr>
        </p:nvSpPr>
        <p:spPr>
          <a:xfrm>
            <a:off x="251520" y="1484784"/>
            <a:ext cx="4247327" cy="4896544"/>
          </a:xfrm>
        </p:spPr>
        <p:txBody>
          <a:bodyPr>
            <a:normAutofit/>
          </a:bodyPr>
          <a:lstStyle/>
          <a:p>
            <a:pPr marL="0" indent="0">
              <a:buNone/>
            </a:pPr>
            <a:endParaRPr lang="de-DE" sz="1600" dirty="0" smtClean="0"/>
          </a:p>
          <a:p>
            <a:r>
              <a:rPr lang="de-DE" sz="1600" dirty="0"/>
              <a:t>Selbst würdige und gelehrte Männer </a:t>
            </a:r>
            <a:r>
              <a:rPr lang="de-DE" sz="1600" dirty="0" err="1"/>
              <a:t>giessen</a:t>
            </a:r>
            <a:r>
              <a:rPr lang="de-DE" sz="1600" dirty="0"/>
              <a:t> viel unverdienten Spott über den Entdecker aus; weil er, ihres </a:t>
            </a:r>
            <a:r>
              <a:rPr lang="de-DE" sz="1600" dirty="0" err="1"/>
              <a:t>Bedünkens</a:t>
            </a:r>
            <a:r>
              <a:rPr lang="de-DE" sz="1600" dirty="0"/>
              <a:t>, ein unrechtes </a:t>
            </a:r>
            <a:r>
              <a:rPr lang="de-DE" sz="1600" dirty="0" err="1"/>
              <a:t>Compendium</a:t>
            </a:r>
            <a:r>
              <a:rPr lang="de-DE" sz="1600" dirty="0"/>
              <a:t> des Naturrechts </a:t>
            </a:r>
            <a:r>
              <a:rPr lang="de-DE" sz="1600" dirty="0" smtClean="0"/>
              <a:t>nachgeschlagen </a:t>
            </a:r>
            <a:r>
              <a:rPr lang="de-DE" sz="1600" dirty="0"/>
              <a:t>haben müssen, um darin die Richtschnur seines Verkehrs mit den Insulanern der Südsee </a:t>
            </a:r>
            <a:r>
              <a:rPr lang="de-DE" sz="1600" dirty="0" smtClean="0"/>
              <a:t>zu finden.</a:t>
            </a:r>
          </a:p>
          <a:p>
            <a:endParaRPr lang="de-DE" sz="1600" dirty="0"/>
          </a:p>
          <a:p>
            <a:r>
              <a:rPr lang="de-DE" sz="1600" dirty="0"/>
              <a:t>Hier zeigte er die ganze Stärke einer gesunden natürlichen </a:t>
            </a:r>
            <a:r>
              <a:rPr lang="de-DE" sz="1600" dirty="0" err="1"/>
              <a:t>Beurtheilungskraft</a:t>
            </a:r>
            <a:r>
              <a:rPr lang="de-DE" sz="1600" dirty="0"/>
              <a:t>, welche durch seine ausgebreitete Erfahrung und den Umgang mit einsichtsvollen Männern geschärft worden war. Wenn es einen Wahrheitssinn, das ist, um deutlicher zu sprechen, wenn es eine so </a:t>
            </a:r>
            <a:r>
              <a:rPr lang="de-DE" sz="1600" dirty="0" smtClean="0"/>
              <a:t>glückliche …</a:t>
            </a:r>
            <a:endParaRPr lang="de-DE" sz="1600" dirty="0"/>
          </a:p>
        </p:txBody>
      </p:sp>
      <p:sp>
        <p:nvSpPr>
          <p:cNvPr id="6" name="Inhaltsplatzhalter 5"/>
          <p:cNvSpPr>
            <a:spLocks noGrp="1"/>
          </p:cNvSpPr>
          <p:nvPr>
            <p:ph sz="quarter" idx="14"/>
          </p:nvPr>
        </p:nvSpPr>
        <p:spPr>
          <a:xfrm>
            <a:off x="4644008" y="2492896"/>
            <a:ext cx="4247328" cy="3888432"/>
          </a:xfrm>
        </p:spPr>
        <p:txBody>
          <a:bodyPr>
            <a:normAutofit/>
          </a:bodyPr>
          <a:lstStyle/>
          <a:p>
            <a:r>
              <a:rPr lang="de-DE" sz="1600" dirty="0" smtClean="0"/>
              <a:t>… Organisation </a:t>
            </a:r>
            <a:r>
              <a:rPr lang="de-DE" sz="1600" dirty="0" err="1"/>
              <a:t>giebt</a:t>
            </a:r>
            <a:r>
              <a:rPr lang="de-DE" sz="1600" dirty="0"/>
              <a:t>, welche zum richtigen Auffassen der Verhältnisse vorzüglich geschickt ist, </a:t>
            </a:r>
            <a:r>
              <a:rPr lang="de-DE" sz="1600" dirty="0">
                <a:sym typeface="Symbol"/>
              </a:rPr>
              <a:t></a:t>
            </a:r>
            <a:r>
              <a:rPr lang="de-DE" sz="1600" dirty="0"/>
              <a:t> und wie wollte man daran zweifeln? – so besaß sie Cook </a:t>
            </a:r>
            <a:r>
              <a:rPr lang="de-DE" sz="1600" dirty="0" err="1"/>
              <a:t>gewiß</a:t>
            </a:r>
            <a:r>
              <a:rPr lang="de-DE" sz="1600" dirty="0"/>
              <a:t> in einem vorzüglichen Grade.</a:t>
            </a:r>
          </a:p>
          <a:p>
            <a:endParaRPr lang="de-DE" sz="1600" dirty="0"/>
          </a:p>
          <a:p>
            <a:r>
              <a:rPr lang="de-DE" sz="1600" dirty="0" err="1" smtClean="0"/>
              <a:t>Thätigkeit</a:t>
            </a:r>
            <a:r>
              <a:rPr lang="de-DE" sz="1600" dirty="0" smtClean="0"/>
              <a:t> </a:t>
            </a:r>
            <a:r>
              <a:rPr lang="de-DE" sz="1600" dirty="0"/>
              <a:t>ohne vorzügliche Geisteskräfte kann im Subalternen, Scharfsinn ohne regen Trieb zu handeln im spekulativen Philosophen brauchbar </a:t>
            </a:r>
            <a:r>
              <a:rPr lang="de-DE" sz="1600" dirty="0" err="1"/>
              <a:t>seyn</a:t>
            </a:r>
            <a:r>
              <a:rPr lang="de-DE" sz="1600" dirty="0"/>
              <a:t>; aber durch die Verbindung </a:t>
            </a:r>
            <a:r>
              <a:rPr lang="de-DE" sz="1600" dirty="0" err="1"/>
              <a:t>beyder</a:t>
            </a:r>
            <a:r>
              <a:rPr lang="de-DE" sz="1600" dirty="0"/>
              <a:t> Eigenschaften ward Cook zum Entdecker. </a:t>
            </a:r>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4865" y="5661248"/>
            <a:ext cx="1239159" cy="936104"/>
          </a:xfrm>
          <a:prstGeom prst="rect">
            <a:avLst/>
          </a:prstGeom>
        </p:spPr>
      </p:pic>
    </p:spTree>
    <p:extLst>
      <p:ext uri="{BB962C8B-B14F-4D97-AF65-F5344CB8AC3E}">
        <p14:creationId xmlns:p14="http://schemas.microsoft.com/office/powerpoint/2010/main" val="4255776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IV. Der „Geist der Entdeckung“</a:t>
            </a:r>
            <a:endParaRPr lang="de-DE" sz="2800" dirty="0"/>
          </a:p>
        </p:txBody>
      </p:sp>
      <p:sp>
        <p:nvSpPr>
          <p:cNvPr id="3" name="Fußzeilenplatzhalter 2"/>
          <p:cNvSpPr>
            <a:spLocks noGrp="1"/>
          </p:cNvSpPr>
          <p:nvPr>
            <p:ph type="ftr" sz="quarter" idx="11"/>
          </p:nvPr>
        </p:nvSpPr>
        <p:spPr/>
        <p:txBody>
          <a:bodyPr/>
          <a:lstStyle/>
          <a:p>
            <a:r>
              <a:rPr lang="de-DE" smtClean="0"/>
              <a:t>Georg-Forster-Kolloquium "Literarische Weltreisen", Kassel 2014</a:t>
            </a:r>
            <a:endParaRPr lang="de-DE"/>
          </a:p>
        </p:txBody>
      </p:sp>
      <p:sp>
        <p:nvSpPr>
          <p:cNvPr id="4" name="Foliennummernplatzhalter 3"/>
          <p:cNvSpPr>
            <a:spLocks noGrp="1"/>
          </p:cNvSpPr>
          <p:nvPr>
            <p:ph type="sldNum" sz="quarter" idx="12"/>
          </p:nvPr>
        </p:nvSpPr>
        <p:spPr/>
        <p:txBody>
          <a:bodyPr/>
          <a:lstStyle/>
          <a:p>
            <a:fld id="{D00FD029-786E-4114-B54F-F0C00BC4E0E6}" type="slidenum">
              <a:rPr lang="de-DE" smtClean="0"/>
              <a:t>10</a:t>
            </a:fld>
            <a:endParaRPr lang="de-DE"/>
          </a:p>
        </p:txBody>
      </p:sp>
      <p:sp>
        <p:nvSpPr>
          <p:cNvPr id="5" name="Inhaltsplatzhalter 4"/>
          <p:cNvSpPr>
            <a:spLocks noGrp="1"/>
          </p:cNvSpPr>
          <p:nvPr>
            <p:ph sz="quarter" idx="13"/>
          </p:nvPr>
        </p:nvSpPr>
        <p:spPr>
          <a:xfrm>
            <a:off x="251520" y="2132856"/>
            <a:ext cx="5760640" cy="4104456"/>
          </a:xfrm>
        </p:spPr>
        <p:txBody>
          <a:bodyPr>
            <a:normAutofit/>
          </a:bodyPr>
          <a:lstStyle/>
          <a:p>
            <a:r>
              <a:rPr lang="de-DE" sz="1600" dirty="0"/>
              <a:t>Wenn ein Buch, das durch merkwürdige wissenschaftliche Resultate, lebhafte Schilderung von Gegenständen, die den Menschen nahe angehen, und Darstellung großer gefahrvoller </a:t>
            </a:r>
            <a:r>
              <a:rPr lang="de-DE" sz="1600" dirty="0" err="1"/>
              <a:t>Thaten</a:t>
            </a:r>
            <a:r>
              <a:rPr lang="de-DE" sz="1600" dirty="0"/>
              <a:t> oder ungewöhnlicher wirklicher Begebenheiten die </a:t>
            </a:r>
            <a:r>
              <a:rPr lang="de-DE" sz="1600" dirty="0" err="1"/>
              <a:t>Wißbegierde</a:t>
            </a:r>
            <a:r>
              <a:rPr lang="de-DE" sz="1600" dirty="0"/>
              <a:t>, das Nachdenken, die Einbildungskraft, die Empfindungen und Leidenschaften der Leser nach einander anregt – zugleich dem Verstand eine Menge neuer Begriffe, Erkenntnisse, </a:t>
            </a:r>
            <a:r>
              <a:rPr lang="de-DE" sz="1600" dirty="0" err="1"/>
              <a:t>Urtheile</a:t>
            </a:r>
            <a:r>
              <a:rPr lang="de-DE" sz="1600" dirty="0"/>
              <a:t> und Grundsätze einprägt, welche, da sie unmittelbar aus Erfahrung fließen, durch ihre praktische Beziehung auf das Leben, einen tiefen und bleibenden Eindruck machen: so kann es zur Bildung jedes einzelnen Lesers im erhabensten Sinne, nämlich zur zweckmäßigen Entwicklung seiner edelsten Anlagen, sehr wesentlich, und oft mit glücklicherem Erfolge </a:t>
            </a:r>
            <a:r>
              <a:rPr lang="de-DE" sz="1600" dirty="0" err="1"/>
              <a:t>beytragen</a:t>
            </a:r>
            <a:r>
              <a:rPr lang="de-DE" sz="1600" dirty="0"/>
              <a:t>, als manche Lehren, die auf das Wort des Meisters für apodiktisch gelten, und denen </a:t>
            </a:r>
            <a:r>
              <a:rPr lang="de-DE" sz="1600" dirty="0" err="1"/>
              <a:t>seyn</a:t>
            </a:r>
            <a:r>
              <a:rPr lang="de-DE" sz="1600" dirty="0"/>
              <a:t> </a:t>
            </a:r>
            <a:r>
              <a:rPr lang="de-DE" sz="1600" dirty="0" err="1"/>
              <a:t>Beyspiel</a:t>
            </a:r>
            <a:r>
              <a:rPr lang="de-DE" sz="1600" dirty="0"/>
              <a:t> widerspricht.</a:t>
            </a:r>
          </a:p>
        </p:txBody>
      </p:sp>
      <p:sp>
        <p:nvSpPr>
          <p:cNvPr id="14" name="Inhaltsplatzhalter 13"/>
          <p:cNvSpPr>
            <a:spLocks noGrp="1"/>
          </p:cNvSpPr>
          <p:nvPr>
            <p:ph sz="quarter" idx="14"/>
          </p:nvPr>
        </p:nvSpPr>
        <p:spPr>
          <a:xfrm>
            <a:off x="9468544" y="4077073"/>
            <a:ext cx="1914616" cy="360040"/>
          </a:xfrm>
        </p:spPr>
        <p:txBody>
          <a:bodyPr>
            <a:normAutofit fontScale="92500" lnSpcReduction="20000"/>
          </a:bodyPr>
          <a:lstStyle/>
          <a:p>
            <a:endParaRPr lang="de-DE" dirty="0"/>
          </a:p>
        </p:txBody>
      </p:sp>
      <p:pic>
        <p:nvPicPr>
          <p:cNvPr id="16" name="Grafik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208" y="2708920"/>
            <a:ext cx="2088232" cy="3075472"/>
          </a:xfrm>
          <a:prstGeom prst="rect">
            <a:avLst/>
          </a:prstGeom>
        </p:spPr>
      </p:pic>
    </p:spTree>
    <p:extLst>
      <p:ext uri="{BB962C8B-B14F-4D97-AF65-F5344CB8AC3E}">
        <p14:creationId xmlns:p14="http://schemas.microsoft.com/office/powerpoint/2010/main" val="41454102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ellenform">
  <a:themeElements>
    <a:clrScheme name="Wellen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ellen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ellen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0</TotalTime>
  <Words>1443</Words>
  <Application>Microsoft Office PowerPoint</Application>
  <PresentationFormat>Bildschirmpräsentation (4:3)</PresentationFormat>
  <Paragraphs>70</Paragraphs>
  <Slides>10</Slides>
  <Notes>1</Notes>
  <HiddenSlides>0</HiddenSlides>
  <MMClips>0</MMClips>
  <ScaleCrop>false</ScaleCrop>
  <HeadingPairs>
    <vt:vector size="4" baseType="variant">
      <vt:variant>
        <vt:lpstr>Design</vt:lpstr>
      </vt:variant>
      <vt:variant>
        <vt:i4>1</vt:i4>
      </vt:variant>
      <vt:variant>
        <vt:lpstr>Folientitel</vt:lpstr>
      </vt:variant>
      <vt:variant>
        <vt:i4>10</vt:i4>
      </vt:variant>
    </vt:vector>
  </HeadingPairs>
  <TitlesOfParts>
    <vt:vector size="11" baseType="lpstr">
      <vt:lpstr>Wellenform</vt:lpstr>
      <vt:lpstr>Der Weltreisende als Heros der praktischen Urteilskraft – Georg Forsters  Cook der Entdecker</vt:lpstr>
      <vt:lpstr>Immanuel Kant: Das „Land des reinen Verstandes“</vt:lpstr>
      <vt:lpstr>Georg Forster: „Nullius in verba!“</vt:lpstr>
      <vt:lpstr>I. „Die Gelegenheit, meine Philosophie auszukramen“ Zur Entstehung von Cook der Entdecker</vt:lpstr>
      <vt:lpstr>II. Am „kritischen Abgrund“: Aspekte der  Kant-Kritik in Forster Essays </vt:lpstr>
      <vt:lpstr>II. Am „kritischen Abgrund“: Aspekte der  Kant-Kritik in Forster Essays </vt:lpstr>
      <vt:lpstr>III. „Wohlthätige Genien oder Halbgötter“ –  Cook der Entdecker</vt:lpstr>
      <vt:lpstr>III. „Wohlthätige Genien oder Halbgötter“ –  Cook der Entdecker</vt:lpstr>
      <vt:lpstr>III. „Wohlthätige Genien oder Halbgötter“ –  Cook der Entdecker</vt:lpstr>
      <vt:lpstr>IV. Der „Geist der Entdeckung“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Weltreisende als Heros der praktischen Urteilskraft – Georg Forsters  Cook der Entdecker</dc:title>
  <dc:creator>jutta</dc:creator>
  <cp:lastModifiedBy>jutta</cp:lastModifiedBy>
  <cp:revision>25</cp:revision>
  <dcterms:created xsi:type="dcterms:W3CDTF">2014-06-12T10:50:43Z</dcterms:created>
  <dcterms:modified xsi:type="dcterms:W3CDTF">2014-06-17T08:34:44Z</dcterms:modified>
</cp:coreProperties>
</file>